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4.xml" ContentType="application/vnd.openxmlformats-officedocument.theme+xml"/>
  <Override PartName="/ppt/tags/tag44.xml" ContentType="application/vnd.openxmlformats-officedocument.presentationml.tags+xml"/>
  <Override PartName="/ppt/theme/theme5.xml" ContentType="application/vnd.openxmlformats-officedocument.theme+xml"/>
  <Override PartName="/ppt/tags/tag4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46.xml" ContentType="application/vnd.openxmlformats-officedocument.presentationml.tags+xml"/>
  <Override PartName="/ppt/notesSlides/notesSlide3.xml" ContentType="application/vnd.openxmlformats-officedocument.presentationml.notesSlide+xml"/>
  <Override PartName="/ppt/tags/tag47.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48.xml" ContentType="application/vnd.openxmlformats-officedocument.presentationml.tags+xml"/>
  <Override PartName="/ppt/notesSlides/notesSlide21.xml" ContentType="application/vnd.openxmlformats-officedocument.presentationml.notesSlide+xml"/>
  <Override PartName="/ppt/tags/tag49.xml" ContentType="application/vnd.openxmlformats-officedocument.presentationml.tags+xml"/>
  <Override PartName="/ppt/notesSlides/notesSlide22.xml" ContentType="application/vnd.openxmlformats-officedocument.presentationml.notesSlide+xml"/>
  <Override PartName="/ppt/tags/tag50.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omments/modernComment_7BBF5B28_9343F615.xml" ContentType="application/vnd.ms-powerpoint.comments+xml"/>
  <Override PartName="/ppt/tags/tag51.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52.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53.xml" ContentType="application/vnd.openxmlformats-officedocument.presentationml.tag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tags/tag54.xml" ContentType="application/vnd.openxmlformats-officedocument.presentationml.tags+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 id="2147483678" r:id="rId6"/>
    <p:sldMasterId id="2147483734" r:id="rId7"/>
  </p:sldMasterIdLst>
  <p:notesMasterIdLst>
    <p:notesMasterId r:id="rId130"/>
  </p:notesMasterIdLst>
  <p:sldIdLst>
    <p:sldId id="2076138200" r:id="rId8"/>
    <p:sldId id="2076138162" r:id="rId9"/>
    <p:sldId id="1370" r:id="rId10"/>
    <p:sldId id="1841" r:id="rId11"/>
    <p:sldId id="11927" r:id="rId12"/>
    <p:sldId id="2076137915" r:id="rId13"/>
    <p:sldId id="2076137912" r:id="rId14"/>
    <p:sldId id="11933" r:id="rId15"/>
    <p:sldId id="10038" r:id="rId16"/>
    <p:sldId id="11916" r:id="rId17"/>
    <p:sldId id="2076137315" r:id="rId18"/>
    <p:sldId id="2076137314" r:id="rId19"/>
    <p:sldId id="2076137267" r:id="rId20"/>
    <p:sldId id="4395" r:id="rId21"/>
    <p:sldId id="11917" r:id="rId22"/>
    <p:sldId id="2076137329" r:id="rId23"/>
    <p:sldId id="11931" r:id="rId24"/>
    <p:sldId id="2449" r:id="rId25"/>
    <p:sldId id="2076138272" r:id="rId26"/>
    <p:sldId id="2076137913" r:id="rId27"/>
    <p:sldId id="10050" r:id="rId28"/>
    <p:sldId id="10077" r:id="rId29"/>
    <p:sldId id="2076137919" r:id="rId30"/>
    <p:sldId id="2076137914" r:id="rId31"/>
    <p:sldId id="330" r:id="rId32"/>
    <p:sldId id="2076137916" r:id="rId33"/>
    <p:sldId id="261" r:id="rId34"/>
    <p:sldId id="262" r:id="rId35"/>
    <p:sldId id="263" r:id="rId36"/>
    <p:sldId id="2076137917" r:id="rId37"/>
    <p:sldId id="2076137920" r:id="rId38"/>
    <p:sldId id="2076137921" r:id="rId39"/>
    <p:sldId id="334" r:id="rId40"/>
    <p:sldId id="2076137918" r:id="rId41"/>
    <p:sldId id="273" r:id="rId42"/>
    <p:sldId id="2076138273" r:id="rId43"/>
    <p:sldId id="2076138274" r:id="rId44"/>
    <p:sldId id="2076137922" r:id="rId45"/>
    <p:sldId id="11934" r:id="rId46"/>
    <p:sldId id="1387" r:id="rId47"/>
    <p:sldId id="2076138265" r:id="rId48"/>
    <p:sldId id="2076138275" r:id="rId49"/>
    <p:sldId id="258" r:id="rId50"/>
    <p:sldId id="2076137923" r:id="rId51"/>
    <p:sldId id="2076138277" r:id="rId52"/>
    <p:sldId id="11915" r:id="rId53"/>
    <p:sldId id="2076137924" r:id="rId54"/>
    <p:sldId id="2076138279" r:id="rId55"/>
    <p:sldId id="2076137929" r:id="rId56"/>
    <p:sldId id="2076136701" r:id="rId57"/>
    <p:sldId id="2076137265" r:id="rId58"/>
    <p:sldId id="10066" r:id="rId59"/>
    <p:sldId id="10067" r:id="rId60"/>
    <p:sldId id="10069" r:id="rId61"/>
    <p:sldId id="10074" r:id="rId62"/>
    <p:sldId id="10075" r:id="rId63"/>
    <p:sldId id="10072" r:id="rId64"/>
    <p:sldId id="10076" r:id="rId65"/>
    <p:sldId id="2076137925" r:id="rId66"/>
    <p:sldId id="10650" r:id="rId67"/>
    <p:sldId id="2076137726" r:id="rId68"/>
    <p:sldId id="2076137722" r:id="rId69"/>
    <p:sldId id="2076137725" r:id="rId70"/>
    <p:sldId id="2076137926" r:id="rId71"/>
    <p:sldId id="266" r:id="rId72"/>
    <p:sldId id="267" r:id="rId73"/>
    <p:sldId id="2076137927" r:id="rId74"/>
    <p:sldId id="268" r:id="rId75"/>
    <p:sldId id="271" r:id="rId76"/>
    <p:sldId id="274" r:id="rId77"/>
    <p:sldId id="2451" r:id="rId78"/>
    <p:sldId id="2076137930" r:id="rId79"/>
    <p:sldId id="2076138280" r:id="rId80"/>
    <p:sldId id="2076138270" r:id="rId81"/>
    <p:sldId id="2076138103" r:id="rId82"/>
    <p:sldId id="2076138316" r:id="rId83"/>
    <p:sldId id="2076138324" r:id="rId84"/>
    <p:sldId id="2076138326" r:id="rId85"/>
    <p:sldId id="2076138318" r:id="rId86"/>
    <p:sldId id="9897" r:id="rId87"/>
    <p:sldId id="2076137932" r:id="rId88"/>
    <p:sldId id="2076138327" r:id="rId89"/>
    <p:sldId id="2076138328" r:id="rId90"/>
    <p:sldId id="9999" r:id="rId91"/>
    <p:sldId id="10010" r:id="rId92"/>
    <p:sldId id="2076136698" r:id="rId93"/>
    <p:sldId id="10000" r:id="rId94"/>
    <p:sldId id="10001" r:id="rId95"/>
    <p:sldId id="10002" r:id="rId96"/>
    <p:sldId id="10049" r:id="rId97"/>
    <p:sldId id="269" r:id="rId98"/>
    <p:sldId id="2076137928" r:id="rId99"/>
    <p:sldId id="9899" r:id="rId100"/>
    <p:sldId id="9902" r:id="rId101"/>
    <p:sldId id="10023" r:id="rId102"/>
    <p:sldId id="9901" r:id="rId103"/>
    <p:sldId id="2076137934" r:id="rId104"/>
    <p:sldId id="2076138321" r:id="rId105"/>
    <p:sldId id="335" r:id="rId106"/>
    <p:sldId id="9980" r:id="rId107"/>
    <p:sldId id="2076138322" r:id="rId108"/>
    <p:sldId id="265" r:id="rId109"/>
    <p:sldId id="2076138323" r:id="rId110"/>
    <p:sldId id="2076138325" r:id="rId111"/>
    <p:sldId id="2076137931" r:id="rId112"/>
    <p:sldId id="9903" r:id="rId113"/>
    <p:sldId id="10022" r:id="rId114"/>
    <p:sldId id="10012" r:id="rId115"/>
    <p:sldId id="270" r:id="rId116"/>
    <p:sldId id="2076138329" r:id="rId117"/>
    <p:sldId id="2076138330" r:id="rId118"/>
    <p:sldId id="264" r:id="rId119"/>
    <p:sldId id="2076138331" r:id="rId120"/>
    <p:sldId id="2076138332" r:id="rId121"/>
    <p:sldId id="2076138333" r:id="rId122"/>
    <p:sldId id="2076138334" r:id="rId123"/>
    <p:sldId id="2076138281" r:id="rId124"/>
    <p:sldId id="2076138263" r:id="rId125"/>
    <p:sldId id="2076138256" r:id="rId126"/>
    <p:sldId id="2076138225" r:id="rId127"/>
    <p:sldId id="260" r:id="rId128"/>
    <p:sldId id="2076138226" r:id="rId1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ay 1" id="{A3FD876F-93F0-4AF7-99F5-93D310BFAB0A}">
          <p14:sldIdLst>
            <p14:sldId id="2076138200"/>
            <p14:sldId id="2076138162"/>
          </p14:sldIdLst>
        </p14:section>
        <p14:section name="Data Loading &amp; Data Lake Organization" id="{F1BF331C-0886-42E4-8C6F-3E64E8AFF81E}">
          <p14:sldIdLst>
            <p14:sldId id="1370"/>
            <p14:sldId id="1841"/>
            <p14:sldId id="11927"/>
            <p14:sldId id="2076137915"/>
            <p14:sldId id="2076137912"/>
            <p14:sldId id="11933"/>
            <p14:sldId id="10038"/>
            <p14:sldId id="11916"/>
            <p14:sldId id="2076137315"/>
            <p14:sldId id="2076137314"/>
            <p14:sldId id="2076137267"/>
            <p14:sldId id="4395"/>
            <p14:sldId id="11917"/>
            <p14:sldId id="2076137329"/>
            <p14:sldId id="11931"/>
            <p14:sldId id="2449"/>
            <p14:sldId id="2076138272"/>
            <p14:sldId id="2076137913"/>
            <p14:sldId id="10050"/>
            <p14:sldId id="10077"/>
            <p14:sldId id="2076137919"/>
            <p14:sldId id="2076137914"/>
            <p14:sldId id="330"/>
            <p14:sldId id="2076137916"/>
            <p14:sldId id="261"/>
            <p14:sldId id="262"/>
            <p14:sldId id="263"/>
            <p14:sldId id="2076137917"/>
            <p14:sldId id="2076137920"/>
            <p14:sldId id="2076137921"/>
            <p14:sldId id="334"/>
            <p14:sldId id="2076137918"/>
            <p14:sldId id="273"/>
            <p14:sldId id="2076138273"/>
            <p14:sldId id="2076138274"/>
            <p14:sldId id="2076137922"/>
            <p14:sldId id="11934"/>
            <p14:sldId id="1387"/>
          </p14:sldIdLst>
        </p14:section>
        <p14:section name="Data Transformations" id="{DC765698-9ADF-48E5-B6D2-A388257F4B28}">
          <p14:sldIdLst>
            <p14:sldId id="2076138265"/>
            <p14:sldId id="2076138275"/>
            <p14:sldId id="258"/>
            <p14:sldId id="2076137923"/>
            <p14:sldId id="2076138277"/>
            <p14:sldId id="11915"/>
            <p14:sldId id="2076137924"/>
            <p14:sldId id="2076138279"/>
            <p14:sldId id="2076137929"/>
            <p14:sldId id="2076136701"/>
            <p14:sldId id="2076137265"/>
            <p14:sldId id="10066"/>
            <p14:sldId id="10067"/>
            <p14:sldId id="10069"/>
            <p14:sldId id="10074"/>
            <p14:sldId id="10075"/>
            <p14:sldId id="10072"/>
            <p14:sldId id="10076"/>
            <p14:sldId id="2076137925"/>
            <p14:sldId id="10650"/>
            <p14:sldId id="2076137726"/>
            <p14:sldId id="2076137722"/>
            <p14:sldId id="2076137725"/>
            <p14:sldId id="2076137926"/>
            <p14:sldId id="266"/>
            <p14:sldId id="267"/>
            <p14:sldId id="2076137927"/>
            <p14:sldId id="268"/>
            <p14:sldId id="271"/>
            <p14:sldId id="274"/>
            <p14:sldId id="2451"/>
            <p14:sldId id="2076137930"/>
            <p14:sldId id="2076138280"/>
            <p14:sldId id="2076138270"/>
          </p14:sldIdLst>
        </p14:section>
        <p14:section name="Break 1" id="{6AEC2DB3-CC01-4297-95D6-EC339C718F78}">
          <p14:sldIdLst>
            <p14:sldId id="2076138103"/>
          </p14:sldIdLst>
        </p14:section>
        <p14:section name="DW Optimization" id="{B5F218D4-26F4-4679-A8DD-F241886E8925}">
          <p14:sldIdLst>
            <p14:sldId id="2076138316"/>
            <p14:sldId id="2076138324"/>
            <p14:sldId id="2076138326"/>
            <p14:sldId id="2076138318"/>
            <p14:sldId id="9897"/>
            <p14:sldId id="2076137932"/>
            <p14:sldId id="2076138327"/>
            <p14:sldId id="2076138328"/>
            <p14:sldId id="9999"/>
            <p14:sldId id="10010"/>
            <p14:sldId id="2076136698"/>
            <p14:sldId id="10000"/>
            <p14:sldId id="10001"/>
            <p14:sldId id="10002"/>
            <p14:sldId id="10049"/>
            <p14:sldId id="269"/>
            <p14:sldId id="2076137928"/>
            <p14:sldId id="9899"/>
            <p14:sldId id="9902"/>
            <p14:sldId id="10023"/>
            <p14:sldId id="9901"/>
            <p14:sldId id="2076137934"/>
            <p14:sldId id="2076138321"/>
            <p14:sldId id="335"/>
            <p14:sldId id="9980"/>
            <p14:sldId id="2076138322"/>
            <p14:sldId id="265"/>
            <p14:sldId id="2076138323"/>
            <p14:sldId id="2076138325"/>
            <p14:sldId id="2076137931"/>
            <p14:sldId id="9903"/>
            <p14:sldId id="10022"/>
            <p14:sldId id="10012"/>
            <p14:sldId id="270"/>
            <p14:sldId id="2076138329"/>
            <p14:sldId id="2076138330"/>
            <p14:sldId id="264"/>
            <p14:sldId id="2076138331"/>
            <p14:sldId id="2076138332"/>
            <p14:sldId id="2076138333"/>
            <p14:sldId id="2076138334"/>
          </p14:sldIdLst>
        </p14:section>
        <p14:section name="Break 2" id="{8C42B5BF-2293-4765-A950-8B08A5A3D995}">
          <p14:sldIdLst>
            <p14:sldId id="2076138281"/>
          </p14:sldIdLst>
        </p14:section>
        <p14:section name="PoC Challenges 1 &amp; 2" id="{E3AFADFF-8225-4C6D-8EA4-8DF67AF271AB}">
          <p14:sldIdLst>
            <p14:sldId id="2076138263"/>
            <p14:sldId id="2076138256"/>
          </p14:sldIdLst>
        </p14:section>
        <p14:section name="Wrap-up" id="{C92D7C53-F04F-46E7-8442-3DB8B9E44F7A}">
          <p14:sldIdLst>
            <p14:sldId id="2076138225"/>
            <p14:sldId id="260"/>
            <p14:sldId id="207613822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DCE4"/>
    <a:srgbClr val="5482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715" autoAdjust="0"/>
    <p:restoredTop sz="79632" autoAdjust="0"/>
  </p:normalViewPr>
  <p:slideViewPr>
    <p:cSldViewPr snapToGrid="0">
      <p:cViewPr varScale="1">
        <p:scale>
          <a:sx n="79" d="100"/>
          <a:sy n="79" d="100"/>
        </p:scale>
        <p:origin x="43" y="183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0.xml"/><Relationship Id="rId21" Type="http://schemas.openxmlformats.org/officeDocument/2006/relationships/slide" Target="slides/slide14.xml"/><Relationship Id="rId42" Type="http://schemas.openxmlformats.org/officeDocument/2006/relationships/slide" Target="slides/slide35.xml"/><Relationship Id="rId63" Type="http://schemas.openxmlformats.org/officeDocument/2006/relationships/slide" Target="slides/slide56.xml"/><Relationship Id="rId84" Type="http://schemas.openxmlformats.org/officeDocument/2006/relationships/slide" Target="slides/slide77.xml"/><Relationship Id="rId16" Type="http://schemas.openxmlformats.org/officeDocument/2006/relationships/slide" Target="slides/slide9.xml"/><Relationship Id="rId107" Type="http://schemas.openxmlformats.org/officeDocument/2006/relationships/slide" Target="slides/slide100.xml"/><Relationship Id="rId11" Type="http://schemas.openxmlformats.org/officeDocument/2006/relationships/slide" Target="slides/slide4.xml"/><Relationship Id="rId32" Type="http://schemas.openxmlformats.org/officeDocument/2006/relationships/slide" Target="slides/slide25.xml"/><Relationship Id="rId37" Type="http://schemas.openxmlformats.org/officeDocument/2006/relationships/slide" Target="slides/slide30.xml"/><Relationship Id="rId53" Type="http://schemas.openxmlformats.org/officeDocument/2006/relationships/slide" Target="slides/slide46.xml"/><Relationship Id="rId58" Type="http://schemas.openxmlformats.org/officeDocument/2006/relationships/slide" Target="slides/slide51.xml"/><Relationship Id="rId74" Type="http://schemas.openxmlformats.org/officeDocument/2006/relationships/slide" Target="slides/slide67.xml"/><Relationship Id="rId79" Type="http://schemas.openxmlformats.org/officeDocument/2006/relationships/slide" Target="slides/slide72.xml"/><Relationship Id="rId102" Type="http://schemas.openxmlformats.org/officeDocument/2006/relationships/slide" Target="slides/slide95.xml"/><Relationship Id="rId123" Type="http://schemas.openxmlformats.org/officeDocument/2006/relationships/slide" Target="slides/slide116.xml"/><Relationship Id="rId128" Type="http://schemas.openxmlformats.org/officeDocument/2006/relationships/slide" Target="slides/slide121.xml"/><Relationship Id="rId5" Type="http://schemas.openxmlformats.org/officeDocument/2006/relationships/slideMaster" Target="slideMasters/slideMaster2.xml"/><Relationship Id="rId90" Type="http://schemas.openxmlformats.org/officeDocument/2006/relationships/slide" Target="slides/slide83.xml"/><Relationship Id="rId95" Type="http://schemas.openxmlformats.org/officeDocument/2006/relationships/slide" Target="slides/slide88.xml"/><Relationship Id="rId22" Type="http://schemas.openxmlformats.org/officeDocument/2006/relationships/slide" Target="slides/slide15.xml"/><Relationship Id="rId27" Type="http://schemas.openxmlformats.org/officeDocument/2006/relationships/slide" Target="slides/slide20.xml"/><Relationship Id="rId43" Type="http://schemas.openxmlformats.org/officeDocument/2006/relationships/slide" Target="slides/slide36.xml"/><Relationship Id="rId48" Type="http://schemas.openxmlformats.org/officeDocument/2006/relationships/slide" Target="slides/slide41.xml"/><Relationship Id="rId64" Type="http://schemas.openxmlformats.org/officeDocument/2006/relationships/slide" Target="slides/slide57.xml"/><Relationship Id="rId69" Type="http://schemas.openxmlformats.org/officeDocument/2006/relationships/slide" Target="slides/slide62.xml"/><Relationship Id="rId113" Type="http://schemas.openxmlformats.org/officeDocument/2006/relationships/slide" Target="slides/slide106.xml"/><Relationship Id="rId118" Type="http://schemas.openxmlformats.org/officeDocument/2006/relationships/slide" Target="slides/slide111.xml"/><Relationship Id="rId134" Type="http://schemas.openxmlformats.org/officeDocument/2006/relationships/tableStyles" Target="tableStyles.xml"/><Relationship Id="rId80" Type="http://schemas.openxmlformats.org/officeDocument/2006/relationships/slide" Target="slides/slide73.xml"/><Relationship Id="rId85" Type="http://schemas.openxmlformats.org/officeDocument/2006/relationships/slide" Target="slides/slide78.xml"/><Relationship Id="rId12" Type="http://schemas.openxmlformats.org/officeDocument/2006/relationships/slide" Target="slides/slide5.xml"/><Relationship Id="rId17" Type="http://schemas.openxmlformats.org/officeDocument/2006/relationships/slide" Target="slides/slide10.xml"/><Relationship Id="rId33" Type="http://schemas.openxmlformats.org/officeDocument/2006/relationships/slide" Target="slides/slide26.xml"/><Relationship Id="rId38" Type="http://schemas.openxmlformats.org/officeDocument/2006/relationships/slide" Target="slides/slide31.xml"/><Relationship Id="rId59" Type="http://schemas.openxmlformats.org/officeDocument/2006/relationships/slide" Target="slides/slide52.xml"/><Relationship Id="rId103" Type="http://schemas.openxmlformats.org/officeDocument/2006/relationships/slide" Target="slides/slide96.xml"/><Relationship Id="rId108" Type="http://schemas.openxmlformats.org/officeDocument/2006/relationships/slide" Target="slides/slide101.xml"/><Relationship Id="rId124" Type="http://schemas.openxmlformats.org/officeDocument/2006/relationships/slide" Target="slides/slide117.xml"/><Relationship Id="rId129" Type="http://schemas.openxmlformats.org/officeDocument/2006/relationships/slide" Target="slides/slide122.xml"/><Relationship Id="rId54" Type="http://schemas.openxmlformats.org/officeDocument/2006/relationships/slide" Target="slides/slide47.xml"/><Relationship Id="rId70" Type="http://schemas.openxmlformats.org/officeDocument/2006/relationships/slide" Target="slides/slide63.xml"/><Relationship Id="rId75" Type="http://schemas.openxmlformats.org/officeDocument/2006/relationships/slide" Target="slides/slide68.xml"/><Relationship Id="rId91" Type="http://schemas.openxmlformats.org/officeDocument/2006/relationships/slide" Target="slides/slide84.xml"/><Relationship Id="rId96" Type="http://schemas.openxmlformats.org/officeDocument/2006/relationships/slide" Target="slides/slide89.xml"/><Relationship Id="rId1" Type="http://schemas.openxmlformats.org/officeDocument/2006/relationships/customXml" Target="../customXml/item1.xml"/><Relationship Id="rId6" Type="http://schemas.openxmlformats.org/officeDocument/2006/relationships/slideMaster" Target="slideMasters/slideMaster3.xml"/><Relationship Id="rId23" Type="http://schemas.openxmlformats.org/officeDocument/2006/relationships/slide" Target="slides/slide16.xml"/><Relationship Id="rId28" Type="http://schemas.openxmlformats.org/officeDocument/2006/relationships/slide" Target="slides/slide21.xml"/><Relationship Id="rId49" Type="http://schemas.openxmlformats.org/officeDocument/2006/relationships/slide" Target="slides/slide42.xml"/><Relationship Id="rId114" Type="http://schemas.openxmlformats.org/officeDocument/2006/relationships/slide" Target="slides/slide107.xml"/><Relationship Id="rId119" Type="http://schemas.openxmlformats.org/officeDocument/2006/relationships/slide" Target="slides/slide112.xml"/><Relationship Id="rId44" Type="http://schemas.openxmlformats.org/officeDocument/2006/relationships/slide" Target="slides/slide37.xml"/><Relationship Id="rId60" Type="http://schemas.openxmlformats.org/officeDocument/2006/relationships/slide" Target="slides/slide53.xml"/><Relationship Id="rId65" Type="http://schemas.openxmlformats.org/officeDocument/2006/relationships/slide" Target="slides/slide58.xml"/><Relationship Id="rId81" Type="http://schemas.openxmlformats.org/officeDocument/2006/relationships/slide" Target="slides/slide74.xml"/><Relationship Id="rId86" Type="http://schemas.openxmlformats.org/officeDocument/2006/relationships/slide" Target="slides/slide79.xml"/><Relationship Id="rId130" Type="http://schemas.openxmlformats.org/officeDocument/2006/relationships/notesMaster" Target="notesMasters/notesMaster1.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 Id="rId109" Type="http://schemas.openxmlformats.org/officeDocument/2006/relationships/slide" Target="slides/slide102.xml"/><Relationship Id="rId34" Type="http://schemas.openxmlformats.org/officeDocument/2006/relationships/slide" Target="slides/slide27.xml"/><Relationship Id="rId50" Type="http://schemas.openxmlformats.org/officeDocument/2006/relationships/slide" Target="slides/slide43.xml"/><Relationship Id="rId55" Type="http://schemas.openxmlformats.org/officeDocument/2006/relationships/slide" Target="slides/slide48.xml"/><Relationship Id="rId76" Type="http://schemas.openxmlformats.org/officeDocument/2006/relationships/slide" Target="slides/slide69.xml"/><Relationship Id="rId97" Type="http://schemas.openxmlformats.org/officeDocument/2006/relationships/slide" Target="slides/slide90.xml"/><Relationship Id="rId104" Type="http://schemas.openxmlformats.org/officeDocument/2006/relationships/slide" Target="slides/slide97.xml"/><Relationship Id="rId120" Type="http://schemas.openxmlformats.org/officeDocument/2006/relationships/slide" Target="slides/slide113.xml"/><Relationship Id="rId125" Type="http://schemas.openxmlformats.org/officeDocument/2006/relationships/slide" Target="slides/slide118.xml"/><Relationship Id="rId7" Type="http://schemas.openxmlformats.org/officeDocument/2006/relationships/slideMaster" Target="slideMasters/slideMaster4.xml"/><Relationship Id="rId71" Type="http://schemas.openxmlformats.org/officeDocument/2006/relationships/slide" Target="slides/slide64.xml"/><Relationship Id="rId92" Type="http://schemas.openxmlformats.org/officeDocument/2006/relationships/slide" Target="slides/slide85.xml"/><Relationship Id="rId2" Type="http://schemas.openxmlformats.org/officeDocument/2006/relationships/customXml" Target="../customXml/item2.xml"/><Relationship Id="rId29" Type="http://schemas.openxmlformats.org/officeDocument/2006/relationships/slide" Target="slides/slide22.xml"/><Relationship Id="rId24" Type="http://schemas.openxmlformats.org/officeDocument/2006/relationships/slide" Target="slides/slide17.xml"/><Relationship Id="rId40" Type="http://schemas.openxmlformats.org/officeDocument/2006/relationships/slide" Target="slides/slide33.xml"/><Relationship Id="rId45" Type="http://schemas.openxmlformats.org/officeDocument/2006/relationships/slide" Target="slides/slide38.xml"/><Relationship Id="rId66" Type="http://schemas.openxmlformats.org/officeDocument/2006/relationships/slide" Target="slides/slide59.xml"/><Relationship Id="rId87" Type="http://schemas.openxmlformats.org/officeDocument/2006/relationships/slide" Target="slides/slide80.xml"/><Relationship Id="rId110" Type="http://schemas.openxmlformats.org/officeDocument/2006/relationships/slide" Target="slides/slide103.xml"/><Relationship Id="rId115" Type="http://schemas.openxmlformats.org/officeDocument/2006/relationships/slide" Target="slides/slide108.xml"/><Relationship Id="rId131" Type="http://schemas.openxmlformats.org/officeDocument/2006/relationships/presProps" Target="presProps.xml"/><Relationship Id="rId61" Type="http://schemas.openxmlformats.org/officeDocument/2006/relationships/slide" Target="slides/slide54.xml"/><Relationship Id="rId82" Type="http://schemas.openxmlformats.org/officeDocument/2006/relationships/slide" Target="slides/slide75.xml"/><Relationship Id="rId19" Type="http://schemas.openxmlformats.org/officeDocument/2006/relationships/slide" Target="slides/slide12.xml"/><Relationship Id="rId14" Type="http://schemas.openxmlformats.org/officeDocument/2006/relationships/slide" Target="slides/slide7.xml"/><Relationship Id="rId30" Type="http://schemas.openxmlformats.org/officeDocument/2006/relationships/slide" Target="slides/slide23.xml"/><Relationship Id="rId35" Type="http://schemas.openxmlformats.org/officeDocument/2006/relationships/slide" Target="slides/slide28.xml"/><Relationship Id="rId56" Type="http://schemas.openxmlformats.org/officeDocument/2006/relationships/slide" Target="slides/slide49.xml"/><Relationship Id="rId77" Type="http://schemas.openxmlformats.org/officeDocument/2006/relationships/slide" Target="slides/slide70.xml"/><Relationship Id="rId100" Type="http://schemas.openxmlformats.org/officeDocument/2006/relationships/slide" Target="slides/slide93.xml"/><Relationship Id="rId105" Type="http://schemas.openxmlformats.org/officeDocument/2006/relationships/slide" Target="slides/slide98.xml"/><Relationship Id="rId126" Type="http://schemas.openxmlformats.org/officeDocument/2006/relationships/slide" Target="slides/slide119.xml"/><Relationship Id="rId8" Type="http://schemas.openxmlformats.org/officeDocument/2006/relationships/slide" Target="slides/slide1.xml"/><Relationship Id="rId51" Type="http://schemas.openxmlformats.org/officeDocument/2006/relationships/slide" Target="slides/slide44.xml"/><Relationship Id="rId72" Type="http://schemas.openxmlformats.org/officeDocument/2006/relationships/slide" Target="slides/slide65.xml"/><Relationship Id="rId93" Type="http://schemas.openxmlformats.org/officeDocument/2006/relationships/slide" Target="slides/slide86.xml"/><Relationship Id="rId98" Type="http://schemas.openxmlformats.org/officeDocument/2006/relationships/slide" Target="slides/slide91.xml"/><Relationship Id="rId121" Type="http://schemas.openxmlformats.org/officeDocument/2006/relationships/slide" Target="slides/slide114.xml"/><Relationship Id="rId3" Type="http://schemas.openxmlformats.org/officeDocument/2006/relationships/customXml" Target="../customXml/item3.xml"/><Relationship Id="rId25" Type="http://schemas.openxmlformats.org/officeDocument/2006/relationships/slide" Target="slides/slide18.xml"/><Relationship Id="rId46" Type="http://schemas.openxmlformats.org/officeDocument/2006/relationships/slide" Target="slides/slide39.xml"/><Relationship Id="rId67" Type="http://schemas.openxmlformats.org/officeDocument/2006/relationships/slide" Target="slides/slide60.xml"/><Relationship Id="rId116" Type="http://schemas.openxmlformats.org/officeDocument/2006/relationships/slide" Target="slides/slide109.xml"/><Relationship Id="rId20" Type="http://schemas.openxmlformats.org/officeDocument/2006/relationships/slide" Target="slides/slide13.xml"/><Relationship Id="rId41" Type="http://schemas.openxmlformats.org/officeDocument/2006/relationships/slide" Target="slides/slide34.xml"/><Relationship Id="rId62" Type="http://schemas.openxmlformats.org/officeDocument/2006/relationships/slide" Target="slides/slide55.xml"/><Relationship Id="rId83" Type="http://schemas.openxmlformats.org/officeDocument/2006/relationships/slide" Target="slides/slide76.xml"/><Relationship Id="rId88" Type="http://schemas.openxmlformats.org/officeDocument/2006/relationships/slide" Target="slides/slide81.xml"/><Relationship Id="rId111" Type="http://schemas.openxmlformats.org/officeDocument/2006/relationships/slide" Target="slides/slide104.xml"/><Relationship Id="rId132" Type="http://schemas.openxmlformats.org/officeDocument/2006/relationships/viewProps" Target="viewProps.xml"/><Relationship Id="rId15" Type="http://schemas.openxmlformats.org/officeDocument/2006/relationships/slide" Target="slides/slide8.xml"/><Relationship Id="rId36" Type="http://schemas.openxmlformats.org/officeDocument/2006/relationships/slide" Target="slides/slide29.xml"/><Relationship Id="rId57" Type="http://schemas.openxmlformats.org/officeDocument/2006/relationships/slide" Target="slides/slide50.xml"/><Relationship Id="rId106" Type="http://schemas.openxmlformats.org/officeDocument/2006/relationships/slide" Target="slides/slide99.xml"/><Relationship Id="rId127" Type="http://schemas.openxmlformats.org/officeDocument/2006/relationships/slide" Target="slides/slide120.xml"/><Relationship Id="rId10" Type="http://schemas.openxmlformats.org/officeDocument/2006/relationships/slide" Target="slides/slide3.xml"/><Relationship Id="rId31" Type="http://schemas.openxmlformats.org/officeDocument/2006/relationships/slide" Target="slides/slide24.xml"/><Relationship Id="rId52" Type="http://schemas.openxmlformats.org/officeDocument/2006/relationships/slide" Target="slides/slide45.xml"/><Relationship Id="rId73" Type="http://schemas.openxmlformats.org/officeDocument/2006/relationships/slide" Target="slides/slide66.xml"/><Relationship Id="rId78" Type="http://schemas.openxmlformats.org/officeDocument/2006/relationships/slide" Target="slides/slide71.xml"/><Relationship Id="rId94" Type="http://schemas.openxmlformats.org/officeDocument/2006/relationships/slide" Target="slides/slide87.xml"/><Relationship Id="rId99" Type="http://schemas.openxmlformats.org/officeDocument/2006/relationships/slide" Target="slides/slide92.xml"/><Relationship Id="rId101" Type="http://schemas.openxmlformats.org/officeDocument/2006/relationships/slide" Target="slides/slide94.xml"/><Relationship Id="rId122" Type="http://schemas.openxmlformats.org/officeDocument/2006/relationships/slide" Target="slides/slide115.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47" Type="http://schemas.openxmlformats.org/officeDocument/2006/relationships/slide" Target="slides/slide40.xml"/><Relationship Id="rId68" Type="http://schemas.openxmlformats.org/officeDocument/2006/relationships/slide" Target="slides/slide61.xml"/><Relationship Id="rId89" Type="http://schemas.openxmlformats.org/officeDocument/2006/relationships/slide" Target="slides/slide82.xml"/><Relationship Id="rId112" Type="http://schemas.openxmlformats.org/officeDocument/2006/relationships/slide" Target="slides/slide105.xml"/><Relationship Id="rId133" Type="http://schemas.openxmlformats.org/officeDocument/2006/relationships/theme" Target="theme/theme1.xml"/></Relationships>
</file>

<file path=ppt/comments/modernComment_7BBF5B28_9343F615.xml><?xml version="1.0" encoding="utf-8"?>
<p188:cmLst xmlns:a="http://schemas.openxmlformats.org/drawingml/2006/main" xmlns:r="http://schemas.openxmlformats.org/officeDocument/2006/relationships" xmlns:p188="http://schemas.microsoft.com/office/powerpoint/2018/8/main">
  <p188:cm id="{6624E491-A0F3-43B4-B5D3-775D630BBDA8}" authorId="{89C36E6D-4BBC-469A-7E66-BE766B102203}" created="2020-05-01T18:02:18.082">
    <ac:deMkLst xmlns:ac="http://schemas.microsoft.com/office/drawing/2013/main/command">
      <pc:docMk xmlns:pc="http://schemas.microsoft.com/office/powerpoint/2013/main/command"/>
      <pc:sldMk xmlns:pc="http://schemas.microsoft.com/office/powerpoint/2013/main/command" cId="2470704661" sldId="2076138280"/>
      <ac:spMk id="24" creationId="{AFCE4EC1-6377-4916-8D27-3F2064FED3B1}"/>
    </ac:deMkLst>
    <p188:txBody>
      <a:bodyPr/>
      <a:lstStyle/>
      <a:p>
        <a:r>
          <a:rPr lang="en-US"/>
          <a:t>Lots of info on the slide, if the intent is to move left to right and speak to each section of ingest through visualize - recommend some way to animate/reveal each section at a time or move a red box from one section to the next as you are speaking to it.</a:t>
        </a:r>
      </a:p>
    </p188:txBody>
  </p188:cm>
</p188:cmLst>
</file>

<file path=ppt/diagrams/_rels/data1.xml.rels><?xml version="1.0" encoding="UTF-8" standalone="yes"?>
<Relationships xmlns="http://schemas.openxmlformats.org/package/2006/relationships"><Relationship Id="rId8" Type="http://schemas.openxmlformats.org/officeDocument/2006/relationships/image" Target="../media/image45.svg"/><Relationship Id="rId13" Type="http://schemas.openxmlformats.org/officeDocument/2006/relationships/image" Target="../media/image50.png"/><Relationship Id="rId3" Type="http://schemas.openxmlformats.org/officeDocument/2006/relationships/image" Target="../media/image40.png"/><Relationship Id="rId7" Type="http://schemas.openxmlformats.org/officeDocument/2006/relationships/image" Target="../media/image44.png"/><Relationship Id="rId12" Type="http://schemas.openxmlformats.org/officeDocument/2006/relationships/image" Target="../media/image49.svg"/><Relationship Id="rId2" Type="http://schemas.openxmlformats.org/officeDocument/2006/relationships/image" Target="../media/image39.svg"/><Relationship Id="rId16" Type="http://schemas.openxmlformats.org/officeDocument/2006/relationships/image" Target="../media/image53.svg"/><Relationship Id="rId1" Type="http://schemas.openxmlformats.org/officeDocument/2006/relationships/image" Target="../media/image38.png"/><Relationship Id="rId6" Type="http://schemas.openxmlformats.org/officeDocument/2006/relationships/image" Target="../media/image43.svg"/><Relationship Id="rId11" Type="http://schemas.openxmlformats.org/officeDocument/2006/relationships/image" Target="../media/image48.png"/><Relationship Id="rId5" Type="http://schemas.openxmlformats.org/officeDocument/2006/relationships/image" Target="../media/image42.png"/><Relationship Id="rId15" Type="http://schemas.openxmlformats.org/officeDocument/2006/relationships/image" Target="../media/image52.png"/><Relationship Id="rId10" Type="http://schemas.openxmlformats.org/officeDocument/2006/relationships/image" Target="../media/image47.svg"/><Relationship Id="rId4" Type="http://schemas.openxmlformats.org/officeDocument/2006/relationships/image" Target="../media/image41.svg"/><Relationship Id="rId9" Type="http://schemas.openxmlformats.org/officeDocument/2006/relationships/image" Target="../media/image46.png"/><Relationship Id="rId14" Type="http://schemas.openxmlformats.org/officeDocument/2006/relationships/image" Target="../media/image5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45.svg"/><Relationship Id="rId13" Type="http://schemas.openxmlformats.org/officeDocument/2006/relationships/image" Target="../media/image50.png"/><Relationship Id="rId3" Type="http://schemas.openxmlformats.org/officeDocument/2006/relationships/image" Target="../media/image40.png"/><Relationship Id="rId7" Type="http://schemas.openxmlformats.org/officeDocument/2006/relationships/image" Target="../media/image44.png"/><Relationship Id="rId12" Type="http://schemas.openxmlformats.org/officeDocument/2006/relationships/image" Target="../media/image49.svg"/><Relationship Id="rId2" Type="http://schemas.openxmlformats.org/officeDocument/2006/relationships/image" Target="../media/image39.svg"/><Relationship Id="rId16" Type="http://schemas.openxmlformats.org/officeDocument/2006/relationships/image" Target="../media/image53.svg"/><Relationship Id="rId1" Type="http://schemas.openxmlformats.org/officeDocument/2006/relationships/image" Target="../media/image38.png"/><Relationship Id="rId6" Type="http://schemas.openxmlformats.org/officeDocument/2006/relationships/image" Target="../media/image43.svg"/><Relationship Id="rId11" Type="http://schemas.openxmlformats.org/officeDocument/2006/relationships/image" Target="../media/image48.png"/><Relationship Id="rId5" Type="http://schemas.openxmlformats.org/officeDocument/2006/relationships/image" Target="../media/image42.png"/><Relationship Id="rId15" Type="http://schemas.openxmlformats.org/officeDocument/2006/relationships/image" Target="../media/image52.png"/><Relationship Id="rId10" Type="http://schemas.openxmlformats.org/officeDocument/2006/relationships/image" Target="../media/image47.svg"/><Relationship Id="rId4" Type="http://schemas.openxmlformats.org/officeDocument/2006/relationships/image" Target="../media/image41.svg"/><Relationship Id="rId9" Type="http://schemas.openxmlformats.org/officeDocument/2006/relationships/image" Target="../media/image46.png"/><Relationship Id="rId14" Type="http://schemas.openxmlformats.org/officeDocument/2006/relationships/image" Target="../media/image51.svg"/></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841105-FB57-4BC7-B0CB-C50598A4FE9F}" type="doc">
      <dgm:prSet loTypeId="urn:microsoft.com/office/officeart/2018/2/layout/IconCircleList" loCatId="icon" qsTypeId="urn:microsoft.com/office/officeart/2005/8/quickstyle/simple4" qsCatId="simple" csTypeId="urn:microsoft.com/office/officeart/2005/8/colors/accent4_2" csCatId="accent4" phldr="1"/>
      <dgm:spPr/>
      <dgm:t>
        <a:bodyPr/>
        <a:lstStyle/>
        <a:p>
          <a:endParaRPr lang="en-US"/>
        </a:p>
      </dgm:t>
    </dgm:pt>
    <dgm:pt modelId="{EDD69FD5-9A50-4CC7-AD0C-9E71B41EB8D8}">
      <dgm:prSet custT="1"/>
      <dgm:spPr/>
      <dgm:t>
        <a:bodyPr/>
        <a:lstStyle/>
        <a:p>
          <a:pPr>
            <a:lnSpc>
              <a:spcPct val="100000"/>
            </a:lnSpc>
          </a:pPr>
          <a:r>
            <a:rPr lang="en-US" sz="1600"/>
            <a:t>Handle upserts, updates, deletes on sql sinks</a:t>
          </a:r>
        </a:p>
      </dgm:t>
    </dgm:pt>
    <dgm:pt modelId="{AB96607E-6F0E-40E6-98D8-91F1CE6F14B2}" type="parTrans" cxnId="{9D379F97-8B25-4B80-8BB9-DF99020B2F0C}">
      <dgm:prSet/>
      <dgm:spPr/>
      <dgm:t>
        <a:bodyPr/>
        <a:lstStyle/>
        <a:p>
          <a:endParaRPr lang="en-US" sz="2400"/>
        </a:p>
      </dgm:t>
    </dgm:pt>
    <dgm:pt modelId="{09ADC6B2-9E2E-4A53-80EE-219E3D01A822}" type="sibTrans" cxnId="{9D379F97-8B25-4B80-8BB9-DF99020B2F0C}">
      <dgm:prSet/>
      <dgm:spPr/>
      <dgm:t>
        <a:bodyPr/>
        <a:lstStyle/>
        <a:p>
          <a:pPr>
            <a:lnSpc>
              <a:spcPct val="100000"/>
            </a:lnSpc>
          </a:pPr>
          <a:endParaRPr lang="en-US" sz="2400"/>
        </a:p>
      </dgm:t>
    </dgm:pt>
    <dgm:pt modelId="{1E290341-466D-4359-A2C2-12A4481C1FB9}">
      <dgm:prSet custT="1"/>
      <dgm:spPr/>
      <dgm:t>
        <a:bodyPr/>
        <a:lstStyle/>
        <a:p>
          <a:pPr>
            <a:lnSpc>
              <a:spcPct val="100000"/>
            </a:lnSpc>
          </a:pPr>
          <a:r>
            <a:rPr lang="en-US" sz="1600"/>
            <a:t>Add new partition methods</a:t>
          </a:r>
        </a:p>
      </dgm:t>
    </dgm:pt>
    <dgm:pt modelId="{2004607F-254A-4CEE-BCE6-C667D90E307D}" type="parTrans" cxnId="{CDFE2075-9BEB-4A08-9B3C-D439D4768845}">
      <dgm:prSet/>
      <dgm:spPr/>
      <dgm:t>
        <a:bodyPr/>
        <a:lstStyle/>
        <a:p>
          <a:endParaRPr lang="en-US" sz="2400"/>
        </a:p>
      </dgm:t>
    </dgm:pt>
    <dgm:pt modelId="{CB0C7D36-60D9-4ABE-87D0-605DDF39BB9A}" type="sibTrans" cxnId="{CDFE2075-9BEB-4A08-9B3C-D439D4768845}">
      <dgm:prSet/>
      <dgm:spPr/>
      <dgm:t>
        <a:bodyPr/>
        <a:lstStyle/>
        <a:p>
          <a:pPr>
            <a:lnSpc>
              <a:spcPct val="100000"/>
            </a:lnSpc>
          </a:pPr>
          <a:endParaRPr lang="en-US" sz="2400"/>
        </a:p>
      </dgm:t>
    </dgm:pt>
    <dgm:pt modelId="{CFD5CF11-E76A-453F-AC8B-89F6E9CFD06A}">
      <dgm:prSet custT="1"/>
      <dgm:spPr/>
      <dgm:t>
        <a:bodyPr/>
        <a:lstStyle/>
        <a:p>
          <a:pPr>
            <a:lnSpc>
              <a:spcPct val="100000"/>
            </a:lnSpc>
          </a:pPr>
          <a:r>
            <a:rPr lang="en-US" sz="1600"/>
            <a:t>Add schema drift support</a:t>
          </a:r>
        </a:p>
      </dgm:t>
    </dgm:pt>
    <dgm:pt modelId="{C56FF46E-C4A9-4952-98C8-2AE3E2772555}" type="parTrans" cxnId="{63A48F76-25D4-4645-889C-27E006461680}">
      <dgm:prSet/>
      <dgm:spPr/>
      <dgm:t>
        <a:bodyPr/>
        <a:lstStyle/>
        <a:p>
          <a:endParaRPr lang="en-US" sz="2400"/>
        </a:p>
      </dgm:t>
    </dgm:pt>
    <dgm:pt modelId="{91D133A8-DF7E-4672-A952-063D1D9C02E4}" type="sibTrans" cxnId="{63A48F76-25D4-4645-889C-27E006461680}">
      <dgm:prSet/>
      <dgm:spPr/>
      <dgm:t>
        <a:bodyPr/>
        <a:lstStyle/>
        <a:p>
          <a:pPr>
            <a:lnSpc>
              <a:spcPct val="100000"/>
            </a:lnSpc>
          </a:pPr>
          <a:endParaRPr lang="en-US" sz="2400"/>
        </a:p>
      </dgm:t>
    </dgm:pt>
    <dgm:pt modelId="{9C39344E-FD5B-44A2-8393-99CB3F855C5C}">
      <dgm:prSet custT="1"/>
      <dgm:spPr/>
      <dgm:t>
        <a:bodyPr/>
        <a:lstStyle/>
        <a:p>
          <a:pPr>
            <a:lnSpc>
              <a:spcPct val="100000"/>
            </a:lnSpc>
          </a:pPr>
          <a:r>
            <a:rPr lang="en-US" sz="1600"/>
            <a:t>Add file handling (move files after read, write files to file names described in rows etc)</a:t>
          </a:r>
        </a:p>
      </dgm:t>
    </dgm:pt>
    <dgm:pt modelId="{1F3E78BF-942D-49B7-884F-8E114B34980F}" type="parTrans" cxnId="{47440FCC-830D-4A97-9A5C-AE8A7807C806}">
      <dgm:prSet/>
      <dgm:spPr/>
      <dgm:t>
        <a:bodyPr/>
        <a:lstStyle/>
        <a:p>
          <a:endParaRPr lang="en-US" sz="2400"/>
        </a:p>
      </dgm:t>
    </dgm:pt>
    <dgm:pt modelId="{4EAC5E3E-3468-4375-9E94-58E095D3D607}" type="sibTrans" cxnId="{47440FCC-830D-4A97-9A5C-AE8A7807C806}">
      <dgm:prSet/>
      <dgm:spPr/>
      <dgm:t>
        <a:bodyPr/>
        <a:lstStyle/>
        <a:p>
          <a:pPr>
            <a:lnSpc>
              <a:spcPct val="100000"/>
            </a:lnSpc>
          </a:pPr>
          <a:endParaRPr lang="en-US" sz="2400"/>
        </a:p>
      </dgm:t>
    </dgm:pt>
    <dgm:pt modelId="{7872E72B-6BA7-4274-B5FF-C5DE9847C785}">
      <dgm:prSet custT="1"/>
      <dgm:spPr/>
      <dgm:t>
        <a:bodyPr/>
        <a:lstStyle/>
        <a:p>
          <a:pPr>
            <a:lnSpc>
              <a:spcPct val="100000"/>
            </a:lnSpc>
          </a:pPr>
          <a:r>
            <a:rPr lang="en-US" sz="1600"/>
            <a:t>New inventory of functions (for e.g Hash functions for row comparison)</a:t>
          </a:r>
        </a:p>
      </dgm:t>
    </dgm:pt>
    <dgm:pt modelId="{8497E9CD-E805-46A5-9124-9087C979A485}" type="parTrans" cxnId="{1CF3645F-898C-4D76-8B9D-A43F0F30D34F}">
      <dgm:prSet/>
      <dgm:spPr/>
      <dgm:t>
        <a:bodyPr/>
        <a:lstStyle/>
        <a:p>
          <a:endParaRPr lang="en-US" sz="2400"/>
        </a:p>
      </dgm:t>
    </dgm:pt>
    <dgm:pt modelId="{4D404E51-4510-4872-93A4-6B6E7A605FCF}" type="sibTrans" cxnId="{1CF3645F-898C-4D76-8B9D-A43F0F30D34F}">
      <dgm:prSet/>
      <dgm:spPr/>
      <dgm:t>
        <a:bodyPr/>
        <a:lstStyle/>
        <a:p>
          <a:pPr>
            <a:lnSpc>
              <a:spcPct val="100000"/>
            </a:lnSpc>
          </a:pPr>
          <a:endParaRPr lang="en-US" sz="2400"/>
        </a:p>
      </dgm:t>
    </dgm:pt>
    <dgm:pt modelId="{68DD02E8-73FB-4C4C-A70B-C6BB10C00876}">
      <dgm:prSet custT="1"/>
      <dgm:spPr/>
      <dgm:t>
        <a:bodyPr/>
        <a:lstStyle/>
        <a:p>
          <a:pPr>
            <a:lnSpc>
              <a:spcPct val="100000"/>
            </a:lnSpc>
          </a:pPr>
          <a:r>
            <a:rPr lang="en-US" sz="1600"/>
            <a:t>Commonly used ETL patterns(Sequence generator/Lookup transformation/SCD…)</a:t>
          </a:r>
        </a:p>
      </dgm:t>
    </dgm:pt>
    <dgm:pt modelId="{77B3C3D1-C4CE-4154-A7D1-9BC637013E5B}" type="parTrans" cxnId="{D39F947D-1F09-4F14-B1DA-E5BA09251110}">
      <dgm:prSet/>
      <dgm:spPr/>
      <dgm:t>
        <a:bodyPr/>
        <a:lstStyle/>
        <a:p>
          <a:endParaRPr lang="en-US" sz="2400"/>
        </a:p>
      </dgm:t>
    </dgm:pt>
    <dgm:pt modelId="{4E15FC6A-A621-46F9-B662-21F17E319D3D}" type="sibTrans" cxnId="{D39F947D-1F09-4F14-B1DA-E5BA09251110}">
      <dgm:prSet/>
      <dgm:spPr/>
      <dgm:t>
        <a:bodyPr/>
        <a:lstStyle/>
        <a:p>
          <a:pPr>
            <a:lnSpc>
              <a:spcPct val="100000"/>
            </a:lnSpc>
          </a:pPr>
          <a:endParaRPr lang="en-US" sz="2400"/>
        </a:p>
      </dgm:t>
    </dgm:pt>
    <dgm:pt modelId="{5E327FD0-3D86-4B87-9EE5-56969AD17339}">
      <dgm:prSet custT="1"/>
      <dgm:spPr/>
      <dgm:t>
        <a:bodyPr/>
        <a:lstStyle/>
        <a:p>
          <a:pPr>
            <a:lnSpc>
              <a:spcPct val="100000"/>
            </a:lnSpc>
          </a:pPr>
          <a:r>
            <a:rPr lang="en-US" sz="1600"/>
            <a:t>Data lineage – Capturing sink column lineage &amp; impact analysis(invaluable if this is for enterprise deployment)</a:t>
          </a:r>
        </a:p>
      </dgm:t>
    </dgm:pt>
    <dgm:pt modelId="{45C99F7E-8FE6-4E01-A0B2-B104D6C41A88}" type="parTrans" cxnId="{767E63B6-7E60-469C-91FA-A6E1EA8A828A}">
      <dgm:prSet/>
      <dgm:spPr/>
      <dgm:t>
        <a:bodyPr/>
        <a:lstStyle/>
        <a:p>
          <a:endParaRPr lang="en-US" sz="2400"/>
        </a:p>
      </dgm:t>
    </dgm:pt>
    <dgm:pt modelId="{CDB66E66-D5B7-4BAF-A25C-809F28652B0A}" type="sibTrans" cxnId="{767E63B6-7E60-469C-91FA-A6E1EA8A828A}">
      <dgm:prSet/>
      <dgm:spPr/>
      <dgm:t>
        <a:bodyPr/>
        <a:lstStyle/>
        <a:p>
          <a:pPr>
            <a:lnSpc>
              <a:spcPct val="100000"/>
            </a:lnSpc>
          </a:pPr>
          <a:endParaRPr lang="en-US" sz="2400"/>
        </a:p>
      </dgm:t>
    </dgm:pt>
    <dgm:pt modelId="{44122DDA-AD32-4BEC-B85B-7B8A6F3EF57D}">
      <dgm:prSet custT="1"/>
      <dgm:spPr/>
      <dgm:t>
        <a:bodyPr/>
        <a:lstStyle/>
        <a:p>
          <a:pPr>
            <a:lnSpc>
              <a:spcPct val="100000"/>
            </a:lnSpc>
          </a:pPr>
          <a:r>
            <a:rPr lang="en-US" sz="1600"/>
            <a:t>Implement commonly used ETL patterns as templates(SCD Type1, Type2, Data Vault)</a:t>
          </a:r>
        </a:p>
      </dgm:t>
    </dgm:pt>
    <dgm:pt modelId="{288C8F71-32CD-4870-81CB-5A904D6607F9}" type="parTrans" cxnId="{D63CCB46-9152-4AC1-AC60-075298F4D08D}">
      <dgm:prSet/>
      <dgm:spPr/>
      <dgm:t>
        <a:bodyPr/>
        <a:lstStyle/>
        <a:p>
          <a:endParaRPr lang="en-US" sz="2400"/>
        </a:p>
      </dgm:t>
    </dgm:pt>
    <dgm:pt modelId="{DDFC48E6-A235-4241-B55E-1F1A14C838F2}" type="sibTrans" cxnId="{D63CCB46-9152-4AC1-AC60-075298F4D08D}">
      <dgm:prSet/>
      <dgm:spPr/>
      <dgm:t>
        <a:bodyPr/>
        <a:lstStyle/>
        <a:p>
          <a:endParaRPr lang="en-US" sz="2400"/>
        </a:p>
      </dgm:t>
    </dgm:pt>
    <dgm:pt modelId="{80C7AD6A-FCF7-443D-A824-ECA12A388187}" type="pres">
      <dgm:prSet presAssocID="{A0841105-FB57-4BC7-B0CB-C50598A4FE9F}" presName="root" presStyleCnt="0">
        <dgm:presLayoutVars>
          <dgm:dir/>
          <dgm:resizeHandles val="exact"/>
        </dgm:presLayoutVars>
      </dgm:prSet>
      <dgm:spPr/>
    </dgm:pt>
    <dgm:pt modelId="{BD414359-7EEA-40F1-B99C-35A249D0561B}" type="pres">
      <dgm:prSet presAssocID="{A0841105-FB57-4BC7-B0CB-C50598A4FE9F}" presName="container" presStyleCnt="0">
        <dgm:presLayoutVars>
          <dgm:dir/>
          <dgm:resizeHandles val="exact"/>
        </dgm:presLayoutVars>
      </dgm:prSet>
      <dgm:spPr/>
    </dgm:pt>
    <dgm:pt modelId="{3E49381A-F6B7-482B-B0BB-423FDC088E9F}" type="pres">
      <dgm:prSet presAssocID="{EDD69FD5-9A50-4CC7-AD0C-9E71B41EB8D8}" presName="compNode" presStyleCnt="0"/>
      <dgm:spPr/>
    </dgm:pt>
    <dgm:pt modelId="{774D311A-0B6B-4115-8084-62FBAA2DB007}" type="pres">
      <dgm:prSet presAssocID="{EDD69FD5-9A50-4CC7-AD0C-9E71B41EB8D8}" presName="iconBgRect" presStyleLbl="bgShp" presStyleIdx="0" presStyleCnt="8"/>
      <dgm:spPr/>
    </dgm:pt>
    <dgm:pt modelId="{0EC45604-BE2B-4BFE-B2BF-B1445E186033}" type="pres">
      <dgm:prSet presAssocID="{EDD69FD5-9A50-4CC7-AD0C-9E71B41EB8D8}"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elete Table"/>
        </a:ext>
      </dgm:extLst>
    </dgm:pt>
    <dgm:pt modelId="{3FADE34F-54C3-448C-BDC8-AD41C97B4D2C}" type="pres">
      <dgm:prSet presAssocID="{EDD69FD5-9A50-4CC7-AD0C-9E71B41EB8D8}" presName="spaceRect" presStyleCnt="0"/>
      <dgm:spPr/>
    </dgm:pt>
    <dgm:pt modelId="{B2059BE1-8D45-45F3-B1FA-03001684DA8E}" type="pres">
      <dgm:prSet presAssocID="{EDD69FD5-9A50-4CC7-AD0C-9E71B41EB8D8}" presName="textRect" presStyleLbl="revTx" presStyleIdx="0" presStyleCnt="8">
        <dgm:presLayoutVars>
          <dgm:chMax val="1"/>
          <dgm:chPref val="1"/>
        </dgm:presLayoutVars>
      </dgm:prSet>
      <dgm:spPr/>
    </dgm:pt>
    <dgm:pt modelId="{53997737-84E3-4185-B7DA-328DC79DD1F2}" type="pres">
      <dgm:prSet presAssocID="{09ADC6B2-9E2E-4A53-80EE-219E3D01A822}" presName="sibTrans" presStyleLbl="sibTrans2D1" presStyleIdx="0" presStyleCnt="0"/>
      <dgm:spPr/>
    </dgm:pt>
    <dgm:pt modelId="{1FAFB9BB-9C04-4CC0-B9B8-A41CDC7C10B2}" type="pres">
      <dgm:prSet presAssocID="{1E290341-466D-4359-A2C2-12A4481C1FB9}" presName="compNode" presStyleCnt="0"/>
      <dgm:spPr/>
    </dgm:pt>
    <dgm:pt modelId="{A5060776-7667-450E-9E7E-5927C580E07A}" type="pres">
      <dgm:prSet presAssocID="{1E290341-466D-4359-A2C2-12A4481C1FB9}" presName="iconBgRect" presStyleLbl="bgShp" presStyleIdx="1" presStyleCnt="8"/>
      <dgm:spPr/>
    </dgm:pt>
    <dgm:pt modelId="{B59AC859-BA97-4142-AF5A-184674D55B21}" type="pres">
      <dgm:prSet presAssocID="{1E290341-466D-4359-A2C2-12A4481C1FB9}"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evices"/>
        </a:ext>
      </dgm:extLst>
    </dgm:pt>
    <dgm:pt modelId="{F01CE751-94C9-4D60-AF6F-D1BD0DA4E6BB}" type="pres">
      <dgm:prSet presAssocID="{1E290341-466D-4359-A2C2-12A4481C1FB9}" presName="spaceRect" presStyleCnt="0"/>
      <dgm:spPr/>
    </dgm:pt>
    <dgm:pt modelId="{DE692C81-A917-498C-BBA5-5F0D793E99EE}" type="pres">
      <dgm:prSet presAssocID="{1E290341-466D-4359-A2C2-12A4481C1FB9}" presName="textRect" presStyleLbl="revTx" presStyleIdx="1" presStyleCnt="8">
        <dgm:presLayoutVars>
          <dgm:chMax val="1"/>
          <dgm:chPref val="1"/>
        </dgm:presLayoutVars>
      </dgm:prSet>
      <dgm:spPr/>
    </dgm:pt>
    <dgm:pt modelId="{17B67B80-E0CD-4B06-B165-FB8543823E8D}" type="pres">
      <dgm:prSet presAssocID="{CB0C7D36-60D9-4ABE-87D0-605DDF39BB9A}" presName="sibTrans" presStyleLbl="sibTrans2D1" presStyleIdx="0" presStyleCnt="0"/>
      <dgm:spPr/>
    </dgm:pt>
    <dgm:pt modelId="{5C1CA7D5-7277-4A0F-AF31-121C7332E590}" type="pres">
      <dgm:prSet presAssocID="{CFD5CF11-E76A-453F-AC8B-89F6E9CFD06A}" presName="compNode" presStyleCnt="0"/>
      <dgm:spPr/>
    </dgm:pt>
    <dgm:pt modelId="{CB7E00D7-BC6A-4541-B468-2C6B6021C8CB}" type="pres">
      <dgm:prSet presAssocID="{CFD5CF11-E76A-453F-AC8B-89F6E9CFD06A}" presName="iconBgRect" presStyleLbl="bgShp" presStyleIdx="2" presStyleCnt="8"/>
      <dgm:spPr/>
    </dgm:pt>
    <dgm:pt modelId="{A209A9B1-7A16-4811-BED9-3B14A0C58A19}" type="pres">
      <dgm:prSet presAssocID="{CFD5CF11-E76A-453F-AC8B-89F6E9CFD06A}"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atabase"/>
        </a:ext>
      </dgm:extLst>
    </dgm:pt>
    <dgm:pt modelId="{330EA91F-0AA7-4195-A40B-8A31D9D8E64A}" type="pres">
      <dgm:prSet presAssocID="{CFD5CF11-E76A-453F-AC8B-89F6E9CFD06A}" presName="spaceRect" presStyleCnt="0"/>
      <dgm:spPr/>
    </dgm:pt>
    <dgm:pt modelId="{C20D1FD9-ADA2-4672-BFCE-E0613269F513}" type="pres">
      <dgm:prSet presAssocID="{CFD5CF11-E76A-453F-AC8B-89F6E9CFD06A}" presName="textRect" presStyleLbl="revTx" presStyleIdx="2" presStyleCnt="8">
        <dgm:presLayoutVars>
          <dgm:chMax val="1"/>
          <dgm:chPref val="1"/>
        </dgm:presLayoutVars>
      </dgm:prSet>
      <dgm:spPr/>
    </dgm:pt>
    <dgm:pt modelId="{C23AE341-63AE-454B-9CB0-88BC14595DD7}" type="pres">
      <dgm:prSet presAssocID="{91D133A8-DF7E-4672-A952-063D1D9C02E4}" presName="sibTrans" presStyleLbl="sibTrans2D1" presStyleIdx="0" presStyleCnt="0"/>
      <dgm:spPr/>
    </dgm:pt>
    <dgm:pt modelId="{F07C3CCF-AF28-4C50-A781-6E8AA844E2B8}" type="pres">
      <dgm:prSet presAssocID="{9C39344E-FD5B-44A2-8393-99CB3F855C5C}" presName="compNode" presStyleCnt="0"/>
      <dgm:spPr/>
    </dgm:pt>
    <dgm:pt modelId="{AA427A13-E309-474D-908E-E0B3F35C4D13}" type="pres">
      <dgm:prSet presAssocID="{9C39344E-FD5B-44A2-8393-99CB3F855C5C}" presName="iconBgRect" presStyleLbl="bgShp" presStyleIdx="3" presStyleCnt="8"/>
      <dgm:spPr/>
    </dgm:pt>
    <dgm:pt modelId="{B6189B64-1C0B-47F2-AF00-DF4742BFBA15}" type="pres">
      <dgm:prSet presAssocID="{9C39344E-FD5B-44A2-8393-99CB3F855C5C}"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opy"/>
        </a:ext>
      </dgm:extLst>
    </dgm:pt>
    <dgm:pt modelId="{0BCA88A0-544B-4F71-AE9A-F0F471685DB0}" type="pres">
      <dgm:prSet presAssocID="{9C39344E-FD5B-44A2-8393-99CB3F855C5C}" presName="spaceRect" presStyleCnt="0"/>
      <dgm:spPr/>
    </dgm:pt>
    <dgm:pt modelId="{1C1E2FB9-9B4A-4016-883F-5BA7FA8B95EF}" type="pres">
      <dgm:prSet presAssocID="{9C39344E-FD5B-44A2-8393-99CB3F855C5C}" presName="textRect" presStyleLbl="revTx" presStyleIdx="3" presStyleCnt="8">
        <dgm:presLayoutVars>
          <dgm:chMax val="1"/>
          <dgm:chPref val="1"/>
        </dgm:presLayoutVars>
      </dgm:prSet>
      <dgm:spPr/>
    </dgm:pt>
    <dgm:pt modelId="{4514EFC8-2838-4E0B-84AF-7ED28C69F810}" type="pres">
      <dgm:prSet presAssocID="{4EAC5E3E-3468-4375-9E94-58E095D3D607}" presName="sibTrans" presStyleLbl="sibTrans2D1" presStyleIdx="0" presStyleCnt="0"/>
      <dgm:spPr/>
    </dgm:pt>
    <dgm:pt modelId="{D4718F65-D143-4595-B813-9F64A423CF2C}" type="pres">
      <dgm:prSet presAssocID="{7872E72B-6BA7-4274-B5FF-C5DE9847C785}" presName="compNode" presStyleCnt="0"/>
      <dgm:spPr/>
    </dgm:pt>
    <dgm:pt modelId="{9606C723-3476-48FA-9509-260E98D77033}" type="pres">
      <dgm:prSet presAssocID="{7872E72B-6BA7-4274-B5FF-C5DE9847C785}" presName="iconBgRect" presStyleLbl="bgShp" presStyleIdx="4" presStyleCnt="8"/>
      <dgm:spPr/>
    </dgm:pt>
    <dgm:pt modelId="{C4C6537B-C84B-4E7F-80C7-3605B8BE0875}" type="pres">
      <dgm:prSet presAssocID="{7872E72B-6BA7-4274-B5FF-C5DE9847C785}"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Paste"/>
        </a:ext>
      </dgm:extLst>
    </dgm:pt>
    <dgm:pt modelId="{DBDE9482-8636-4312-BC19-4D5E4E5818C4}" type="pres">
      <dgm:prSet presAssocID="{7872E72B-6BA7-4274-B5FF-C5DE9847C785}" presName="spaceRect" presStyleCnt="0"/>
      <dgm:spPr/>
    </dgm:pt>
    <dgm:pt modelId="{C223804C-3941-4C18-86C1-50BDB865CFD8}" type="pres">
      <dgm:prSet presAssocID="{7872E72B-6BA7-4274-B5FF-C5DE9847C785}" presName="textRect" presStyleLbl="revTx" presStyleIdx="4" presStyleCnt="8">
        <dgm:presLayoutVars>
          <dgm:chMax val="1"/>
          <dgm:chPref val="1"/>
        </dgm:presLayoutVars>
      </dgm:prSet>
      <dgm:spPr/>
    </dgm:pt>
    <dgm:pt modelId="{5CEECD87-957A-41C7-87D2-26A375B8F827}" type="pres">
      <dgm:prSet presAssocID="{4D404E51-4510-4872-93A4-6B6E7A605FCF}" presName="sibTrans" presStyleLbl="sibTrans2D1" presStyleIdx="0" presStyleCnt="0"/>
      <dgm:spPr/>
    </dgm:pt>
    <dgm:pt modelId="{182C83FE-56B9-44E7-83B1-34530EB8F178}" type="pres">
      <dgm:prSet presAssocID="{68DD02E8-73FB-4C4C-A70B-C6BB10C00876}" presName="compNode" presStyleCnt="0"/>
      <dgm:spPr/>
    </dgm:pt>
    <dgm:pt modelId="{D3A050B0-D875-4449-8FCF-69249291952B}" type="pres">
      <dgm:prSet presAssocID="{68DD02E8-73FB-4C4C-A70B-C6BB10C00876}" presName="iconBgRect" presStyleLbl="bgShp" presStyleIdx="5" presStyleCnt="8"/>
      <dgm:spPr/>
    </dgm:pt>
    <dgm:pt modelId="{4E830FBC-37D6-4EFC-8103-C7261A5D2698}" type="pres">
      <dgm:prSet presAssocID="{68DD02E8-73FB-4C4C-A70B-C6BB10C00876}"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QR Code"/>
        </a:ext>
      </dgm:extLst>
    </dgm:pt>
    <dgm:pt modelId="{A35C0288-D76A-4676-B338-9D6572B4E162}" type="pres">
      <dgm:prSet presAssocID="{68DD02E8-73FB-4C4C-A70B-C6BB10C00876}" presName="spaceRect" presStyleCnt="0"/>
      <dgm:spPr/>
    </dgm:pt>
    <dgm:pt modelId="{731A2D5E-8678-4238-86EB-9FCC03B1074B}" type="pres">
      <dgm:prSet presAssocID="{68DD02E8-73FB-4C4C-A70B-C6BB10C00876}" presName="textRect" presStyleLbl="revTx" presStyleIdx="5" presStyleCnt="8">
        <dgm:presLayoutVars>
          <dgm:chMax val="1"/>
          <dgm:chPref val="1"/>
        </dgm:presLayoutVars>
      </dgm:prSet>
      <dgm:spPr/>
    </dgm:pt>
    <dgm:pt modelId="{E23DDD46-CE3D-4622-AB39-E41DBBA39B3A}" type="pres">
      <dgm:prSet presAssocID="{4E15FC6A-A621-46F9-B662-21F17E319D3D}" presName="sibTrans" presStyleLbl="sibTrans2D1" presStyleIdx="0" presStyleCnt="0"/>
      <dgm:spPr/>
    </dgm:pt>
    <dgm:pt modelId="{A4C5C088-56C1-4FFE-8CB8-B10222C61195}" type="pres">
      <dgm:prSet presAssocID="{5E327FD0-3D86-4B87-9EE5-56969AD17339}" presName="compNode" presStyleCnt="0"/>
      <dgm:spPr/>
    </dgm:pt>
    <dgm:pt modelId="{E4C96D0C-6E9B-4F6B-9C62-12B265A0CC4D}" type="pres">
      <dgm:prSet presAssocID="{5E327FD0-3D86-4B87-9EE5-56969AD17339}" presName="iconBgRect" presStyleLbl="bgShp" presStyleIdx="6" presStyleCnt="8"/>
      <dgm:spPr/>
    </dgm:pt>
    <dgm:pt modelId="{96464C61-AA9E-490D-B5AE-5D0112D7FD84}" type="pres">
      <dgm:prSet presAssocID="{5E327FD0-3D86-4B87-9EE5-56969AD17339}" presName="iconRect" presStyleLbl="node1" presStyleIdx="6" presStyleCnt="8"/>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dgm:spPr>
      <dgm:extLst>
        <a:ext uri="{E40237B7-FDA0-4F09-8148-C483321AD2D9}">
          <dgm14:cNvPr xmlns:dgm14="http://schemas.microsoft.com/office/drawing/2010/diagram" id="0" name="" descr="Deploy"/>
        </a:ext>
      </dgm:extLst>
    </dgm:pt>
    <dgm:pt modelId="{40CBF2CD-C3BE-449B-8407-F7BBE9461169}" type="pres">
      <dgm:prSet presAssocID="{5E327FD0-3D86-4B87-9EE5-56969AD17339}" presName="spaceRect" presStyleCnt="0"/>
      <dgm:spPr/>
    </dgm:pt>
    <dgm:pt modelId="{47601EEC-2060-460B-A8A6-D692120DDE7E}" type="pres">
      <dgm:prSet presAssocID="{5E327FD0-3D86-4B87-9EE5-56969AD17339}" presName="textRect" presStyleLbl="revTx" presStyleIdx="6" presStyleCnt="8">
        <dgm:presLayoutVars>
          <dgm:chMax val="1"/>
          <dgm:chPref val="1"/>
        </dgm:presLayoutVars>
      </dgm:prSet>
      <dgm:spPr/>
    </dgm:pt>
    <dgm:pt modelId="{2C5332F5-1A4A-41C3-9230-98465D2DB5CF}" type="pres">
      <dgm:prSet presAssocID="{CDB66E66-D5B7-4BAF-A25C-809F28652B0A}" presName="sibTrans" presStyleLbl="sibTrans2D1" presStyleIdx="0" presStyleCnt="0"/>
      <dgm:spPr/>
    </dgm:pt>
    <dgm:pt modelId="{E56408A4-9932-4370-9292-25348880732D}" type="pres">
      <dgm:prSet presAssocID="{44122DDA-AD32-4BEC-B85B-7B8A6F3EF57D}" presName="compNode" presStyleCnt="0"/>
      <dgm:spPr/>
    </dgm:pt>
    <dgm:pt modelId="{68AB75F4-8668-48FF-9070-686F86C2DBFF}" type="pres">
      <dgm:prSet presAssocID="{44122DDA-AD32-4BEC-B85B-7B8A6F3EF57D}" presName="iconBgRect" presStyleLbl="bgShp" presStyleIdx="7" presStyleCnt="8"/>
      <dgm:spPr/>
    </dgm:pt>
    <dgm:pt modelId="{259B6AB2-03D4-48A8-B649-AA6947A16D01}" type="pres">
      <dgm:prSet presAssocID="{44122DDA-AD32-4BEC-B85B-7B8A6F3EF57D}"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dgm:spPr>
      <dgm:extLst>
        <a:ext uri="{E40237B7-FDA0-4F09-8148-C483321AD2D9}">
          <dgm14:cNvPr xmlns:dgm14="http://schemas.microsoft.com/office/drawing/2010/diagram" id="0" name="" descr="Laptop Secure"/>
        </a:ext>
      </dgm:extLst>
    </dgm:pt>
    <dgm:pt modelId="{39BB1BFA-1746-49FF-944C-84CA9585C227}" type="pres">
      <dgm:prSet presAssocID="{44122DDA-AD32-4BEC-B85B-7B8A6F3EF57D}" presName="spaceRect" presStyleCnt="0"/>
      <dgm:spPr/>
    </dgm:pt>
    <dgm:pt modelId="{5DC3DD7A-B96E-460B-A86C-FDA5F5C018C1}" type="pres">
      <dgm:prSet presAssocID="{44122DDA-AD32-4BEC-B85B-7B8A6F3EF57D}" presName="textRect" presStyleLbl="revTx" presStyleIdx="7" presStyleCnt="8">
        <dgm:presLayoutVars>
          <dgm:chMax val="1"/>
          <dgm:chPref val="1"/>
        </dgm:presLayoutVars>
      </dgm:prSet>
      <dgm:spPr/>
    </dgm:pt>
  </dgm:ptLst>
  <dgm:cxnLst>
    <dgm:cxn modelId="{DDAF5901-A2F6-4522-A1C6-69CBC0379E60}" type="presOf" srcId="{4D404E51-4510-4872-93A4-6B6E7A605FCF}" destId="{5CEECD87-957A-41C7-87D2-26A375B8F827}" srcOrd="0" destOrd="0" presId="urn:microsoft.com/office/officeart/2018/2/layout/IconCircleList"/>
    <dgm:cxn modelId="{055B1D14-1B8D-4C77-9649-8C2A4DFB84BD}" type="presOf" srcId="{4E15FC6A-A621-46F9-B662-21F17E319D3D}" destId="{E23DDD46-CE3D-4622-AB39-E41DBBA39B3A}" srcOrd="0" destOrd="0" presId="urn:microsoft.com/office/officeart/2018/2/layout/IconCircleList"/>
    <dgm:cxn modelId="{865D412C-1D64-4647-B9D9-DC41D684C111}" type="presOf" srcId="{5E327FD0-3D86-4B87-9EE5-56969AD17339}" destId="{47601EEC-2060-460B-A8A6-D692120DDE7E}" srcOrd="0" destOrd="0" presId="urn:microsoft.com/office/officeart/2018/2/layout/IconCircleList"/>
    <dgm:cxn modelId="{39E2732E-5F25-43BE-AB08-07218DB71B1F}" type="presOf" srcId="{CDB66E66-D5B7-4BAF-A25C-809F28652B0A}" destId="{2C5332F5-1A4A-41C3-9230-98465D2DB5CF}" srcOrd="0" destOrd="0" presId="urn:microsoft.com/office/officeart/2018/2/layout/IconCircleList"/>
    <dgm:cxn modelId="{7F0F245C-61C7-44D7-BB0F-D59070F0EAB4}" type="presOf" srcId="{91D133A8-DF7E-4672-A952-063D1D9C02E4}" destId="{C23AE341-63AE-454B-9CB0-88BC14595DD7}" srcOrd="0" destOrd="0" presId="urn:microsoft.com/office/officeart/2018/2/layout/IconCircleList"/>
    <dgm:cxn modelId="{1CF3645F-898C-4D76-8B9D-A43F0F30D34F}" srcId="{A0841105-FB57-4BC7-B0CB-C50598A4FE9F}" destId="{7872E72B-6BA7-4274-B5FF-C5DE9847C785}" srcOrd="4" destOrd="0" parTransId="{8497E9CD-E805-46A5-9124-9087C979A485}" sibTransId="{4D404E51-4510-4872-93A4-6B6E7A605FCF}"/>
    <dgm:cxn modelId="{D63CCB46-9152-4AC1-AC60-075298F4D08D}" srcId="{A0841105-FB57-4BC7-B0CB-C50598A4FE9F}" destId="{44122DDA-AD32-4BEC-B85B-7B8A6F3EF57D}" srcOrd="7" destOrd="0" parTransId="{288C8F71-32CD-4870-81CB-5A904D6607F9}" sibTransId="{DDFC48E6-A235-4241-B55E-1F1A14C838F2}"/>
    <dgm:cxn modelId="{CB0C276C-B4A1-4768-A917-9F119A8307EC}" type="presOf" srcId="{A0841105-FB57-4BC7-B0CB-C50598A4FE9F}" destId="{80C7AD6A-FCF7-443D-A824-ECA12A388187}" srcOrd="0" destOrd="0" presId="urn:microsoft.com/office/officeart/2018/2/layout/IconCircleList"/>
    <dgm:cxn modelId="{CEAE8970-48E0-4E67-8277-FD9026DD7BA3}" type="presOf" srcId="{7872E72B-6BA7-4274-B5FF-C5DE9847C785}" destId="{C223804C-3941-4C18-86C1-50BDB865CFD8}" srcOrd="0" destOrd="0" presId="urn:microsoft.com/office/officeart/2018/2/layout/IconCircleList"/>
    <dgm:cxn modelId="{CDFE2075-9BEB-4A08-9B3C-D439D4768845}" srcId="{A0841105-FB57-4BC7-B0CB-C50598A4FE9F}" destId="{1E290341-466D-4359-A2C2-12A4481C1FB9}" srcOrd="1" destOrd="0" parTransId="{2004607F-254A-4CEE-BCE6-C667D90E307D}" sibTransId="{CB0C7D36-60D9-4ABE-87D0-605DDF39BB9A}"/>
    <dgm:cxn modelId="{4F85D075-A302-4856-A5C7-000A767C585C}" type="presOf" srcId="{68DD02E8-73FB-4C4C-A70B-C6BB10C00876}" destId="{731A2D5E-8678-4238-86EB-9FCC03B1074B}" srcOrd="0" destOrd="0" presId="urn:microsoft.com/office/officeart/2018/2/layout/IconCircleList"/>
    <dgm:cxn modelId="{63A48F76-25D4-4645-889C-27E006461680}" srcId="{A0841105-FB57-4BC7-B0CB-C50598A4FE9F}" destId="{CFD5CF11-E76A-453F-AC8B-89F6E9CFD06A}" srcOrd="2" destOrd="0" parTransId="{C56FF46E-C4A9-4952-98C8-2AE3E2772555}" sibTransId="{91D133A8-DF7E-4672-A952-063D1D9C02E4}"/>
    <dgm:cxn modelId="{D39F947D-1F09-4F14-B1DA-E5BA09251110}" srcId="{A0841105-FB57-4BC7-B0CB-C50598A4FE9F}" destId="{68DD02E8-73FB-4C4C-A70B-C6BB10C00876}" srcOrd="5" destOrd="0" parTransId="{77B3C3D1-C4CE-4154-A7D1-9BC637013E5B}" sibTransId="{4E15FC6A-A621-46F9-B662-21F17E319D3D}"/>
    <dgm:cxn modelId="{9D379F97-8B25-4B80-8BB9-DF99020B2F0C}" srcId="{A0841105-FB57-4BC7-B0CB-C50598A4FE9F}" destId="{EDD69FD5-9A50-4CC7-AD0C-9E71B41EB8D8}" srcOrd="0" destOrd="0" parTransId="{AB96607E-6F0E-40E6-98D8-91F1CE6F14B2}" sibTransId="{09ADC6B2-9E2E-4A53-80EE-219E3D01A822}"/>
    <dgm:cxn modelId="{C05631A0-5F58-40A7-B04A-C9CBA8803384}" type="presOf" srcId="{EDD69FD5-9A50-4CC7-AD0C-9E71B41EB8D8}" destId="{B2059BE1-8D45-45F3-B1FA-03001684DA8E}" srcOrd="0" destOrd="0" presId="urn:microsoft.com/office/officeart/2018/2/layout/IconCircleList"/>
    <dgm:cxn modelId="{BB2BD4A3-F426-4BF4-906D-A6A5CD5E9E54}" type="presOf" srcId="{44122DDA-AD32-4BEC-B85B-7B8A6F3EF57D}" destId="{5DC3DD7A-B96E-460B-A86C-FDA5F5C018C1}" srcOrd="0" destOrd="0" presId="urn:microsoft.com/office/officeart/2018/2/layout/IconCircleList"/>
    <dgm:cxn modelId="{B488BAA8-3AE2-4856-BD98-BFEED5675703}" type="presOf" srcId="{CFD5CF11-E76A-453F-AC8B-89F6E9CFD06A}" destId="{C20D1FD9-ADA2-4672-BFCE-E0613269F513}" srcOrd="0" destOrd="0" presId="urn:microsoft.com/office/officeart/2018/2/layout/IconCircleList"/>
    <dgm:cxn modelId="{767E63B6-7E60-469C-91FA-A6E1EA8A828A}" srcId="{A0841105-FB57-4BC7-B0CB-C50598A4FE9F}" destId="{5E327FD0-3D86-4B87-9EE5-56969AD17339}" srcOrd="6" destOrd="0" parTransId="{45C99F7E-8FE6-4E01-A0B2-B104D6C41A88}" sibTransId="{CDB66E66-D5B7-4BAF-A25C-809F28652B0A}"/>
    <dgm:cxn modelId="{8DEB68BA-B5CC-4433-B2C8-F3A4DBDEA126}" type="presOf" srcId="{9C39344E-FD5B-44A2-8393-99CB3F855C5C}" destId="{1C1E2FB9-9B4A-4016-883F-5BA7FA8B95EF}" srcOrd="0" destOrd="0" presId="urn:microsoft.com/office/officeart/2018/2/layout/IconCircleList"/>
    <dgm:cxn modelId="{E79990C6-4522-49D1-945E-2E3A4AFEE9D8}" type="presOf" srcId="{09ADC6B2-9E2E-4A53-80EE-219E3D01A822}" destId="{53997737-84E3-4185-B7DA-328DC79DD1F2}" srcOrd="0" destOrd="0" presId="urn:microsoft.com/office/officeart/2018/2/layout/IconCircleList"/>
    <dgm:cxn modelId="{47440FCC-830D-4A97-9A5C-AE8A7807C806}" srcId="{A0841105-FB57-4BC7-B0CB-C50598A4FE9F}" destId="{9C39344E-FD5B-44A2-8393-99CB3F855C5C}" srcOrd="3" destOrd="0" parTransId="{1F3E78BF-942D-49B7-884F-8E114B34980F}" sibTransId="{4EAC5E3E-3468-4375-9E94-58E095D3D607}"/>
    <dgm:cxn modelId="{7E89D5D6-EB70-4D49-98FB-E7E518F111BE}" type="presOf" srcId="{CB0C7D36-60D9-4ABE-87D0-605DDF39BB9A}" destId="{17B67B80-E0CD-4B06-B165-FB8543823E8D}" srcOrd="0" destOrd="0" presId="urn:microsoft.com/office/officeart/2018/2/layout/IconCircleList"/>
    <dgm:cxn modelId="{839192E8-5C1B-480F-B635-11E1CD5B1E5E}" type="presOf" srcId="{4EAC5E3E-3468-4375-9E94-58E095D3D607}" destId="{4514EFC8-2838-4E0B-84AF-7ED28C69F810}" srcOrd="0" destOrd="0" presId="urn:microsoft.com/office/officeart/2018/2/layout/IconCircleList"/>
    <dgm:cxn modelId="{F4A07DEC-6C2A-4164-B006-AA99BAED96D0}" type="presOf" srcId="{1E290341-466D-4359-A2C2-12A4481C1FB9}" destId="{DE692C81-A917-498C-BBA5-5F0D793E99EE}" srcOrd="0" destOrd="0" presId="urn:microsoft.com/office/officeart/2018/2/layout/IconCircleList"/>
    <dgm:cxn modelId="{F5F12C8A-EAFA-4BE9-A875-438DEDC420DF}" type="presParOf" srcId="{80C7AD6A-FCF7-443D-A824-ECA12A388187}" destId="{BD414359-7EEA-40F1-B99C-35A249D0561B}" srcOrd="0" destOrd="0" presId="urn:microsoft.com/office/officeart/2018/2/layout/IconCircleList"/>
    <dgm:cxn modelId="{70D10032-7B6F-4D3E-9A14-345F6E6BCA7A}" type="presParOf" srcId="{BD414359-7EEA-40F1-B99C-35A249D0561B}" destId="{3E49381A-F6B7-482B-B0BB-423FDC088E9F}" srcOrd="0" destOrd="0" presId="urn:microsoft.com/office/officeart/2018/2/layout/IconCircleList"/>
    <dgm:cxn modelId="{74AF371E-0517-4E84-8367-C2A53564427B}" type="presParOf" srcId="{3E49381A-F6B7-482B-B0BB-423FDC088E9F}" destId="{774D311A-0B6B-4115-8084-62FBAA2DB007}" srcOrd="0" destOrd="0" presId="urn:microsoft.com/office/officeart/2018/2/layout/IconCircleList"/>
    <dgm:cxn modelId="{AE5B2DDF-BDC2-4CE7-8E93-FCBB93F07A24}" type="presParOf" srcId="{3E49381A-F6B7-482B-B0BB-423FDC088E9F}" destId="{0EC45604-BE2B-4BFE-B2BF-B1445E186033}" srcOrd="1" destOrd="0" presId="urn:microsoft.com/office/officeart/2018/2/layout/IconCircleList"/>
    <dgm:cxn modelId="{FFEA5C75-0F79-4C77-B3CB-6CDEE7F98790}" type="presParOf" srcId="{3E49381A-F6B7-482B-B0BB-423FDC088E9F}" destId="{3FADE34F-54C3-448C-BDC8-AD41C97B4D2C}" srcOrd="2" destOrd="0" presId="urn:microsoft.com/office/officeart/2018/2/layout/IconCircleList"/>
    <dgm:cxn modelId="{BFEDEEE9-315D-4072-8B2F-DCAAAEAB9A6A}" type="presParOf" srcId="{3E49381A-F6B7-482B-B0BB-423FDC088E9F}" destId="{B2059BE1-8D45-45F3-B1FA-03001684DA8E}" srcOrd="3" destOrd="0" presId="urn:microsoft.com/office/officeart/2018/2/layout/IconCircleList"/>
    <dgm:cxn modelId="{EDEA0FA1-77E2-477D-8A89-D45DDC82F1AC}" type="presParOf" srcId="{BD414359-7EEA-40F1-B99C-35A249D0561B}" destId="{53997737-84E3-4185-B7DA-328DC79DD1F2}" srcOrd="1" destOrd="0" presId="urn:microsoft.com/office/officeart/2018/2/layout/IconCircleList"/>
    <dgm:cxn modelId="{C79BBF2A-6EDB-4F23-B3C9-53E7620AB5FC}" type="presParOf" srcId="{BD414359-7EEA-40F1-B99C-35A249D0561B}" destId="{1FAFB9BB-9C04-4CC0-B9B8-A41CDC7C10B2}" srcOrd="2" destOrd="0" presId="urn:microsoft.com/office/officeart/2018/2/layout/IconCircleList"/>
    <dgm:cxn modelId="{11D0407E-91D6-474B-A056-B9B38EFCE020}" type="presParOf" srcId="{1FAFB9BB-9C04-4CC0-B9B8-A41CDC7C10B2}" destId="{A5060776-7667-450E-9E7E-5927C580E07A}" srcOrd="0" destOrd="0" presId="urn:microsoft.com/office/officeart/2018/2/layout/IconCircleList"/>
    <dgm:cxn modelId="{E9280FFF-79E9-469E-8E25-C5F4D592800E}" type="presParOf" srcId="{1FAFB9BB-9C04-4CC0-B9B8-A41CDC7C10B2}" destId="{B59AC859-BA97-4142-AF5A-184674D55B21}" srcOrd="1" destOrd="0" presId="urn:microsoft.com/office/officeart/2018/2/layout/IconCircleList"/>
    <dgm:cxn modelId="{63CC6B21-DA2D-4255-8110-B969AF5501AA}" type="presParOf" srcId="{1FAFB9BB-9C04-4CC0-B9B8-A41CDC7C10B2}" destId="{F01CE751-94C9-4D60-AF6F-D1BD0DA4E6BB}" srcOrd="2" destOrd="0" presId="urn:microsoft.com/office/officeart/2018/2/layout/IconCircleList"/>
    <dgm:cxn modelId="{475301BA-A580-4A98-90BE-69AEF28099C0}" type="presParOf" srcId="{1FAFB9BB-9C04-4CC0-B9B8-A41CDC7C10B2}" destId="{DE692C81-A917-498C-BBA5-5F0D793E99EE}" srcOrd="3" destOrd="0" presId="urn:microsoft.com/office/officeart/2018/2/layout/IconCircleList"/>
    <dgm:cxn modelId="{F9F6EB52-8D84-43EC-BE60-DC67CE598C79}" type="presParOf" srcId="{BD414359-7EEA-40F1-B99C-35A249D0561B}" destId="{17B67B80-E0CD-4B06-B165-FB8543823E8D}" srcOrd="3" destOrd="0" presId="urn:microsoft.com/office/officeart/2018/2/layout/IconCircleList"/>
    <dgm:cxn modelId="{5016430E-8B5E-4D52-80D5-439ACF2065DF}" type="presParOf" srcId="{BD414359-7EEA-40F1-B99C-35A249D0561B}" destId="{5C1CA7D5-7277-4A0F-AF31-121C7332E590}" srcOrd="4" destOrd="0" presId="urn:microsoft.com/office/officeart/2018/2/layout/IconCircleList"/>
    <dgm:cxn modelId="{1431D852-E3E6-47EB-B48B-3963E598FB58}" type="presParOf" srcId="{5C1CA7D5-7277-4A0F-AF31-121C7332E590}" destId="{CB7E00D7-BC6A-4541-B468-2C6B6021C8CB}" srcOrd="0" destOrd="0" presId="urn:microsoft.com/office/officeart/2018/2/layout/IconCircleList"/>
    <dgm:cxn modelId="{92D7F38F-62B9-4D95-9086-95C0B3FEBCEB}" type="presParOf" srcId="{5C1CA7D5-7277-4A0F-AF31-121C7332E590}" destId="{A209A9B1-7A16-4811-BED9-3B14A0C58A19}" srcOrd="1" destOrd="0" presId="urn:microsoft.com/office/officeart/2018/2/layout/IconCircleList"/>
    <dgm:cxn modelId="{EB26E804-B08D-43BC-9DB0-3803036FFB97}" type="presParOf" srcId="{5C1CA7D5-7277-4A0F-AF31-121C7332E590}" destId="{330EA91F-0AA7-4195-A40B-8A31D9D8E64A}" srcOrd="2" destOrd="0" presId="urn:microsoft.com/office/officeart/2018/2/layout/IconCircleList"/>
    <dgm:cxn modelId="{D3FEA298-5ECE-49E8-9EFB-F8F69651B44D}" type="presParOf" srcId="{5C1CA7D5-7277-4A0F-AF31-121C7332E590}" destId="{C20D1FD9-ADA2-4672-BFCE-E0613269F513}" srcOrd="3" destOrd="0" presId="urn:microsoft.com/office/officeart/2018/2/layout/IconCircleList"/>
    <dgm:cxn modelId="{66696EBB-9096-4AF7-884D-D30868C1DAFA}" type="presParOf" srcId="{BD414359-7EEA-40F1-B99C-35A249D0561B}" destId="{C23AE341-63AE-454B-9CB0-88BC14595DD7}" srcOrd="5" destOrd="0" presId="urn:microsoft.com/office/officeart/2018/2/layout/IconCircleList"/>
    <dgm:cxn modelId="{B5B2F66D-EDF9-4D0E-93B6-04EC7B275943}" type="presParOf" srcId="{BD414359-7EEA-40F1-B99C-35A249D0561B}" destId="{F07C3CCF-AF28-4C50-A781-6E8AA844E2B8}" srcOrd="6" destOrd="0" presId="urn:microsoft.com/office/officeart/2018/2/layout/IconCircleList"/>
    <dgm:cxn modelId="{E25CB013-548A-4720-944C-6FF27B08746C}" type="presParOf" srcId="{F07C3CCF-AF28-4C50-A781-6E8AA844E2B8}" destId="{AA427A13-E309-474D-908E-E0B3F35C4D13}" srcOrd="0" destOrd="0" presId="urn:microsoft.com/office/officeart/2018/2/layout/IconCircleList"/>
    <dgm:cxn modelId="{F1407187-ED6A-409C-AD4F-847E5130280A}" type="presParOf" srcId="{F07C3CCF-AF28-4C50-A781-6E8AA844E2B8}" destId="{B6189B64-1C0B-47F2-AF00-DF4742BFBA15}" srcOrd="1" destOrd="0" presId="urn:microsoft.com/office/officeart/2018/2/layout/IconCircleList"/>
    <dgm:cxn modelId="{27D212F1-481B-4CA3-85AF-B21C4B032D04}" type="presParOf" srcId="{F07C3CCF-AF28-4C50-A781-6E8AA844E2B8}" destId="{0BCA88A0-544B-4F71-AE9A-F0F471685DB0}" srcOrd="2" destOrd="0" presId="urn:microsoft.com/office/officeart/2018/2/layout/IconCircleList"/>
    <dgm:cxn modelId="{94579F57-62CC-48AE-BB96-7ED17F6A3E36}" type="presParOf" srcId="{F07C3CCF-AF28-4C50-A781-6E8AA844E2B8}" destId="{1C1E2FB9-9B4A-4016-883F-5BA7FA8B95EF}" srcOrd="3" destOrd="0" presId="urn:microsoft.com/office/officeart/2018/2/layout/IconCircleList"/>
    <dgm:cxn modelId="{757BA2D0-5BA5-49BA-A237-7724EA4D5914}" type="presParOf" srcId="{BD414359-7EEA-40F1-B99C-35A249D0561B}" destId="{4514EFC8-2838-4E0B-84AF-7ED28C69F810}" srcOrd="7" destOrd="0" presId="urn:microsoft.com/office/officeart/2018/2/layout/IconCircleList"/>
    <dgm:cxn modelId="{FA227E7D-384E-406E-AEB9-606BF14AA468}" type="presParOf" srcId="{BD414359-7EEA-40F1-B99C-35A249D0561B}" destId="{D4718F65-D143-4595-B813-9F64A423CF2C}" srcOrd="8" destOrd="0" presId="urn:microsoft.com/office/officeart/2018/2/layout/IconCircleList"/>
    <dgm:cxn modelId="{B339A025-2180-4E8E-8003-63BF6A8F3050}" type="presParOf" srcId="{D4718F65-D143-4595-B813-9F64A423CF2C}" destId="{9606C723-3476-48FA-9509-260E98D77033}" srcOrd="0" destOrd="0" presId="urn:microsoft.com/office/officeart/2018/2/layout/IconCircleList"/>
    <dgm:cxn modelId="{B59BA632-97B3-4CFC-9925-76972EA9EFFF}" type="presParOf" srcId="{D4718F65-D143-4595-B813-9F64A423CF2C}" destId="{C4C6537B-C84B-4E7F-80C7-3605B8BE0875}" srcOrd="1" destOrd="0" presId="urn:microsoft.com/office/officeart/2018/2/layout/IconCircleList"/>
    <dgm:cxn modelId="{71FF51D5-A589-4DAA-8E2C-CF8628555E57}" type="presParOf" srcId="{D4718F65-D143-4595-B813-9F64A423CF2C}" destId="{DBDE9482-8636-4312-BC19-4D5E4E5818C4}" srcOrd="2" destOrd="0" presId="urn:microsoft.com/office/officeart/2018/2/layout/IconCircleList"/>
    <dgm:cxn modelId="{7C78AD33-39F8-47E9-9548-BCA7F774DEBB}" type="presParOf" srcId="{D4718F65-D143-4595-B813-9F64A423CF2C}" destId="{C223804C-3941-4C18-86C1-50BDB865CFD8}" srcOrd="3" destOrd="0" presId="urn:microsoft.com/office/officeart/2018/2/layout/IconCircleList"/>
    <dgm:cxn modelId="{E0566179-33DC-467F-9B41-0EBBB6E4B1C6}" type="presParOf" srcId="{BD414359-7EEA-40F1-B99C-35A249D0561B}" destId="{5CEECD87-957A-41C7-87D2-26A375B8F827}" srcOrd="9" destOrd="0" presId="urn:microsoft.com/office/officeart/2018/2/layout/IconCircleList"/>
    <dgm:cxn modelId="{E591639D-7BB6-4F13-B680-E9C2BF25F7F1}" type="presParOf" srcId="{BD414359-7EEA-40F1-B99C-35A249D0561B}" destId="{182C83FE-56B9-44E7-83B1-34530EB8F178}" srcOrd="10" destOrd="0" presId="urn:microsoft.com/office/officeart/2018/2/layout/IconCircleList"/>
    <dgm:cxn modelId="{2718B9CC-2B56-4BA4-92DE-5D4F47A05CED}" type="presParOf" srcId="{182C83FE-56B9-44E7-83B1-34530EB8F178}" destId="{D3A050B0-D875-4449-8FCF-69249291952B}" srcOrd="0" destOrd="0" presId="urn:microsoft.com/office/officeart/2018/2/layout/IconCircleList"/>
    <dgm:cxn modelId="{924581FE-08E2-41EA-9A52-708655F85FCA}" type="presParOf" srcId="{182C83FE-56B9-44E7-83B1-34530EB8F178}" destId="{4E830FBC-37D6-4EFC-8103-C7261A5D2698}" srcOrd="1" destOrd="0" presId="urn:microsoft.com/office/officeart/2018/2/layout/IconCircleList"/>
    <dgm:cxn modelId="{98CD65BE-40AE-43F3-A92F-530D78DE50FC}" type="presParOf" srcId="{182C83FE-56B9-44E7-83B1-34530EB8F178}" destId="{A35C0288-D76A-4676-B338-9D6572B4E162}" srcOrd="2" destOrd="0" presId="urn:microsoft.com/office/officeart/2018/2/layout/IconCircleList"/>
    <dgm:cxn modelId="{28FBDB1A-41CF-4F2B-8E0D-AD85E5A80312}" type="presParOf" srcId="{182C83FE-56B9-44E7-83B1-34530EB8F178}" destId="{731A2D5E-8678-4238-86EB-9FCC03B1074B}" srcOrd="3" destOrd="0" presId="urn:microsoft.com/office/officeart/2018/2/layout/IconCircleList"/>
    <dgm:cxn modelId="{E043FFD4-F09E-40D4-8322-8D8B25E18119}" type="presParOf" srcId="{BD414359-7EEA-40F1-B99C-35A249D0561B}" destId="{E23DDD46-CE3D-4622-AB39-E41DBBA39B3A}" srcOrd="11" destOrd="0" presId="urn:microsoft.com/office/officeart/2018/2/layout/IconCircleList"/>
    <dgm:cxn modelId="{AAD2F11B-9F27-452D-AAE6-5B5FC82F7712}" type="presParOf" srcId="{BD414359-7EEA-40F1-B99C-35A249D0561B}" destId="{A4C5C088-56C1-4FFE-8CB8-B10222C61195}" srcOrd="12" destOrd="0" presId="urn:microsoft.com/office/officeart/2018/2/layout/IconCircleList"/>
    <dgm:cxn modelId="{B86CC68F-DF77-4EEA-8FA3-6449E622867F}" type="presParOf" srcId="{A4C5C088-56C1-4FFE-8CB8-B10222C61195}" destId="{E4C96D0C-6E9B-4F6B-9C62-12B265A0CC4D}" srcOrd="0" destOrd="0" presId="urn:microsoft.com/office/officeart/2018/2/layout/IconCircleList"/>
    <dgm:cxn modelId="{CD9FA598-C7C1-4AC9-A16B-3C40F7848946}" type="presParOf" srcId="{A4C5C088-56C1-4FFE-8CB8-B10222C61195}" destId="{96464C61-AA9E-490D-B5AE-5D0112D7FD84}" srcOrd="1" destOrd="0" presId="urn:microsoft.com/office/officeart/2018/2/layout/IconCircleList"/>
    <dgm:cxn modelId="{E6B06F05-29A3-46A9-BC46-410822AA506A}" type="presParOf" srcId="{A4C5C088-56C1-4FFE-8CB8-B10222C61195}" destId="{40CBF2CD-C3BE-449B-8407-F7BBE9461169}" srcOrd="2" destOrd="0" presId="urn:microsoft.com/office/officeart/2018/2/layout/IconCircleList"/>
    <dgm:cxn modelId="{AF1F5159-8E86-4C17-AC59-A35A0AC5DEF6}" type="presParOf" srcId="{A4C5C088-56C1-4FFE-8CB8-B10222C61195}" destId="{47601EEC-2060-460B-A8A6-D692120DDE7E}" srcOrd="3" destOrd="0" presId="urn:microsoft.com/office/officeart/2018/2/layout/IconCircleList"/>
    <dgm:cxn modelId="{9FA49C0E-7EF0-4C6E-B46D-11839382256C}" type="presParOf" srcId="{BD414359-7EEA-40F1-B99C-35A249D0561B}" destId="{2C5332F5-1A4A-41C3-9230-98465D2DB5CF}" srcOrd="13" destOrd="0" presId="urn:microsoft.com/office/officeart/2018/2/layout/IconCircleList"/>
    <dgm:cxn modelId="{8DCD9543-0B03-4E4F-9A18-474A3F46A760}" type="presParOf" srcId="{BD414359-7EEA-40F1-B99C-35A249D0561B}" destId="{E56408A4-9932-4370-9292-25348880732D}" srcOrd="14" destOrd="0" presId="urn:microsoft.com/office/officeart/2018/2/layout/IconCircleList"/>
    <dgm:cxn modelId="{E4CE69EA-B61D-4ACE-89CE-A8758B42E368}" type="presParOf" srcId="{E56408A4-9932-4370-9292-25348880732D}" destId="{68AB75F4-8668-48FF-9070-686F86C2DBFF}" srcOrd="0" destOrd="0" presId="urn:microsoft.com/office/officeart/2018/2/layout/IconCircleList"/>
    <dgm:cxn modelId="{33C27D3A-0160-4BE2-8443-0C395D6DDDA3}" type="presParOf" srcId="{E56408A4-9932-4370-9292-25348880732D}" destId="{259B6AB2-03D4-48A8-B649-AA6947A16D01}" srcOrd="1" destOrd="0" presId="urn:microsoft.com/office/officeart/2018/2/layout/IconCircleList"/>
    <dgm:cxn modelId="{8BEFB884-F56D-4923-8425-E22A03619F83}" type="presParOf" srcId="{E56408A4-9932-4370-9292-25348880732D}" destId="{39BB1BFA-1746-49FF-944C-84CA9585C227}" srcOrd="2" destOrd="0" presId="urn:microsoft.com/office/officeart/2018/2/layout/IconCircleList"/>
    <dgm:cxn modelId="{17BF4442-4AFE-4A82-B909-6D4B4162C6B8}" type="presParOf" srcId="{E56408A4-9932-4370-9292-25348880732D}" destId="{5DC3DD7A-B96E-460B-A86C-FDA5F5C018C1}"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4D311A-0B6B-4115-8084-62FBAA2DB007}">
      <dsp:nvSpPr>
        <dsp:cNvPr id="0" name=""/>
        <dsp:cNvSpPr/>
      </dsp:nvSpPr>
      <dsp:spPr>
        <a:xfrm>
          <a:off x="6288" y="161801"/>
          <a:ext cx="1031369" cy="1031369"/>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EC45604-BE2B-4BFE-B2BF-B1445E186033}">
      <dsp:nvSpPr>
        <dsp:cNvPr id="0" name=""/>
        <dsp:cNvSpPr/>
      </dsp:nvSpPr>
      <dsp:spPr>
        <a:xfrm>
          <a:off x="222876" y="378389"/>
          <a:ext cx="598194" cy="5981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B2059BE1-8D45-45F3-B1FA-03001684DA8E}">
      <dsp:nvSpPr>
        <dsp:cNvPr id="0" name=""/>
        <dsp:cNvSpPr/>
      </dsp:nvSpPr>
      <dsp:spPr>
        <a:xfrm>
          <a:off x="1258666" y="161801"/>
          <a:ext cx="2431085" cy="1031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a:t>Handle upserts, updates, deletes on sql sinks</a:t>
          </a:r>
        </a:p>
      </dsp:txBody>
      <dsp:txXfrm>
        <a:off x="1258666" y="161801"/>
        <a:ext cx="2431085" cy="1031369"/>
      </dsp:txXfrm>
    </dsp:sp>
    <dsp:sp modelId="{A5060776-7667-450E-9E7E-5927C580E07A}">
      <dsp:nvSpPr>
        <dsp:cNvPr id="0" name=""/>
        <dsp:cNvSpPr/>
      </dsp:nvSpPr>
      <dsp:spPr>
        <a:xfrm>
          <a:off x="4113350" y="161801"/>
          <a:ext cx="1031369" cy="1031369"/>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59AC859-BA97-4142-AF5A-184674D55B21}">
      <dsp:nvSpPr>
        <dsp:cNvPr id="0" name=""/>
        <dsp:cNvSpPr/>
      </dsp:nvSpPr>
      <dsp:spPr>
        <a:xfrm>
          <a:off x="4329937" y="378389"/>
          <a:ext cx="598194" cy="598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DE692C81-A917-498C-BBA5-5F0D793E99EE}">
      <dsp:nvSpPr>
        <dsp:cNvPr id="0" name=""/>
        <dsp:cNvSpPr/>
      </dsp:nvSpPr>
      <dsp:spPr>
        <a:xfrm>
          <a:off x="5365727" y="161801"/>
          <a:ext cx="2431085" cy="1031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a:t>Add new partition methods</a:t>
          </a:r>
        </a:p>
      </dsp:txBody>
      <dsp:txXfrm>
        <a:off x="5365727" y="161801"/>
        <a:ext cx="2431085" cy="1031369"/>
      </dsp:txXfrm>
    </dsp:sp>
    <dsp:sp modelId="{CB7E00D7-BC6A-4541-B468-2C6B6021C8CB}">
      <dsp:nvSpPr>
        <dsp:cNvPr id="0" name=""/>
        <dsp:cNvSpPr/>
      </dsp:nvSpPr>
      <dsp:spPr>
        <a:xfrm>
          <a:off x="8220411" y="161801"/>
          <a:ext cx="1031369" cy="1031369"/>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A209A9B1-7A16-4811-BED9-3B14A0C58A19}">
      <dsp:nvSpPr>
        <dsp:cNvPr id="0" name=""/>
        <dsp:cNvSpPr/>
      </dsp:nvSpPr>
      <dsp:spPr>
        <a:xfrm>
          <a:off x="8436998" y="378389"/>
          <a:ext cx="598194" cy="5981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C20D1FD9-ADA2-4672-BFCE-E0613269F513}">
      <dsp:nvSpPr>
        <dsp:cNvPr id="0" name=""/>
        <dsp:cNvSpPr/>
      </dsp:nvSpPr>
      <dsp:spPr>
        <a:xfrm>
          <a:off x="9472788" y="161801"/>
          <a:ext cx="2431085" cy="1031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a:t>Add schema drift support</a:t>
          </a:r>
        </a:p>
      </dsp:txBody>
      <dsp:txXfrm>
        <a:off x="9472788" y="161801"/>
        <a:ext cx="2431085" cy="1031369"/>
      </dsp:txXfrm>
    </dsp:sp>
    <dsp:sp modelId="{AA427A13-E309-474D-908E-E0B3F35C4D13}">
      <dsp:nvSpPr>
        <dsp:cNvPr id="0" name=""/>
        <dsp:cNvSpPr/>
      </dsp:nvSpPr>
      <dsp:spPr>
        <a:xfrm>
          <a:off x="6288" y="2073490"/>
          <a:ext cx="1031369" cy="1031369"/>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6189B64-1C0B-47F2-AF00-DF4742BFBA15}">
      <dsp:nvSpPr>
        <dsp:cNvPr id="0" name=""/>
        <dsp:cNvSpPr/>
      </dsp:nvSpPr>
      <dsp:spPr>
        <a:xfrm>
          <a:off x="222876" y="2290078"/>
          <a:ext cx="598194" cy="59819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1C1E2FB9-9B4A-4016-883F-5BA7FA8B95EF}">
      <dsp:nvSpPr>
        <dsp:cNvPr id="0" name=""/>
        <dsp:cNvSpPr/>
      </dsp:nvSpPr>
      <dsp:spPr>
        <a:xfrm>
          <a:off x="1258666" y="2073490"/>
          <a:ext cx="2431085" cy="1031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a:t>Add file handling (move files after read, write files to file names described in rows etc)</a:t>
          </a:r>
        </a:p>
      </dsp:txBody>
      <dsp:txXfrm>
        <a:off x="1258666" y="2073490"/>
        <a:ext cx="2431085" cy="1031369"/>
      </dsp:txXfrm>
    </dsp:sp>
    <dsp:sp modelId="{9606C723-3476-48FA-9509-260E98D77033}">
      <dsp:nvSpPr>
        <dsp:cNvPr id="0" name=""/>
        <dsp:cNvSpPr/>
      </dsp:nvSpPr>
      <dsp:spPr>
        <a:xfrm>
          <a:off x="4113350" y="2073490"/>
          <a:ext cx="1031369" cy="1031369"/>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C4C6537B-C84B-4E7F-80C7-3605B8BE0875}">
      <dsp:nvSpPr>
        <dsp:cNvPr id="0" name=""/>
        <dsp:cNvSpPr/>
      </dsp:nvSpPr>
      <dsp:spPr>
        <a:xfrm>
          <a:off x="4329937" y="2290078"/>
          <a:ext cx="598194" cy="59819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C223804C-3941-4C18-86C1-50BDB865CFD8}">
      <dsp:nvSpPr>
        <dsp:cNvPr id="0" name=""/>
        <dsp:cNvSpPr/>
      </dsp:nvSpPr>
      <dsp:spPr>
        <a:xfrm>
          <a:off x="5365727" y="2073490"/>
          <a:ext cx="2431085" cy="1031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a:t>New inventory of functions (for e.g Hash functions for row comparison)</a:t>
          </a:r>
        </a:p>
      </dsp:txBody>
      <dsp:txXfrm>
        <a:off x="5365727" y="2073490"/>
        <a:ext cx="2431085" cy="1031369"/>
      </dsp:txXfrm>
    </dsp:sp>
    <dsp:sp modelId="{D3A050B0-D875-4449-8FCF-69249291952B}">
      <dsp:nvSpPr>
        <dsp:cNvPr id="0" name=""/>
        <dsp:cNvSpPr/>
      </dsp:nvSpPr>
      <dsp:spPr>
        <a:xfrm>
          <a:off x="8220411" y="2073490"/>
          <a:ext cx="1031369" cy="1031369"/>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4E830FBC-37D6-4EFC-8103-C7261A5D2698}">
      <dsp:nvSpPr>
        <dsp:cNvPr id="0" name=""/>
        <dsp:cNvSpPr/>
      </dsp:nvSpPr>
      <dsp:spPr>
        <a:xfrm>
          <a:off x="8436998" y="2290078"/>
          <a:ext cx="598194" cy="598194"/>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731A2D5E-8678-4238-86EB-9FCC03B1074B}">
      <dsp:nvSpPr>
        <dsp:cNvPr id="0" name=""/>
        <dsp:cNvSpPr/>
      </dsp:nvSpPr>
      <dsp:spPr>
        <a:xfrm>
          <a:off x="9472788" y="2073490"/>
          <a:ext cx="2431085" cy="1031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a:t>Commonly used ETL patterns(Sequence generator/Lookup transformation/SCD…)</a:t>
          </a:r>
        </a:p>
      </dsp:txBody>
      <dsp:txXfrm>
        <a:off x="9472788" y="2073490"/>
        <a:ext cx="2431085" cy="1031369"/>
      </dsp:txXfrm>
    </dsp:sp>
    <dsp:sp modelId="{E4C96D0C-6E9B-4F6B-9C62-12B265A0CC4D}">
      <dsp:nvSpPr>
        <dsp:cNvPr id="0" name=""/>
        <dsp:cNvSpPr/>
      </dsp:nvSpPr>
      <dsp:spPr>
        <a:xfrm>
          <a:off x="6288" y="3985179"/>
          <a:ext cx="1031369" cy="1031369"/>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96464C61-AA9E-490D-B5AE-5D0112D7FD84}">
      <dsp:nvSpPr>
        <dsp:cNvPr id="0" name=""/>
        <dsp:cNvSpPr/>
      </dsp:nvSpPr>
      <dsp:spPr>
        <a:xfrm>
          <a:off x="222876" y="4201767"/>
          <a:ext cx="598194" cy="598194"/>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47601EEC-2060-460B-A8A6-D692120DDE7E}">
      <dsp:nvSpPr>
        <dsp:cNvPr id="0" name=""/>
        <dsp:cNvSpPr/>
      </dsp:nvSpPr>
      <dsp:spPr>
        <a:xfrm>
          <a:off x="1258666" y="3985179"/>
          <a:ext cx="2431085" cy="1031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a:t>Data lineage – Capturing sink column lineage &amp; impact analysis(invaluable if this is for enterprise deployment)</a:t>
          </a:r>
        </a:p>
      </dsp:txBody>
      <dsp:txXfrm>
        <a:off x="1258666" y="3985179"/>
        <a:ext cx="2431085" cy="1031369"/>
      </dsp:txXfrm>
    </dsp:sp>
    <dsp:sp modelId="{68AB75F4-8668-48FF-9070-686F86C2DBFF}">
      <dsp:nvSpPr>
        <dsp:cNvPr id="0" name=""/>
        <dsp:cNvSpPr/>
      </dsp:nvSpPr>
      <dsp:spPr>
        <a:xfrm>
          <a:off x="4113350" y="3985179"/>
          <a:ext cx="1031369" cy="1031369"/>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259B6AB2-03D4-48A8-B649-AA6947A16D01}">
      <dsp:nvSpPr>
        <dsp:cNvPr id="0" name=""/>
        <dsp:cNvSpPr/>
      </dsp:nvSpPr>
      <dsp:spPr>
        <a:xfrm>
          <a:off x="4329937" y="4201767"/>
          <a:ext cx="598194" cy="598194"/>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5DC3DD7A-B96E-460B-A86C-FDA5F5C018C1}">
      <dsp:nvSpPr>
        <dsp:cNvPr id="0" name=""/>
        <dsp:cNvSpPr/>
      </dsp:nvSpPr>
      <dsp:spPr>
        <a:xfrm>
          <a:off x="5365727" y="3985179"/>
          <a:ext cx="2431085" cy="1031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a:t>Implement commonly used ETL patterns as templates(SCD Type1, Type2, Data Vault)</a:t>
          </a:r>
        </a:p>
      </dsp:txBody>
      <dsp:txXfrm>
        <a:off x="5365727" y="3985179"/>
        <a:ext cx="2431085" cy="1031369"/>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eg>
</file>

<file path=ppt/media/image100.svg>
</file>

<file path=ppt/media/image101.png>
</file>

<file path=ppt/media/image102.svg>
</file>

<file path=ppt/media/image103.png>
</file>

<file path=ppt/media/image104.jpeg>
</file>

<file path=ppt/media/image105.jpeg>
</file>

<file path=ppt/media/image106.png>
</file>

<file path=ppt/media/image107.png>
</file>

<file path=ppt/media/image108.png>
</file>

<file path=ppt/media/image109.svg>
</file>

<file path=ppt/media/image11.png>
</file>

<file path=ppt/media/image110.png>
</file>

<file path=ppt/media/image111.svg>
</file>

<file path=ppt/media/image112.png>
</file>

<file path=ppt/media/image113.svg>
</file>

<file path=ppt/media/image114.png>
</file>

<file path=ppt/media/image115.svg>
</file>

<file path=ppt/media/image116.png>
</file>

<file path=ppt/media/image117.png>
</file>

<file path=ppt/media/image118.png>
</file>

<file path=ppt/media/image119.png>
</file>

<file path=ppt/media/image12.jpeg>
</file>

<file path=ppt/media/image120.png>
</file>

<file path=ppt/media/image121.png>
</file>

<file path=ppt/media/image122.png>
</file>

<file path=ppt/media/image123.svg>
</file>

<file path=ppt/media/image124.png>
</file>

<file path=ppt/media/image125.svg>
</file>

<file path=ppt/media/image126.png>
</file>

<file path=ppt/media/image127.svg>
</file>

<file path=ppt/media/image128.png>
</file>

<file path=ppt/media/image129.png>
</file>

<file path=ppt/media/image13.png>
</file>

<file path=ppt/media/image130.png>
</file>

<file path=ppt/media/image131.png>
</file>

<file path=ppt/media/image14.jpeg>
</file>

<file path=ppt/media/image15.png>
</file>

<file path=ppt/media/image16.jpeg>
</file>

<file path=ppt/media/image17.jpeg>
</file>

<file path=ppt/media/image18.jpeg>
</file>

<file path=ppt/media/image2.jpeg>
</file>

<file path=ppt/media/image20.jpg>
</file>

<file path=ppt/media/image21.png>
</file>

<file path=ppt/media/image22.pn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jpe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0.png>
</file>

<file path=ppt/media/image51.svg>
</file>

<file path=ppt/media/image52.png>
</file>

<file path=ppt/media/image53.svg>
</file>

<file path=ppt/media/image54.png>
</file>

<file path=ppt/media/image55.png>
</file>

<file path=ppt/media/image56.png>
</file>

<file path=ppt/media/image57.png>
</file>

<file path=ppt/media/image58.png>
</file>

<file path=ppt/media/image59.png>
</file>

<file path=ppt/media/image60.svg>
</file>

<file path=ppt/media/image61.png>
</file>

<file path=ppt/media/image62.png>
</file>

<file path=ppt/media/image63.png>
</file>

<file path=ppt/media/image64.png>
</file>

<file path=ppt/media/image65.png>
</file>

<file path=ppt/media/image66.png>
</file>

<file path=ppt/media/image67.png>
</file>

<file path=ppt/media/image68.svg>
</file>

<file path=ppt/media/image69.png>
</file>

<file path=ppt/media/image70.png>
</file>

<file path=ppt/media/image71.jpeg>
</file>

<file path=ppt/media/image72.png>
</file>

<file path=ppt/media/image73.png>
</file>

<file path=ppt/media/image74.jpe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svg>
</file>

<file path=ppt/media/image91.jpeg>
</file>

<file path=ppt/media/image92.png>
</file>

<file path=ppt/media/image93.png>
</file>

<file path=ppt/media/image94.png>
</file>

<file path=ppt/media/image95.png>
</file>

<file path=ppt/media/image96.svg>
</file>

<file path=ppt/media/image97.png>
</file>

<file path=ppt/media/image98.sv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56C6C4-75BE-457F-8850-C7CD7CFC7DA3}" type="datetimeFigureOut">
              <a:rPr lang="en-US" smtClean="0"/>
              <a:t>12/17/2020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259B3D-005A-450F-B89F-6A3DD53EE3BF}" type="slidenum">
              <a:rPr lang="en-US" smtClean="0"/>
              <a:t>‹#›</a:t>
            </a:fld>
            <a:endParaRPr lang="en-US"/>
          </a:p>
        </p:txBody>
      </p:sp>
    </p:spTree>
    <p:extLst>
      <p:ext uri="{BB962C8B-B14F-4D97-AF65-F5344CB8AC3E}">
        <p14:creationId xmlns:p14="http://schemas.microsoft.com/office/powerpoint/2010/main" val="30111821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ocs.microsoft.com/en-us/azure/data-factory/connector-azure-sql-data-warehouse#polybase-troubleshooting"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docs.microsoft.com/en-us/azure/sql-data-warehouse/massively-parallel-processing-mpp-architecture#distributions" TargetMode="External"/><Relationship Id="rId2" Type="http://schemas.openxmlformats.org/officeDocument/2006/relationships/slide" Target="../slides/slide93.xml"/><Relationship Id="rId1" Type="http://schemas.openxmlformats.org/officeDocument/2006/relationships/notesMaster" Target="../notesMasters/notesMaster1.xml"/><Relationship Id="rId5" Type="http://schemas.openxmlformats.org/officeDocument/2006/relationships/hyperlink" Target="https://docs.microsoft.com/sql/relational-databases/system-dynamic-management-views/sys-dm-pdw-request-steps-transact-sql" TargetMode="External"/><Relationship Id="rId4" Type="http://schemas.openxmlformats.org/officeDocument/2006/relationships/hyperlink" Target="https://docs.microsoft.com/sql/t-sql/database-console-commands/dbcc-pdw-showspaceused-transact-sql" TargetMode="Externa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s://docs.microsoft.com/en-us/azure/sql-data-warehouse/sql-data-warehouse-tables-index" TargetMode="External"/><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docs.microsoft.com/en-us/azure/sql-data-warehouse/sql-data-warehouse-tables-temporary" TargetMode="External"/><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C601B9-5273-467A-8E48-EC9939578C8F}"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12/17/2020 10:00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52935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formatting</a:t>
            </a:r>
          </a:p>
        </p:txBody>
      </p:sp>
      <p:sp>
        <p:nvSpPr>
          <p:cNvPr id="4" name="Slide Number Placeholder 3"/>
          <p:cNvSpPr>
            <a:spLocks noGrp="1"/>
          </p:cNvSpPr>
          <p:nvPr>
            <p:ph type="sldNum" sz="quarter" idx="5"/>
          </p:nvPr>
        </p:nvSpPr>
        <p:spPr/>
        <p:txBody>
          <a:bodyPr/>
          <a:lstStyle/>
          <a:p>
            <a:fld id="{67E65352-95B5-4433-84FB-24BF035F4B44}" type="slidenum">
              <a:rPr lang="en-US" smtClean="0"/>
              <a:t>17</a:t>
            </a:fld>
            <a:endParaRPr lang="en-US"/>
          </a:p>
        </p:txBody>
      </p:sp>
    </p:spTree>
    <p:extLst>
      <p:ext uri="{BB962C8B-B14F-4D97-AF65-F5344CB8AC3E}">
        <p14:creationId xmlns:p14="http://schemas.microsoft.com/office/powerpoint/2010/main" val="6352004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1673637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4056376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What specific approach would you say is the most efficient way for moving flat file data from the ingest storage locations to the data lake?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Follow the pattern of landing data in the data lake first, then ingest from the flat files into relational tables within the data warehouse. Then create pipelines that extract the source data and store in Azure Data Lake Store Gen2 as Parquet files.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What storage service would you recommend to use?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They should use Azure Data Lake Store (ADLS) Gen2 (Azure Storage with hierarchical file systems).</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endParaRPr lang="en-US" b="1" dirty="0"/>
          </a:p>
        </p:txBody>
      </p:sp>
      <p:sp>
        <p:nvSpPr>
          <p:cNvPr id="4" name="Slide Number Placeholder 3"/>
          <p:cNvSpPr>
            <a:spLocks noGrp="1"/>
          </p:cNvSpPr>
          <p:nvPr>
            <p:ph type="sldNum" sz="quarter" idx="5"/>
          </p:nvPr>
        </p:nvSpPr>
        <p:spPr/>
        <p:txBody>
          <a:bodyPr/>
          <a:lstStyle/>
          <a:p>
            <a:fld id="{0998D5BB-B127-481F-BC0A-2F77C576BB34}" type="slidenum">
              <a:rPr lang="en-US" smtClean="0"/>
              <a:t>25</a:t>
            </a:fld>
            <a:endParaRPr lang="en-US"/>
          </a:p>
        </p:txBody>
      </p:sp>
    </p:spTree>
    <p:extLst>
      <p:ext uri="{BB962C8B-B14F-4D97-AF65-F5344CB8AC3E}">
        <p14:creationId xmlns:p14="http://schemas.microsoft.com/office/powerpoint/2010/main" val="9554166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How would you recommend to structure the folder to manage the data at the various levels of refinement?</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They should use Azure Data Lake Store (ADLS) Gen2 (Azure Storage with hierarchical file systems).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In ADLS, it is a best practice to have a dedicated Storage Account for production, and a separate Storage Account for dev and test workloads. This will ensure that dev or test workloads never interfere with production.</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One common folder structure is to organize the data in separate folders by degree of refinement. For example a bronze folder contains the raw data, silver contains the cleaned, prepared and integrated data and gold contains data ready to support analytics, which might include final refinements such as pre-computed aggregates.</a:t>
            </a:r>
          </a:p>
          <a:p>
            <a:endParaRPr lang="en-US" sz="1200" b="0" i="0" u="none" strike="noStrike" kern="1200">
              <a:solidFill>
                <a:schemeClr val="tx1"/>
              </a:solidFill>
              <a:effectLst/>
              <a:latin typeface="+mn-lt"/>
              <a:ea typeface="+mn-ea"/>
              <a:cs typeface="+mn-cs"/>
            </a:endParaRPr>
          </a:p>
          <a:p>
            <a:endParaRPr lang="en-US" sz="1200" b="0" i="0" u="none" strike="noStrike" kern="1200">
              <a:solidFill>
                <a:schemeClr val="tx1"/>
              </a:solidFill>
              <a:effectLst/>
              <a:latin typeface="+mn-lt"/>
              <a:ea typeface="+mn-ea"/>
              <a:cs typeface="+mn-cs"/>
            </a:endParaRPr>
          </a:p>
          <a:p>
            <a:endParaRPr lang="en-US" sz="1200" b="0" i="0" u="none" strike="noStrike" kern="1200">
              <a:solidFill>
                <a:schemeClr val="tx1"/>
              </a:solidFill>
              <a:effectLst/>
              <a:latin typeface="+mn-lt"/>
              <a:ea typeface="+mn-ea"/>
              <a:cs typeface="+mn-cs"/>
            </a:endParaRPr>
          </a:p>
          <a:p>
            <a:endParaRPr lang="en-US" sz="1200" b="0" i="0" u="none" strike="noStrike" kern="1200">
              <a:solidFill>
                <a:schemeClr val="tx1"/>
              </a:solidFill>
              <a:effectLst/>
              <a:latin typeface="+mn-lt"/>
              <a:ea typeface="+mn-ea"/>
              <a:cs typeface="+mn-cs"/>
            </a:endParaRPr>
          </a:p>
          <a:p>
            <a:endParaRPr lang="en-US" sz="1200" b="0" i="0" u="none" strike="noStrike" kern="1200">
              <a:solidFill>
                <a:schemeClr val="tx1"/>
              </a:solidFill>
              <a:effectLst/>
              <a:latin typeface="+mn-lt"/>
              <a:ea typeface="+mn-ea"/>
              <a:cs typeface="+mn-cs"/>
            </a:endParaRPr>
          </a:p>
          <a:p>
            <a:endParaRPr lang="en-US" b="1"/>
          </a:p>
        </p:txBody>
      </p:sp>
      <p:sp>
        <p:nvSpPr>
          <p:cNvPr id="4" name="Slide Number Placeholder 3"/>
          <p:cNvSpPr>
            <a:spLocks noGrp="1"/>
          </p:cNvSpPr>
          <p:nvPr>
            <p:ph type="sldNum" sz="quarter" idx="5"/>
          </p:nvPr>
        </p:nvSpPr>
        <p:spPr/>
        <p:txBody>
          <a:bodyPr/>
          <a:lstStyle/>
          <a:p>
            <a:fld id="{0998D5BB-B127-481F-BC0A-2F77C576BB34}" type="slidenum">
              <a:rPr lang="en-US" smtClean="0"/>
              <a:t>26</a:t>
            </a:fld>
            <a:endParaRPr lang="en-US"/>
          </a:p>
        </p:txBody>
      </p:sp>
    </p:spTree>
    <p:extLst>
      <p:ext uri="{BB962C8B-B14F-4D97-AF65-F5344CB8AC3E}">
        <p14:creationId xmlns:p14="http://schemas.microsoft.com/office/powerpoint/2010/main" val="23790936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When it comes to ingesting raw data in batch from new data sources, what data formats are supported by Synapse?</a:t>
            </a:r>
          </a:p>
          <a:p>
            <a:endParaRPr lang="en-US" sz="1200" b="1"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CSV, Parquet, ORC, JSON</a:t>
            </a:r>
          </a:p>
          <a:p>
            <a:endParaRPr lang="en-US" sz="1200" b="0"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How do you ingest streaming data?</a:t>
            </a:r>
          </a:p>
          <a:p>
            <a:endParaRPr lang="en-US" sz="1200" b="1"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Collect messages in Event Hub or IoT Hub and process them with Stream Analytics.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Azure offers purpose-built stream ingestion services such as Azure Kafka and Azure Event Hubs that are robust, proven and performant. </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(Preview) Azure Synapse will also support native stream ingestion through integration with Azure Stream Analytics.</a:t>
            </a:r>
          </a:p>
          <a:p>
            <a:endParaRPr lang="en-US" sz="1200" b="0" i="0" u="none" strike="noStrike" kern="1200">
              <a:solidFill>
                <a:schemeClr val="tx1"/>
              </a:solidFill>
              <a:effectLst/>
              <a:latin typeface="+mn-lt"/>
              <a:ea typeface="+mn-ea"/>
              <a:cs typeface="+mn-cs"/>
            </a:endParaRPr>
          </a:p>
          <a:p>
            <a:endParaRPr lang="en-US" sz="1200" b="0"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Segoe UI Light" pitchFamily="34" charset="0"/>
                <a:ea typeface="+mn-ea"/>
                <a:cs typeface="+mn-cs"/>
              </a:rPr>
              <a:t>When it comes to storing refined versions of the data for possible querying, what data format would you recommend they use? Why?</a:t>
            </a:r>
          </a:p>
          <a:p>
            <a:endParaRPr lang="en-US" sz="1200" b="1" i="0" u="none" strike="noStrike" kern="1200">
              <a:solidFill>
                <a:schemeClr val="tx1"/>
              </a:solidFill>
              <a:effectLst/>
              <a:latin typeface="Segoe UI Light" pitchFamily="34" charset="0"/>
              <a:ea typeface="+mn-ea"/>
              <a:cs typeface="+mn-cs"/>
            </a:endParaRPr>
          </a:p>
          <a:p>
            <a:r>
              <a:rPr lang="en-US" sz="1200" b="0" i="0" u="none" strike="noStrike" kern="1200">
                <a:solidFill>
                  <a:schemeClr val="tx1"/>
                </a:solidFill>
                <a:effectLst/>
                <a:latin typeface="Segoe UI Light" pitchFamily="34" charset="0"/>
                <a:ea typeface="+mn-ea"/>
                <a:cs typeface="+mn-cs"/>
              </a:rPr>
              <a:t>Parquet. There is industry alignment around the Parquet format for sharing data at the storage layer (e.g., across Hadoop, Databricks, and SQL engine scenarios). Parquet is a high-performance, column oriented format optimized for big data scenarios.</a:t>
            </a:r>
          </a:p>
          <a:p>
            <a:endParaRPr lang="en-US" sz="1200" b="0" i="0" u="none" strike="noStrike" kern="1200">
              <a:solidFill>
                <a:schemeClr val="tx1"/>
              </a:solidFill>
              <a:effectLst/>
              <a:latin typeface="+mn-lt"/>
              <a:ea typeface="+mn-ea"/>
              <a:cs typeface="+mn-cs"/>
            </a:endParaRPr>
          </a:p>
          <a:p>
            <a:endParaRPr lang="en-US" sz="1200" b="0" i="0" u="none" strike="noStrike" kern="1200">
              <a:solidFill>
                <a:schemeClr val="tx1"/>
              </a:solidFill>
              <a:effectLst/>
              <a:latin typeface="+mn-lt"/>
              <a:ea typeface="+mn-ea"/>
              <a:cs typeface="+mn-cs"/>
            </a:endParaRPr>
          </a:p>
          <a:p>
            <a:endParaRPr lang="en-US" b="1"/>
          </a:p>
        </p:txBody>
      </p:sp>
      <p:sp>
        <p:nvSpPr>
          <p:cNvPr id="4" name="Slide Number Placeholder 3"/>
          <p:cNvSpPr>
            <a:spLocks noGrp="1"/>
          </p:cNvSpPr>
          <p:nvPr>
            <p:ph type="sldNum" sz="quarter" idx="5"/>
          </p:nvPr>
        </p:nvSpPr>
        <p:spPr/>
        <p:txBody>
          <a:bodyPr/>
          <a:lstStyle/>
          <a:p>
            <a:fld id="{0998D5BB-B127-481F-BC0A-2F77C576BB34}" type="slidenum">
              <a:rPr lang="en-US" smtClean="0"/>
              <a:t>30</a:t>
            </a:fld>
            <a:endParaRPr lang="en-US"/>
          </a:p>
        </p:txBody>
      </p:sp>
    </p:spTree>
    <p:extLst>
      <p:ext uri="{BB962C8B-B14F-4D97-AF65-F5344CB8AC3E}">
        <p14:creationId xmlns:p14="http://schemas.microsoft.com/office/powerpoint/2010/main" val="29126452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https://docs.microsoft.com/en-us/azure/data-factory/connector-azure-sql-data-warehouse#polybase-troubleshooting</a:t>
            </a:r>
            <a:r>
              <a:rPr lang="en-US" dirty="0"/>
              <a:t> &lt;- a good resource to share out as well</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3062680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What should you use for the fastest loading of staging tables?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A heap table. If you are loading data only to stage it before running more transformations, loading the table to heap table is much faster than loading the data to a clustered columnstore table.</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A temporary table. Loading data to a temporary table loads faster than loading a table to permanent storage.</a:t>
            </a:r>
          </a:p>
          <a:p>
            <a:endParaRPr lang="en-US" sz="1200" b="0" i="0" u="none" strike="noStrike" kern="1200">
              <a:solidFill>
                <a:schemeClr val="tx1"/>
              </a:solidFill>
              <a:effectLst/>
              <a:latin typeface="+mn-lt"/>
              <a:ea typeface="+mn-ea"/>
              <a:cs typeface="+mn-cs"/>
            </a:endParaRPr>
          </a:p>
          <a:p>
            <a:endParaRPr lang="en-US" sz="1200" b="0" i="0" u="none" strike="noStrike" kern="120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998D5BB-B127-481F-BC0A-2F77C576BB34}" type="slidenum">
              <a:rPr lang="en-US" smtClean="0"/>
              <a:t>33</a:t>
            </a:fld>
            <a:endParaRPr lang="en-US"/>
          </a:p>
        </p:txBody>
      </p:sp>
    </p:spTree>
    <p:extLst>
      <p:ext uri="{BB962C8B-B14F-4D97-AF65-F5344CB8AC3E}">
        <p14:creationId xmlns:p14="http://schemas.microsoft.com/office/powerpoint/2010/main" val="27956255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Segoe UI Light" pitchFamily="34" charset="0"/>
                <a:ea typeface="+mn-ea"/>
                <a:cs typeface="+mn-cs"/>
              </a:rPr>
              <a:t>How should you configure table distribution for tables created from the raw input that might be useful, or tables used for staging?</a:t>
            </a:r>
          </a:p>
          <a:p>
            <a:endParaRPr lang="en-US" sz="1200" b="1" i="0" u="none" strike="noStrike" kern="1200">
              <a:solidFill>
                <a:schemeClr val="tx1"/>
              </a:solidFill>
              <a:effectLst/>
              <a:latin typeface="Segoe UI Light" pitchFamily="34" charset="0"/>
              <a:ea typeface="+mn-ea"/>
              <a:cs typeface="+mn-cs"/>
            </a:endParaRPr>
          </a:p>
          <a:p>
            <a:r>
              <a:rPr lang="en-US" sz="1200" b="0" i="0" u="none" strike="noStrike" kern="1200">
                <a:solidFill>
                  <a:schemeClr val="tx1"/>
                </a:solidFill>
                <a:effectLst/>
                <a:latin typeface="Segoe UI Light" pitchFamily="34" charset="0"/>
                <a:ea typeface="+mn-ea"/>
                <a:cs typeface="+mn-cs"/>
              </a:rPr>
              <a:t>Consider round-robin distribution.</a:t>
            </a:r>
          </a:p>
          <a:p>
            <a:endParaRPr lang="en-US" sz="1200" b="0" i="0" u="none" strike="noStrike" kern="1200">
              <a:solidFill>
                <a:schemeClr val="tx1"/>
              </a:solidFill>
              <a:effectLst/>
              <a:latin typeface="Segoe UI Light" pitchFamily="34" charset="0"/>
              <a:ea typeface="+mn-ea"/>
              <a:cs typeface="+mn-cs"/>
            </a:endParaRPr>
          </a:p>
          <a:p>
            <a:r>
              <a:rPr lang="en-US" sz="1200" b="0" i="0" u="none" strike="noStrike" kern="1200">
                <a:solidFill>
                  <a:schemeClr val="tx1"/>
                </a:solidFill>
                <a:effectLst/>
                <a:latin typeface="Segoe UI Light" pitchFamily="34" charset="0"/>
                <a:ea typeface="+mn-ea"/>
                <a:cs typeface="+mn-cs"/>
              </a:rPr>
              <a:t>A round-robin distributed table distributes table rows evenly across all distributions. The assignment of rows to distributions is random. Unlike hash-distributed tables, rows with equal values are not guaranteed to be assigned to the same distribution.</a:t>
            </a:r>
          </a:p>
          <a:p>
            <a:endParaRPr lang="en-US" sz="1200" b="0" i="0" u="none" strike="noStrike" kern="1200">
              <a:solidFill>
                <a:schemeClr val="tx1"/>
              </a:solidFill>
              <a:effectLst/>
              <a:latin typeface="Segoe UI Light" pitchFamily="34" charset="0"/>
              <a:ea typeface="+mn-ea"/>
              <a:cs typeface="+mn-cs"/>
            </a:endParaRPr>
          </a:p>
          <a:p>
            <a:r>
              <a:rPr lang="en-US" sz="1200" b="0" i="0" u="none" strike="noStrike" kern="1200">
                <a:solidFill>
                  <a:schemeClr val="tx1"/>
                </a:solidFill>
                <a:effectLst/>
                <a:latin typeface="Segoe UI Light" pitchFamily="34" charset="0"/>
                <a:ea typeface="+mn-ea"/>
                <a:cs typeface="+mn-cs"/>
              </a:rPr>
              <a:t>As a result, the system sometimes needs to invoke a data movement operation to better organize your data before it can resolve a query. This extra step can slow down your queries. For example, joining a round-robin table usually requires reshuffling the rows, which is a performance hit.</a:t>
            </a:r>
          </a:p>
          <a:p>
            <a:endParaRPr lang="en-US" sz="1200" b="0" i="0" u="none" strike="noStrike" kern="1200">
              <a:solidFill>
                <a:schemeClr val="tx1"/>
              </a:solidFill>
              <a:effectLst/>
              <a:latin typeface="Segoe UI Light" pitchFamily="34" charset="0"/>
              <a:ea typeface="+mn-ea"/>
              <a:cs typeface="+mn-cs"/>
            </a:endParaRPr>
          </a:p>
          <a:p>
            <a:r>
              <a:rPr lang="en-US" sz="1200" b="0" i="0" u="none" strike="noStrike" kern="1200">
                <a:solidFill>
                  <a:schemeClr val="tx1"/>
                </a:solidFill>
                <a:effectLst/>
                <a:latin typeface="Segoe UI Light" pitchFamily="34" charset="0"/>
                <a:ea typeface="+mn-ea"/>
                <a:cs typeface="+mn-cs"/>
              </a:rPr>
              <a:t>Consider using the round-robin distribution for your table in the following scenarios:</a:t>
            </a:r>
          </a:p>
          <a:p>
            <a:pPr lvl="2"/>
            <a:r>
              <a:rPr lang="en-US" sz="1200" b="0" i="0" u="none" strike="noStrike" kern="1200">
                <a:solidFill>
                  <a:schemeClr val="tx1"/>
                </a:solidFill>
                <a:effectLst/>
                <a:latin typeface="Segoe UI Light" pitchFamily="34" charset="0"/>
                <a:ea typeface="+mn-ea"/>
                <a:cs typeface="+mn-cs"/>
              </a:rPr>
              <a:t>When getting started as a simple starting point since it is the default</a:t>
            </a:r>
          </a:p>
          <a:p>
            <a:pPr lvl="2"/>
            <a:r>
              <a:rPr lang="en-US" sz="1200" b="0" i="0" u="none" strike="noStrike" kern="1200">
                <a:solidFill>
                  <a:schemeClr val="tx1"/>
                </a:solidFill>
                <a:effectLst/>
                <a:latin typeface="Segoe UI Light" pitchFamily="34" charset="0"/>
                <a:ea typeface="+mn-ea"/>
                <a:cs typeface="+mn-cs"/>
              </a:rPr>
              <a:t>If there is no obvious joining key</a:t>
            </a:r>
          </a:p>
          <a:p>
            <a:pPr lvl="2"/>
            <a:r>
              <a:rPr lang="en-US" sz="1200" b="0" i="0" u="none" strike="noStrike" kern="1200">
                <a:solidFill>
                  <a:schemeClr val="tx1"/>
                </a:solidFill>
                <a:effectLst/>
                <a:latin typeface="Segoe UI Light" pitchFamily="34" charset="0"/>
                <a:ea typeface="+mn-ea"/>
                <a:cs typeface="+mn-cs"/>
              </a:rPr>
              <a:t>If there is not good candidate column for hash distributing the table</a:t>
            </a:r>
          </a:p>
          <a:p>
            <a:pPr lvl="2"/>
            <a:r>
              <a:rPr lang="en-US" sz="1200" b="0" i="0" u="none" strike="noStrike" kern="1200">
                <a:solidFill>
                  <a:schemeClr val="tx1"/>
                </a:solidFill>
                <a:effectLst/>
                <a:latin typeface="Segoe UI Light" pitchFamily="34" charset="0"/>
                <a:ea typeface="+mn-ea"/>
                <a:cs typeface="+mn-cs"/>
              </a:rPr>
              <a:t>If the table does not share a common join key with other tables</a:t>
            </a:r>
          </a:p>
          <a:p>
            <a:pPr lvl="2"/>
            <a:r>
              <a:rPr lang="en-US" sz="1200" b="0" i="0" u="none" strike="noStrike" kern="1200">
                <a:solidFill>
                  <a:schemeClr val="tx1"/>
                </a:solidFill>
                <a:effectLst/>
                <a:latin typeface="Segoe UI Light" pitchFamily="34" charset="0"/>
                <a:ea typeface="+mn-ea"/>
                <a:cs typeface="+mn-cs"/>
              </a:rPr>
              <a:t>If the join is less significant than other joins in the query</a:t>
            </a:r>
          </a:p>
          <a:p>
            <a:pPr lvl="2"/>
            <a:r>
              <a:rPr lang="en-US" sz="1200" b="0" i="0" u="none" strike="noStrike" kern="1200">
                <a:solidFill>
                  <a:schemeClr val="tx1"/>
                </a:solidFill>
                <a:effectLst/>
                <a:latin typeface="Segoe UI Light" pitchFamily="34" charset="0"/>
                <a:ea typeface="+mn-ea"/>
                <a:cs typeface="+mn-cs"/>
              </a:rPr>
              <a:t>When the table is a temporary staging table</a:t>
            </a:r>
          </a:p>
          <a:p>
            <a:pPr lvl="2"/>
            <a:endParaRPr lang="en-US" sz="1200" b="0" i="0" u="none" strike="noStrike" kern="1200">
              <a:solidFill>
                <a:schemeClr val="tx1"/>
              </a:solidFill>
              <a:effectLst/>
              <a:latin typeface="Segoe UI Light" pitchFamily="34" charset="0"/>
              <a:ea typeface="+mn-ea"/>
              <a:cs typeface="+mn-cs"/>
            </a:endParaRPr>
          </a:p>
          <a:p>
            <a:endParaRPr lang="en-US" sz="1200" b="0" i="0" u="none" strike="noStrike" kern="120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5"/>
          </p:nvPr>
        </p:nvSpPr>
        <p:spPr/>
        <p:txBody>
          <a:bodyPr/>
          <a:lstStyle/>
          <a:p>
            <a:fld id="{0998D5BB-B127-481F-BC0A-2F77C576BB34}" type="slidenum">
              <a:rPr lang="en-US" smtClean="0"/>
              <a:t>34</a:t>
            </a:fld>
            <a:endParaRPr lang="en-US"/>
          </a:p>
        </p:txBody>
      </p:sp>
    </p:spTree>
    <p:extLst>
      <p:ext uri="{BB962C8B-B14F-4D97-AF65-F5344CB8AC3E}">
        <p14:creationId xmlns:p14="http://schemas.microsoft.com/office/powerpoint/2010/main" val="5700611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a:p>
        </p:txBody>
      </p:sp>
    </p:spTree>
    <p:extLst>
      <p:ext uri="{BB962C8B-B14F-4D97-AF65-F5344CB8AC3E}">
        <p14:creationId xmlns:p14="http://schemas.microsoft.com/office/powerpoint/2010/main" val="41588169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20043F-F5FF-42D7-9B10-EBEDCB5999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0598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 only Polybase requires CONTROL permission</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37</a:t>
            </a:fld>
            <a:endParaRPr lang="en-US"/>
          </a:p>
        </p:txBody>
      </p:sp>
    </p:spTree>
    <p:extLst>
      <p:ext uri="{BB962C8B-B14F-4D97-AF65-F5344CB8AC3E}">
        <p14:creationId xmlns:p14="http://schemas.microsoft.com/office/powerpoint/2010/main" val="11190250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12/17/2020 9:58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14841819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12/17/2020 9:58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24600094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42</a:t>
            </a:fld>
            <a:endParaRPr lang="en-US"/>
          </a:p>
        </p:txBody>
      </p:sp>
    </p:spTree>
    <p:extLst>
      <p:ext uri="{BB962C8B-B14F-4D97-AF65-F5344CB8AC3E}">
        <p14:creationId xmlns:p14="http://schemas.microsoft.com/office/powerpoint/2010/main" val="4014601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7E65352-95B5-4433-84FB-24BF035F4B44}" type="slidenum">
              <a:rPr lang="en-US" smtClean="0"/>
              <a:t>46</a:t>
            </a:fld>
            <a:endParaRPr lang="en-US"/>
          </a:p>
        </p:txBody>
      </p:sp>
    </p:spTree>
    <p:extLst>
      <p:ext uri="{BB962C8B-B14F-4D97-AF65-F5344CB8AC3E}">
        <p14:creationId xmlns:p14="http://schemas.microsoft.com/office/powerpoint/2010/main" val="23478258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900" b="1" dirty="0">
                <a:solidFill>
                  <a:schemeClr val="tx2"/>
                </a:solidFill>
              </a:rPr>
              <a:t>Important Points:</a:t>
            </a:r>
          </a:p>
          <a:p>
            <a:pPr algn="l"/>
            <a:r>
              <a:rPr lang="en-US" sz="900" dirty="0">
                <a:solidFill>
                  <a:schemeClr val="tx2"/>
                </a:solidFill>
              </a:rPr>
              <a:t>No need to pre-create the table in the SQL Pool to write to, it will be created if it does not exist.</a:t>
            </a:r>
          </a:p>
          <a:p>
            <a:pPr algn="l"/>
            <a:endParaRPr lang="en-US" sz="900" dirty="0">
              <a:solidFill>
                <a:schemeClr val="tx2"/>
              </a:solidFill>
            </a:endParaRPr>
          </a:p>
          <a:p>
            <a:pPr algn="l"/>
            <a:r>
              <a:rPr lang="en-US" sz="900" dirty="0" err="1">
                <a:solidFill>
                  <a:schemeClr val="tx2"/>
                </a:solidFill>
              </a:rPr>
              <a:t>sqlanalytics</a:t>
            </a:r>
            <a:r>
              <a:rPr lang="en-US" sz="900" dirty="0">
                <a:solidFill>
                  <a:schemeClr val="tx2"/>
                </a:solidFill>
              </a:rPr>
              <a:t> only works in Scala language cells. </a:t>
            </a:r>
          </a:p>
          <a:p>
            <a:pPr algn="l"/>
            <a:endParaRPr lang="en-US" sz="900" dirty="0">
              <a:solidFill>
                <a:schemeClr val="tx2"/>
              </a:solidFill>
            </a:endParaRPr>
          </a:p>
          <a:p>
            <a:pPr algn="l"/>
            <a:r>
              <a:rPr lang="en-US" sz="900" dirty="0">
                <a:solidFill>
                  <a:schemeClr val="tx2"/>
                </a:solidFill>
              </a:rPr>
              <a:t>To read with other languages like Python, use Spark to register a temporary view and then query the view using </a:t>
            </a:r>
            <a:r>
              <a:rPr lang="en-US" sz="900" dirty="0" err="1">
                <a:solidFill>
                  <a:schemeClr val="tx2"/>
                </a:solidFill>
              </a:rPr>
              <a:t>Spark.SQL</a:t>
            </a:r>
            <a:r>
              <a:rPr lang="en-US" sz="900" dirty="0">
                <a:solidFill>
                  <a:schemeClr val="tx2"/>
                </a:solidFill>
              </a:rPr>
              <a:t>(“select * from </a:t>
            </a:r>
            <a:r>
              <a:rPr lang="en-US" sz="900" dirty="0" err="1">
                <a:solidFill>
                  <a:schemeClr val="tx2"/>
                </a:solidFill>
              </a:rPr>
              <a:t>viewname</a:t>
            </a:r>
            <a:r>
              <a:rPr lang="en-US" sz="900" dirty="0">
                <a:solidFill>
                  <a:schemeClr val="tx2"/>
                </a:solidFill>
              </a:rPr>
              <a:t>”)</a:t>
            </a:r>
          </a:p>
          <a:p>
            <a:pPr algn="l"/>
            <a:endParaRPr lang="en-US" sz="900" dirty="0">
              <a:solidFill>
                <a:schemeClr val="tx2"/>
              </a:solidFill>
            </a:endParaRPr>
          </a:p>
          <a:p>
            <a:pPr algn="l"/>
            <a:r>
              <a:rPr lang="en-US" sz="900" dirty="0">
                <a:solidFill>
                  <a:schemeClr val="tx2"/>
                </a:solidFill>
              </a:rPr>
              <a:t>To write with other languages, create a view for table you want write, then query from that view in Scala. Then write.</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D6C99BD-48BF-084D-840E-D23CBF94330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2339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1,048,576 – this is why we recommend at least 60 million rows for a CCI table.  Azure Synapse automatically distributes data into 60 distribution, and each distribution needs at least 1 million rows for good rowgroup compression (or each partition, if your table </a:t>
            </a:r>
            <a:r>
              <a:rPr lang="en-US"/>
              <a:t>is partitioned).</a:t>
            </a: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72</a:t>
            </a:fld>
            <a:endParaRPr lang="en-US"/>
          </a:p>
        </p:txBody>
      </p:sp>
    </p:spTree>
    <p:extLst>
      <p:ext uri="{BB962C8B-B14F-4D97-AF65-F5344CB8AC3E}">
        <p14:creationId xmlns:p14="http://schemas.microsoft.com/office/powerpoint/2010/main" val="25305692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12/17/2020 9:58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74</a:t>
            </a:fld>
            <a:endParaRPr lang="en-US" dirty="0"/>
          </a:p>
        </p:txBody>
      </p:sp>
    </p:spTree>
    <p:extLst>
      <p:ext uri="{BB962C8B-B14F-4D97-AF65-F5344CB8AC3E}">
        <p14:creationId xmlns:p14="http://schemas.microsoft.com/office/powerpoint/2010/main" val="2441327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820043F-F5FF-42D7-9B10-EBEDCB59996E}" type="slidenum">
              <a:rPr lang="en-US" smtClean="0"/>
              <a:t>75</a:t>
            </a:fld>
            <a:endParaRPr lang="en-US"/>
          </a:p>
        </p:txBody>
      </p:sp>
    </p:spTree>
    <p:extLst>
      <p:ext uri="{BB962C8B-B14F-4D97-AF65-F5344CB8AC3E}">
        <p14:creationId xmlns:p14="http://schemas.microsoft.com/office/powerpoint/2010/main" val="14419027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12/17/2020 9:58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76</a:t>
            </a:fld>
            <a:endParaRPr lang="en-US" dirty="0"/>
          </a:p>
        </p:txBody>
      </p:sp>
    </p:spTree>
    <p:extLst>
      <p:ext uri="{BB962C8B-B14F-4D97-AF65-F5344CB8AC3E}">
        <p14:creationId xmlns:p14="http://schemas.microsoft.com/office/powerpoint/2010/main" val="3405293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12/17/2020 9:58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4052935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7F03C2-4FDE-4235-B8B7-744B1E2B9F7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21614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78</a:t>
            </a:fld>
            <a:endParaRPr lang="en-US"/>
          </a:p>
        </p:txBody>
      </p:sp>
    </p:spTree>
    <p:extLst>
      <p:ext uri="{BB962C8B-B14F-4D97-AF65-F5344CB8AC3E}">
        <p14:creationId xmlns:p14="http://schemas.microsoft.com/office/powerpoint/2010/main" val="15615599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79</a:t>
            </a:fld>
            <a:endParaRPr lang="en-US"/>
          </a:p>
        </p:txBody>
      </p:sp>
    </p:spTree>
    <p:extLst>
      <p:ext uri="{BB962C8B-B14F-4D97-AF65-F5344CB8AC3E}">
        <p14:creationId xmlns:p14="http://schemas.microsoft.com/office/powerpoint/2010/main" val="34391606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sz="1200" b="0" i="0" kern="1200">
              <a:solidFill>
                <a:schemeClr val="tx1"/>
              </a:solidFill>
              <a:effectLst/>
              <a:latin typeface="+mn-lt"/>
              <a:ea typeface="+mn-ea"/>
              <a:cs typeface="+mn-cs"/>
            </a:endParaRPr>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47684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Answer: PERFORMANCE for both! A well designed and optimized Azure Synapse can blow away the competition but falling prey to common performance pitfalls can hurt our chances.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81</a:t>
            </a:fld>
            <a:endParaRPr lang="en-US" dirty="0"/>
          </a:p>
        </p:txBody>
      </p:sp>
    </p:spTree>
    <p:extLst>
      <p:ext uri="{BB962C8B-B14F-4D97-AF65-F5344CB8AC3E}">
        <p14:creationId xmlns:p14="http://schemas.microsoft.com/office/powerpoint/2010/main" val="4535433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Their downstream reports are used by many users, which often means the same query is being executed repeatedly against data that does not change that often. What can WWI to improve the performance of these types of queries? How does this approach work when the underlying data changes?</a:t>
            </a:r>
          </a:p>
          <a:p>
            <a:endParaRPr lang="en-US" sz="1200" b="1"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They should consider result-set caching.</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Cache the results of a query in provisioned Azure Synapse SQL Pool storage. This enables interactive response times for repetitive queries against tables with infrequent data changes.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The result-set cache persists even if SQL pool is paused and resumed later.</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Query cache is invalidated and refreshed when underlying table data or query code changes.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Result cache is evicted regularly based on a time-aware least recently used algorithm (TLRU).</a:t>
            </a:r>
          </a:p>
        </p:txBody>
      </p:sp>
      <p:sp>
        <p:nvSpPr>
          <p:cNvPr id="4" name="Slide Number Placeholder 3"/>
          <p:cNvSpPr>
            <a:spLocks noGrp="1"/>
          </p:cNvSpPr>
          <p:nvPr>
            <p:ph type="sldNum" sz="quarter" idx="5"/>
          </p:nvPr>
        </p:nvSpPr>
        <p:spPr/>
        <p:txBody>
          <a:bodyPr/>
          <a:lstStyle/>
          <a:p>
            <a:fld id="{0998D5BB-B127-481F-BC0A-2F77C576BB34}" type="slidenum">
              <a:rPr lang="en-US" smtClean="0"/>
              <a:t>83</a:t>
            </a:fld>
            <a:endParaRPr lang="en-US"/>
          </a:p>
        </p:txBody>
      </p:sp>
    </p:spTree>
    <p:extLst>
      <p:ext uri="{BB962C8B-B14F-4D97-AF65-F5344CB8AC3E}">
        <p14:creationId xmlns:p14="http://schemas.microsoft.com/office/powerpoint/2010/main" val="37898583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Result-set caching</a:t>
            </a:r>
          </a:p>
          <a:p>
            <a:pPr marL="171450" indent="-171450">
              <a:buFont typeface="Arial" panose="020B0604020202020204" pitchFamily="34" charset="0"/>
              <a:buChar char="•"/>
            </a:pPr>
            <a:r>
              <a:rPr lang="en-US" b="0"/>
              <a:t>The maximum size of the result-set cache is 1TB</a:t>
            </a:r>
          </a:p>
          <a:p>
            <a:pPr marL="171450" indent="-171450">
              <a:buFont typeface="Arial" panose="020B0604020202020204" pitchFamily="34" charset="0"/>
              <a:buChar char="•"/>
            </a:pPr>
            <a:r>
              <a:rPr lang="en-US"/>
              <a:t>Query results are persisted for a maximum of 48 hours but can be evicted earlier to save space based on the least recently used result</a:t>
            </a:r>
          </a:p>
          <a:p>
            <a:pPr marL="171450" indent="-171450">
              <a:buFont typeface="Arial" panose="020B0604020202020204" pitchFamily="34" charset="0"/>
              <a:buChar char="•"/>
            </a:pPr>
            <a:r>
              <a:rPr lang="en-US"/>
              <a:t>Disabled on DW by default unless turned on at a session level or the entire database level</a:t>
            </a:r>
          </a:p>
          <a:p>
            <a:pPr marL="171450" indent="-171450">
              <a:buFont typeface="Arial" panose="020B0604020202020204" pitchFamily="34" charset="0"/>
              <a:buChar char="•"/>
            </a:pPr>
            <a:r>
              <a:rPr lang="en-US"/>
              <a:t>Additional storage costs are incurred by caching query result sets</a:t>
            </a:r>
          </a:p>
          <a:p>
            <a:pPr marL="171450" indent="-171450">
              <a:buFont typeface="Arial" panose="020B0604020202020204" pitchFamily="34" charset="0"/>
              <a:buChar char="•"/>
            </a:pPr>
            <a:r>
              <a:rPr lang="en-US"/>
              <a:t>Check the </a:t>
            </a:r>
            <a:r>
              <a:rPr lang="en-US" b="1" err="1"/>
              <a:t>is_result_set_caching</a:t>
            </a:r>
            <a:r>
              <a:rPr lang="en-US" b="1"/>
              <a:t> </a:t>
            </a:r>
            <a:r>
              <a:rPr lang="en-US" b="0"/>
              <a:t>column in the </a:t>
            </a:r>
            <a:r>
              <a:rPr lang="en-US" b="1" err="1"/>
              <a:t>sys.databases</a:t>
            </a:r>
            <a:r>
              <a:rPr lang="en-US" b="0"/>
              <a:t> DMV to show the result-set caching setting for a database</a:t>
            </a:r>
          </a:p>
          <a:p>
            <a:pPr marL="171450" indent="-171450">
              <a:buFont typeface="Arial" panose="020B0604020202020204" pitchFamily="34" charset="0"/>
              <a:buChar char="•"/>
            </a:pPr>
            <a:r>
              <a:rPr lang="en-US" b="0"/>
              <a:t>Users can tell if a query was executed with a result cache hit or miss by querying </a:t>
            </a:r>
            <a:r>
              <a:rPr lang="en-US" b="1" err="1"/>
              <a:t>sys.pdw_request_steps</a:t>
            </a:r>
            <a:r>
              <a:rPr lang="en-US" b="1"/>
              <a:t> </a:t>
            </a:r>
            <a:r>
              <a:rPr lang="en-US" b="0"/>
              <a:t>for commands where value is like </a:t>
            </a:r>
            <a:r>
              <a:rPr lang="en-US" b="1"/>
              <a:t>‘%</a:t>
            </a:r>
            <a:r>
              <a:rPr lang="en-US" b="1" err="1"/>
              <a:t>DWResultCacheDb</a:t>
            </a:r>
            <a:r>
              <a:rPr lang="en-US" b="1"/>
              <a:t>%’</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70467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Result-set caching</a:t>
            </a:r>
          </a:p>
          <a:p>
            <a:pPr marL="171450" indent="-171450">
              <a:buFont typeface="Arial" panose="020B0604020202020204" pitchFamily="34" charset="0"/>
              <a:buChar char="•"/>
            </a:pPr>
            <a:r>
              <a:rPr lang="en-US" b="0"/>
              <a:t>The maximum size of the result-set cache is 1TB</a:t>
            </a:r>
          </a:p>
          <a:p>
            <a:pPr marL="171450" indent="-171450">
              <a:buFont typeface="Arial" panose="020B0604020202020204" pitchFamily="34" charset="0"/>
              <a:buChar char="•"/>
            </a:pPr>
            <a:r>
              <a:rPr lang="en-US"/>
              <a:t>Query results are persisted for a maximum of 48 hours but can be evicted earlier to save space based on the least recently used result</a:t>
            </a:r>
          </a:p>
          <a:p>
            <a:pPr marL="171450" indent="-171450">
              <a:buFont typeface="Arial" panose="020B0604020202020204" pitchFamily="34" charset="0"/>
              <a:buChar char="•"/>
            </a:pPr>
            <a:r>
              <a:rPr lang="en-US"/>
              <a:t>Disabled on DW by default unless turned on at a session level or the entire database level</a:t>
            </a:r>
          </a:p>
          <a:p>
            <a:pPr marL="171450" indent="-171450">
              <a:buFont typeface="Arial" panose="020B0604020202020204" pitchFamily="34" charset="0"/>
              <a:buChar char="•"/>
            </a:pPr>
            <a:r>
              <a:rPr lang="en-US"/>
              <a:t>Additional storage costs are incurred by caching query result sets</a:t>
            </a:r>
          </a:p>
          <a:p>
            <a:pPr marL="171450" indent="-171450">
              <a:buFont typeface="Arial" panose="020B0604020202020204" pitchFamily="34" charset="0"/>
              <a:buChar char="•"/>
            </a:pPr>
            <a:r>
              <a:rPr lang="en-US"/>
              <a:t>Check the </a:t>
            </a:r>
            <a:r>
              <a:rPr lang="en-US" b="1" err="1"/>
              <a:t>is_result_set_caching</a:t>
            </a:r>
            <a:r>
              <a:rPr lang="en-US" b="1"/>
              <a:t> </a:t>
            </a:r>
            <a:r>
              <a:rPr lang="en-US" b="0"/>
              <a:t>column in the </a:t>
            </a:r>
            <a:r>
              <a:rPr lang="en-US" b="1" err="1"/>
              <a:t>sys.databases</a:t>
            </a:r>
            <a:r>
              <a:rPr lang="en-US" b="0"/>
              <a:t> DMV to show the result-set caching setting for a database</a:t>
            </a:r>
          </a:p>
          <a:p>
            <a:pPr marL="171450" indent="-171450">
              <a:buFont typeface="Arial" panose="020B0604020202020204" pitchFamily="34" charset="0"/>
              <a:buChar char="•"/>
            </a:pPr>
            <a:r>
              <a:rPr lang="en-US" b="0"/>
              <a:t>Users can tell if a query was executed with a result cache hit or miss by querying </a:t>
            </a:r>
            <a:r>
              <a:rPr lang="en-US" b="1" err="1"/>
              <a:t>sys.pdw_request_steps</a:t>
            </a:r>
            <a:r>
              <a:rPr lang="en-US" b="1"/>
              <a:t> </a:t>
            </a:r>
            <a:r>
              <a:rPr lang="en-US" b="0"/>
              <a:t>for commands where value is like </a:t>
            </a:r>
            <a:r>
              <a:rPr lang="en-US" b="1"/>
              <a:t>‘%</a:t>
            </a:r>
            <a:r>
              <a:rPr lang="en-US" b="1" err="1"/>
              <a:t>DWResultCacheDb</a:t>
            </a:r>
            <a:r>
              <a:rPr lang="en-US" b="1"/>
              <a:t>%’</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56265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Current Limitations:</a:t>
            </a:r>
          </a:p>
          <a:p>
            <a:pPr marL="171450" indent="-171450">
              <a:buFont typeface="Arial" panose="020B0604020202020204" pitchFamily="34" charset="0"/>
              <a:buChar char="•"/>
            </a:pPr>
            <a:r>
              <a:rPr lang="en-US" b="0"/>
              <a:t>If MIN/MAX aggregates are used in the SELECT list, the indexed view will automatically be disabled when UPDATE and DELETE occur in the referenced base tables. Run ALTER INDEX with REBUILD to re-enable the indexed view</a:t>
            </a:r>
          </a:p>
          <a:p>
            <a:pPr marL="171450" indent="-171450">
              <a:buFont typeface="Arial" panose="020B0604020202020204" pitchFamily="34" charset="0"/>
              <a:buChar char="•"/>
            </a:pPr>
            <a:r>
              <a:rPr lang="en-US" b="0"/>
              <a:t>Only INNER JOIN is supported</a:t>
            </a:r>
          </a:p>
          <a:p>
            <a:pPr marL="171450" indent="-171450">
              <a:buFont typeface="Arial" panose="020B0604020202020204" pitchFamily="34" charset="0"/>
              <a:buChar char="•"/>
            </a:pPr>
            <a:r>
              <a:rPr lang="en-US" b="0"/>
              <a:t>Only HASH and ROUND_ROBIN distributions are supported</a:t>
            </a:r>
          </a:p>
          <a:p>
            <a:pPr marL="171450" indent="-171450">
              <a:buFont typeface="Arial" panose="020B0604020202020204" pitchFamily="34" charset="0"/>
              <a:buChar char="•"/>
            </a:pPr>
            <a:r>
              <a:rPr lang="en-US" b="0"/>
              <a:t>Only CLUSTERED COLUMNSTORE INDEX is supported</a:t>
            </a:r>
          </a:p>
          <a:p>
            <a:pPr marL="171450" indent="-171450">
              <a:buFont typeface="Arial" panose="020B0604020202020204" pitchFamily="34" charset="0"/>
              <a:buChar char="•"/>
            </a:pPr>
            <a:r>
              <a:rPr lang="en-US" b="0"/>
              <a:t>ALTER VIEW is not supported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99322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6035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5615599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9355426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043827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distributed table appears as a single table, but the rows are actually stored across 60 distributions. The rows are distributed with a hash or round-robin algorithm.</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Hash distributed</a:t>
            </a:r>
          </a:p>
          <a:p>
            <a:r>
              <a:rPr lang="en-US" sz="1200" b="0" i="0" kern="1200" dirty="0">
                <a:solidFill>
                  <a:schemeClr val="tx1"/>
                </a:solidFill>
                <a:effectLst/>
                <a:latin typeface="+mn-lt"/>
                <a:ea typeface="+mn-ea"/>
                <a:cs typeface="+mn-cs"/>
              </a:rPr>
              <a:t>A hash-distributed table distributes table rows across the Compute nodes by using a deterministic hash function to assign each row to one </a:t>
            </a:r>
            <a:r>
              <a:rPr lang="en-US" sz="1200" b="0" i="0" u="sng" kern="1200" dirty="0">
                <a:solidFill>
                  <a:schemeClr val="tx1"/>
                </a:solidFill>
                <a:effectLst/>
                <a:latin typeface="+mn-lt"/>
                <a:ea typeface="+mn-ea"/>
                <a:cs typeface="+mn-cs"/>
                <a:hlinkClick r:id="rId3"/>
              </a:rPr>
              <a:t>distribution</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Since identical values always hash to the same distribution, the data warehouse has built-in knowledge of the row locations. SQL Data Warehouse uses this knowledge to minimize data movement during queries, which improves query performance.</a:t>
            </a:r>
          </a:p>
          <a:p>
            <a:r>
              <a:rPr lang="en-US" sz="1200" b="0" i="0" kern="1200" dirty="0">
                <a:solidFill>
                  <a:schemeClr val="tx1"/>
                </a:solidFill>
                <a:effectLst/>
                <a:latin typeface="+mn-lt"/>
                <a:ea typeface="+mn-ea"/>
                <a:cs typeface="+mn-cs"/>
              </a:rPr>
              <a:t>Hash-distributed tables work well for large fact tables in a star schema. They can have very large numbers of rows and still achieve high performance. There are, of course, some design considerations that help you to get the performance the distributed system is designed to provide. Choosing a good distribution column is one such consideration that is described in this article.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Consider using a hash-distributed table when:</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table size on disk is more than 2 GB.</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table has frequent insert, update, and delete operations.</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Round-robin distributed</a:t>
            </a:r>
          </a:p>
          <a:p>
            <a:r>
              <a:rPr lang="en-US" sz="1200" b="0" i="0" kern="1200" dirty="0">
                <a:solidFill>
                  <a:schemeClr val="tx1"/>
                </a:solidFill>
                <a:effectLst/>
                <a:latin typeface="+mn-lt"/>
                <a:ea typeface="+mn-ea"/>
                <a:cs typeface="+mn-cs"/>
              </a:rPr>
              <a:t>A round-robin distributed table distributes table rows evenly across all distributions. The assignment of rows to distributions is random. Unlike hash-distributed tables, rows with equal values are not guaranteed to be assigned to the same distribution.</a:t>
            </a:r>
          </a:p>
          <a:p>
            <a:r>
              <a:rPr lang="en-US" sz="1200" b="0" i="0" kern="1200" dirty="0">
                <a:solidFill>
                  <a:schemeClr val="tx1"/>
                </a:solidFill>
                <a:effectLst/>
                <a:latin typeface="+mn-lt"/>
                <a:ea typeface="+mn-ea"/>
                <a:cs typeface="+mn-cs"/>
              </a:rPr>
              <a:t>As a result, the system sometimes needs to invoke a data movement operation to better organize your data before it can resolve a query. This extra step can slow down your queries. For example, joining a round-robin table usually requires reshuffling the rows, which is a performance hit.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Consider using the round-robin distribution for your table in the following scenarios: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getting started as a simple starting point since it is the default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If there is no obvious joining key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If there is not good candidate column for hash distributing the table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If the table does not share a common join key with other tables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If the join is less significant than other joins in the query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the table is a temporary staging table</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1" i="0" kern="1200" dirty="0">
                <a:solidFill>
                  <a:schemeClr val="tx1"/>
                </a:solidFill>
                <a:effectLst/>
                <a:latin typeface="+mn-lt"/>
                <a:ea typeface="+mn-ea"/>
                <a:cs typeface="+mn-cs"/>
              </a:rPr>
              <a:t>Replicated Tables</a:t>
            </a:r>
          </a:p>
          <a:p>
            <a:r>
              <a:rPr lang="en-US" sz="1200" b="0" i="0" kern="1200" dirty="0">
                <a:solidFill>
                  <a:schemeClr val="tx1"/>
                </a:solidFill>
                <a:effectLst/>
                <a:latin typeface="+mn-lt"/>
                <a:ea typeface="+mn-ea"/>
                <a:cs typeface="+mn-cs"/>
              </a:rPr>
              <a:t>A replicated table has a full copy of the table accessible on each Compute node. Replicating a table removes the need to transfer data among Compute nodes before a join or aggregation. Since the table has multiple copies, replicated tables work best when the table size is less than 2 GB compressed.</a:t>
            </a:r>
          </a:p>
          <a:p>
            <a:r>
              <a:rPr lang="en-US" sz="1200" b="0" i="0" kern="1200" dirty="0">
                <a:solidFill>
                  <a:schemeClr val="tx1"/>
                </a:solidFill>
                <a:effectLst/>
                <a:latin typeface="+mn-lt"/>
                <a:ea typeface="+mn-ea"/>
                <a:cs typeface="+mn-cs"/>
              </a:rPr>
              <a:t>Replicated tables work well for small dimension tables in a star schema. Dimension tables are usually of a size that makes it feasible to store and maintain multiple copies. Dimensions store descriptive data that changes slowly, such as customer name and address, and product details. The slowly changing nature of the data leads to fewer rebuilds of the replicated table.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Consider using a replicated table when:</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table size on disk is less than 2 GB, regardless of the number of rows. To find the size of a table, you can use the </a:t>
            </a:r>
            <a:r>
              <a:rPr lang="en-US" sz="1200" b="0" i="0" u="none" strike="noStrike" kern="1200" dirty="0">
                <a:solidFill>
                  <a:schemeClr val="tx1"/>
                </a:solidFill>
                <a:effectLst/>
                <a:latin typeface="+mn-lt"/>
                <a:ea typeface="+mn-ea"/>
                <a:cs typeface="+mn-cs"/>
                <a:hlinkClick r:id="rId4"/>
              </a:rPr>
              <a:t>DBCC PDW_SHOWSPACEUSED</a:t>
            </a:r>
            <a:r>
              <a:rPr lang="en-US" sz="1200" b="0" i="0" kern="1200" dirty="0">
                <a:solidFill>
                  <a:schemeClr val="tx1"/>
                </a:solidFill>
                <a:effectLst/>
                <a:latin typeface="+mn-lt"/>
                <a:ea typeface="+mn-ea"/>
                <a:cs typeface="+mn-cs"/>
              </a:rPr>
              <a:t> command: DBCC PDW_SHOWSPACEUSED('</a:t>
            </a:r>
            <a:r>
              <a:rPr lang="en-US" sz="1200" b="0" i="0" kern="1200" dirty="0" err="1">
                <a:solidFill>
                  <a:schemeClr val="tx1"/>
                </a:solidFill>
                <a:effectLst/>
                <a:latin typeface="+mn-lt"/>
                <a:ea typeface="+mn-ea"/>
                <a:cs typeface="+mn-cs"/>
              </a:rPr>
              <a:t>ReplTableCandidate</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table is used in joins that would otherwise require data movement. When joining tables that are not distributed on the same column, such as a hash-distributed table to a round-robin table, data movement is required to complete the query. If one of the tables is small, consider a replicated table. We recommend using replicated tables instead of round-robin tables in most cases. To view data movement operations in query plans, use </a:t>
            </a:r>
            <a:r>
              <a:rPr lang="en-US" sz="1200" b="0" i="0" u="none" strike="noStrike" kern="1200" dirty="0" err="1">
                <a:solidFill>
                  <a:schemeClr val="tx1"/>
                </a:solidFill>
                <a:effectLst/>
                <a:latin typeface="+mn-lt"/>
                <a:ea typeface="+mn-ea"/>
                <a:cs typeface="+mn-cs"/>
                <a:hlinkClick r:id="rId5"/>
              </a:rPr>
              <a:t>sys.dm_pdw_request_steps</a:t>
            </a:r>
            <a:r>
              <a:rPr lang="en-US" sz="1200" b="0" i="0" kern="1200" dirty="0">
                <a:solidFill>
                  <a:schemeClr val="tx1"/>
                </a:solidFill>
                <a:effectLst/>
                <a:latin typeface="+mn-lt"/>
                <a:ea typeface="+mn-ea"/>
                <a:cs typeface="+mn-cs"/>
              </a:rPr>
              <a:t>. The </a:t>
            </a:r>
            <a:r>
              <a:rPr lang="en-US" sz="1200" b="0" i="0" kern="1200" dirty="0" err="1">
                <a:solidFill>
                  <a:schemeClr val="tx1"/>
                </a:solidFill>
                <a:effectLst/>
                <a:latin typeface="+mn-lt"/>
                <a:ea typeface="+mn-ea"/>
                <a:cs typeface="+mn-cs"/>
              </a:rPr>
              <a:t>BroadcastMoveOperation</a:t>
            </a:r>
            <a:r>
              <a:rPr lang="en-US" sz="1200" b="0" i="0" kern="1200" dirty="0">
                <a:solidFill>
                  <a:schemeClr val="tx1"/>
                </a:solidFill>
                <a:effectLst/>
                <a:latin typeface="+mn-lt"/>
                <a:ea typeface="+mn-ea"/>
                <a:cs typeface="+mn-cs"/>
              </a:rPr>
              <a:t> is the typical data movement operation that can be eliminated by using a replicated table.</a:t>
            </a:r>
          </a:p>
          <a:p>
            <a:endParaRPr lang="en-US" sz="1200" b="0" i="0" kern="1200" dirty="0">
              <a:solidFill>
                <a:schemeClr val="tx1"/>
              </a:solidFill>
              <a:effectLst/>
              <a:latin typeface="+mn-lt"/>
              <a:ea typeface="+mn-ea"/>
              <a:cs typeface="+mn-cs"/>
            </a:endParaRPr>
          </a:p>
          <a:p>
            <a:pPr marL="0" indent="0">
              <a:buFont typeface="Arial" panose="020B0604020202020204" pitchFamily="34" charset="0"/>
              <a:buNone/>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0" i="0" kern="1200" dirty="0">
                <a:solidFill>
                  <a:schemeClr val="tx1"/>
                </a:solidFill>
                <a:effectLst/>
                <a:latin typeface="+mn-lt"/>
                <a:ea typeface="+mn-ea"/>
                <a:cs typeface="+mn-cs"/>
              </a:rPr>
              <a:t>Source: https://docs.microsoft.com/en-us/azure/sql-data-warehouse/sql-data-warehouse-tables-distribute</a:t>
            </a:r>
          </a:p>
          <a:p>
            <a:pPr marL="0" indent="0">
              <a:buFont typeface="Arial" panose="020B0604020202020204" pitchFamily="34" charset="0"/>
              <a:buNone/>
            </a:pPr>
            <a:r>
              <a:rPr lang="en-US" sz="1200" b="0" i="0" kern="1200" dirty="0">
                <a:solidFill>
                  <a:schemeClr val="tx1"/>
                </a:solidFill>
                <a:effectLst/>
                <a:latin typeface="+mn-lt"/>
                <a:ea typeface="+mn-ea"/>
                <a:cs typeface="+mn-cs"/>
              </a:rPr>
              <a:t>https://docs.microsoft.com/en-us/azure/sql-data-warehouse/design-guidance-for-replicated-tables</a:t>
            </a:r>
          </a:p>
          <a:p>
            <a:pPr marL="0" indent="0">
              <a:buFont typeface="Arial" panose="020B0604020202020204" pitchFamily="34" charset="0"/>
              <a:buNone/>
            </a:pP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906804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What are table partitions?</a:t>
            </a:r>
          </a:p>
          <a:p>
            <a:r>
              <a:rPr lang="en-US" sz="1200" b="0" i="0" kern="1200" dirty="0">
                <a:solidFill>
                  <a:schemeClr val="tx1"/>
                </a:solidFill>
                <a:effectLst/>
                <a:latin typeface="+mn-lt"/>
                <a:ea typeface="+mn-ea"/>
                <a:cs typeface="+mn-cs"/>
              </a:rPr>
              <a:t>Table partitions enable you to divide your data into smaller groups of data. In most cases, table partitions are created on a date column. Partitioning is supported on all SQL Data Warehouse table types; including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clustered index, and heap. Partitioning is also supported on all distribution types, including both hash or round robin distributed.</a:t>
            </a:r>
          </a:p>
          <a:p>
            <a:r>
              <a:rPr lang="en-US" sz="1200" b="0" i="0" kern="1200" dirty="0">
                <a:solidFill>
                  <a:schemeClr val="tx1"/>
                </a:solidFill>
                <a:effectLst/>
                <a:latin typeface="+mn-lt"/>
                <a:ea typeface="+mn-ea"/>
                <a:cs typeface="+mn-cs"/>
              </a:rPr>
              <a:t>Partitioning can benefit data maintenance and query performance. Whether it benefits both or just one is dependent on how data is loaded and whether the same column can be used for both purposes, since partitioning can only be done on one column.</a:t>
            </a:r>
          </a:p>
          <a:p>
            <a:r>
              <a:rPr lang="en-US" sz="1200" b="1" i="0" kern="1200" dirty="0">
                <a:solidFill>
                  <a:schemeClr val="tx1"/>
                </a:solidFill>
                <a:effectLst/>
                <a:latin typeface="+mn-lt"/>
                <a:ea typeface="+mn-ea"/>
                <a:cs typeface="+mn-cs"/>
              </a:rPr>
              <a:t>Benefits to loads</a:t>
            </a:r>
          </a:p>
          <a:p>
            <a:r>
              <a:rPr lang="en-US" sz="1200" b="0" i="0" kern="1200" dirty="0">
                <a:solidFill>
                  <a:schemeClr val="tx1"/>
                </a:solidFill>
                <a:effectLst/>
                <a:latin typeface="+mn-lt"/>
                <a:ea typeface="+mn-ea"/>
                <a:cs typeface="+mn-cs"/>
              </a:rPr>
              <a:t>The primary benefit of partitioning in SQL Data Warehouse is to improve the efficiency and performance of loading data by use of partition deletion, switching and merging. In most cases data is partitioned on a date column that is closely tied to the order in which the data is loaded into the database. One of the greatest benefits of using partitions to maintain data it the avoidance of transaction logging. While simply inserting, updating, or deleting data can be the most straightforward approach, with a little thought and effort, using partitioning during your load process can substantially improve performance.</a:t>
            </a:r>
          </a:p>
          <a:p>
            <a:r>
              <a:rPr lang="en-US" sz="1200" b="0" i="0" kern="1200" dirty="0">
                <a:solidFill>
                  <a:schemeClr val="tx1"/>
                </a:solidFill>
                <a:effectLst/>
                <a:latin typeface="+mn-lt"/>
                <a:ea typeface="+mn-ea"/>
                <a:cs typeface="+mn-cs"/>
              </a:rPr>
              <a:t>Partition switching can be used to quickly remove or replace a section of a table. For example, a sales fact table might contain just data for the past 36 months. At the end of every month, the oldest month of sales data is deleted from the table. This data could be deleted by using a delete statement to delete the data for the oldest month. However, deleting a large amount of data row-by-row with a delete statement can take too much time, as well as create the risk of large transactions that take a long time to rollback if something goes wrong. A more optimal approach is to drop the oldest partition of data. Where deleting the individual rows could take hours, deleting an entire partition could take seconds.</a:t>
            </a:r>
          </a:p>
          <a:p>
            <a:r>
              <a:rPr lang="en-US" sz="1200" b="1" i="0" kern="1200" dirty="0">
                <a:solidFill>
                  <a:schemeClr val="tx1"/>
                </a:solidFill>
                <a:effectLst/>
                <a:latin typeface="+mn-lt"/>
                <a:ea typeface="+mn-ea"/>
                <a:cs typeface="+mn-cs"/>
              </a:rPr>
              <a:t>Benefits to queries</a:t>
            </a:r>
          </a:p>
          <a:p>
            <a:r>
              <a:rPr lang="en-US" sz="1200" b="0" i="0" kern="1200" dirty="0">
                <a:solidFill>
                  <a:schemeClr val="tx1"/>
                </a:solidFill>
                <a:effectLst/>
                <a:latin typeface="+mn-lt"/>
                <a:ea typeface="+mn-ea"/>
                <a:cs typeface="+mn-cs"/>
              </a:rPr>
              <a:t>Partitioning can also be used to improve query performance. A query that applies a filter to partitioned data can limit the scan to only the qualifying partitions. This method of filtering can avoid a full table scan and only scan a smaller subset of data. With the introduction of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indexes, the predicate elimination performance benefits are less beneficial, but in some cases there can be a benefit to queries. For example, if the sales fact table is partitioned into 36 months using the sales date field, then queries that filter on the sale date can skip searching in partitions that don’t match the filter.</a:t>
            </a:r>
          </a:p>
          <a:p>
            <a:r>
              <a:rPr lang="en-US" sz="1200" b="1" i="0" kern="1200" dirty="0">
                <a:solidFill>
                  <a:schemeClr val="tx1"/>
                </a:solidFill>
                <a:effectLst/>
                <a:latin typeface="+mn-lt"/>
                <a:ea typeface="+mn-ea"/>
                <a:cs typeface="+mn-cs"/>
              </a:rPr>
              <a:t>Sizing partitions</a:t>
            </a:r>
          </a:p>
          <a:p>
            <a:r>
              <a:rPr lang="en-US" sz="1200" b="0" i="0" kern="1200" dirty="0">
                <a:solidFill>
                  <a:schemeClr val="tx1"/>
                </a:solidFill>
                <a:effectLst/>
                <a:latin typeface="+mn-lt"/>
                <a:ea typeface="+mn-ea"/>
                <a:cs typeface="+mn-cs"/>
              </a:rPr>
              <a:t>While partitioning can be used to improve performance some scenarios, creating a table with </a:t>
            </a:r>
            <a:r>
              <a:rPr lang="en-US" sz="1200" b="1" i="0" kern="1200" dirty="0">
                <a:solidFill>
                  <a:schemeClr val="tx1"/>
                </a:solidFill>
                <a:effectLst/>
                <a:latin typeface="+mn-lt"/>
                <a:ea typeface="+mn-ea"/>
                <a:cs typeface="+mn-cs"/>
              </a:rPr>
              <a:t>too many</a:t>
            </a:r>
            <a:r>
              <a:rPr lang="en-US" sz="1200" b="0" i="0" kern="1200" dirty="0">
                <a:solidFill>
                  <a:schemeClr val="tx1"/>
                </a:solidFill>
                <a:effectLst/>
                <a:latin typeface="+mn-lt"/>
                <a:ea typeface="+mn-ea"/>
                <a:cs typeface="+mn-cs"/>
              </a:rPr>
              <a:t> partitions can hurt performance under some circumstances. These concerns are especially true for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tables. For partitioning to be helpful, it is important to understand when to use partitioning and the number of partitions to create. There is no hard fast rule as to how many partitions are too many, it depends on your data and how many partitions you loading simultaneously. A successful partitioning scheme usually has tens to hundreds of partitions, not thousands.</a:t>
            </a:r>
          </a:p>
          <a:p>
            <a:r>
              <a:rPr lang="en-US" sz="1200" b="0" i="0" kern="1200" dirty="0">
                <a:solidFill>
                  <a:schemeClr val="tx1"/>
                </a:solidFill>
                <a:effectLst/>
                <a:latin typeface="+mn-lt"/>
                <a:ea typeface="+mn-ea"/>
                <a:cs typeface="+mn-cs"/>
              </a:rPr>
              <a:t>When creating partitions on </a:t>
            </a:r>
            <a:r>
              <a:rPr lang="en-US" sz="1200" b="1" i="0" kern="1200" dirty="0">
                <a:solidFill>
                  <a:schemeClr val="tx1"/>
                </a:solidFill>
                <a:effectLst/>
                <a:latin typeface="+mn-lt"/>
                <a:ea typeface="+mn-ea"/>
                <a:cs typeface="+mn-cs"/>
              </a:rPr>
              <a:t>clustered </a:t>
            </a:r>
            <a:r>
              <a:rPr lang="en-US" sz="1200" b="1"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tables, it is important to consider how many rows belong to each partition. For optimal compression and performance of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tables, a minimum of 1 million rows per distribution and partition is needed. Before partitions are created, SQL Data Warehouse already divides each table into 60 distributed databases. Any partitioning added to a table is in addition to the distributions created behind the scenes. Using this example, if the sales fact table contained 36 monthly partitions, and given that SQL Data Warehouse has 60 distributions, then the sales fact table should contain 60 million rows per month, or 2.1 billion rows when all months are populated. If a table contains fewer than the recommended minimum number of rows per partition, consider using fewer partitions in order to increase the number of rows per partition. For more information, see the </a:t>
            </a:r>
            <a:r>
              <a:rPr lang="en-US" sz="1200" b="0" i="0" u="sng" kern="1200" dirty="0">
                <a:solidFill>
                  <a:schemeClr val="tx1"/>
                </a:solidFill>
                <a:effectLst/>
                <a:latin typeface="+mn-lt"/>
                <a:ea typeface="+mn-ea"/>
                <a:cs typeface="+mn-cs"/>
                <a:hlinkClick r:id="rId3"/>
              </a:rPr>
              <a:t>Indexing</a:t>
            </a:r>
            <a:r>
              <a:rPr lang="en-US" sz="1200" b="0" i="0" kern="1200" dirty="0">
                <a:solidFill>
                  <a:schemeClr val="tx1"/>
                </a:solidFill>
                <a:effectLst/>
                <a:latin typeface="+mn-lt"/>
                <a:ea typeface="+mn-ea"/>
                <a:cs typeface="+mn-cs"/>
              </a:rPr>
              <a:t> article, which includes queries that can assess the quality of cluster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indexes.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Source: https://docs.microsoft.com/en-us/azure/sql-data-warehouse/sql-data-warehouse-tables-partition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643852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532909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446952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Answer: Because the risky part of the load is moving data from external storage into the SQL Pool – loading into a staging table (round robin/heap) ensures that the riskiest part of the load happens the fastest!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97</a:t>
            </a:fld>
            <a:endParaRPr lang="en-US" dirty="0"/>
          </a:p>
        </p:txBody>
      </p:sp>
    </p:spTree>
    <p:extLst>
      <p:ext uri="{BB962C8B-B14F-4D97-AF65-F5344CB8AC3E}">
        <p14:creationId xmlns:p14="http://schemas.microsoft.com/office/powerpoint/2010/main" val="4535433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What are the typical issues they should look out for with regards to distributed table design for the following scenarios?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Their smallest fact table exceeds several GB’s and by their nature experiences frequent inserts.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They should use a hash distribution.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 hash-distributed table distributes table rows across the Compute nodes by using a deterministic hash function to assign each row to one distribution.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Since identical values always hash to the same distribution, the data warehouse has built-in knowledge of the row locations. SQL Data Warehouse uses this knowledge to minimize data movement during queries, which improves query performance.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Hash-distributed tables work well for large fact tables in a star schema. They can have very large numbers of rows and still achieve high performance.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Consider using a hash-distributed table when:</a:t>
            </a:r>
          </a:p>
          <a:p>
            <a:r>
              <a:rPr lang="en-US" sz="1200" b="0" i="0" u="none" strike="noStrike" kern="1200" dirty="0">
                <a:solidFill>
                  <a:schemeClr val="tx1"/>
                </a:solidFill>
                <a:effectLst/>
                <a:latin typeface="+mn-lt"/>
                <a:ea typeface="+mn-ea"/>
                <a:cs typeface="+mn-cs"/>
              </a:rPr>
              <a:t>	The table size on disk is more than 2 GB.</a:t>
            </a:r>
          </a:p>
          <a:p>
            <a:pPr lvl="2"/>
            <a:r>
              <a:rPr lang="en-US" sz="1200" b="0" i="0" u="none" strike="noStrike" kern="1200" dirty="0">
                <a:solidFill>
                  <a:schemeClr val="tx1"/>
                </a:solidFill>
                <a:effectLst/>
                <a:latin typeface="+mn-lt"/>
                <a:ea typeface="+mn-ea"/>
                <a:cs typeface="+mn-cs"/>
              </a:rPr>
              <a:t>The table has frequent insert, update, and delete operations.</a:t>
            </a:r>
          </a:p>
          <a:p>
            <a:pPr lvl="2"/>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As they develop the data warehouse, the WWI data team identified some tables created from the raw input that might be useful, but they don’t currently join to other tables and they are not sure of the best columns they should use for distributing the data.</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They should consider round-robin distribution.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 round-robin distributed table distributes table rows evenly across all distributions. The assignment of rows to distributions is random. Unlike hash-distributed tables, rows with equal values are not guaranteed to be assigned to the same distribution.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a result, the system sometimes needs to invoke a data movement operation to better organize your data before it can resolve a query. This extra step can slow down your queries. For example, joining a round-robin table usually requires reshuffling the rows, which is a performance hit.</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Consider using the round-robin distribution for your table in the following scenarios:</a:t>
            </a:r>
          </a:p>
          <a:p>
            <a:pPr lvl="2"/>
            <a:r>
              <a:rPr lang="en-US" sz="1200" b="0" i="0" u="none" strike="noStrike" kern="1200" dirty="0">
                <a:solidFill>
                  <a:schemeClr val="tx1"/>
                </a:solidFill>
                <a:effectLst/>
                <a:latin typeface="+mn-lt"/>
                <a:ea typeface="+mn-ea"/>
                <a:cs typeface="+mn-cs"/>
              </a:rPr>
              <a:t>When getting started as a simple starting point since it is the default</a:t>
            </a:r>
          </a:p>
          <a:p>
            <a:pPr lvl="2"/>
            <a:r>
              <a:rPr lang="en-US" sz="1200" b="0" i="0" u="none" strike="noStrike" kern="1200" dirty="0">
                <a:solidFill>
                  <a:schemeClr val="tx1"/>
                </a:solidFill>
                <a:effectLst/>
                <a:latin typeface="+mn-lt"/>
                <a:ea typeface="+mn-ea"/>
                <a:cs typeface="+mn-cs"/>
              </a:rPr>
              <a:t>If there is no obvious joining key</a:t>
            </a:r>
          </a:p>
          <a:p>
            <a:pPr lvl="2"/>
            <a:r>
              <a:rPr lang="en-US" sz="1200" b="0" i="0" u="none" strike="noStrike" kern="1200" dirty="0">
                <a:solidFill>
                  <a:schemeClr val="tx1"/>
                </a:solidFill>
                <a:effectLst/>
                <a:latin typeface="+mn-lt"/>
                <a:ea typeface="+mn-ea"/>
                <a:cs typeface="+mn-cs"/>
              </a:rPr>
              <a:t>If there is not good candidate column for hash distributing the table</a:t>
            </a:r>
          </a:p>
          <a:p>
            <a:pPr lvl="2"/>
            <a:r>
              <a:rPr lang="en-US" sz="1200" b="0" i="0" u="none" strike="noStrike" kern="1200" dirty="0">
                <a:solidFill>
                  <a:schemeClr val="tx1"/>
                </a:solidFill>
                <a:effectLst/>
                <a:latin typeface="+mn-lt"/>
                <a:ea typeface="+mn-ea"/>
                <a:cs typeface="+mn-cs"/>
              </a:rPr>
              <a:t>If the table does not share a common join key with other tables</a:t>
            </a:r>
          </a:p>
          <a:p>
            <a:pPr lvl="2"/>
            <a:r>
              <a:rPr lang="en-US" sz="1200" b="0" i="0" u="none" strike="noStrike" kern="1200" dirty="0">
                <a:solidFill>
                  <a:schemeClr val="tx1"/>
                </a:solidFill>
                <a:effectLst/>
                <a:latin typeface="+mn-lt"/>
                <a:ea typeface="+mn-ea"/>
                <a:cs typeface="+mn-cs"/>
              </a:rPr>
              <a:t>If the join is less significant than other joins in the query</a:t>
            </a:r>
          </a:p>
          <a:p>
            <a:pPr lvl="2"/>
            <a:r>
              <a:rPr lang="en-US" sz="1200" b="0" i="0" u="none" strike="noStrike" kern="1200" dirty="0">
                <a:solidFill>
                  <a:schemeClr val="tx1"/>
                </a:solidFill>
                <a:effectLst/>
                <a:latin typeface="+mn-lt"/>
                <a:ea typeface="+mn-ea"/>
                <a:cs typeface="+mn-cs"/>
              </a:rPr>
              <a:t>When the table is a temporary staging table</a:t>
            </a:r>
          </a:p>
          <a:p>
            <a:pPr lvl="2"/>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Their data engineers sometimes use temporary staging tables in their data preparation.</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They should use a round-robin distributed table.</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They have lookup tables that range from several hundred MBs to 1.5 GBs.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They should consider using replicated tables.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 replicated table has a full copy of the table accessible on each Compute node. Replicating a table removes the need to transfer data among Compute nodes before a join or aggregation. Since the table has multiple copies, replicated tables work best when the table size is less than 2 GB compressed.</a:t>
            </a:r>
          </a:p>
        </p:txBody>
      </p:sp>
      <p:sp>
        <p:nvSpPr>
          <p:cNvPr id="4" name="Slide Number Placeholder 3"/>
          <p:cNvSpPr>
            <a:spLocks noGrp="1"/>
          </p:cNvSpPr>
          <p:nvPr>
            <p:ph type="sldNum" sz="quarter" idx="5"/>
          </p:nvPr>
        </p:nvSpPr>
        <p:spPr/>
        <p:txBody>
          <a:bodyPr/>
          <a:lstStyle/>
          <a:p>
            <a:fld id="{0998D5BB-B127-481F-BC0A-2F77C576BB34}" type="slidenum">
              <a:rPr lang="en-US" smtClean="0"/>
              <a:t>99</a:t>
            </a:fld>
            <a:endParaRPr lang="en-US" dirty="0"/>
          </a:p>
        </p:txBody>
      </p:sp>
    </p:spTree>
    <p:extLst>
      <p:ext uri="{BB962C8B-B14F-4D97-AF65-F5344CB8AC3E}">
        <p14:creationId xmlns:p14="http://schemas.microsoft.com/office/powerpoint/2010/main" val="23784941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By default, auto update statistics are configured to be synchronous but can be configured to be asynchronous operations</a:t>
            </a:r>
          </a:p>
          <a:p>
            <a:pPr marL="171450" indent="-171450">
              <a:buFont typeface="Arial" panose="020B0604020202020204" pitchFamily="34" charset="0"/>
              <a:buChar char="•"/>
            </a:pPr>
            <a:r>
              <a:rPr lang="en-US"/>
              <a:t>Statistics are updated opportunistically when queries are run.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989694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Clustered Columnstore, Clustered index (and non-clustered index), Heap</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104</a:t>
            </a:fld>
            <a:endParaRPr lang="en-US"/>
          </a:p>
        </p:txBody>
      </p:sp>
    </p:spTree>
    <p:extLst>
      <p:ext uri="{BB962C8B-B14F-4D97-AF65-F5344CB8AC3E}">
        <p14:creationId xmlns:p14="http://schemas.microsoft.com/office/powerpoint/2010/main" val="1165617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343916065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a:solidFill>
                  <a:schemeClr val="tx1"/>
                </a:solidFill>
                <a:effectLst/>
                <a:latin typeface="+mn-lt"/>
                <a:ea typeface="+mn-ea"/>
                <a:cs typeface="+mn-cs"/>
              </a:rPr>
              <a:t>Clustered </a:t>
            </a:r>
            <a:r>
              <a:rPr lang="en-US" sz="1200" b="1" i="0" kern="1200" err="1">
                <a:solidFill>
                  <a:schemeClr val="tx1"/>
                </a:solidFill>
                <a:effectLst/>
                <a:latin typeface="+mn-lt"/>
                <a:ea typeface="+mn-ea"/>
                <a:cs typeface="+mn-cs"/>
              </a:rPr>
              <a:t>columnstore</a:t>
            </a:r>
            <a:r>
              <a:rPr lang="en-US" sz="1200" b="1" i="0" kern="1200">
                <a:solidFill>
                  <a:schemeClr val="tx1"/>
                </a:solidFill>
                <a:effectLst/>
                <a:latin typeface="+mn-lt"/>
                <a:ea typeface="+mn-ea"/>
                <a:cs typeface="+mn-cs"/>
              </a:rPr>
              <a:t> indexes</a:t>
            </a:r>
          </a:p>
          <a:p>
            <a:r>
              <a:rPr lang="en-US" sz="1200" b="0" i="0" kern="1200">
                <a:solidFill>
                  <a:schemeClr val="tx1"/>
                </a:solidFill>
                <a:effectLst/>
                <a:latin typeface="+mn-lt"/>
                <a:ea typeface="+mn-ea"/>
                <a:cs typeface="+mn-cs"/>
              </a:rPr>
              <a:t>By default, SQL Data Warehouse creates a clustered </a:t>
            </a: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index when no index options are specified on a table. Clustered </a:t>
            </a: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tables offer both the highest level of data compression as well as the best overall query performance. Clustered </a:t>
            </a: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tables will generally outperform clustered index or heap tables and are usually the best choice for large tables. For these reasons, clustered </a:t>
            </a: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is the best place to start when you are unsure of how to index your table.</a:t>
            </a:r>
          </a:p>
          <a:p>
            <a:r>
              <a:rPr lang="en-US" sz="1200" b="0" i="0" kern="1200">
                <a:solidFill>
                  <a:schemeClr val="tx1"/>
                </a:solidFill>
                <a:effectLst/>
                <a:latin typeface="+mn-lt"/>
                <a:ea typeface="+mn-ea"/>
                <a:cs typeface="+mn-cs"/>
              </a:rPr>
              <a:t>There are a few scenarios where clustered </a:t>
            </a: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may not be a good option:</a:t>
            </a:r>
          </a:p>
          <a:p>
            <a:pPr marL="171450" indent="-171450">
              <a:buFont typeface="Arial" panose="020B0604020202020204" pitchFamily="34" charset="0"/>
              <a:buChar char="•"/>
            </a:pP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tables do not support varchar(max), </a:t>
            </a:r>
            <a:r>
              <a:rPr lang="en-US" sz="1200" b="0" i="0" kern="1200" err="1">
                <a:solidFill>
                  <a:schemeClr val="tx1"/>
                </a:solidFill>
                <a:effectLst/>
                <a:latin typeface="+mn-lt"/>
                <a:ea typeface="+mn-ea"/>
                <a:cs typeface="+mn-cs"/>
              </a:rPr>
              <a:t>nvarchar</a:t>
            </a:r>
            <a:r>
              <a:rPr lang="en-US" sz="1200" b="0" i="0" kern="1200">
                <a:solidFill>
                  <a:schemeClr val="tx1"/>
                </a:solidFill>
                <a:effectLst/>
                <a:latin typeface="+mn-lt"/>
                <a:ea typeface="+mn-ea"/>
                <a:cs typeface="+mn-cs"/>
              </a:rPr>
              <a:t>(max) and </a:t>
            </a:r>
            <a:r>
              <a:rPr lang="en-US" sz="1200" b="0" i="0" kern="1200" err="1">
                <a:solidFill>
                  <a:schemeClr val="tx1"/>
                </a:solidFill>
                <a:effectLst/>
                <a:latin typeface="+mn-lt"/>
                <a:ea typeface="+mn-ea"/>
                <a:cs typeface="+mn-cs"/>
              </a:rPr>
              <a:t>varbinary</a:t>
            </a:r>
            <a:r>
              <a:rPr lang="en-US" sz="1200" b="0" i="0" kern="1200">
                <a:solidFill>
                  <a:schemeClr val="tx1"/>
                </a:solidFill>
                <a:effectLst/>
                <a:latin typeface="+mn-lt"/>
                <a:ea typeface="+mn-ea"/>
                <a:cs typeface="+mn-cs"/>
              </a:rPr>
              <a:t>(max). Consider heap or clustered index instead.</a:t>
            </a:r>
          </a:p>
          <a:p>
            <a:pPr marL="171450" indent="-171450">
              <a:buFont typeface="Arial" panose="020B0604020202020204" pitchFamily="34" charset="0"/>
              <a:buChar char="•"/>
            </a:pP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tables may be less efficient for transient data. Consider heap and perhaps even temporary tables.</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Small tables with less than 100 million rows. Consider heap tables.</a:t>
            </a:r>
          </a:p>
          <a:p>
            <a:endParaRPr lang="en-US" sz="1200" b="0" i="0" kern="1200">
              <a:solidFill>
                <a:schemeClr val="tx1"/>
              </a:solidFill>
              <a:effectLst/>
              <a:latin typeface="+mn-lt"/>
              <a:ea typeface="+mn-ea"/>
              <a:cs typeface="+mn-cs"/>
            </a:endParaRPr>
          </a:p>
          <a:p>
            <a:endParaRPr lang="en-US" sz="1200" b="1" i="0" kern="1200">
              <a:solidFill>
                <a:schemeClr val="tx1"/>
              </a:solidFill>
              <a:effectLst/>
              <a:latin typeface="+mn-lt"/>
              <a:ea typeface="+mn-ea"/>
              <a:cs typeface="+mn-cs"/>
            </a:endParaRPr>
          </a:p>
          <a:p>
            <a:r>
              <a:rPr lang="en-US" sz="1200" b="1" i="0" kern="1200">
                <a:solidFill>
                  <a:schemeClr val="tx1"/>
                </a:solidFill>
                <a:effectLst/>
                <a:latin typeface="+mn-lt"/>
                <a:ea typeface="+mn-ea"/>
                <a:cs typeface="+mn-cs"/>
              </a:rPr>
              <a:t>Clustered and </a:t>
            </a:r>
            <a:r>
              <a:rPr lang="en-US" sz="1200" b="1" i="0" kern="1200" err="1">
                <a:solidFill>
                  <a:schemeClr val="tx1"/>
                </a:solidFill>
                <a:effectLst/>
                <a:latin typeface="+mn-lt"/>
                <a:ea typeface="+mn-ea"/>
                <a:cs typeface="+mn-cs"/>
              </a:rPr>
              <a:t>nonclustered</a:t>
            </a:r>
            <a:r>
              <a:rPr lang="en-US" sz="1200" b="1" i="0" kern="1200">
                <a:solidFill>
                  <a:schemeClr val="tx1"/>
                </a:solidFill>
                <a:effectLst/>
                <a:latin typeface="+mn-lt"/>
                <a:ea typeface="+mn-ea"/>
                <a:cs typeface="+mn-cs"/>
              </a:rPr>
              <a:t> indexes</a:t>
            </a:r>
          </a:p>
          <a:p>
            <a:r>
              <a:rPr lang="en-US" sz="1200" b="0" i="0" kern="1200">
                <a:solidFill>
                  <a:schemeClr val="tx1"/>
                </a:solidFill>
                <a:effectLst/>
                <a:latin typeface="+mn-lt"/>
                <a:ea typeface="+mn-ea"/>
                <a:cs typeface="+mn-cs"/>
              </a:rPr>
              <a:t>Clustered indexes may outperform clustered </a:t>
            </a: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tables when a single row needs to be quickly retrieved. For queries where a single or very few row lookup is required to performance with extreme speed, consider a cluster index or </a:t>
            </a:r>
            <a:r>
              <a:rPr lang="en-US" sz="1200" b="0" i="0" kern="1200" err="1">
                <a:solidFill>
                  <a:schemeClr val="tx1"/>
                </a:solidFill>
                <a:effectLst/>
                <a:latin typeface="+mn-lt"/>
                <a:ea typeface="+mn-ea"/>
                <a:cs typeface="+mn-cs"/>
              </a:rPr>
              <a:t>nonclustered</a:t>
            </a:r>
            <a:r>
              <a:rPr lang="en-US" sz="1200" b="0" i="0" kern="1200">
                <a:solidFill>
                  <a:schemeClr val="tx1"/>
                </a:solidFill>
                <a:effectLst/>
                <a:latin typeface="+mn-lt"/>
                <a:ea typeface="+mn-ea"/>
                <a:cs typeface="+mn-cs"/>
              </a:rPr>
              <a:t> secondary index. The disadvantage to using a clustered index is that only queries that benefit are the ones that use a highly selective filter on the clustered index column. To improve filter on other columns a </a:t>
            </a:r>
            <a:r>
              <a:rPr lang="en-US" sz="1200" b="0" i="0" kern="1200" err="1">
                <a:solidFill>
                  <a:schemeClr val="tx1"/>
                </a:solidFill>
                <a:effectLst/>
                <a:latin typeface="+mn-lt"/>
                <a:ea typeface="+mn-ea"/>
                <a:cs typeface="+mn-cs"/>
              </a:rPr>
              <a:t>nonclustered</a:t>
            </a:r>
            <a:r>
              <a:rPr lang="en-US" sz="1200" b="0" i="0" kern="1200">
                <a:solidFill>
                  <a:schemeClr val="tx1"/>
                </a:solidFill>
                <a:effectLst/>
                <a:latin typeface="+mn-lt"/>
                <a:ea typeface="+mn-ea"/>
                <a:cs typeface="+mn-cs"/>
              </a:rPr>
              <a:t> index can be added to other columns. However, each index which is added to a table adds both space and processing time to loads.</a:t>
            </a:r>
          </a:p>
          <a:p>
            <a:endParaRPr lang="en-US" sz="1200" b="0" i="0" kern="1200">
              <a:solidFill>
                <a:schemeClr val="tx1"/>
              </a:solidFill>
              <a:effectLst/>
              <a:latin typeface="+mn-lt"/>
              <a:ea typeface="+mn-ea"/>
              <a:cs typeface="+mn-cs"/>
            </a:endParaRPr>
          </a:p>
          <a:p>
            <a:r>
              <a:rPr lang="en-US" sz="1200" b="1" i="0" kern="1200">
                <a:solidFill>
                  <a:schemeClr val="tx1"/>
                </a:solidFill>
                <a:effectLst/>
                <a:latin typeface="+mn-lt"/>
                <a:ea typeface="+mn-ea"/>
                <a:cs typeface="+mn-cs"/>
              </a:rPr>
              <a:t>Heap tables</a:t>
            </a:r>
          </a:p>
          <a:p>
            <a:r>
              <a:rPr lang="en-US" sz="1200" b="0" i="0" kern="1200">
                <a:solidFill>
                  <a:schemeClr val="tx1"/>
                </a:solidFill>
                <a:effectLst/>
                <a:latin typeface="+mn-lt"/>
                <a:ea typeface="+mn-ea"/>
                <a:cs typeface="+mn-cs"/>
              </a:rPr>
              <a:t>When you are temporarily landing data on SQL Data Warehouse, you may find that using a heap table makes the overall process faster. This is because loads to heaps are faster than to index tables and in some cases the subsequent read can be done from cache. If you are loading data only to stage it before running more transformations, loading the table to heap table is much faster than loading the data to a clustered </a:t>
            </a: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table. In addition, loading data to a </a:t>
            </a:r>
            <a:r>
              <a:rPr lang="en-US" sz="1200" b="0" i="0" u="sng" kern="1200">
                <a:solidFill>
                  <a:schemeClr val="tx1"/>
                </a:solidFill>
                <a:effectLst/>
                <a:latin typeface="+mn-lt"/>
                <a:ea typeface="+mn-ea"/>
                <a:cs typeface="+mn-cs"/>
                <a:hlinkClick r:id="rId3"/>
              </a:rPr>
              <a:t>temporary table</a:t>
            </a:r>
            <a:r>
              <a:rPr lang="en-US" sz="1200" b="0" i="0" kern="1200">
                <a:solidFill>
                  <a:schemeClr val="tx1"/>
                </a:solidFill>
                <a:effectLst/>
                <a:latin typeface="+mn-lt"/>
                <a:ea typeface="+mn-ea"/>
                <a:cs typeface="+mn-cs"/>
              </a:rPr>
              <a:t> loads faster than loading a table to permanent storage.</a:t>
            </a:r>
          </a:p>
          <a:p>
            <a:r>
              <a:rPr lang="en-US" sz="1200" b="0" i="0" kern="1200">
                <a:solidFill>
                  <a:schemeClr val="tx1"/>
                </a:solidFill>
                <a:effectLst/>
                <a:latin typeface="+mn-lt"/>
                <a:ea typeface="+mn-ea"/>
                <a:cs typeface="+mn-cs"/>
              </a:rPr>
              <a:t>For small lookup tables, less than 100 million rows, often heap tables make sense. Cluster </a:t>
            </a:r>
            <a:r>
              <a:rPr lang="en-US" sz="1200" b="0" i="0" kern="1200" err="1">
                <a:solidFill>
                  <a:schemeClr val="tx1"/>
                </a:solidFill>
                <a:effectLst/>
                <a:latin typeface="+mn-lt"/>
                <a:ea typeface="+mn-ea"/>
                <a:cs typeface="+mn-cs"/>
              </a:rPr>
              <a:t>columnstore</a:t>
            </a:r>
            <a:r>
              <a:rPr lang="en-US" sz="1200" b="0" i="0" kern="1200">
                <a:solidFill>
                  <a:schemeClr val="tx1"/>
                </a:solidFill>
                <a:effectLst/>
                <a:latin typeface="+mn-lt"/>
                <a:ea typeface="+mn-ea"/>
                <a:cs typeface="+mn-cs"/>
              </a:rPr>
              <a:t> tables begin to achieve optimal compression once there is more than 100 million rows.</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Source: https://docs.microsoft.com/en-us/azure/sql-data-warehouse/sql-data-warehouse-tables-index</a:t>
            </a:r>
          </a:p>
          <a:p>
            <a:endParaRPr lang="en-US" sz="1200" b="0" i="0" kern="1200">
              <a:solidFill>
                <a:schemeClr val="tx1"/>
              </a:solidFill>
              <a:effectLst/>
              <a:latin typeface="+mn-lt"/>
              <a:ea typeface="+mn-ea"/>
              <a:cs typeface="+mn-cs"/>
            </a:endParaRPr>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52573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Format slide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801596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Formatting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40064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Their sales transaction dataset exceeds a billion rows. For their downstream reporting queries, they need to be able to join, project and filter these rows in no longer than 10s of seconds. WWI is concerned their data is just too big to do this.</a:t>
            </a:r>
          </a:p>
          <a:p>
            <a:endParaRPr lang="en-US" sz="1200" b="1"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What specific indexing techniques should they use to reach this kind of performance for their fact tables? Why?</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Clustered </a:t>
            </a:r>
            <a:r>
              <a:rPr lang="en-US" sz="1200" b="0" i="0" u="none" strike="noStrike" kern="1200" dirty="0" err="1">
                <a:solidFill>
                  <a:schemeClr val="tx1"/>
                </a:solidFill>
                <a:effectLst/>
                <a:latin typeface="+mn-lt"/>
                <a:ea typeface="+mn-ea"/>
                <a:cs typeface="+mn-cs"/>
              </a:rPr>
              <a:t>Columnstore</a:t>
            </a:r>
            <a:r>
              <a:rPr lang="en-US" sz="1200" b="0" i="0" u="none" strike="noStrike" kern="1200" dirty="0">
                <a:solidFill>
                  <a:schemeClr val="tx1"/>
                </a:solidFill>
                <a:effectLst/>
                <a:latin typeface="+mn-lt"/>
                <a:ea typeface="+mn-ea"/>
                <a:cs typeface="+mn-cs"/>
              </a:rPr>
              <a:t> Indexes. As they offer the highest level of data compression and best overall query performance, </a:t>
            </a:r>
            <a:r>
              <a:rPr lang="en-US" sz="1200" b="0" i="0" u="none" strike="noStrike" kern="1200" dirty="0" err="1">
                <a:solidFill>
                  <a:schemeClr val="tx1"/>
                </a:solidFill>
                <a:effectLst/>
                <a:latin typeface="+mn-lt"/>
                <a:ea typeface="+mn-ea"/>
                <a:cs typeface="+mn-cs"/>
              </a:rPr>
              <a:t>columnstore</a:t>
            </a:r>
            <a:r>
              <a:rPr lang="en-US" sz="1200" b="0" i="0" u="none" strike="noStrike" kern="1200" dirty="0">
                <a:solidFill>
                  <a:schemeClr val="tx1"/>
                </a:solidFill>
                <a:effectLst/>
                <a:latin typeface="+mn-lt"/>
                <a:ea typeface="+mn-ea"/>
                <a:cs typeface="+mn-cs"/>
              </a:rPr>
              <a:t> indexes are usually the best choice for large tables such as fact tables.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Would you recommend the same approach for tables they have with less than 100 million rows?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No. For "small" tables with less than 100 million rows, they should consider Heap tables.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should they configure indexes on their smaller lookup tables (e.g., those that contain store names and addresses)?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They should consider using Heap tables. For small lookup tables, less than 100 million rows, often heap tables make sense. Cluster </a:t>
            </a:r>
            <a:r>
              <a:rPr lang="en-US" sz="1200" b="0" i="0" u="none" strike="noStrike" kern="1200" dirty="0" err="1">
                <a:solidFill>
                  <a:schemeClr val="tx1"/>
                </a:solidFill>
                <a:effectLst/>
                <a:latin typeface="+mn-lt"/>
                <a:ea typeface="+mn-ea"/>
                <a:cs typeface="+mn-cs"/>
              </a:rPr>
              <a:t>columnstore</a:t>
            </a:r>
            <a:r>
              <a:rPr lang="en-US" sz="1200" b="0" i="0" u="none" strike="noStrike" kern="1200" dirty="0">
                <a:solidFill>
                  <a:schemeClr val="tx1"/>
                </a:solidFill>
                <a:effectLst/>
                <a:latin typeface="+mn-lt"/>
                <a:ea typeface="+mn-ea"/>
                <a:cs typeface="+mn-cs"/>
              </a:rPr>
              <a:t> tables begin to achieve optimal compression once there is more than 100 million rows.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What would you suggest for their larger lookup tables that are used just for point lookups that retrieve only a single row? How could they makes these more flexible so that queries filtering against different sets of columns would still yield efficient lookups?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Use clustered indexes. Clustered indexes may outperform clustered </a:t>
            </a:r>
            <a:r>
              <a:rPr lang="en-US" sz="1200" b="0" i="0" u="none" strike="noStrike" kern="1200" dirty="0" err="1">
                <a:solidFill>
                  <a:schemeClr val="tx1"/>
                </a:solidFill>
                <a:effectLst/>
                <a:latin typeface="+mn-lt"/>
                <a:ea typeface="+mn-ea"/>
                <a:cs typeface="+mn-cs"/>
              </a:rPr>
              <a:t>columnstore</a:t>
            </a:r>
            <a:r>
              <a:rPr lang="en-US" sz="1200" b="0" i="0" u="none" strike="noStrike" kern="1200" dirty="0">
                <a:solidFill>
                  <a:schemeClr val="tx1"/>
                </a:solidFill>
                <a:effectLst/>
                <a:latin typeface="+mn-lt"/>
                <a:ea typeface="+mn-ea"/>
                <a:cs typeface="+mn-cs"/>
              </a:rPr>
              <a:t> tables when a single row needs to be quickly retrieved. For queries where a single or a very few number of rows to lookup is required to perform with extreme speed, consider a clustered index or non-clustered secondary index.</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disadvantage to using a clustered index is that the only queries that benefit are the ones that use a highly selective filter on the clustered index column. To improve filter performance on other columns, a non-clustered index can be added to other columns.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However, be aware that each index which is added to a table adds both space and processing time to data loads.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What should they use for the fastest loading of staging tables?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 heap table. If you are loading data only to stage it before running more transformations, loading the table to heap table is much faster than loading the data to a clustered </a:t>
            </a:r>
            <a:r>
              <a:rPr lang="en-US" sz="1200" b="0" i="0" u="none" strike="noStrike" kern="1200" dirty="0" err="1">
                <a:solidFill>
                  <a:schemeClr val="tx1"/>
                </a:solidFill>
                <a:effectLst/>
                <a:latin typeface="+mn-lt"/>
                <a:ea typeface="+mn-ea"/>
                <a:cs typeface="+mn-cs"/>
              </a:rPr>
              <a:t>columnstore</a:t>
            </a:r>
            <a:r>
              <a:rPr lang="en-US" sz="1200" b="0" i="0" u="none" strike="noStrike" kern="1200" dirty="0">
                <a:solidFill>
                  <a:schemeClr val="tx1"/>
                </a:solidFill>
                <a:effectLst/>
                <a:latin typeface="+mn-lt"/>
                <a:ea typeface="+mn-ea"/>
                <a:cs typeface="+mn-cs"/>
              </a:rPr>
              <a:t> table.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 temporary table. Loading data to a temporary table loads faster than loading a table to permanent storage.</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998D5BB-B127-481F-BC0A-2F77C576BB34}" type="slidenum">
              <a:rPr lang="en-US" smtClean="0"/>
              <a:t>110</a:t>
            </a:fld>
            <a:endParaRPr lang="en-US"/>
          </a:p>
        </p:txBody>
      </p:sp>
    </p:spTree>
    <p:extLst>
      <p:ext uri="{BB962C8B-B14F-4D97-AF65-F5344CB8AC3E}">
        <p14:creationId xmlns:p14="http://schemas.microsoft.com/office/powerpoint/2010/main" val="279562551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113</a:t>
            </a:fld>
            <a:endParaRPr lang="en-US"/>
          </a:p>
        </p:txBody>
      </p:sp>
    </p:spTree>
    <p:extLst>
      <p:ext uri="{BB962C8B-B14F-4D97-AF65-F5344CB8AC3E}">
        <p14:creationId xmlns:p14="http://schemas.microsoft.com/office/powerpoint/2010/main" val="361028960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114</a:t>
            </a:fld>
            <a:endParaRPr lang="en-US"/>
          </a:p>
        </p:txBody>
      </p:sp>
    </p:spTree>
    <p:extLst>
      <p:ext uri="{BB962C8B-B14F-4D97-AF65-F5344CB8AC3E}">
        <p14:creationId xmlns:p14="http://schemas.microsoft.com/office/powerpoint/2010/main" val="25661449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12/17/2020 9:58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116</a:t>
            </a:fld>
            <a:endParaRPr lang="en-US" dirty="0"/>
          </a:p>
        </p:txBody>
      </p:sp>
    </p:spTree>
    <p:extLst>
      <p:ext uri="{BB962C8B-B14F-4D97-AF65-F5344CB8AC3E}">
        <p14:creationId xmlns:p14="http://schemas.microsoft.com/office/powerpoint/2010/main" val="148418198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820043F-F5FF-42D7-9B10-EBEDCB59996E}" type="slidenum">
              <a:rPr lang="en-US" smtClean="0"/>
              <a:t>117</a:t>
            </a:fld>
            <a:endParaRPr lang="en-US"/>
          </a:p>
        </p:txBody>
      </p:sp>
    </p:spTree>
    <p:extLst>
      <p:ext uri="{BB962C8B-B14F-4D97-AF65-F5344CB8AC3E}">
        <p14:creationId xmlns:p14="http://schemas.microsoft.com/office/powerpoint/2010/main" val="101202708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259B3D-005A-450F-B89F-6A3DD53EE3BF}" type="slidenum">
              <a:rPr lang="en-US" smtClean="0"/>
              <a:t>120</a:t>
            </a:fld>
            <a:endParaRPr lang="en-US"/>
          </a:p>
        </p:txBody>
      </p:sp>
    </p:spTree>
    <p:extLst>
      <p:ext uri="{BB962C8B-B14F-4D97-AF65-F5344CB8AC3E}">
        <p14:creationId xmlns:p14="http://schemas.microsoft.com/office/powerpoint/2010/main" val="3155900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E65352-95B5-4433-84FB-24BF035F4B44}" type="slidenum">
              <a:rPr lang="en-US" smtClean="0"/>
              <a:t>8</a:t>
            </a:fld>
            <a:endParaRPr lang="en-US"/>
          </a:p>
        </p:txBody>
      </p:sp>
    </p:spTree>
    <p:extLst>
      <p:ext uri="{BB962C8B-B14F-4D97-AF65-F5344CB8AC3E}">
        <p14:creationId xmlns:p14="http://schemas.microsoft.com/office/powerpoint/2010/main" val="409228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
          </p:nvPr>
        </p:nvSpPr>
        <p:spPr/>
        <p:txBody>
          <a:bodyPr/>
          <a:lstStyle/>
          <a:p>
            <a:fld id="{79C601B9-5273-467A-8E48-EC9939578C8F}" type="datetime8">
              <a:rPr lang="en-US" smtClean="0"/>
              <a:t>12/17/2020 9:58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4068431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Need to explain and why needed</a:t>
            </a:r>
          </a:p>
          <a:p>
            <a:r>
              <a:rPr lang="en-US"/>
              <a:t>Check with Gaurav</a:t>
            </a:r>
          </a:p>
          <a:p>
            <a:endParaRPr lang="en-US"/>
          </a:p>
        </p:txBody>
      </p:sp>
      <p:sp>
        <p:nvSpPr>
          <p:cNvPr id="4" name="Slide Number Placeholder 3"/>
          <p:cNvSpPr>
            <a:spLocks noGrp="1"/>
          </p:cNvSpPr>
          <p:nvPr>
            <p:ph type="sldNum" sz="quarter" idx="5"/>
          </p:nvPr>
        </p:nvSpPr>
        <p:spPr/>
        <p:txBody>
          <a:bodyPr/>
          <a:lstStyle/>
          <a:p>
            <a:fld id="{67E65352-95B5-4433-84FB-24BF035F4B44}" type="slidenum">
              <a:rPr lang="en-US" smtClean="0"/>
              <a:t>11</a:t>
            </a:fld>
            <a:endParaRPr lang="en-US"/>
          </a:p>
        </p:txBody>
      </p:sp>
    </p:spTree>
    <p:extLst>
      <p:ext uri="{BB962C8B-B14F-4D97-AF65-F5344CB8AC3E}">
        <p14:creationId xmlns:p14="http://schemas.microsoft.com/office/powerpoint/2010/main" val="1514974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7E65352-95B5-4433-84FB-24BF035F4B44}" type="slidenum">
              <a:rPr lang="en-US" smtClean="0"/>
              <a:t>14</a:t>
            </a:fld>
            <a:endParaRPr lang="en-US"/>
          </a:p>
        </p:txBody>
      </p:sp>
    </p:spTree>
    <p:extLst>
      <p:ext uri="{BB962C8B-B14F-4D97-AF65-F5344CB8AC3E}">
        <p14:creationId xmlns:p14="http://schemas.microsoft.com/office/powerpoint/2010/main" val="36892058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2.xml"/><Relationship Id="rId1" Type="http://schemas.openxmlformats.org/officeDocument/2006/relationships/tags" Target="../tags/tag7.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3.xml"/><Relationship Id="rId1" Type="http://schemas.openxmlformats.org/officeDocument/2006/relationships/tags" Target="../tags/tag9.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3.xml"/><Relationship Id="rId1" Type="http://schemas.openxmlformats.org/officeDocument/2006/relationships/tags" Target="../tags/tag10.xml"/><Relationship Id="rId4"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Master" Target="../slideMasters/slideMaster3.xml"/><Relationship Id="rId1" Type="http://schemas.openxmlformats.org/officeDocument/2006/relationships/tags" Target="../tags/tag11.xml"/><Relationship Id="rId4" Type="http://schemas.openxmlformats.org/officeDocument/2006/relationships/image" Target="../media/image13.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3.xml"/><Relationship Id="rId1" Type="http://schemas.openxmlformats.org/officeDocument/2006/relationships/tags" Target="../tags/tag12.xml"/><Relationship Id="rId4" Type="http://schemas.openxmlformats.org/officeDocument/2006/relationships/image" Target="../media/image13.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1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3.xml"/><Relationship Id="rId1" Type="http://schemas.openxmlformats.org/officeDocument/2006/relationships/tags" Target="../tags/tag14.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3.xml"/><Relationship Id="rId1" Type="http://schemas.openxmlformats.org/officeDocument/2006/relationships/tags" Target="../tags/tag15.xml"/><Relationship Id="rId4" Type="http://schemas.openxmlformats.org/officeDocument/2006/relationships/image" Target="../media/image2.jpe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Master" Target="../slideMasters/slideMaster3.xml"/><Relationship Id="rId1" Type="http://schemas.openxmlformats.org/officeDocument/2006/relationships/tags" Target="../tags/tag16.xml"/><Relationship Id="rId5" Type="http://schemas.openxmlformats.org/officeDocument/2006/relationships/image" Target="../media/image4.jpeg"/><Relationship Id="rId4" Type="http://schemas.openxmlformats.org/officeDocument/2006/relationships/image" Target="../media/image15.png"/></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7.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8.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9.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0.xml"/></Relationships>
</file>

<file path=ppt/slideLayouts/_rels/slideLayout42.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1.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2.xml"/></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3.xml"/><Relationship Id="rId1" Type="http://schemas.openxmlformats.org/officeDocument/2006/relationships/tags" Target="../tags/tag2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3.xml"/><Relationship Id="rId1" Type="http://schemas.openxmlformats.org/officeDocument/2006/relationships/tags" Target="../tags/tag25.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3.xml"/><Relationship Id="rId1" Type="http://schemas.openxmlformats.org/officeDocument/2006/relationships/tags" Target="../tags/tag26.xml"/></Relationships>
</file>

<file path=ppt/slideLayouts/_rels/slideLayout4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7.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9.xml"/></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0.xml"/></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1.xml"/></Relationships>
</file>

<file path=ppt/slideLayouts/_rels/slideLayout53.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2.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3.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4.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5.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6.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7.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3.xml"/><Relationship Id="rId1" Type="http://schemas.openxmlformats.org/officeDocument/2006/relationships/tags" Target="../tags/tag38.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Master" Target="../slideMasters/slideMaster3.xml"/><Relationship Id="rId1" Type="http://schemas.openxmlformats.org/officeDocument/2006/relationships/tags" Target="../tags/tag39.xml"/><Relationship Id="rId4" Type="http://schemas.openxmlformats.org/officeDocument/2006/relationships/image" Target="../media/image15.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40.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3.xml"/><Relationship Id="rId1" Type="http://schemas.openxmlformats.org/officeDocument/2006/relationships/tags" Target="../tags/tag41.xml"/></Relationships>
</file>

<file path=ppt/slideLayouts/_rels/slideLayout63.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42.xml"/></Relationships>
</file>

<file path=ppt/slideLayouts/_rels/slideLayout6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4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0.jp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ags" Target="../tags/tag4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userDrawn="1"/>
        </p:nvPicPr>
        <p:blipFill rotWithShape="1">
          <a:blip r:embed="rId3"/>
          <a:srcRect l="8606" t="385" b="385"/>
          <a:stretch/>
        </p:blipFill>
        <p:spPr>
          <a:xfrm flipH="1">
            <a:off x="-1" y="0"/>
            <a:ext cx="12199780" cy="6857999"/>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8686517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85">
          <p15:clr>
            <a:srgbClr val="5ACBF0"/>
          </p15:clr>
        </p15:guide>
        <p15:guide id="2" orient="horz" pos="2447">
          <p15:clr>
            <a:srgbClr val="5ACBF0"/>
          </p15:clr>
        </p15:guide>
        <p15:guide id="3" pos="6011">
          <p15:clr>
            <a:srgbClr val="5ACBF0"/>
          </p15:clr>
        </p15:guide>
        <p15:guide id="4" orient="horz" pos="211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927712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4324698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023860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1"/>
            <a:ext cx="3468956" cy="1107996"/>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356100" y="2447039"/>
            <a:ext cx="7251192" cy="369332"/>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356100" y="2017713"/>
            <a:ext cx="72532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12512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5ACBF0"/>
          </p15:clr>
        </p15:guide>
        <p15:guide id="13" pos="2744">
          <p15:clr>
            <a:srgbClr val="5ACBF0"/>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2" orient="horz" pos="172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bwMode="auto">
          <a:xfrm>
            <a:off x="588263" y="3179701"/>
            <a:ext cx="3182621" cy="498598"/>
          </a:xfrm>
          <a:noFill/>
        </p:spPr>
        <p:txBody>
          <a:bodyPr vert="horz" wrap="square" lIns="0" tIns="0" rIns="0" bIns="0" rtlCol="0" anchor="ctr" anchorCtr="0">
            <a:spAutoFit/>
          </a:bodyPr>
          <a:lstStyle>
            <a:lvl1pPr>
              <a:defRPr lang="en-US" dirty="0">
                <a:solidFill>
                  <a:srgbClr val="FFFFFF"/>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08563" y="3213557"/>
            <a:ext cx="6599409" cy="430887"/>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2815646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5ACBF0"/>
          </p15:clr>
        </p15:guide>
        <p15:guide id="14" pos="3155">
          <p15:clr>
            <a:srgbClr val="5ACBF0"/>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a:xfrm>
            <a:off x="588263" y="3179701"/>
            <a:ext cx="3182621" cy="498598"/>
          </a:xfrm>
          <a:noFill/>
        </p:spPr>
        <p:txBody>
          <a:bodyPr vert="horz" wrap="square" lIns="0" tIns="0" rIns="0" bIns="0" rtlCol="0" anchor="ctr" anchorCtr="0">
            <a:spAutoFit/>
          </a:bodyPr>
          <a:lstStyle>
            <a:lvl1pPr>
              <a:defRPr lang="en-US" dirty="0">
                <a:solidFill>
                  <a:schemeClr val="tx1"/>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08563" y="3213557"/>
            <a:ext cx="6599409" cy="430887"/>
          </a:xfrm>
        </p:spPr>
        <p:txBody>
          <a:bodyPr anchor="ctr" anchorCtr="0">
            <a:spAutoFit/>
          </a:bodyPr>
          <a:lstStyle>
            <a:lvl1pPr marL="0" indent="0">
              <a:spcAft>
                <a:spcPts val="1200"/>
              </a:spcAft>
              <a:buNone/>
              <a:defRPr sz="2800"/>
            </a:lvl1pPr>
            <a:lvl2pPr marL="228600" indent="0">
              <a:buNone/>
              <a:defRPr/>
            </a:lvl2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6894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guide id="30" pos="2376">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090029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6371021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642497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888663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0" y="-16403"/>
            <a:ext cx="12192000" cy="6874403"/>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39121126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85">
          <p15:clr>
            <a:srgbClr val="5ACBF0"/>
          </p15:clr>
        </p15:guide>
        <p15:guide id="2" orient="horz" pos="2447">
          <p15:clr>
            <a:srgbClr val="5ACBF0"/>
          </p15:clr>
        </p15:guide>
        <p15:guide id="3" pos="6011">
          <p15:clr>
            <a:srgbClr val="5ACBF0"/>
          </p15:clr>
        </p15:guide>
        <p15:guide id="4" orient="horz" pos="211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24939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069348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508546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spTree>
    <p:extLst>
      <p:ext uri="{BB962C8B-B14F-4D97-AF65-F5344CB8AC3E}">
        <p14:creationId xmlns:p14="http://schemas.microsoft.com/office/powerpoint/2010/main" val="13420329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7901251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5F38AD-64EA-4B26-B7D3-C2F05493206B}"/>
              </a:ext>
            </a:extLst>
          </p:cNvPr>
          <p:cNvPicPr>
            <a:picLocks noChangeAspect="1"/>
          </p:cNvPicPr>
          <p:nvPr userDrawn="1"/>
        </p:nvPicPr>
        <p:blipFill>
          <a:blip r:embed="rId2"/>
          <a:stretch>
            <a:fillRect/>
          </a:stretch>
        </p:blipFill>
        <p:spPr>
          <a:xfrm>
            <a:off x="0" y="0"/>
            <a:ext cx="12192000" cy="6857997"/>
          </a:xfrm>
          <a:prstGeom prst="rect">
            <a:avLst/>
          </a:prstGeom>
        </p:spPr>
      </p:pic>
      <p:sp>
        <p:nvSpPr>
          <p:cNvPr id="3" name="Rectangle 2">
            <a:extLst>
              <a:ext uri="{FF2B5EF4-FFF2-40B4-BE49-F238E27FC236}">
                <a16:creationId xmlns:a16="http://schemas.microsoft.com/office/drawing/2014/main" id="{F0191069-9A1B-4D96-B56B-775F6023B787}"/>
              </a:ext>
            </a:extLst>
          </p:cNvPr>
          <p:cNvSpPr/>
          <p:nvPr userDrawn="1"/>
        </p:nvSpPr>
        <p:spPr bwMode="auto">
          <a:xfrm>
            <a:off x="0" y="0"/>
            <a:ext cx="12192000" cy="6858000"/>
          </a:xfrm>
          <a:prstGeom prst="rect">
            <a:avLst/>
          </a:prstGeom>
          <a:gradFill>
            <a:gsLst>
              <a:gs pos="0">
                <a:srgbClr val="000000">
                  <a:alpha val="15000"/>
                </a:srgbClr>
              </a:gs>
              <a:gs pos="100000">
                <a:srgbClr val="1A1A1A">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a:extLst>
              <a:ext uri="{FF2B5EF4-FFF2-40B4-BE49-F238E27FC236}">
                <a16:creationId xmlns:a16="http://schemas.microsoft.com/office/drawing/2014/main" id="{BA784868-C8AF-4D99-9BD8-43CBB496184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74248" y="257170"/>
            <a:ext cx="2266311" cy="569191"/>
          </a:xfrm>
          <a:prstGeom prst="rect">
            <a:avLst/>
          </a:prstGeom>
        </p:spPr>
      </p:pic>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464841" y="4847661"/>
            <a:ext cx="9602819"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407391" y="3029995"/>
            <a:ext cx="9660269" cy="1793104"/>
          </a:xfrm>
          <a:noFill/>
        </p:spPr>
        <p:txBody>
          <a:bodyPr lIns="0" tIns="0" rIns="0" bIns="182880" anchor="b" anchorCtr="0"/>
          <a:lstStyle>
            <a:lvl1pPr>
              <a:defRPr sz="4705" strike="noStrike" spc="-49" baseline="0">
                <a:solidFill>
                  <a:schemeClr val="bg1"/>
                </a:solidFill>
              </a:defRPr>
            </a:lvl1pPr>
          </a:lstStyle>
          <a:p>
            <a:r>
              <a:rPr lang="en-US"/>
              <a:t>Microsoft 365</a:t>
            </a:r>
            <a:br>
              <a:rPr lang="en-US"/>
            </a:br>
            <a:r>
              <a:rPr lang="en-US"/>
              <a:t>title or event name</a:t>
            </a:r>
          </a:p>
        </p:txBody>
      </p:sp>
    </p:spTree>
    <p:extLst>
      <p:ext uri="{BB962C8B-B14F-4D97-AF65-F5344CB8AC3E}">
        <p14:creationId xmlns:p14="http://schemas.microsoft.com/office/powerpoint/2010/main" val="3158970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Title Slide">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9"/>
            <a:ext cx="1366440" cy="292608"/>
          </a:xfrm>
          <a:prstGeom prst="rect">
            <a:avLst/>
          </a:prstGeom>
        </p:spPr>
      </p:pic>
      <p:sp>
        <p:nvSpPr>
          <p:cNvPr id="9" name="Title 1"/>
          <p:cNvSpPr>
            <a:spLocks noGrp="1"/>
          </p:cNvSpPr>
          <p:nvPr>
            <p:ph type="title" hasCustomPrompt="1"/>
          </p:nvPr>
        </p:nvSpPr>
        <p:spPr>
          <a:xfrm>
            <a:off x="584201" y="3035102"/>
            <a:ext cx="6501251" cy="498674"/>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1" y="3962401"/>
            <a:ext cx="6501251" cy="276999"/>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 text</a:t>
            </a:r>
          </a:p>
        </p:txBody>
      </p:sp>
      <p:sp>
        <p:nvSpPr>
          <p:cNvPr id="275" name="Oval 274">
            <a:extLst>
              <a:ext uri="{FF2B5EF4-FFF2-40B4-BE49-F238E27FC236}">
                <a16:creationId xmlns:a16="http://schemas.microsoft.com/office/drawing/2014/main" id="{3A24E08F-1AA5-474E-9DD9-5E82B74C4559}"/>
              </a:ext>
            </a:extLst>
          </p:cNvPr>
          <p:cNvSpPr/>
          <p:nvPr userDrawn="1"/>
        </p:nvSpPr>
        <p:spPr bwMode="auto">
          <a:xfrm>
            <a:off x="7377154" y="1312883"/>
            <a:ext cx="4232235" cy="4232235"/>
          </a:xfrm>
          <a:prstGeom prst="ellipse">
            <a:avLst/>
          </a:prstGeom>
          <a:solidFill>
            <a:schemeClr val="bg2"/>
          </a:solidFill>
          <a:ln>
            <a:noFill/>
          </a:ln>
          <a:effectLst>
            <a:innerShdw blurRad="254000">
              <a:prstClr val="black">
                <a:alpha val="32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cs typeface="Segoe UI" pitchFamily="34" charset="0"/>
            </a:endParaRPr>
          </a:p>
        </p:txBody>
      </p:sp>
      <p:grpSp>
        <p:nvGrpSpPr>
          <p:cNvPr id="276" name="Graphic 1">
            <a:extLst>
              <a:ext uri="{FF2B5EF4-FFF2-40B4-BE49-F238E27FC236}">
                <a16:creationId xmlns:a16="http://schemas.microsoft.com/office/drawing/2014/main" id="{29461418-0591-4D90-9B24-73480A0FE748}"/>
              </a:ext>
            </a:extLst>
          </p:cNvPr>
          <p:cNvGrpSpPr/>
          <p:nvPr userDrawn="1"/>
        </p:nvGrpSpPr>
        <p:grpSpPr>
          <a:xfrm>
            <a:off x="7540158" y="913033"/>
            <a:ext cx="3649174" cy="3855948"/>
            <a:chOff x="7301098" y="972580"/>
            <a:chExt cx="3649174" cy="3855948"/>
          </a:xfrm>
        </p:grpSpPr>
        <p:sp>
          <p:nvSpPr>
            <p:cNvPr id="277" name="Freeform: Shape 276">
              <a:extLst>
                <a:ext uri="{FF2B5EF4-FFF2-40B4-BE49-F238E27FC236}">
                  <a16:creationId xmlns:a16="http://schemas.microsoft.com/office/drawing/2014/main" id="{31300545-88A0-4735-9A01-19DEB9E50E74}"/>
                </a:ext>
              </a:extLst>
            </p:cNvPr>
            <p:cNvSpPr/>
            <p:nvPr/>
          </p:nvSpPr>
          <p:spPr>
            <a:xfrm>
              <a:off x="9150574" y="3947825"/>
              <a:ext cx="1799698" cy="880703"/>
            </a:xfrm>
            <a:custGeom>
              <a:avLst/>
              <a:gdLst>
                <a:gd name="connsiteX0" fmla="*/ 1577927 w 1799697"/>
                <a:gd name="connsiteY0" fmla="*/ 513425 h 880703"/>
                <a:gd name="connsiteX1" fmla="*/ 1509002 w 1799697"/>
                <a:gd name="connsiteY1" fmla="*/ 532570 h 880703"/>
                <a:gd name="connsiteX2" fmla="*/ 1509002 w 1799697"/>
                <a:gd name="connsiteY2" fmla="*/ 517254 h 880703"/>
                <a:gd name="connsiteX3" fmla="*/ 1256279 w 1799697"/>
                <a:gd name="connsiteY3" fmla="*/ 264530 h 880703"/>
                <a:gd name="connsiteX4" fmla="*/ 1083967 w 1799697"/>
                <a:gd name="connsiteY4" fmla="*/ 333455 h 880703"/>
                <a:gd name="connsiteX5" fmla="*/ 777635 w 1799697"/>
                <a:gd name="connsiteY5" fmla="*/ 115193 h 880703"/>
                <a:gd name="connsiteX6" fmla="*/ 452158 w 1799697"/>
                <a:gd name="connsiteY6" fmla="*/ 436842 h 880703"/>
                <a:gd name="connsiteX7" fmla="*/ 310480 w 1799697"/>
                <a:gd name="connsiteY7" fmla="*/ 375575 h 880703"/>
                <a:gd name="connsiteX8" fmla="*/ 115193 w 1799697"/>
                <a:gd name="connsiteY8" fmla="*/ 570862 h 880703"/>
                <a:gd name="connsiteX9" fmla="*/ 310480 w 1799697"/>
                <a:gd name="connsiteY9" fmla="*/ 766148 h 880703"/>
                <a:gd name="connsiteX10" fmla="*/ 1577927 w 1799697"/>
                <a:gd name="connsiteY10" fmla="*/ 766148 h 880703"/>
                <a:gd name="connsiteX11" fmla="*/ 1708118 w 1799697"/>
                <a:gd name="connsiteY11" fmla="*/ 635957 h 880703"/>
                <a:gd name="connsiteX12" fmla="*/ 1577927 w 1799697"/>
                <a:gd name="connsiteY12" fmla="*/ 513425 h 880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99697" h="880703">
                  <a:moveTo>
                    <a:pt x="1577927" y="513425"/>
                  </a:moveTo>
                  <a:cubicBezTo>
                    <a:pt x="1551123" y="513425"/>
                    <a:pt x="1528148" y="521083"/>
                    <a:pt x="1509002" y="532570"/>
                  </a:cubicBezTo>
                  <a:cubicBezTo>
                    <a:pt x="1509002" y="528741"/>
                    <a:pt x="1509002" y="524912"/>
                    <a:pt x="1509002" y="517254"/>
                  </a:cubicBezTo>
                  <a:cubicBezTo>
                    <a:pt x="1509002" y="379405"/>
                    <a:pt x="1397957" y="264530"/>
                    <a:pt x="1256279" y="264530"/>
                  </a:cubicBezTo>
                  <a:cubicBezTo>
                    <a:pt x="1187354" y="264530"/>
                    <a:pt x="1126088" y="291334"/>
                    <a:pt x="1083967" y="333455"/>
                  </a:cubicBezTo>
                  <a:cubicBezTo>
                    <a:pt x="1038017" y="207093"/>
                    <a:pt x="919314" y="115193"/>
                    <a:pt x="777635" y="115193"/>
                  </a:cubicBezTo>
                  <a:cubicBezTo>
                    <a:pt x="597666" y="115193"/>
                    <a:pt x="455987" y="260701"/>
                    <a:pt x="452158" y="436842"/>
                  </a:cubicBezTo>
                  <a:cubicBezTo>
                    <a:pt x="417696" y="398550"/>
                    <a:pt x="367917" y="375575"/>
                    <a:pt x="310480" y="375575"/>
                  </a:cubicBezTo>
                  <a:cubicBezTo>
                    <a:pt x="203264" y="375575"/>
                    <a:pt x="115193" y="463646"/>
                    <a:pt x="115193" y="570862"/>
                  </a:cubicBezTo>
                  <a:cubicBezTo>
                    <a:pt x="115193" y="678078"/>
                    <a:pt x="203264" y="766148"/>
                    <a:pt x="310480" y="766148"/>
                  </a:cubicBezTo>
                  <a:lnTo>
                    <a:pt x="1577927" y="766148"/>
                  </a:lnTo>
                  <a:cubicBezTo>
                    <a:pt x="1650681" y="766148"/>
                    <a:pt x="1708118" y="708711"/>
                    <a:pt x="1708118" y="635957"/>
                  </a:cubicBezTo>
                  <a:cubicBezTo>
                    <a:pt x="1708118" y="570862"/>
                    <a:pt x="1650681" y="513425"/>
                    <a:pt x="1577927" y="513425"/>
                  </a:cubicBezTo>
                </a:path>
              </a:pathLst>
            </a:custGeom>
            <a:solidFill>
              <a:srgbClr val="FFFFFF"/>
            </a:solidFill>
            <a:ln w="38206" cap="flat">
              <a:noFill/>
              <a:prstDash val="solid"/>
              <a:miter/>
            </a:ln>
          </p:spPr>
          <p:txBody>
            <a:bodyPr rtlCol="0" anchor="ctr"/>
            <a:lstStyle/>
            <a:p>
              <a:endParaRPr lang="en-US" sz="1800"/>
            </a:p>
          </p:txBody>
        </p:sp>
        <p:sp>
          <p:nvSpPr>
            <p:cNvPr id="278" name="Freeform: Shape 277">
              <a:extLst>
                <a:ext uri="{FF2B5EF4-FFF2-40B4-BE49-F238E27FC236}">
                  <a16:creationId xmlns:a16="http://schemas.microsoft.com/office/drawing/2014/main" id="{EE850908-A91F-45AA-A556-EEA0C1258EFA}"/>
                </a:ext>
              </a:extLst>
            </p:cNvPr>
            <p:cNvSpPr/>
            <p:nvPr/>
          </p:nvSpPr>
          <p:spPr>
            <a:xfrm>
              <a:off x="7301098" y="3227946"/>
              <a:ext cx="2297487" cy="1072161"/>
            </a:xfrm>
            <a:custGeom>
              <a:avLst/>
              <a:gdLst>
                <a:gd name="connsiteX0" fmla="*/ 272188 w 2297486"/>
                <a:gd name="connsiteY0" fmla="*/ 670420 h 1072160"/>
                <a:gd name="connsiteX1" fmla="*/ 383234 w 2297486"/>
                <a:gd name="connsiteY1" fmla="*/ 716369 h 1072160"/>
                <a:gd name="connsiteX2" fmla="*/ 383234 w 2297486"/>
                <a:gd name="connsiteY2" fmla="*/ 693394 h 1072160"/>
                <a:gd name="connsiteX3" fmla="*/ 670419 w 2297486"/>
                <a:gd name="connsiteY3" fmla="*/ 406208 h 1072160"/>
                <a:gd name="connsiteX4" fmla="*/ 919314 w 2297486"/>
                <a:gd name="connsiteY4" fmla="*/ 547887 h 1072160"/>
                <a:gd name="connsiteX5" fmla="*/ 919314 w 2297486"/>
                <a:gd name="connsiteY5" fmla="*/ 547887 h 1072160"/>
                <a:gd name="connsiteX6" fmla="*/ 1352007 w 2297486"/>
                <a:gd name="connsiteY6" fmla="*/ 115193 h 1072160"/>
                <a:gd name="connsiteX7" fmla="*/ 1784700 w 2297486"/>
                <a:gd name="connsiteY7" fmla="*/ 547887 h 1072160"/>
                <a:gd name="connsiteX8" fmla="*/ 1777042 w 2297486"/>
                <a:gd name="connsiteY8" fmla="*/ 635957 h 1072160"/>
                <a:gd name="connsiteX9" fmla="*/ 1979987 w 2297486"/>
                <a:gd name="connsiteY9" fmla="*/ 517254 h 1072160"/>
                <a:gd name="connsiteX10" fmla="*/ 2209736 w 2297486"/>
                <a:gd name="connsiteY10" fmla="*/ 747002 h 1072160"/>
                <a:gd name="connsiteX11" fmla="*/ 1979987 w 2297486"/>
                <a:gd name="connsiteY11" fmla="*/ 976751 h 1072160"/>
                <a:gd name="connsiteX12" fmla="*/ 1348178 w 2297486"/>
                <a:gd name="connsiteY12" fmla="*/ 976751 h 1072160"/>
                <a:gd name="connsiteX13" fmla="*/ 666590 w 2297486"/>
                <a:gd name="connsiteY13" fmla="*/ 976751 h 1072160"/>
                <a:gd name="connsiteX14" fmla="*/ 272188 w 2297486"/>
                <a:gd name="connsiteY14" fmla="*/ 976751 h 1072160"/>
                <a:gd name="connsiteX15" fmla="*/ 115193 w 2297486"/>
                <a:gd name="connsiteY15" fmla="*/ 819756 h 1072160"/>
                <a:gd name="connsiteX16" fmla="*/ 272188 w 2297486"/>
                <a:gd name="connsiteY16" fmla="*/ 670420 h 107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7486" h="1072160">
                  <a:moveTo>
                    <a:pt x="272188" y="670420"/>
                  </a:moveTo>
                  <a:cubicBezTo>
                    <a:pt x="314309" y="670420"/>
                    <a:pt x="356430" y="689565"/>
                    <a:pt x="383234" y="716369"/>
                  </a:cubicBezTo>
                  <a:cubicBezTo>
                    <a:pt x="383234" y="708711"/>
                    <a:pt x="383234" y="701053"/>
                    <a:pt x="383234" y="693394"/>
                  </a:cubicBezTo>
                  <a:cubicBezTo>
                    <a:pt x="383234" y="536399"/>
                    <a:pt x="509595" y="406208"/>
                    <a:pt x="670419" y="406208"/>
                  </a:cubicBezTo>
                  <a:cubicBezTo>
                    <a:pt x="777635" y="406208"/>
                    <a:pt x="869535" y="463646"/>
                    <a:pt x="919314" y="547887"/>
                  </a:cubicBezTo>
                  <a:cubicBezTo>
                    <a:pt x="919314" y="547887"/>
                    <a:pt x="919314" y="547887"/>
                    <a:pt x="919314" y="547887"/>
                  </a:cubicBezTo>
                  <a:cubicBezTo>
                    <a:pt x="919314" y="310480"/>
                    <a:pt x="1110771" y="115193"/>
                    <a:pt x="1352007" y="115193"/>
                  </a:cubicBezTo>
                  <a:cubicBezTo>
                    <a:pt x="1589414" y="115193"/>
                    <a:pt x="1784700" y="306651"/>
                    <a:pt x="1784700" y="547887"/>
                  </a:cubicBezTo>
                  <a:cubicBezTo>
                    <a:pt x="1784700" y="578520"/>
                    <a:pt x="1780871" y="605324"/>
                    <a:pt x="1777042" y="635957"/>
                  </a:cubicBezTo>
                  <a:cubicBezTo>
                    <a:pt x="1815334" y="563203"/>
                    <a:pt x="1891917" y="517254"/>
                    <a:pt x="1979987" y="517254"/>
                  </a:cubicBezTo>
                  <a:cubicBezTo>
                    <a:pt x="2106349" y="517254"/>
                    <a:pt x="2209736" y="620641"/>
                    <a:pt x="2209736" y="747002"/>
                  </a:cubicBezTo>
                  <a:cubicBezTo>
                    <a:pt x="2209736" y="873364"/>
                    <a:pt x="2106349" y="976751"/>
                    <a:pt x="1979987" y="976751"/>
                  </a:cubicBezTo>
                  <a:lnTo>
                    <a:pt x="1348178" y="976751"/>
                  </a:lnTo>
                  <a:lnTo>
                    <a:pt x="666590" y="976751"/>
                  </a:lnTo>
                  <a:lnTo>
                    <a:pt x="272188" y="976751"/>
                  </a:lnTo>
                  <a:cubicBezTo>
                    <a:pt x="187947" y="976751"/>
                    <a:pt x="115193" y="907826"/>
                    <a:pt x="115193" y="819756"/>
                  </a:cubicBezTo>
                  <a:cubicBezTo>
                    <a:pt x="115193" y="739344"/>
                    <a:pt x="184118" y="670420"/>
                    <a:pt x="272188" y="670420"/>
                  </a:cubicBezTo>
                </a:path>
              </a:pathLst>
            </a:custGeom>
            <a:solidFill>
              <a:srgbClr val="FFFFFF"/>
            </a:solidFill>
            <a:ln w="38206" cap="flat">
              <a:noFill/>
              <a:prstDash val="solid"/>
              <a:miter/>
            </a:ln>
          </p:spPr>
          <p:txBody>
            <a:bodyPr rtlCol="0" anchor="ctr"/>
            <a:lstStyle/>
            <a:p>
              <a:endParaRPr lang="en-US" sz="1800"/>
            </a:p>
          </p:txBody>
        </p:sp>
        <p:sp>
          <p:nvSpPr>
            <p:cNvPr id="279" name="Freeform: Shape 278">
              <a:extLst>
                <a:ext uri="{FF2B5EF4-FFF2-40B4-BE49-F238E27FC236}">
                  <a16:creationId xmlns:a16="http://schemas.microsoft.com/office/drawing/2014/main" id="{1943D4B6-9B78-4BA1-9BDE-E49889A1514E}"/>
                </a:ext>
              </a:extLst>
            </p:cNvPr>
            <p:cNvSpPr/>
            <p:nvPr/>
          </p:nvSpPr>
          <p:spPr>
            <a:xfrm>
              <a:off x="7856324" y="1194670"/>
              <a:ext cx="612663" cy="497789"/>
            </a:xfrm>
            <a:custGeom>
              <a:avLst/>
              <a:gdLst>
                <a:gd name="connsiteX0" fmla="*/ 478962 w 612663"/>
                <a:gd name="connsiteY0" fmla="*/ 314309 h 497788"/>
                <a:gd name="connsiteX1" fmla="*/ 459816 w 612663"/>
                <a:gd name="connsiteY1" fmla="*/ 318138 h 497788"/>
                <a:gd name="connsiteX2" fmla="*/ 478962 w 612663"/>
                <a:gd name="connsiteY2" fmla="*/ 253043 h 497788"/>
                <a:gd name="connsiteX3" fmla="*/ 341113 w 612663"/>
                <a:gd name="connsiteY3" fmla="*/ 115193 h 497788"/>
                <a:gd name="connsiteX4" fmla="*/ 203264 w 612663"/>
                <a:gd name="connsiteY4" fmla="*/ 253043 h 497788"/>
                <a:gd name="connsiteX5" fmla="*/ 203264 w 612663"/>
                <a:gd name="connsiteY5" fmla="*/ 264530 h 497788"/>
                <a:gd name="connsiteX6" fmla="*/ 180289 w 612663"/>
                <a:gd name="connsiteY6" fmla="*/ 260701 h 497788"/>
                <a:gd name="connsiteX7" fmla="*/ 115193 w 612663"/>
                <a:gd name="connsiteY7" fmla="*/ 325796 h 497788"/>
                <a:gd name="connsiteX8" fmla="*/ 180289 w 612663"/>
                <a:gd name="connsiteY8" fmla="*/ 390892 h 497788"/>
                <a:gd name="connsiteX9" fmla="*/ 478962 w 612663"/>
                <a:gd name="connsiteY9" fmla="*/ 390892 h 497788"/>
                <a:gd name="connsiteX10" fmla="*/ 517254 w 612663"/>
                <a:gd name="connsiteY10" fmla="*/ 352600 h 497788"/>
                <a:gd name="connsiteX11" fmla="*/ 478962 w 612663"/>
                <a:gd name="connsiteY11" fmla="*/ 314309 h 49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663" h="497788">
                  <a:moveTo>
                    <a:pt x="478962" y="314309"/>
                  </a:moveTo>
                  <a:cubicBezTo>
                    <a:pt x="471304" y="314309"/>
                    <a:pt x="467475" y="314309"/>
                    <a:pt x="459816" y="318138"/>
                  </a:cubicBezTo>
                  <a:cubicBezTo>
                    <a:pt x="475133" y="298992"/>
                    <a:pt x="478962" y="276018"/>
                    <a:pt x="478962" y="253043"/>
                  </a:cubicBezTo>
                  <a:cubicBezTo>
                    <a:pt x="478962" y="176460"/>
                    <a:pt x="417696" y="115193"/>
                    <a:pt x="341113" y="115193"/>
                  </a:cubicBezTo>
                  <a:cubicBezTo>
                    <a:pt x="264530" y="115193"/>
                    <a:pt x="203264" y="176460"/>
                    <a:pt x="203264" y="253043"/>
                  </a:cubicBezTo>
                  <a:cubicBezTo>
                    <a:pt x="203264" y="256872"/>
                    <a:pt x="203264" y="260701"/>
                    <a:pt x="203264" y="264530"/>
                  </a:cubicBezTo>
                  <a:cubicBezTo>
                    <a:pt x="195605" y="260701"/>
                    <a:pt x="187947" y="260701"/>
                    <a:pt x="180289" y="260701"/>
                  </a:cubicBezTo>
                  <a:cubicBezTo>
                    <a:pt x="145827" y="260701"/>
                    <a:pt x="115193" y="287505"/>
                    <a:pt x="115193" y="325796"/>
                  </a:cubicBezTo>
                  <a:cubicBezTo>
                    <a:pt x="115193" y="360259"/>
                    <a:pt x="141997" y="390892"/>
                    <a:pt x="180289" y="390892"/>
                  </a:cubicBezTo>
                  <a:lnTo>
                    <a:pt x="478962" y="390892"/>
                  </a:lnTo>
                  <a:cubicBezTo>
                    <a:pt x="498108" y="390892"/>
                    <a:pt x="517254" y="375575"/>
                    <a:pt x="517254" y="352600"/>
                  </a:cubicBezTo>
                  <a:cubicBezTo>
                    <a:pt x="517254" y="329626"/>
                    <a:pt x="501937" y="314309"/>
                    <a:pt x="478962" y="314309"/>
                  </a:cubicBezTo>
                </a:path>
              </a:pathLst>
            </a:custGeom>
            <a:solidFill>
              <a:srgbClr val="00BCF2"/>
            </a:solidFill>
            <a:ln w="38206" cap="flat">
              <a:noFill/>
              <a:prstDash val="solid"/>
              <a:miter/>
            </a:ln>
          </p:spPr>
          <p:txBody>
            <a:bodyPr rtlCol="0" anchor="ctr"/>
            <a:lstStyle/>
            <a:p>
              <a:endParaRPr lang="en-US" sz="1800"/>
            </a:p>
          </p:txBody>
        </p:sp>
        <p:sp>
          <p:nvSpPr>
            <p:cNvPr id="280" name="Freeform: Shape 279">
              <a:extLst>
                <a:ext uri="{FF2B5EF4-FFF2-40B4-BE49-F238E27FC236}">
                  <a16:creationId xmlns:a16="http://schemas.microsoft.com/office/drawing/2014/main" id="{D604B253-DB64-4BAA-9F8C-F61F59D28464}"/>
                </a:ext>
              </a:extLst>
            </p:cNvPr>
            <p:cNvSpPr/>
            <p:nvPr/>
          </p:nvSpPr>
          <p:spPr>
            <a:xfrm>
              <a:off x="7661037" y="972580"/>
              <a:ext cx="3139898" cy="1837990"/>
            </a:xfrm>
            <a:custGeom>
              <a:avLst/>
              <a:gdLst>
                <a:gd name="connsiteX0" fmla="*/ 2921956 w 3139898"/>
                <a:gd name="connsiteY0" fmla="*/ 1520490 h 1837989"/>
                <a:gd name="connsiteX1" fmla="*/ 2845373 w 3139898"/>
                <a:gd name="connsiteY1" fmla="*/ 1554952 h 1837989"/>
                <a:gd name="connsiteX2" fmla="*/ 2845373 w 3139898"/>
                <a:gd name="connsiteY2" fmla="*/ 1539636 h 1837989"/>
                <a:gd name="connsiteX3" fmla="*/ 2642429 w 3139898"/>
                <a:gd name="connsiteY3" fmla="*/ 1336691 h 1837989"/>
                <a:gd name="connsiteX4" fmla="*/ 2496921 w 3139898"/>
                <a:gd name="connsiteY4" fmla="*/ 1397957 h 1837989"/>
                <a:gd name="connsiteX5" fmla="*/ 2496921 w 3139898"/>
                <a:gd name="connsiteY5" fmla="*/ 1221816 h 1837989"/>
                <a:gd name="connsiteX6" fmla="*/ 2378218 w 3139898"/>
                <a:gd name="connsiteY6" fmla="*/ 1221816 h 1837989"/>
                <a:gd name="connsiteX7" fmla="*/ 2370560 w 3139898"/>
                <a:gd name="connsiteY7" fmla="*/ 1214158 h 1837989"/>
                <a:gd name="connsiteX8" fmla="*/ 2370560 w 3139898"/>
                <a:gd name="connsiteY8" fmla="*/ 563203 h 1837989"/>
                <a:gd name="connsiteX9" fmla="*/ 1999133 w 3139898"/>
                <a:gd name="connsiteY9" fmla="*/ 563203 h 1837989"/>
                <a:gd name="connsiteX10" fmla="*/ 1999133 w 3139898"/>
                <a:gd name="connsiteY10" fmla="*/ 804440 h 1837989"/>
                <a:gd name="connsiteX11" fmla="*/ 1800017 w 3139898"/>
                <a:gd name="connsiteY11" fmla="*/ 804440 h 1837989"/>
                <a:gd name="connsiteX12" fmla="*/ 1800017 w 3139898"/>
                <a:gd name="connsiteY12" fmla="*/ 298992 h 1837989"/>
                <a:gd name="connsiteX13" fmla="*/ 1501344 w 3139898"/>
                <a:gd name="connsiteY13" fmla="*/ 298992 h 1837989"/>
                <a:gd name="connsiteX14" fmla="*/ 1501344 w 3139898"/>
                <a:gd name="connsiteY14" fmla="*/ 678078 h 1837989"/>
                <a:gd name="connsiteX15" fmla="*/ 1424761 w 3139898"/>
                <a:gd name="connsiteY15" fmla="*/ 678078 h 1837989"/>
                <a:gd name="connsiteX16" fmla="*/ 1424761 w 3139898"/>
                <a:gd name="connsiteY16" fmla="*/ 115193 h 1837989"/>
                <a:gd name="connsiteX17" fmla="*/ 1191183 w 3139898"/>
                <a:gd name="connsiteY17" fmla="*/ 348771 h 1837989"/>
                <a:gd name="connsiteX18" fmla="*/ 1191183 w 3139898"/>
                <a:gd name="connsiteY18" fmla="*/ 1145234 h 1837989"/>
                <a:gd name="connsiteX19" fmla="*/ 731686 w 3139898"/>
                <a:gd name="connsiteY19" fmla="*/ 1145234 h 1837989"/>
                <a:gd name="connsiteX20" fmla="*/ 731686 w 3139898"/>
                <a:gd name="connsiteY20" fmla="*/ 896339 h 1837989"/>
                <a:gd name="connsiteX21" fmla="*/ 563203 w 3139898"/>
                <a:gd name="connsiteY21" fmla="*/ 896339 h 1837989"/>
                <a:gd name="connsiteX22" fmla="*/ 563203 w 3139898"/>
                <a:gd name="connsiteY22" fmla="*/ 1317545 h 1837989"/>
                <a:gd name="connsiteX23" fmla="*/ 501937 w 3139898"/>
                <a:gd name="connsiteY23" fmla="*/ 1317545 h 1837989"/>
                <a:gd name="connsiteX24" fmla="*/ 501937 w 3139898"/>
                <a:gd name="connsiteY24" fmla="*/ 1160550 h 1837989"/>
                <a:gd name="connsiteX25" fmla="*/ 367917 w 3139898"/>
                <a:gd name="connsiteY25" fmla="*/ 1160550 h 1837989"/>
                <a:gd name="connsiteX26" fmla="*/ 367917 w 3139898"/>
                <a:gd name="connsiteY26" fmla="*/ 1317545 h 1837989"/>
                <a:gd name="connsiteX27" fmla="*/ 253043 w 3139898"/>
                <a:gd name="connsiteY27" fmla="*/ 1317545 h 1837989"/>
                <a:gd name="connsiteX28" fmla="*/ 253043 w 3139898"/>
                <a:gd name="connsiteY28" fmla="*/ 1474540 h 1837989"/>
                <a:gd name="connsiteX29" fmla="*/ 218580 w 3139898"/>
                <a:gd name="connsiteY29" fmla="*/ 1466882 h 1837989"/>
                <a:gd name="connsiteX30" fmla="*/ 115193 w 3139898"/>
                <a:gd name="connsiteY30" fmla="*/ 1570269 h 1837989"/>
                <a:gd name="connsiteX31" fmla="*/ 218580 w 3139898"/>
                <a:gd name="connsiteY31" fmla="*/ 1673656 h 1837989"/>
                <a:gd name="connsiteX32" fmla="*/ 635957 w 3139898"/>
                <a:gd name="connsiteY32" fmla="*/ 1673656 h 1837989"/>
                <a:gd name="connsiteX33" fmla="*/ 712540 w 3139898"/>
                <a:gd name="connsiteY33" fmla="*/ 1597073 h 1837989"/>
                <a:gd name="connsiteX34" fmla="*/ 662761 w 3139898"/>
                <a:gd name="connsiteY34" fmla="*/ 1524319 h 1837989"/>
                <a:gd name="connsiteX35" fmla="*/ 754661 w 3139898"/>
                <a:gd name="connsiteY35" fmla="*/ 1524319 h 1837989"/>
                <a:gd name="connsiteX36" fmla="*/ 1570268 w 3139898"/>
                <a:gd name="connsiteY36" fmla="*/ 1524319 h 1837989"/>
                <a:gd name="connsiteX37" fmla="*/ 1562610 w 3139898"/>
                <a:gd name="connsiteY37" fmla="*/ 1574098 h 1837989"/>
                <a:gd name="connsiteX38" fmla="*/ 1727263 w 3139898"/>
                <a:gd name="connsiteY38" fmla="*/ 1738751 h 1837989"/>
                <a:gd name="connsiteX39" fmla="*/ 2167615 w 3139898"/>
                <a:gd name="connsiteY39" fmla="*/ 1738751 h 1837989"/>
                <a:gd name="connsiteX40" fmla="*/ 2646258 w 3139898"/>
                <a:gd name="connsiteY40" fmla="*/ 1738751 h 1837989"/>
                <a:gd name="connsiteX41" fmla="*/ 2925786 w 3139898"/>
                <a:gd name="connsiteY41" fmla="*/ 1738751 h 1837989"/>
                <a:gd name="connsiteX42" fmla="*/ 3036831 w 3139898"/>
                <a:gd name="connsiteY42" fmla="*/ 1627706 h 1837989"/>
                <a:gd name="connsiteX43" fmla="*/ 2921956 w 3139898"/>
                <a:gd name="connsiteY43" fmla="*/ 1520490 h 1837989"/>
                <a:gd name="connsiteX44" fmla="*/ 605324 w 3139898"/>
                <a:gd name="connsiteY44" fmla="*/ 1528148 h 1837989"/>
                <a:gd name="connsiteX45" fmla="*/ 605324 w 3139898"/>
                <a:gd name="connsiteY45" fmla="*/ 1528148 h 1837989"/>
                <a:gd name="connsiteX46" fmla="*/ 609153 w 3139898"/>
                <a:gd name="connsiteY46" fmla="*/ 1524319 h 1837989"/>
                <a:gd name="connsiteX47" fmla="*/ 605324 w 3139898"/>
                <a:gd name="connsiteY47" fmla="*/ 1528148 h 1837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39898" h="1837989">
                  <a:moveTo>
                    <a:pt x="2921956" y="1520490"/>
                  </a:moveTo>
                  <a:cubicBezTo>
                    <a:pt x="2891323" y="1520490"/>
                    <a:pt x="2864519" y="1531977"/>
                    <a:pt x="2845373" y="1554952"/>
                  </a:cubicBezTo>
                  <a:cubicBezTo>
                    <a:pt x="2845373" y="1551123"/>
                    <a:pt x="2845373" y="1543465"/>
                    <a:pt x="2845373" y="1539636"/>
                  </a:cubicBezTo>
                  <a:cubicBezTo>
                    <a:pt x="2845373" y="1428590"/>
                    <a:pt x="2753474" y="1336691"/>
                    <a:pt x="2642429" y="1336691"/>
                  </a:cubicBezTo>
                  <a:cubicBezTo>
                    <a:pt x="2584992" y="1336691"/>
                    <a:pt x="2535213" y="1359666"/>
                    <a:pt x="2496921" y="1397957"/>
                  </a:cubicBezTo>
                  <a:lnTo>
                    <a:pt x="2496921" y="1221816"/>
                  </a:lnTo>
                  <a:lnTo>
                    <a:pt x="2378218" y="1221816"/>
                  </a:lnTo>
                  <a:cubicBezTo>
                    <a:pt x="2374389" y="1217987"/>
                    <a:pt x="2374389" y="1217987"/>
                    <a:pt x="2370560" y="1214158"/>
                  </a:cubicBezTo>
                  <a:lnTo>
                    <a:pt x="2370560" y="563203"/>
                  </a:lnTo>
                  <a:lnTo>
                    <a:pt x="1999133" y="563203"/>
                  </a:lnTo>
                  <a:lnTo>
                    <a:pt x="1999133" y="804440"/>
                  </a:lnTo>
                  <a:lnTo>
                    <a:pt x="1800017" y="804440"/>
                  </a:lnTo>
                  <a:lnTo>
                    <a:pt x="1800017" y="298992"/>
                  </a:lnTo>
                  <a:lnTo>
                    <a:pt x="1501344" y="298992"/>
                  </a:lnTo>
                  <a:lnTo>
                    <a:pt x="1501344" y="678078"/>
                  </a:lnTo>
                  <a:lnTo>
                    <a:pt x="1424761" y="678078"/>
                  </a:lnTo>
                  <a:lnTo>
                    <a:pt x="1424761" y="115193"/>
                  </a:lnTo>
                  <a:lnTo>
                    <a:pt x="1191183" y="348771"/>
                  </a:lnTo>
                  <a:lnTo>
                    <a:pt x="1191183" y="1145234"/>
                  </a:lnTo>
                  <a:lnTo>
                    <a:pt x="731686" y="1145234"/>
                  </a:lnTo>
                  <a:lnTo>
                    <a:pt x="731686" y="896339"/>
                  </a:lnTo>
                  <a:lnTo>
                    <a:pt x="563203" y="896339"/>
                  </a:lnTo>
                  <a:lnTo>
                    <a:pt x="563203" y="1317545"/>
                  </a:lnTo>
                  <a:lnTo>
                    <a:pt x="501937" y="1317545"/>
                  </a:lnTo>
                  <a:lnTo>
                    <a:pt x="501937" y="1160550"/>
                  </a:lnTo>
                  <a:lnTo>
                    <a:pt x="367917" y="1160550"/>
                  </a:lnTo>
                  <a:lnTo>
                    <a:pt x="367917" y="1317545"/>
                  </a:lnTo>
                  <a:lnTo>
                    <a:pt x="253043" y="1317545"/>
                  </a:lnTo>
                  <a:lnTo>
                    <a:pt x="253043" y="1474540"/>
                  </a:lnTo>
                  <a:cubicBezTo>
                    <a:pt x="241555" y="1470711"/>
                    <a:pt x="230068" y="1466882"/>
                    <a:pt x="218580" y="1466882"/>
                  </a:cubicBezTo>
                  <a:cubicBezTo>
                    <a:pt x="161143" y="1466882"/>
                    <a:pt x="115193" y="1512832"/>
                    <a:pt x="115193" y="1570269"/>
                  </a:cubicBezTo>
                  <a:cubicBezTo>
                    <a:pt x="115193" y="1627706"/>
                    <a:pt x="161143" y="1673656"/>
                    <a:pt x="218580" y="1673656"/>
                  </a:cubicBezTo>
                  <a:lnTo>
                    <a:pt x="635957" y="1673656"/>
                  </a:lnTo>
                  <a:cubicBezTo>
                    <a:pt x="678078" y="1673656"/>
                    <a:pt x="712540" y="1639193"/>
                    <a:pt x="712540" y="1597073"/>
                  </a:cubicBezTo>
                  <a:cubicBezTo>
                    <a:pt x="712540" y="1566440"/>
                    <a:pt x="693394" y="1535806"/>
                    <a:pt x="662761" y="1524319"/>
                  </a:cubicBezTo>
                  <a:lnTo>
                    <a:pt x="754661" y="1524319"/>
                  </a:lnTo>
                  <a:lnTo>
                    <a:pt x="1570268" y="1524319"/>
                  </a:lnTo>
                  <a:cubicBezTo>
                    <a:pt x="1566439" y="1539636"/>
                    <a:pt x="1562610" y="1558781"/>
                    <a:pt x="1562610" y="1574098"/>
                  </a:cubicBezTo>
                  <a:cubicBezTo>
                    <a:pt x="1562610" y="1665997"/>
                    <a:pt x="1635364" y="1738751"/>
                    <a:pt x="1727263" y="1738751"/>
                  </a:cubicBezTo>
                  <a:lnTo>
                    <a:pt x="2167615" y="1738751"/>
                  </a:lnTo>
                  <a:lnTo>
                    <a:pt x="2646258" y="1738751"/>
                  </a:lnTo>
                  <a:lnTo>
                    <a:pt x="2925786" y="1738751"/>
                  </a:lnTo>
                  <a:cubicBezTo>
                    <a:pt x="2987052" y="1738751"/>
                    <a:pt x="3036831" y="1688972"/>
                    <a:pt x="3036831" y="1627706"/>
                  </a:cubicBezTo>
                  <a:cubicBezTo>
                    <a:pt x="3033002" y="1570269"/>
                    <a:pt x="2983223" y="1520490"/>
                    <a:pt x="2921956" y="1520490"/>
                  </a:cubicBezTo>
                  <a:moveTo>
                    <a:pt x="605324" y="1528148"/>
                  </a:moveTo>
                  <a:cubicBezTo>
                    <a:pt x="605324" y="1528148"/>
                    <a:pt x="605324" y="1528148"/>
                    <a:pt x="605324" y="1528148"/>
                  </a:cubicBezTo>
                  <a:lnTo>
                    <a:pt x="609153" y="1524319"/>
                  </a:lnTo>
                  <a:cubicBezTo>
                    <a:pt x="609153" y="1528148"/>
                    <a:pt x="605324" y="1528148"/>
                    <a:pt x="605324" y="1528148"/>
                  </a:cubicBezTo>
                </a:path>
              </a:pathLst>
            </a:custGeom>
            <a:solidFill>
              <a:srgbClr val="00BCF2"/>
            </a:solidFill>
            <a:ln w="38206" cap="flat">
              <a:noFill/>
              <a:prstDash val="solid"/>
              <a:miter/>
            </a:ln>
          </p:spPr>
          <p:txBody>
            <a:bodyPr rtlCol="0" anchor="ctr"/>
            <a:lstStyle/>
            <a:p>
              <a:endParaRPr lang="en-US" sz="1800"/>
            </a:p>
          </p:txBody>
        </p:sp>
        <p:sp>
          <p:nvSpPr>
            <p:cNvPr id="281" name="Freeform: Shape 280">
              <a:extLst>
                <a:ext uri="{FF2B5EF4-FFF2-40B4-BE49-F238E27FC236}">
                  <a16:creationId xmlns:a16="http://schemas.microsoft.com/office/drawing/2014/main" id="{488ACE7A-4434-41FE-B815-B010E5DAF9F9}"/>
                </a:ext>
              </a:extLst>
            </p:cNvPr>
            <p:cNvSpPr/>
            <p:nvPr/>
          </p:nvSpPr>
          <p:spPr>
            <a:xfrm>
              <a:off x="8423037" y="1466539"/>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00"/>
            </a:p>
          </p:txBody>
        </p:sp>
        <p:sp>
          <p:nvSpPr>
            <p:cNvPr id="282" name="Freeform: Shape 281">
              <a:extLst>
                <a:ext uri="{FF2B5EF4-FFF2-40B4-BE49-F238E27FC236}">
                  <a16:creationId xmlns:a16="http://schemas.microsoft.com/office/drawing/2014/main" id="{411C7405-1453-48C2-AE04-CED590AF7D70}"/>
                </a:ext>
              </a:extLst>
            </p:cNvPr>
            <p:cNvSpPr/>
            <p:nvPr/>
          </p:nvSpPr>
          <p:spPr>
            <a:xfrm>
              <a:off x="8985921" y="1466539"/>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3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3" y="1286912"/>
                  </a:lnTo>
                  <a:close/>
                </a:path>
              </a:pathLst>
            </a:custGeom>
            <a:solidFill>
              <a:srgbClr val="1070C4"/>
            </a:solidFill>
            <a:ln w="38206" cap="flat">
              <a:noFill/>
              <a:prstDash val="solid"/>
              <a:miter/>
            </a:ln>
          </p:spPr>
          <p:txBody>
            <a:bodyPr rtlCol="0" anchor="ctr"/>
            <a:lstStyle/>
            <a:p>
              <a:endParaRPr lang="en-US" sz="1800"/>
            </a:p>
          </p:txBody>
        </p:sp>
        <p:sp>
          <p:nvSpPr>
            <p:cNvPr id="283" name="Freeform: Shape 282">
              <a:extLst>
                <a:ext uri="{FF2B5EF4-FFF2-40B4-BE49-F238E27FC236}">
                  <a16:creationId xmlns:a16="http://schemas.microsoft.com/office/drawing/2014/main" id="{9E5A9075-F4B9-4DDD-8DAD-A5F4AEDD8323}"/>
                </a:ext>
              </a:extLst>
            </p:cNvPr>
            <p:cNvSpPr/>
            <p:nvPr/>
          </p:nvSpPr>
          <p:spPr>
            <a:xfrm>
              <a:off x="8480474" y="152780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284" name="Freeform: Shape 283">
              <a:extLst>
                <a:ext uri="{FF2B5EF4-FFF2-40B4-BE49-F238E27FC236}">
                  <a16:creationId xmlns:a16="http://schemas.microsoft.com/office/drawing/2014/main" id="{66EB0EC2-A765-4550-9C66-7E7667400089}"/>
                </a:ext>
              </a:extLst>
            </p:cNvPr>
            <p:cNvSpPr/>
            <p:nvPr/>
          </p:nvSpPr>
          <p:spPr>
            <a:xfrm>
              <a:off x="8499620"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85" name="Freeform: Shape 284">
              <a:extLst>
                <a:ext uri="{FF2B5EF4-FFF2-40B4-BE49-F238E27FC236}">
                  <a16:creationId xmlns:a16="http://schemas.microsoft.com/office/drawing/2014/main" id="{6E53EE14-43E7-4D63-BEFB-98F3BC038CAF}"/>
                </a:ext>
              </a:extLst>
            </p:cNvPr>
            <p:cNvSpPr/>
            <p:nvPr/>
          </p:nvSpPr>
          <p:spPr>
            <a:xfrm>
              <a:off x="8534082"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86" name="Freeform: Shape 285">
              <a:extLst>
                <a:ext uri="{FF2B5EF4-FFF2-40B4-BE49-F238E27FC236}">
                  <a16:creationId xmlns:a16="http://schemas.microsoft.com/office/drawing/2014/main" id="{4DD058B5-9D7D-41E4-9BC1-BC924CF24F1A}"/>
                </a:ext>
              </a:extLst>
            </p:cNvPr>
            <p:cNvSpPr/>
            <p:nvPr/>
          </p:nvSpPr>
          <p:spPr>
            <a:xfrm>
              <a:off x="8568544"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87" name="Freeform: Shape 286">
              <a:extLst>
                <a:ext uri="{FF2B5EF4-FFF2-40B4-BE49-F238E27FC236}">
                  <a16:creationId xmlns:a16="http://schemas.microsoft.com/office/drawing/2014/main" id="{6A915E54-ADED-4F4B-9CCD-9554EA6339A1}"/>
                </a:ext>
              </a:extLst>
            </p:cNvPr>
            <p:cNvSpPr/>
            <p:nvPr/>
          </p:nvSpPr>
          <p:spPr>
            <a:xfrm>
              <a:off x="8603007"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88" name="Freeform: Shape 287">
              <a:extLst>
                <a:ext uri="{FF2B5EF4-FFF2-40B4-BE49-F238E27FC236}">
                  <a16:creationId xmlns:a16="http://schemas.microsoft.com/office/drawing/2014/main" id="{DD198495-BB7E-4E8B-AD89-F42C523807C8}"/>
                </a:ext>
              </a:extLst>
            </p:cNvPr>
            <p:cNvSpPr/>
            <p:nvPr/>
          </p:nvSpPr>
          <p:spPr>
            <a:xfrm>
              <a:off x="883275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289" name="Freeform: Shape 288">
              <a:extLst>
                <a:ext uri="{FF2B5EF4-FFF2-40B4-BE49-F238E27FC236}">
                  <a16:creationId xmlns:a16="http://schemas.microsoft.com/office/drawing/2014/main" id="{FEB2D473-06C1-496D-A3C6-2C94C71915E6}"/>
                </a:ext>
              </a:extLst>
            </p:cNvPr>
            <p:cNvSpPr/>
            <p:nvPr/>
          </p:nvSpPr>
          <p:spPr>
            <a:xfrm>
              <a:off x="887870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290" name="Freeform: Shape 289">
              <a:extLst>
                <a:ext uri="{FF2B5EF4-FFF2-40B4-BE49-F238E27FC236}">
                  <a16:creationId xmlns:a16="http://schemas.microsoft.com/office/drawing/2014/main" id="{009F8A0D-9A11-4C6D-9236-BC08B45F709F}"/>
                </a:ext>
              </a:extLst>
            </p:cNvPr>
            <p:cNvSpPr/>
            <p:nvPr/>
          </p:nvSpPr>
          <p:spPr>
            <a:xfrm>
              <a:off x="8480474" y="167714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291" name="Freeform: Shape 290">
              <a:extLst>
                <a:ext uri="{FF2B5EF4-FFF2-40B4-BE49-F238E27FC236}">
                  <a16:creationId xmlns:a16="http://schemas.microsoft.com/office/drawing/2014/main" id="{75CFED85-379B-4F41-B58B-39CD0C481F0B}"/>
                </a:ext>
              </a:extLst>
            </p:cNvPr>
            <p:cNvSpPr/>
            <p:nvPr/>
          </p:nvSpPr>
          <p:spPr>
            <a:xfrm>
              <a:off x="8499620"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2" name="Freeform: Shape 291">
              <a:extLst>
                <a:ext uri="{FF2B5EF4-FFF2-40B4-BE49-F238E27FC236}">
                  <a16:creationId xmlns:a16="http://schemas.microsoft.com/office/drawing/2014/main" id="{E7634456-B41A-49D0-817A-0A22275BF5AD}"/>
                </a:ext>
              </a:extLst>
            </p:cNvPr>
            <p:cNvSpPr/>
            <p:nvPr/>
          </p:nvSpPr>
          <p:spPr>
            <a:xfrm>
              <a:off x="8534082"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3" name="Freeform: Shape 292">
              <a:extLst>
                <a:ext uri="{FF2B5EF4-FFF2-40B4-BE49-F238E27FC236}">
                  <a16:creationId xmlns:a16="http://schemas.microsoft.com/office/drawing/2014/main" id="{42E09E20-E99C-4A92-A1BC-687A9A1FE976}"/>
                </a:ext>
              </a:extLst>
            </p:cNvPr>
            <p:cNvSpPr/>
            <p:nvPr/>
          </p:nvSpPr>
          <p:spPr>
            <a:xfrm>
              <a:off x="8568544"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4" name="Freeform: Shape 293">
              <a:extLst>
                <a:ext uri="{FF2B5EF4-FFF2-40B4-BE49-F238E27FC236}">
                  <a16:creationId xmlns:a16="http://schemas.microsoft.com/office/drawing/2014/main" id="{6E6447D0-546F-49D3-ABE5-0B788A68B119}"/>
                </a:ext>
              </a:extLst>
            </p:cNvPr>
            <p:cNvSpPr/>
            <p:nvPr/>
          </p:nvSpPr>
          <p:spPr>
            <a:xfrm>
              <a:off x="8603007"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5" name="Freeform: Shape 294">
              <a:extLst>
                <a:ext uri="{FF2B5EF4-FFF2-40B4-BE49-F238E27FC236}">
                  <a16:creationId xmlns:a16="http://schemas.microsoft.com/office/drawing/2014/main" id="{22950645-56D1-4F72-8C1C-EFCD5ED4A90D}"/>
                </a:ext>
              </a:extLst>
            </p:cNvPr>
            <p:cNvSpPr/>
            <p:nvPr/>
          </p:nvSpPr>
          <p:spPr>
            <a:xfrm>
              <a:off x="883275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296" name="Freeform: Shape 295">
              <a:extLst>
                <a:ext uri="{FF2B5EF4-FFF2-40B4-BE49-F238E27FC236}">
                  <a16:creationId xmlns:a16="http://schemas.microsoft.com/office/drawing/2014/main" id="{8DD48E9E-F4BE-495C-9B60-29AAE0F39522}"/>
                </a:ext>
              </a:extLst>
            </p:cNvPr>
            <p:cNvSpPr/>
            <p:nvPr/>
          </p:nvSpPr>
          <p:spPr>
            <a:xfrm>
              <a:off x="887870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297" name="Freeform: Shape 296">
              <a:extLst>
                <a:ext uri="{FF2B5EF4-FFF2-40B4-BE49-F238E27FC236}">
                  <a16:creationId xmlns:a16="http://schemas.microsoft.com/office/drawing/2014/main" id="{21E020CE-D7D8-401C-BFC0-FA416693D055}"/>
                </a:ext>
              </a:extLst>
            </p:cNvPr>
            <p:cNvSpPr/>
            <p:nvPr/>
          </p:nvSpPr>
          <p:spPr>
            <a:xfrm>
              <a:off x="8480474" y="182647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298" name="Freeform: Shape 297">
              <a:extLst>
                <a:ext uri="{FF2B5EF4-FFF2-40B4-BE49-F238E27FC236}">
                  <a16:creationId xmlns:a16="http://schemas.microsoft.com/office/drawing/2014/main" id="{C80C39EC-16C3-47F6-8B9F-F074404D6586}"/>
                </a:ext>
              </a:extLst>
            </p:cNvPr>
            <p:cNvSpPr/>
            <p:nvPr/>
          </p:nvSpPr>
          <p:spPr>
            <a:xfrm>
              <a:off x="8499620"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9" name="Freeform: Shape 298">
              <a:extLst>
                <a:ext uri="{FF2B5EF4-FFF2-40B4-BE49-F238E27FC236}">
                  <a16:creationId xmlns:a16="http://schemas.microsoft.com/office/drawing/2014/main" id="{170C84FD-7413-4868-8A1B-4E7FD060B7CC}"/>
                </a:ext>
              </a:extLst>
            </p:cNvPr>
            <p:cNvSpPr/>
            <p:nvPr/>
          </p:nvSpPr>
          <p:spPr>
            <a:xfrm>
              <a:off x="8534082"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0" name="Freeform: Shape 299">
              <a:extLst>
                <a:ext uri="{FF2B5EF4-FFF2-40B4-BE49-F238E27FC236}">
                  <a16:creationId xmlns:a16="http://schemas.microsoft.com/office/drawing/2014/main" id="{E50C041B-B8F8-4C30-AE1C-4E2F7D218725}"/>
                </a:ext>
              </a:extLst>
            </p:cNvPr>
            <p:cNvSpPr/>
            <p:nvPr/>
          </p:nvSpPr>
          <p:spPr>
            <a:xfrm>
              <a:off x="8568544"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1" name="Freeform: Shape 300">
              <a:extLst>
                <a:ext uri="{FF2B5EF4-FFF2-40B4-BE49-F238E27FC236}">
                  <a16:creationId xmlns:a16="http://schemas.microsoft.com/office/drawing/2014/main" id="{F75BDE90-FBF1-4175-82AD-780A10C3EF14}"/>
                </a:ext>
              </a:extLst>
            </p:cNvPr>
            <p:cNvSpPr/>
            <p:nvPr/>
          </p:nvSpPr>
          <p:spPr>
            <a:xfrm>
              <a:off x="8603007"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2" name="Freeform: Shape 301">
              <a:extLst>
                <a:ext uri="{FF2B5EF4-FFF2-40B4-BE49-F238E27FC236}">
                  <a16:creationId xmlns:a16="http://schemas.microsoft.com/office/drawing/2014/main" id="{1E07C0C7-FA68-4752-BC0B-68D70481BF63}"/>
                </a:ext>
              </a:extLst>
            </p:cNvPr>
            <p:cNvSpPr/>
            <p:nvPr/>
          </p:nvSpPr>
          <p:spPr>
            <a:xfrm>
              <a:off x="883275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03" name="Freeform: Shape 302">
              <a:extLst>
                <a:ext uri="{FF2B5EF4-FFF2-40B4-BE49-F238E27FC236}">
                  <a16:creationId xmlns:a16="http://schemas.microsoft.com/office/drawing/2014/main" id="{D90C0FF1-7C53-490B-A848-24D72DB77FA4}"/>
                </a:ext>
              </a:extLst>
            </p:cNvPr>
            <p:cNvSpPr/>
            <p:nvPr/>
          </p:nvSpPr>
          <p:spPr>
            <a:xfrm>
              <a:off x="887870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04" name="Freeform: Shape 303">
              <a:extLst>
                <a:ext uri="{FF2B5EF4-FFF2-40B4-BE49-F238E27FC236}">
                  <a16:creationId xmlns:a16="http://schemas.microsoft.com/office/drawing/2014/main" id="{63A1D85C-F3F5-4925-9FA3-A902938EAF0C}"/>
                </a:ext>
              </a:extLst>
            </p:cNvPr>
            <p:cNvSpPr/>
            <p:nvPr/>
          </p:nvSpPr>
          <p:spPr>
            <a:xfrm>
              <a:off x="8480474" y="197581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05" name="Freeform: Shape 304">
              <a:extLst>
                <a:ext uri="{FF2B5EF4-FFF2-40B4-BE49-F238E27FC236}">
                  <a16:creationId xmlns:a16="http://schemas.microsoft.com/office/drawing/2014/main" id="{44B769A6-8A2D-460E-9B96-85CF6229920D}"/>
                </a:ext>
              </a:extLst>
            </p:cNvPr>
            <p:cNvSpPr/>
            <p:nvPr/>
          </p:nvSpPr>
          <p:spPr>
            <a:xfrm>
              <a:off x="8499620"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6" name="Freeform: Shape 305">
              <a:extLst>
                <a:ext uri="{FF2B5EF4-FFF2-40B4-BE49-F238E27FC236}">
                  <a16:creationId xmlns:a16="http://schemas.microsoft.com/office/drawing/2014/main" id="{997DF74E-C993-4CB9-A69A-C6CC32EDEB69}"/>
                </a:ext>
              </a:extLst>
            </p:cNvPr>
            <p:cNvSpPr/>
            <p:nvPr/>
          </p:nvSpPr>
          <p:spPr>
            <a:xfrm>
              <a:off x="8534082"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7" name="Freeform: Shape 306">
              <a:extLst>
                <a:ext uri="{FF2B5EF4-FFF2-40B4-BE49-F238E27FC236}">
                  <a16:creationId xmlns:a16="http://schemas.microsoft.com/office/drawing/2014/main" id="{3D5F413D-0608-436B-A1E1-37467A8E981D}"/>
                </a:ext>
              </a:extLst>
            </p:cNvPr>
            <p:cNvSpPr/>
            <p:nvPr/>
          </p:nvSpPr>
          <p:spPr>
            <a:xfrm>
              <a:off x="8568544"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8" name="Freeform: Shape 307">
              <a:extLst>
                <a:ext uri="{FF2B5EF4-FFF2-40B4-BE49-F238E27FC236}">
                  <a16:creationId xmlns:a16="http://schemas.microsoft.com/office/drawing/2014/main" id="{01ABD533-CB74-4493-9A34-9E1180A16C01}"/>
                </a:ext>
              </a:extLst>
            </p:cNvPr>
            <p:cNvSpPr/>
            <p:nvPr/>
          </p:nvSpPr>
          <p:spPr>
            <a:xfrm>
              <a:off x="8603007"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9" name="Freeform: Shape 308">
              <a:extLst>
                <a:ext uri="{FF2B5EF4-FFF2-40B4-BE49-F238E27FC236}">
                  <a16:creationId xmlns:a16="http://schemas.microsoft.com/office/drawing/2014/main" id="{5C26E1AC-EDF3-46BD-8384-D2D69725404C}"/>
                </a:ext>
              </a:extLst>
            </p:cNvPr>
            <p:cNvSpPr/>
            <p:nvPr/>
          </p:nvSpPr>
          <p:spPr>
            <a:xfrm>
              <a:off x="8480474" y="212515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10" name="Freeform: Shape 309">
              <a:extLst>
                <a:ext uri="{FF2B5EF4-FFF2-40B4-BE49-F238E27FC236}">
                  <a16:creationId xmlns:a16="http://schemas.microsoft.com/office/drawing/2014/main" id="{A1D03A0E-ED26-4F56-90FA-AD6EC0B9E0A7}"/>
                </a:ext>
              </a:extLst>
            </p:cNvPr>
            <p:cNvSpPr/>
            <p:nvPr/>
          </p:nvSpPr>
          <p:spPr>
            <a:xfrm>
              <a:off x="8499620"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1" name="Freeform: Shape 310">
              <a:extLst>
                <a:ext uri="{FF2B5EF4-FFF2-40B4-BE49-F238E27FC236}">
                  <a16:creationId xmlns:a16="http://schemas.microsoft.com/office/drawing/2014/main" id="{9477E232-E3D9-4642-8F72-ACE1BFD1247A}"/>
                </a:ext>
              </a:extLst>
            </p:cNvPr>
            <p:cNvSpPr/>
            <p:nvPr/>
          </p:nvSpPr>
          <p:spPr>
            <a:xfrm>
              <a:off x="8534082"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2" name="Freeform: Shape 311">
              <a:extLst>
                <a:ext uri="{FF2B5EF4-FFF2-40B4-BE49-F238E27FC236}">
                  <a16:creationId xmlns:a16="http://schemas.microsoft.com/office/drawing/2014/main" id="{61B5A62F-4992-418A-90B9-B2E299F194CD}"/>
                </a:ext>
              </a:extLst>
            </p:cNvPr>
            <p:cNvSpPr/>
            <p:nvPr/>
          </p:nvSpPr>
          <p:spPr>
            <a:xfrm>
              <a:off x="8568544"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3" name="Freeform: Shape 312">
              <a:extLst>
                <a:ext uri="{FF2B5EF4-FFF2-40B4-BE49-F238E27FC236}">
                  <a16:creationId xmlns:a16="http://schemas.microsoft.com/office/drawing/2014/main" id="{4D663CB3-BDF8-4E18-8EA8-2FA53307D617}"/>
                </a:ext>
              </a:extLst>
            </p:cNvPr>
            <p:cNvSpPr/>
            <p:nvPr/>
          </p:nvSpPr>
          <p:spPr>
            <a:xfrm>
              <a:off x="8603007"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4" name="Freeform: Shape 313">
              <a:extLst>
                <a:ext uri="{FF2B5EF4-FFF2-40B4-BE49-F238E27FC236}">
                  <a16:creationId xmlns:a16="http://schemas.microsoft.com/office/drawing/2014/main" id="{57A42CFB-285C-44AE-9808-687D58A40931}"/>
                </a:ext>
              </a:extLst>
            </p:cNvPr>
            <p:cNvSpPr/>
            <p:nvPr/>
          </p:nvSpPr>
          <p:spPr>
            <a:xfrm>
              <a:off x="883275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15" name="Freeform: Shape 314">
              <a:extLst>
                <a:ext uri="{FF2B5EF4-FFF2-40B4-BE49-F238E27FC236}">
                  <a16:creationId xmlns:a16="http://schemas.microsoft.com/office/drawing/2014/main" id="{B1B2A8F5-0C41-41CB-B580-EDC6610CBD7B}"/>
                </a:ext>
              </a:extLst>
            </p:cNvPr>
            <p:cNvSpPr/>
            <p:nvPr/>
          </p:nvSpPr>
          <p:spPr>
            <a:xfrm>
              <a:off x="887870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16" name="Freeform: Shape 315">
              <a:extLst>
                <a:ext uri="{FF2B5EF4-FFF2-40B4-BE49-F238E27FC236}">
                  <a16:creationId xmlns:a16="http://schemas.microsoft.com/office/drawing/2014/main" id="{F213E0D2-F4A1-47C9-97C1-4DC88B08277D}"/>
                </a:ext>
              </a:extLst>
            </p:cNvPr>
            <p:cNvSpPr/>
            <p:nvPr/>
          </p:nvSpPr>
          <p:spPr>
            <a:xfrm>
              <a:off x="8480474" y="227448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17" name="Freeform: Shape 316">
              <a:extLst>
                <a:ext uri="{FF2B5EF4-FFF2-40B4-BE49-F238E27FC236}">
                  <a16:creationId xmlns:a16="http://schemas.microsoft.com/office/drawing/2014/main" id="{A058ADDF-28D1-4F0C-8ACF-CA33D0BF1B4C}"/>
                </a:ext>
              </a:extLst>
            </p:cNvPr>
            <p:cNvSpPr/>
            <p:nvPr/>
          </p:nvSpPr>
          <p:spPr>
            <a:xfrm>
              <a:off x="8499620"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8" name="Freeform: Shape 317">
              <a:extLst>
                <a:ext uri="{FF2B5EF4-FFF2-40B4-BE49-F238E27FC236}">
                  <a16:creationId xmlns:a16="http://schemas.microsoft.com/office/drawing/2014/main" id="{B035BE87-F7CD-417E-97E1-DFBD8EE54203}"/>
                </a:ext>
              </a:extLst>
            </p:cNvPr>
            <p:cNvSpPr/>
            <p:nvPr/>
          </p:nvSpPr>
          <p:spPr>
            <a:xfrm>
              <a:off x="8534082"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9" name="Freeform: Shape 318">
              <a:extLst>
                <a:ext uri="{FF2B5EF4-FFF2-40B4-BE49-F238E27FC236}">
                  <a16:creationId xmlns:a16="http://schemas.microsoft.com/office/drawing/2014/main" id="{F4257370-01A0-444E-B9CC-3C0B40456F88}"/>
                </a:ext>
              </a:extLst>
            </p:cNvPr>
            <p:cNvSpPr/>
            <p:nvPr/>
          </p:nvSpPr>
          <p:spPr>
            <a:xfrm>
              <a:off x="8568544"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0" name="Freeform: Shape 319">
              <a:extLst>
                <a:ext uri="{FF2B5EF4-FFF2-40B4-BE49-F238E27FC236}">
                  <a16:creationId xmlns:a16="http://schemas.microsoft.com/office/drawing/2014/main" id="{3F6B8C67-8EB8-4B5C-B2AB-2391F41F3C00}"/>
                </a:ext>
              </a:extLst>
            </p:cNvPr>
            <p:cNvSpPr/>
            <p:nvPr/>
          </p:nvSpPr>
          <p:spPr>
            <a:xfrm>
              <a:off x="8603007"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1" name="Freeform: Shape 320">
              <a:extLst>
                <a:ext uri="{FF2B5EF4-FFF2-40B4-BE49-F238E27FC236}">
                  <a16:creationId xmlns:a16="http://schemas.microsoft.com/office/drawing/2014/main" id="{215FF697-D9BD-4BBA-8E64-E1CC784AB553}"/>
                </a:ext>
              </a:extLst>
            </p:cNvPr>
            <p:cNvSpPr/>
            <p:nvPr/>
          </p:nvSpPr>
          <p:spPr>
            <a:xfrm>
              <a:off x="883275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22" name="Freeform: Shape 321">
              <a:extLst>
                <a:ext uri="{FF2B5EF4-FFF2-40B4-BE49-F238E27FC236}">
                  <a16:creationId xmlns:a16="http://schemas.microsoft.com/office/drawing/2014/main" id="{4F5B75D1-CE89-4946-AFAF-963C30754BEA}"/>
                </a:ext>
              </a:extLst>
            </p:cNvPr>
            <p:cNvSpPr/>
            <p:nvPr/>
          </p:nvSpPr>
          <p:spPr>
            <a:xfrm>
              <a:off x="887870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23" name="Freeform: Shape 322">
              <a:extLst>
                <a:ext uri="{FF2B5EF4-FFF2-40B4-BE49-F238E27FC236}">
                  <a16:creationId xmlns:a16="http://schemas.microsoft.com/office/drawing/2014/main" id="{D44F198B-8A4D-45A3-81B0-2A8626BF90D3}"/>
                </a:ext>
              </a:extLst>
            </p:cNvPr>
            <p:cNvSpPr/>
            <p:nvPr/>
          </p:nvSpPr>
          <p:spPr>
            <a:xfrm>
              <a:off x="8480474" y="2423826"/>
              <a:ext cx="650955" cy="344623"/>
            </a:xfrm>
            <a:custGeom>
              <a:avLst/>
              <a:gdLst>
                <a:gd name="connsiteX0" fmla="*/ 115193 w 650954"/>
                <a:gd name="connsiteY0" fmla="*/ 115194 h 344623"/>
                <a:gd name="connsiteX1" fmla="*/ 570862 w 650954"/>
                <a:gd name="connsiteY1" fmla="*/ 115194 h 344623"/>
                <a:gd name="connsiteX2" fmla="*/ 570862 w 650954"/>
                <a:gd name="connsiteY2" fmla="*/ 245385 h 344623"/>
                <a:gd name="connsiteX3" fmla="*/ 115193 w 650954"/>
                <a:gd name="connsiteY3" fmla="*/ 245385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4"/>
                  </a:moveTo>
                  <a:lnTo>
                    <a:pt x="570862" y="115194"/>
                  </a:lnTo>
                  <a:lnTo>
                    <a:pt x="570862" y="245385"/>
                  </a:lnTo>
                  <a:lnTo>
                    <a:pt x="115193" y="245385"/>
                  </a:lnTo>
                  <a:close/>
                </a:path>
              </a:pathLst>
            </a:custGeom>
            <a:solidFill>
              <a:srgbClr val="1070C4"/>
            </a:solidFill>
            <a:ln w="38206" cap="flat">
              <a:noFill/>
              <a:prstDash val="solid"/>
              <a:miter/>
            </a:ln>
          </p:spPr>
          <p:txBody>
            <a:bodyPr rtlCol="0" anchor="ctr"/>
            <a:lstStyle/>
            <a:p>
              <a:endParaRPr lang="en-US" sz="1800"/>
            </a:p>
          </p:txBody>
        </p:sp>
        <p:sp>
          <p:nvSpPr>
            <p:cNvPr id="324" name="Freeform: Shape 323">
              <a:extLst>
                <a:ext uri="{FF2B5EF4-FFF2-40B4-BE49-F238E27FC236}">
                  <a16:creationId xmlns:a16="http://schemas.microsoft.com/office/drawing/2014/main" id="{411E5A1C-97DB-472C-B5FF-C9654C95C8AB}"/>
                </a:ext>
              </a:extLst>
            </p:cNvPr>
            <p:cNvSpPr/>
            <p:nvPr/>
          </p:nvSpPr>
          <p:spPr>
            <a:xfrm>
              <a:off x="8499620"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5" name="Freeform: Shape 324">
              <a:extLst>
                <a:ext uri="{FF2B5EF4-FFF2-40B4-BE49-F238E27FC236}">
                  <a16:creationId xmlns:a16="http://schemas.microsoft.com/office/drawing/2014/main" id="{13AA027E-6D4E-4D29-9DE3-DCB30D2ECE67}"/>
                </a:ext>
              </a:extLst>
            </p:cNvPr>
            <p:cNvSpPr/>
            <p:nvPr/>
          </p:nvSpPr>
          <p:spPr>
            <a:xfrm>
              <a:off x="8534082"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6" name="Freeform: Shape 325">
              <a:extLst>
                <a:ext uri="{FF2B5EF4-FFF2-40B4-BE49-F238E27FC236}">
                  <a16:creationId xmlns:a16="http://schemas.microsoft.com/office/drawing/2014/main" id="{2915D979-4B59-4196-9BB8-74014D3EFF4F}"/>
                </a:ext>
              </a:extLst>
            </p:cNvPr>
            <p:cNvSpPr/>
            <p:nvPr/>
          </p:nvSpPr>
          <p:spPr>
            <a:xfrm>
              <a:off x="8568544"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7" name="Freeform: Shape 326">
              <a:extLst>
                <a:ext uri="{FF2B5EF4-FFF2-40B4-BE49-F238E27FC236}">
                  <a16:creationId xmlns:a16="http://schemas.microsoft.com/office/drawing/2014/main" id="{0C9C03F8-910D-4A5E-A98A-57EB9C160734}"/>
                </a:ext>
              </a:extLst>
            </p:cNvPr>
            <p:cNvSpPr/>
            <p:nvPr/>
          </p:nvSpPr>
          <p:spPr>
            <a:xfrm>
              <a:off x="8603007"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8" name="Freeform: Shape 327">
              <a:extLst>
                <a:ext uri="{FF2B5EF4-FFF2-40B4-BE49-F238E27FC236}">
                  <a16:creationId xmlns:a16="http://schemas.microsoft.com/office/drawing/2014/main" id="{76B4D598-1F2B-4889-8A6A-98E2C8F3D488}"/>
                </a:ext>
              </a:extLst>
            </p:cNvPr>
            <p:cNvSpPr/>
            <p:nvPr/>
          </p:nvSpPr>
          <p:spPr>
            <a:xfrm>
              <a:off x="883275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29" name="Freeform: Shape 328">
              <a:extLst>
                <a:ext uri="{FF2B5EF4-FFF2-40B4-BE49-F238E27FC236}">
                  <a16:creationId xmlns:a16="http://schemas.microsoft.com/office/drawing/2014/main" id="{4B46B271-D97A-4EE4-AABB-CDDBA30521DD}"/>
                </a:ext>
              </a:extLst>
            </p:cNvPr>
            <p:cNvSpPr/>
            <p:nvPr/>
          </p:nvSpPr>
          <p:spPr>
            <a:xfrm>
              <a:off x="887870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30" name="Freeform: Shape 329">
              <a:extLst>
                <a:ext uri="{FF2B5EF4-FFF2-40B4-BE49-F238E27FC236}">
                  <a16:creationId xmlns:a16="http://schemas.microsoft.com/office/drawing/2014/main" id="{0154CB14-7E06-42A0-874D-20E3114EF113}"/>
                </a:ext>
              </a:extLst>
            </p:cNvPr>
            <p:cNvSpPr/>
            <p:nvPr/>
          </p:nvSpPr>
          <p:spPr>
            <a:xfrm>
              <a:off x="9054846" y="1684801"/>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00"/>
            </a:p>
          </p:txBody>
        </p:sp>
        <p:sp>
          <p:nvSpPr>
            <p:cNvPr id="331" name="Freeform: Shape 330">
              <a:extLst>
                <a:ext uri="{FF2B5EF4-FFF2-40B4-BE49-F238E27FC236}">
                  <a16:creationId xmlns:a16="http://schemas.microsoft.com/office/drawing/2014/main" id="{EBE01124-1B97-4080-AFDF-3C697FF0D8E8}"/>
                </a:ext>
              </a:extLst>
            </p:cNvPr>
            <p:cNvSpPr/>
            <p:nvPr/>
          </p:nvSpPr>
          <p:spPr>
            <a:xfrm>
              <a:off x="9617730" y="1684801"/>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4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4" y="1286912"/>
                  </a:lnTo>
                  <a:close/>
                </a:path>
              </a:pathLst>
            </a:custGeom>
            <a:solidFill>
              <a:srgbClr val="1070C4"/>
            </a:solidFill>
            <a:ln w="38206" cap="flat">
              <a:noFill/>
              <a:prstDash val="solid"/>
              <a:miter/>
            </a:ln>
          </p:spPr>
          <p:txBody>
            <a:bodyPr rtlCol="0" anchor="ctr"/>
            <a:lstStyle/>
            <a:p>
              <a:endParaRPr lang="en-US" sz="1800"/>
            </a:p>
          </p:txBody>
        </p:sp>
        <p:sp>
          <p:nvSpPr>
            <p:cNvPr id="332" name="Freeform: Shape 331">
              <a:extLst>
                <a:ext uri="{FF2B5EF4-FFF2-40B4-BE49-F238E27FC236}">
                  <a16:creationId xmlns:a16="http://schemas.microsoft.com/office/drawing/2014/main" id="{698AD89F-82E4-4450-853C-CC5D0CE0DEF9}"/>
                </a:ext>
              </a:extLst>
            </p:cNvPr>
            <p:cNvSpPr/>
            <p:nvPr/>
          </p:nvSpPr>
          <p:spPr>
            <a:xfrm>
              <a:off x="9108454" y="174223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33" name="Freeform: Shape 332">
              <a:extLst>
                <a:ext uri="{FF2B5EF4-FFF2-40B4-BE49-F238E27FC236}">
                  <a16:creationId xmlns:a16="http://schemas.microsoft.com/office/drawing/2014/main" id="{7F5D86CF-450C-4407-952A-B00805A73F91}"/>
                </a:ext>
              </a:extLst>
            </p:cNvPr>
            <p:cNvSpPr/>
            <p:nvPr/>
          </p:nvSpPr>
          <p:spPr>
            <a:xfrm>
              <a:off x="9131429"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34" name="Freeform: Shape 333">
              <a:extLst>
                <a:ext uri="{FF2B5EF4-FFF2-40B4-BE49-F238E27FC236}">
                  <a16:creationId xmlns:a16="http://schemas.microsoft.com/office/drawing/2014/main" id="{8759E3FE-7B35-4363-9789-CBAED8B93C03}"/>
                </a:ext>
              </a:extLst>
            </p:cNvPr>
            <p:cNvSpPr/>
            <p:nvPr/>
          </p:nvSpPr>
          <p:spPr>
            <a:xfrm>
              <a:off x="9165891"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35" name="Freeform: Shape 334">
              <a:extLst>
                <a:ext uri="{FF2B5EF4-FFF2-40B4-BE49-F238E27FC236}">
                  <a16:creationId xmlns:a16="http://schemas.microsoft.com/office/drawing/2014/main" id="{8F6D961D-CFEE-49F7-A932-E44A4FCBE619}"/>
                </a:ext>
              </a:extLst>
            </p:cNvPr>
            <p:cNvSpPr/>
            <p:nvPr/>
          </p:nvSpPr>
          <p:spPr>
            <a:xfrm>
              <a:off x="9196524"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36" name="Freeform: Shape 335">
              <a:extLst>
                <a:ext uri="{FF2B5EF4-FFF2-40B4-BE49-F238E27FC236}">
                  <a16:creationId xmlns:a16="http://schemas.microsoft.com/office/drawing/2014/main" id="{AE5ADAE0-FA15-4741-A61C-5ED27BA44442}"/>
                </a:ext>
              </a:extLst>
            </p:cNvPr>
            <p:cNvSpPr/>
            <p:nvPr/>
          </p:nvSpPr>
          <p:spPr>
            <a:xfrm>
              <a:off x="9230986"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37" name="Freeform: Shape 336">
              <a:extLst>
                <a:ext uri="{FF2B5EF4-FFF2-40B4-BE49-F238E27FC236}">
                  <a16:creationId xmlns:a16="http://schemas.microsoft.com/office/drawing/2014/main" id="{217FB293-16BF-47EF-8D7F-0865AD5B87A0}"/>
                </a:ext>
              </a:extLst>
            </p:cNvPr>
            <p:cNvSpPr/>
            <p:nvPr/>
          </p:nvSpPr>
          <p:spPr>
            <a:xfrm>
              <a:off x="946073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38" name="Freeform: Shape 337">
              <a:extLst>
                <a:ext uri="{FF2B5EF4-FFF2-40B4-BE49-F238E27FC236}">
                  <a16:creationId xmlns:a16="http://schemas.microsoft.com/office/drawing/2014/main" id="{6209BB97-1F60-4115-9D28-EBFC56AEDA95}"/>
                </a:ext>
              </a:extLst>
            </p:cNvPr>
            <p:cNvSpPr/>
            <p:nvPr/>
          </p:nvSpPr>
          <p:spPr>
            <a:xfrm>
              <a:off x="950668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39" name="Freeform: Shape 338">
              <a:extLst>
                <a:ext uri="{FF2B5EF4-FFF2-40B4-BE49-F238E27FC236}">
                  <a16:creationId xmlns:a16="http://schemas.microsoft.com/office/drawing/2014/main" id="{0B197319-3504-4579-B46F-267E7CF8E59D}"/>
                </a:ext>
              </a:extLst>
            </p:cNvPr>
            <p:cNvSpPr/>
            <p:nvPr/>
          </p:nvSpPr>
          <p:spPr>
            <a:xfrm>
              <a:off x="9108454" y="189157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40" name="Freeform: Shape 339">
              <a:extLst>
                <a:ext uri="{FF2B5EF4-FFF2-40B4-BE49-F238E27FC236}">
                  <a16:creationId xmlns:a16="http://schemas.microsoft.com/office/drawing/2014/main" id="{CC7B3123-D5F8-4F2D-847A-A73BA4D5A2C1}"/>
                </a:ext>
              </a:extLst>
            </p:cNvPr>
            <p:cNvSpPr/>
            <p:nvPr/>
          </p:nvSpPr>
          <p:spPr>
            <a:xfrm>
              <a:off x="9131429"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1" name="Freeform: Shape 340">
              <a:extLst>
                <a:ext uri="{FF2B5EF4-FFF2-40B4-BE49-F238E27FC236}">
                  <a16:creationId xmlns:a16="http://schemas.microsoft.com/office/drawing/2014/main" id="{9EB51B1B-C2D1-48F3-917E-43E8B106A636}"/>
                </a:ext>
              </a:extLst>
            </p:cNvPr>
            <p:cNvSpPr/>
            <p:nvPr/>
          </p:nvSpPr>
          <p:spPr>
            <a:xfrm>
              <a:off x="9165891"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2" name="Freeform: Shape 341">
              <a:extLst>
                <a:ext uri="{FF2B5EF4-FFF2-40B4-BE49-F238E27FC236}">
                  <a16:creationId xmlns:a16="http://schemas.microsoft.com/office/drawing/2014/main" id="{3E14D1D2-9B19-4980-9923-48187BD90DD0}"/>
                </a:ext>
              </a:extLst>
            </p:cNvPr>
            <p:cNvSpPr/>
            <p:nvPr/>
          </p:nvSpPr>
          <p:spPr>
            <a:xfrm>
              <a:off x="9196524"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3" name="Freeform: Shape 342">
              <a:extLst>
                <a:ext uri="{FF2B5EF4-FFF2-40B4-BE49-F238E27FC236}">
                  <a16:creationId xmlns:a16="http://schemas.microsoft.com/office/drawing/2014/main" id="{D03CA0F5-27D2-4FF4-A323-D6C3537A68D8}"/>
                </a:ext>
              </a:extLst>
            </p:cNvPr>
            <p:cNvSpPr/>
            <p:nvPr/>
          </p:nvSpPr>
          <p:spPr>
            <a:xfrm>
              <a:off x="9230986"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4" name="Freeform: Shape 343">
              <a:extLst>
                <a:ext uri="{FF2B5EF4-FFF2-40B4-BE49-F238E27FC236}">
                  <a16:creationId xmlns:a16="http://schemas.microsoft.com/office/drawing/2014/main" id="{E6800396-DC3A-435B-AD5A-F366930E1F03}"/>
                </a:ext>
              </a:extLst>
            </p:cNvPr>
            <p:cNvSpPr/>
            <p:nvPr/>
          </p:nvSpPr>
          <p:spPr>
            <a:xfrm>
              <a:off x="946073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45" name="Freeform: Shape 344">
              <a:extLst>
                <a:ext uri="{FF2B5EF4-FFF2-40B4-BE49-F238E27FC236}">
                  <a16:creationId xmlns:a16="http://schemas.microsoft.com/office/drawing/2014/main" id="{51A994B5-D42F-4990-A99B-DC6D7BF74DD4}"/>
                </a:ext>
              </a:extLst>
            </p:cNvPr>
            <p:cNvSpPr/>
            <p:nvPr/>
          </p:nvSpPr>
          <p:spPr>
            <a:xfrm>
              <a:off x="950668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46" name="Freeform: Shape 345">
              <a:extLst>
                <a:ext uri="{FF2B5EF4-FFF2-40B4-BE49-F238E27FC236}">
                  <a16:creationId xmlns:a16="http://schemas.microsoft.com/office/drawing/2014/main" id="{541DB8FD-AB94-4CCA-BA34-293DC997F847}"/>
                </a:ext>
              </a:extLst>
            </p:cNvPr>
            <p:cNvSpPr/>
            <p:nvPr/>
          </p:nvSpPr>
          <p:spPr>
            <a:xfrm>
              <a:off x="9108454" y="204091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47" name="Freeform: Shape 346">
              <a:extLst>
                <a:ext uri="{FF2B5EF4-FFF2-40B4-BE49-F238E27FC236}">
                  <a16:creationId xmlns:a16="http://schemas.microsoft.com/office/drawing/2014/main" id="{F672FAFA-001B-4D3B-ADBF-9158BCD3A8E9}"/>
                </a:ext>
              </a:extLst>
            </p:cNvPr>
            <p:cNvSpPr/>
            <p:nvPr/>
          </p:nvSpPr>
          <p:spPr>
            <a:xfrm>
              <a:off x="9131429"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8" name="Freeform: Shape 347">
              <a:extLst>
                <a:ext uri="{FF2B5EF4-FFF2-40B4-BE49-F238E27FC236}">
                  <a16:creationId xmlns:a16="http://schemas.microsoft.com/office/drawing/2014/main" id="{98A980B2-81E3-4902-8ED1-AD4860AA494E}"/>
                </a:ext>
              </a:extLst>
            </p:cNvPr>
            <p:cNvSpPr/>
            <p:nvPr/>
          </p:nvSpPr>
          <p:spPr>
            <a:xfrm>
              <a:off x="9165891"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9" name="Freeform: Shape 348">
              <a:extLst>
                <a:ext uri="{FF2B5EF4-FFF2-40B4-BE49-F238E27FC236}">
                  <a16:creationId xmlns:a16="http://schemas.microsoft.com/office/drawing/2014/main" id="{3D01BE67-835A-419F-B167-97B7448A0DF7}"/>
                </a:ext>
              </a:extLst>
            </p:cNvPr>
            <p:cNvSpPr/>
            <p:nvPr/>
          </p:nvSpPr>
          <p:spPr>
            <a:xfrm>
              <a:off x="9196524"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0" name="Freeform: Shape 349">
              <a:extLst>
                <a:ext uri="{FF2B5EF4-FFF2-40B4-BE49-F238E27FC236}">
                  <a16:creationId xmlns:a16="http://schemas.microsoft.com/office/drawing/2014/main" id="{F465D8D8-E717-4428-81DA-AA4209AE888F}"/>
                </a:ext>
              </a:extLst>
            </p:cNvPr>
            <p:cNvSpPr/>
            <p:nvPr/>
          </p:nvSpPr>
          <p:spPr>
            <a:xfrm>
              <a:off x="9230986"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1" name="Freeform: Shape 350">
              <a:extLst>
                <a:ext uri="{FF2B5EF4-FFF2-40B4-BE49-F238E27FC236}">
                  <a16:creationId xmlns:a16="http://schemas.microsoft.com/office/drawing/2014/main" id="{BA16B663-CF5D-4533-B737-C380002288DA}"/>
                </a:ext>
              </a:extLst>
            </p:cNvPr>
            <p:cNvSpPr/>
            <p:nvPr/>
          </p:nvSpPr>
          <p:spPr>
            <a:xfrm>
              <a:off x="946073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52" name="Freeform: Shape 351">
              <a:extLst>
                <a:ext uri="{FF2B5EF4-FFF2-40B4-BE49-F238E27FC236}">
                  <a16:creationId xmlns:a16="http://schemas.microsoft.com/office/drawing/2014/main" id="{7A9D1C2D-3A73-420B-A464-444E387BE8A0}"/>
                </a:ext>
              </a:extLst>
            </p:cNvPr>
            <p:cNvSpPr/>
            <p:nvPr/>
          </p:nvSpPr>
          <p:spPr>
            <a:xfrm>
              <a:off x="950668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53" name="Freeform: Shape 352">
              <a:extLst>
                <a:ext uri="{FF2B5EF4-FFF2-40B4-BE49-F238E27FC236}">
                  <a16:creationId xmlns:a16="http://schemas.microsoft.com/office/drawing/2014/main" id="{44B15478-3B42-49ED-B46E-287FE532B254}"/>
                </a:ext>
              </a:extLst>
            </p:cNvPr>
            <p:cNvSpPr/>
            <p:nvPr/>
          </p:nvSpPr>
          <p:spPr>
            <a:xfrm>
              <a:off x="9108454" y="219024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54" name="Freeform: Shape 353">
              <a:extLst>
                <a:ext uri="{FF2B5EF4-FFF2-40B4-BE49-F238E27FC236}">
                  <a16:creationId xmlns:a16="http://schemas.microsoft.com/office/drawing/2014/main" id="{1587AB18-8891-4D97-8AB2-5366AA83ED31}"/>
                </a:ext>
              </a:extLst>
            </p:cNvPr>
            <p:cNvSpPr/>
            <p:nvPr/>
          </p:nvSpPr>
          <p:spPr>
            <a:xfrm>
              <a:off x="9131429"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5" name="Freeform: Shape 354">
              <a:extLst>
                <a:ext uri="{FF2B5EF4-FFF2-40B4-BE49-F238E27FC236}">
                  <a16:creationId xmlns:a16="http://schemas.microsoft.com/office/drawing/2014/main" id="{3EC4ED6C-6A3D-4EDC-B20F-93FA3111FCD8}"/>
                </a:ext>
              </a:extLst>
            </p:cNvPr>
            <p:cNvSpPr/>
            <p:nvPr/>
          </p:nvSpPr>
          <p:spPr>
            <a:xfrm>
              <a:off x="9165891"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6" name="Freeform: Shape 355">
              <a:extLst>
                <a:ext uri="{FF2B5EF4-FFF2-40B4-BE49-F238E27FC236}">
                  <a16:creationId xmlns:a16="http://schemas.microsoft.com/office/drawing/2014/main" id="{BF694AC8-2287-4908-9FA8-3F8F1D9963A2}"/>
                </a:ext>
              </a:extLst>
            </p:cNvPr>
            <p:cNvSpPr/>
            <p:nvPr/>
          </p:nvSpPr>
          <p:spPr>
            <a:xfrm>
              <a:off x="9196524"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7" name="Freeform: Shape 356">
              <a:extLst>
                <a:ext uri="{FF2B5EF4-FFF2-40B4-BE49-F238E27FC236}">
                  <a16:creationId xmlns:a16="http://schemas.microsoft.com/office/drawing/2014/main" id="{3DC74DCD-4E96-4222-A674-83AABA2F3F89}"/>
                </a:ext>
              </a:extLst>
            </p:cNvPr>
            <p:cNvSpPr/>
            <p:nvPr/>
          </p:nvSpPr>
          <p:spPr>
            <a:xfrm>
              <a:off x="9230986"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8" name="Freeform: Shape 357">
              <a:extLst>
                <a:ext uri="{FF2B5EF4-FFF2-40B4-BE49-F238E27FC236}">
                  <a16:creationId xmlns:a16="http://schemas.microsoft.com/office/drawing/2014/main" id="{CB036D2F-A72B-4281-ACD7-6604DD351745}"/>
                </a:ext>
              </a:extLst>
            </p:cNvPr>
            <p:cNvSpPr/>
            <p:nvPr/>
          </p:nvSpPr>
          <p:spPr>
            <a:xfrm>
              <a:off x="946073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59" name="Freeform: Shape 358">
              <a:extLst>
                <a:ext uri="{FF2B5EF4-FFF2-40B4-BE49-F238E27FC236}">
                  <a16:creationId xmlns:a16="http://schemas.microsoft.com/office/drawing/2014/main" id="{B85FE254-24EF-4B25-9824-86A924322AB0}"/>
                </a:ext>
              </a:extLst>
            </p:cNvPr>
            <p:cNvSpPr/>
            <p:nvPr/>
          </p:nvSpPr>
          <p:spPr>
            <a:xfrm>
              <a:off x="950668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60" name="Freeform: Shape 359">
              <a:extLst>
                <a:ext uri="{FF2B5EF4-FFF2-40B4-BE49-F238E27FC236}">
                  <a16:creationId xmlns:a16="http://schemas.microsoft.com/office/drawing/2014/main" id="{F4654756-DBE1-4C40-8204-E31706D489A0}"/>
                </a:ext>
              </a:extLst>
            </p:cNvPr>
            <p:cNvSpPr/>
            <p:nvPr/>
          </p:nvSpPr>
          <p:spPr>
            <a:xfrm>
              <a:off x="9108454" y="233958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61" name="Freeform: Shape 360">
              <a:extLst>
                <a:ext uri="{FF2B5EF4-FFF2-40B4-BE49-F238E27FC236}">
                  <a16:creationId xmlns:a16="http://schemas.microsoft.com/office/drawing/2014/main" id="{B44BEBC0-5338-43C0-BC4A-8E7303FB1CE7}"/>
                </a:ext>
              </a:extLst>
            </p:cNvPr>
            <p:cNvSpPr/>
            <p:nvPr/>
          </p:nvSpPr>
          <p:spPr>
            <a:xfrm>
              <a:off x="9131429"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2" name="Freeform: Shape 361">
              <a:extLst>
                <a:ext uri="{FF2B5EF4-FFF2-40B4-BE49-F238E27FC236}">
                  <a16:creationId xmlns:a16="http://schemas.microsoft.com/office/drawing/2014/main" id="{8AB74D4A-A73D-4E2F-8F0B-B6473EB2E98D}"/>
                </a:ext>
              </a:extLst>
            </p:cNvPr>
            <p:cNvSpPr/>
            <p:nvPr/>
          </p:nvSpPr>
          <p:spPr>
            <a:xfrm>
              <a:off x="9165891"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3" name="Freeform: Shape 362">
              <a:extLst>
                <a:ext uri="{FF2B5EF4-FFF2-40B4-BE49-F238E27FC236}">
                  <a16:creationId xmlns:a16="http://schemas.microsoft.com/office/drawing/2014/main" id="{9A69F310-A375-47D0-BC38-FEFE3137BB2D}"/>
                </a:ext>
              </a:extLst>
            </p:cNvPr>
            <p:cNvSpPr/>
            <p:nvPr/>
          </p:nvSpPr>
          <p:spPr>
            <a:xfrm>
              <a:off x="9196524"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4" name="Freeform: Shape 363">
              <a:extLst>
                <a:ext uri="{FF2B5EF4-FFF2-40B4-BE49-F238E27FC236}">
                  <a16:creationId xmlns:a16="http://schemas.microsoft.com/office/drawing/2014/main" id="{D2B972F7-9C5A-4E4C-8A1C-746C3A091DCF}"/>
                </a:ext>
              </a:extLst>
            </p:cNvPr>
            <p:cNvSpPr/>
            <p:nvPr/>
          </p:nvSpPr>
          <p:spPr>
            <a:xfrm>
              <a:off x="9230986"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5" name="Freeform: Shape 364">
              <a:extLst>
                <a:ext uri="{FF2B5EF4-FFF2-40B4-BE49-F238E27FC236}">
                  <a16:creationId xmlns:a16="http://schemas.microsoft.com/office/drawing/2014/main" id="{976047FF-C17C-4637-A384-4B0D5F6E3678}"/>
                </a:ext>
              </a:extLst>
            </p:cNvPr>
            <p:cNvSpPr/>
            <p:nvPr/>
          </p:nvSpPr>
          <p:spPr>
            <a:xfrm>
              <a:off x="946073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66" name="Freeform: Shape 365">
              <a:extLst>
                <a:ext uri="{FF2B5EF4-FFF2-40B4-BE49-F238E27FC236}">
                  <a16:creationId xmlns:a16="http://schemas.microsoft.com/office/drawing/2014/main" id="{49B8C671-613A-4BF8-B1BA-DE8CFC34AF34}"/>
                </a:ext>
              </a:extLst>
            </p:cNvPr>
            <p:cNvSpPr/>
            <p:nvPr/>
          </p:nvSpPr>
          <p:spPr>
            <a:xfrm>
              <a:off x="950668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67" name="Freeform: Shape 366">
              <a:extLst>
                <a:ext uri="{FF2B5EF4-FFF2-40B4-BE49-F238E27FC236}">
                  <a16:creationId xmlns:a16="http://schemas.microsoft.com/office/drawing/2014/main" id="{6F4A2B21-79E7-42CD-AA50-CAC9697F60FD}"/>
                </a:ext>
              </a:extLst>
            </p:cNvPr>
            <p:cNvSpPr/>
            <p:nvPr/>
          </p:nvSpPr>
          <p:spPr>
            <a:xfrm>
              <a:off x="9108454" y="248892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68" name="Freeform: Shape 367">
              <a:extLst>
                <a:ext uri="{FF2B5EF4-FFF2-40B4-BE49-F238E27FC236}">
                  <a16:creationId xmlns:a16="http://schemas.microsoft.com/office/drawing/2014/main" id="{5465431F-80D7-4E19-B49C-C4058A1F4069}"/>
                </a:ext>
              </a:extLst>
            </p:cNvPr>
            <p:cNvSpPr/>
            <p:nvPr/>
          </p:nvSpPr>
          <p:spPr>
            <a:xfrm>
              <a:off x="9131429"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9" name="Freeform: Shape 368">
              <a:extLst>
                <a:ext uri="{FF2B5EF4-FFF2-40B4-BE49-F238E27FC236}">
                  <a16:creationId xmlns:a16="http://schemas.microsoft.com/office/drawing/2014/main" id="{44645C6C-CAD4-4FCD-960B-9EC0C16C452D}"/>
                </a:ext>
              </a:extLst>
            </p:cNvPr>
            <p:cNvSpPr/>
            <p:nvPr/>
          </p:nvSpPr>
          <p:spPr>
            <a:xfrm>
              <a:off x="9165891"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0" name="Freeform: Shape 369">
              <a:extLst>
                <a:ext uri="{FF2B5EF4-FFF2-40B4-BE49-F238E27FC236}">
                  <a16:creationId xmlns:a16="http://schemas.microsoft.com/office/drawing/2014/main" id="{75B37EE5-7CF9-41BD-B04E-98939B0D5CB6}"/>
                </a:ext>
              </a:extLst>
            </p:cNvPr>
            <p:cNvSpPr/>
            <p:nvPr/>
          </p:nvSpPr>
          <p:spPr>
            <a:xfrm>
              <a:off x="9196524"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1" name="Freeform: Shape 370">
              <a:extLst>
                <a:ext uri="{FF2B5EF4-FFF2-40B4-BE49-F238E27FC236}">
                  <a16:creationId xmlns:a16="http://schemas.microsoft.com/office/drawing/2014/main" id="{48AF5486-4B9A-458F-8107-2E8FCF6063BB}"/>
                </a:ext>
              </a:extLst>
            </p:cNvPr>
            <p:cNvSpPr/>
            <p:nvPr/>
          </p:nvSpPr>
          <p:spPr>
            <a:xfrm>
              <a:off x="9230986"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2" name="Freeform: Shape 371">
              <a:extLst>
                <a:ext uri="{FF2B5EF4-FFF2-40B4-BE49-F238E27FC236}">
                  <a16:creationId xmlns:a16="http://schemas.microsoft.com/office/drawing/2014/main" id="{EA6E2A87-36DA-422A-BC65-F5C3285B8C12}"/>
                </a:ext>
              </a:extLst>
            </p:cNvPr>
            <p:cNvSpPr/>
            <p:nvPr/>
          </p:nvSpPr>
          <p:spPr>
            <a:xfrm>
              <a:off x="946073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73" name="Freeform: Shape 372">
              <a:extLst>
                <a:ext uri="{FF2B5EF4-FFF2-40B4-BE49-F238E27FC236}">
                  <a16:creationId xmlns:a16="http://schemas.microsoft.com/office/drawing/2014/main" id="{8593ADFF-0D23-44DE-9FC0-8241FFE03310}"/>
                </a:ext>
              </a:extLst>
            </p:cNvPr>
            <p:cNvSpPr/>
            <p:nvPr/>
          </p:nvSpPr>
          <p:spPr>
            <a:xfrm>
              <a:off x="950668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74" name="Freeform: Shape 373">
              <a:extLst>
                <a:ext uri="{FF2B5EF4-FFF2-40B4-BE49-F238E27FC236}">
                  <a16:creationId xmlns:a16="http://schemas.microsoft.com/office/drawing/2014/main" id="{ACD5D780-9A84-4EAD-82BD-6E576A7DFF42}"/>
                </a:ext>
              </a:extLst>
            </p:cNvPr>
            <p:cNvSpPr/>
            <p:nvPr/>
          </p:nvSpPr>
          <p:spPr>
            <a:xfrm>
              <a:off x="9108454" y="2642087"/>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75" name="Freeform: Shape 374">
              <a:extLst>
                <a:ext uri="{FF2B5EF4-FFF2-40B4-BE49-F238E27FC236}">
                  <a16:creationId xmlns:a16="http://schemas.microsoft.com/office/drawing/2014/main" id="{F6D5BC8C-6B0F-4B1B-8FA9-FD077B91D424}"/>
                </a:ext>
              </a:extLst>
            </p:cNvPr>
            <p:cNvSpPr/>
            <p:nvPr/>
          </p:nvSpPr>
          <p:spPr>
            <a:xfrm>
              <a:off x="9131429"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6" name="Freeform: Shape 375">
              <a:extLst>
                <a:ext uri="{FF2B5EF4-FFF2-40B4-BE49-F238E27FC236}">
                  <a16:creationId xmlns:a16="http://schemas.microsoft.com/office/drawing/2014/main" id="{26ED30F5-9AE9-469B-B171-BE3E67978DB9}"/>
                </a:ext>
              </a:extLst>
            </p:cNvPr>
            <p:cNvSpPr/>
            <p:nvPr/>
          </p:nvSpPr>
          <p:spPr>
            <a:xfrm>
              <a:off x="9165891"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7" name="Freeform: Shape 376">
              <a:extLst>
                <a:ext uri="{FF2B5EF4-FFF2-40B4-BE49-F238E27FC236}">
                  <a16:creationId xmlns:a16="http://schemas.microsoft.com/office/drawing/2014/main" id="{12A83750-B943-4BC6-9C64-C3C8C7F5F572}"/>
                </a:ext>
              </a:extLst>
            </p:cNvPr>
            <p:cNvSpPr/>
            <p:nvPr/>
          </p:nvSpPr>
          <p:spPr>
            <a:xfrm>
              <a:off x="9196524"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8" name="Freeform: Shape 377">
              <a:extLst>
                <a:ext uri="{FF2B5EF4-FFF2-40B4-BE49-F238E27FC236}">
                  <a16:creationId xmlns:a16="http://schemas.microsoft.com/office/drawing/2014/main" id="{28090948-4C5F-4619-A4E4-F5430149FCC4}"/>
                </a:ext>
              </a:extLst>
            </p:cNvPr>
            <p:cNvSpPr/>
            <p:nvPr/>
          </p:nvSpPr>
          <p:spPr>
            <a:xfrm>
              <a:off x="9230986"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9" name="Freeform: Shape 378">
              <a:extLst>
                <a:ext uri="{FF2B5EF4-FFF2-40B4-BE49-F238E27FC236}">
                  <a16:creationId xmlns:a16="http://schemas.microsoft.com/office/drawing/2014/main" id="{90CD2C70-58F9-4A08-97D5-91C924270FCC}"/>
                </a:ext>
              </a:extLst>
            </p:cNvPr>
            <p:cNvSpPr/>
            <p:nvPr/>
          </p:nvSpPr>
          <p:spPr>
            <a:xfrm>
              <a:off x="946073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80" name="Freeform: Shape 379">
              <a:extLst>
                <a:ext uri="{FF2B5EF4-FFF2-40B4-BE49-F238E27FC236}">
                  <a16:creationId xmlns:a16="http://schemas.microsoft.com/office/drawing/2014/main" id="{A86AF8D8-29D0-47A4-8145-F10D5525FA3A}"/>
                </a:ext>
              </a:extLst>
            </p:cNvPr>
            <p:cNvSpPr/>
            <p:nvPr/>
          </p:nvSpPr>
          <p:spPr>
            <a:xfrm>
              <a:off x="950668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81" name="Freeform: Shape 380">
              <a:extLst>
                <a:ext uri="{FF2B5EF4-FFF2-40B4-BE49-F238E27FC236}">
                  <a16:creationId xmlns:a16="http://schemas.microsoft.com/office/drawing/2014/main" id="{AF989642-4BE4-4520-BBE4-1C1020F62871}"/>
                </a:ext>
              </a:extLst>
            </p:cNvPr>
            <p:cNvSpPr/>
            <p:nvPr/>
          </p:nvSpPr>
          <p:spPr>
            <a:xfrm>
              <a:off x="7825690" y="2201735"/>
              <a:ext cx="2450652" cy="918995"/>
            </a:xfrm>
            <a:custGeom>
              <a:avLst/>
              <a:gdLst>
                <a:gd name="connsiteX0" fmla="*/ 2209736 w 2450652"/>
                <a:gd name="connsiteY0" fmla="*/ 567033 h 918994"/>
                <a:gd name="connsiteX1" fmla="*/ 2152298 w 2450652"/>
                <a:gd name="connsiteY1" fmla="*/ 578520 h 918994"/>
                <a:gd name="connsiteX2" fmla="*/ 2152298 w 2450652"/>
                <a:gd name="connsiteY2" fmla="*/ 567033 h 918994"/>
                <a:gd name="connsiteX3" fmla="*/ 1884258 w 2450652"/>
                <a:gd name="connsiteY3" fmla="*/ 298993 h 918994"/>
                <a:gd name="connsiteX4" fmla="*/ 1616218 w 2450652"/>
                <a:gd name="connsiteY4" fmla="*/ 544058 h 918994"/>
                <a:gd name="connsiteX5" fmla="*/ 1470711 w 2450652"/>
                <a:gd name="connsiteY5" fmla="*/ 471304 h 918994"/>
                <a:gd name="connsiteX6" fmla="*/ 1397957 w 2450652"/>
                <a:gd name="connsiteY6" fmla="*/ 486621 h 918994"/>
                <a:gd name="connsiteX7" fmla="*/ 1332861 w 2450652"/>
                <a:gd name="connsiteY7" fmla="*/ 459817 h 918994"/>
                <a:gd name="connsiteX8" fmla="*/ 1263937 w 2450652"/>
                <a:gd name="connsiteY8" fmla="*/ 490450 h 918994"/>
                <a:gd name="connsiteX9" fmla="*/ 1263937 w 2450652"/>
                <a:gd name="connsiteY9" fmla="*/ 475133 h 918994"/>
                <a:gd name="connsiteX10" fmla="*/ 1083967 w 2450652"/>
                <a:gd name="connsiteY10" fmla="*/ 295163 h 918994"/>
                <a:gd name="connsiteX11" fmla="*/ 926972 w 2450652"/>
                <a:gd name="connsiteY11" fmla="*/ 387063 h 918994"/>
                <a:gd name="connsiteX12" fmla="*/ 926972 w 2450652"/>
                <a:gd name="connsiteY12" fmla="*/ 387063 h 918994"/>
                <a:gd name="connsiteX13" fmla="*/ 655103 w 2450652"/>
                <a:gd name="connsiteY13" fmla="*/ 115193 h 918994"/>
                <a:gd name="connsiteX14" fmla="*/ 383234 w 2450652"/>
                <a:gd name="connsiteY14" fmla="*/ 387063 h 918994"/>
                <a:gd name="connsiteX15" fmla="*/ 387063 w 2450652"/>
                <a:gd name="connsiteY15" fmla="*/ 440671 h 918994"/>
                <a:gd name="connsiteX16" fmla="*/ 260701 w 2450652"/>
                <a:gd name="connsiteY16" fmla="*/ 364088 h 918994"/>
                <a:gd name="connsiteX17" fmla="*/ 115193 w 2450652"/>
                <a:gd name="connsiteY17" fmla="*/ 509596 h 918994"/>
                <a:gd name="connsiteX18" fmla="*/ 260701 w 2450652"/>
                <a:gd name="connsiteY18" fmla="*/ 655103 h 918994"/>
                <a:gd name="connsiteX19" fmla="*/ 655103 w 2450652"/>
                <a:gd name="connsiteY19" fmla="*/ 655103 h 918994"/>
                <a:gd name="connsiteX20" fmla="*/ 1083967 w 2450652"/>
                <a:gd name="connsiteY20" fmla="*/ 655103 h 918994"/>
                <a:gd name="connsiteX21" fmla="*/ 1290741 w 2450652"/>
                <a:gd name="connsiteY21" fmla="*/ 655103 h 918994"/>
                <a:gd name="connsiteX22" fmla="*/ 1474540 w 2450652"/>
                <a:gd name="connsiteY22" fmla="*/ 835073 h 918994"/>
                <a:gd name="connsiteX23" fmla="*/ 2213565 w 2450652"/>
                <a:gd name="connsiteY23" fmla="*/ 835073 h 918994"/>
                <a:gd name="connsiteX24" fmla="*/ 2347585 w 2450652"/>
                <a:gd name="connsiteY24" fmla="*/ 701053 h 918994"/>
                <a:gd name="connsiteX25" fmla="*/ 2209736 w 2450652"/>
                <a:gd name="connsiteY25" fmla="*/ 56703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450652" h="918994">
                  <a:moveTo>
                    <a:pt x="2209736" y="567033"/>
                  </a:moveTo>
                  <a:cubicBezTo>
                    <a:pt x="2190590" y="567033"/>
                    <a:pt x="2171444" y="570862"/>
                    <a:pt x="2152298" y="578520"/>
                  </a:cubicBezTo>
                  <a:cubicBezTo>
                    <a:pt x="2152298" y="574691"/>
                    <a:pt x="2152298" y="570862"/>
                    <a:pt x="2152298" y="567033"/>
                  </a:cubicBezTo>
                  <a:cubicBezTo>
                    <a:pt x="2152298" y="417696"/>
                    <a:pt x="2033595" y="298993"/>
                    <a:pt x="1884258" y="298993"/>
                  </a:cubicBezTo>
                  <a:cubicBezTo>
                    <a:pt x="1742580" y="298993"/>
                    <a:pt x="1627706" y="406209"/>
                    <a:pt x="1616218" y="544058"/>
                  </a:cubicBezTo>
                  <a:cubicBezTo>
                    <a:pt x="1581756" y="498108"/>
                    <a:pt x="1528148" y="471304"/>
                    <a:pt x="1470711" y="471304"/>
                  </a:cubicBezTo>
                  <a:cubicBezTo>
                    <a:pt x="1443907" y="471304"/>
                    <a:pt x="1420932" y="475133"/>
                    <a:pt x="1397957" y="486621"/>
                  </a:cubicBezTo>
                  <a:cubicBezTo>
                    <a:pt x="1378811" y="471304"/>
                    <a:pt x="1355836" y="459817"/>
                    <a:pt x="1332861" y="459817"/>
                  </a:cubicBezTo>
                  <a:cubicBezTo>
                    <a:pt x="1306057" y="459817"/>
                    <a:pt x="1279253" y="471304"/>
                    <a:pt x="1263937" y="490450"/>
                  </a:cubicBezTo>
                  <a:cubicBezTo>
                    <a:pt x="1263937" y="486621"/>
                    <a:pt x="1263937" y="482792"/>
                    <a:pt x="1263937" y="475133"/>
                  </a:cubicBezTo>
                  <a:cubicBezTo>
                    <a:pt x="1263937" y="375575"/>
                    <a:pt x="1183525" y="295163"/>
                    <a:pt x="1083967" y="295163"/>
                  </a:cubicBezTo>
                  <a:cubicBezTo>
                    <a:pt x="1018872" y="295163"/>
                    <a:pt x="957605" y="329626"/>
                    <a:pt x="926972" y="387063"/>
                  </a:cubicBezTo>
                  <a:cubicBezTo>
                    <a:pt x="926972" y="387063"/>
                    <a:pt x="926972" y="387063"/>
                    <a:pt x="926972" y="387063"/>
                  </a:cubicBezTo>
                  <a:cubicBezTo>
                    <a:pt x="926972" y="237726"/>
                    <a:pt x="804440" y="115193"/>
                    <a:pt x="655103" y="115193"/>
                  </a:cubicBezTo>
                  <a:cubicBezTo>
                    <a:pt x="505766" y="115193"/>
                    <a:pt x="383234" y="237726"/>
                    <a:pt x="383234" y="387063"/>
                  </a:cubicBezTo>
                  <a:cubicBezTo>
                    <a:pt x="383234" y="406209"/>
                    <a:pt x="383234" y="425354"/>
                    <a:pt x="387063" y="440671"/>
                  </a:cubicBezTo>
                  <a:cubicBezTo>
                    <a:pt x="360259" y="394721"/>
                    <a:pt x="314309" y="364088"/>
                    <a:pt x="260701" y="364088"/>
                  </a:cubicBezTo>
                  <a:cubicBezTo>
                    <a:pt x="180289" y="364088"/>
                    <a:pt x="115193" y="429183"/>
                    <a:pt x="115193" y="509596"/>
                  </a:cubicBezTo>
                  <a:cubicBezTo>
                    <a:pt x="115193" y="590008"/>
                    <a:pt x="180289" y="655103"/>
                    <a:pt x="260701" y="655103"/>
                  </a:cubicBezTo>
                  <a:lnTo>
                    <a:pt x="655103" y="655103"/>
                  </a:lnTo>
                  <a:lnTo>
                    <a:pt x="1083967" y="655103"/>
                  </a:lnTo>
                  <a:lnTo>
                    <a:pt x="1290741" y="655103"/>
                  </a:lnTo>
                  <a:cubicBezTo>
                    <a:pt x="1290741" y="754661"/>
                    <a:pt x="1374982" y="835073"/>
                    <a:pt x="1474540" y="835073"/>
                  </a:cubicBezTo>
                  <a:lnTo>
                    <a:pt x="2213565" y="835073"/>
                  </a:lnTo>
                  <a:cubicBezTo>
                    <a:pt x="2286319" y="835073"/>
                    <a:pt x="2347585" y="773807"/>
                    <a:pt x="2347585" y="701053"/>
                  </a:cubicBezTo>
                  <a:cubicBezTo>
                    <a:pt x="2343756" y="628299"/>
                    <a:pt x="2282489" y="567033"/>
                    <a:pt x="2209736" y="567033"/>
                  </a:cubicBezTo>
                </a:path>
              </a:pathLst>
            </a:custGeom>
            <a:solidFill>
              <a:srgbClr val="FFFFFF"/>
            </a:solidFill>
            <a:ln w="38206" cap="flat">
              <a:noFill/>
              <a:prstDash val="solid"/>
              <a:miter/>
            </a:ln>
          </p:spPr>
          <p:txBody>
            <a:bodyPr rtlCol="0" anchor="ctr"/>
            <a:lstStyle/>
            <a:p>
              <a:endParaRPr lang="en-US" sz="1800"/>
            </a:p>
          </p:txBody>
        </p:sp>
        <p:sp>
          <p:nvSpPr>
            <p:cNvPr id="382" name="Freeform: Shape 381">
              <a:extLst>
                <a:ext uri="{FF2B5EF4-FFF2-40B4-BE49-F238E27FC236}">
                  <a16:creationId xmlns:a16="http://schemas.microsoft.com/office/drawing/2014/main" id="{EE31705A-E2AA-41E5-9F75-1A9BBCBC329B}"/>
                </a:ext>
              </a:extLst>
            </p:cNvPr>
            <p:cNvSpPr/>
            <p:nvPr/>
          </p:nvSpPr>
          <p:spPr>
            <a:xfrm>
              <a:off x="7871640" y="3105413"/>
              <a:ext cx="1378492" cy="918995"/>
            </a:xfrm>
            <a:custGeom>
              <a:avLst/>
              <a:gdLst>
                <a:gd name="connsiteX0" fmla="*/ 115193 w 1378492"/>
                <a:gd name="connsiteY0" fmla="*/ 115193 h 918994"/>
                <a:gd name="connsiteX1" fmla="*/ 115193 w 1378492"/>
                <a:gd name="connsiteY1" fmla="*/ 815927 h 918994"/>
                <a:gd name="connsiteX2" fmla="*/ 528741 w 1378492"/>
                <a:gd name="connsiteY2" fmla="*/ 815927 h 918994"/>
                <a:gd name="connsiteX3" fmla="*/ 838902 w 1378492"/>
                <a:gd name="connsiteY3" fmla="*/ 708711 h 918994"/>
                <a:gd name="connsiteX4" fmla="*/ 1149063 w 1378492"/>
                <a:gd name="connsiteY4" fmla="*/ 815927 h 918994"/>
                <a:gd name="connsiteX5" fmla="*/ 1279253 w 1378492"/>
                <a:gd name="connsiteY5" fmla="*/ 815927 h 918994"/>
                <a:gd name="connsiteX6" fmla="*/ 1279253 w 1378492"/>
                <a:gd name="connsiteY6" fmla="*/ 115193 h 918994"/>
                <a:gd name="connsiteX7" fmla="*/ 115193 w 1378492"/>
                <a:gd name="connsiteY7" fmla="*/ 11519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8492" h="918994">
                  <a:moveTo>
                    <a:pt x="115193" y="115193"/>
                  </a:moveTo>
                  <a:lnTo>
                    <a:pt x="115193" y="815927"/>
                  </a:lnTo>
                  <a:lnTo>
                    <a:pt x="528741" y="815927"/>
                  </a:lnTo>
                  <a:cubicBezTo>
                    <a:pt x="612982" y="747002"/>
                    <a:pt x="724027" y="708711"/>
                    <a:pt x="838902" y="708711"/>
                  </a:cubicBezTo>
                  <a:cubicBezTo>
                    <a:pt x="957605" y="708711"/>
                    <a:pt x="1064821" y="750832"/>
                    <a:pt x="1149063" y="815927"/>
                  </a:cubicBezTo>
                  <a:lnTo>
                    <a:pt x="1279253" y="815927"/>
                  </a:lnTo>
                  <a:lnTo>
                    <a:pt x="1279253" y="115193"/>
                  </a:lnTo>
                  <a:lnTo>
                    <a:pt x="115193" y="115193"/>
                  </a:lnTo>
                  <a:close/>
                </a:path>
              </a:pathLst>
            </a:custGeom>
            <a:solidFill>
              <a:srgbClr val="1070C4"/>
            </a:solidFill>
            <a:ln w="38206" cap="flat">
              <a:noFill/>
              <a:prstDash val="solid"/>
              <a:miter/>
            </a:ln>
          </p:spPr>
          <p:txBody>
            <a:bodyPr rtlCol="0" anchor="ctr"/>
            <a:lstStyle/>
            <a:p>
              <a:endParaRPr lang="en-US" sz="1800"/>
            </a:p>
          </p:txBody>
        </p:sp>
        <p:sp>
          <p:nvSpPr>
            <p:cNvPr id="383" name="Freeform: Shape 382">
              <a:extLst>
                <a:ext uri="{FF2B5EF4-FFF2-40B4-BE49-F238E27FC236}">
                  <a16:creationId xmlns:a16="http://schemas.microsoft.com/office/drawing/2014/main" id="{DD87A5CD-63B8-4094-912E-A45264ED3B8B}"/>
                </a:ext>
              </a:extLst>
            </p:cNvPr>
            <p:cNvSpPr/>
            <p:nvPr/>
          </p:nvSpPr>
          <p:spPr>
            <a:xfrm>
              <a:off x="8621216" y="3105413"/>
              <a:ext cx="612663" cy="612663"/>
            </a:xfrm>
            <a:custGeom>
              <a:avLst/>
              <a:gdLst>
                <a:gd name="connsiteX0" fmla="*/ 115193 w 612663"/>
                <a:gd name="connsiteY0" fmla="*/ 115193 h 612663"/>
                <a:gd name="connsiteX1" fmla="*/ 528741 w 612663"/>
                <a:gd name="connsiteY1" fmla="*/ 528741 h 612663"/>
                <a:gd name="connsiteX2" fmla="*/ 528741 w 612663"/>
                <a:gd name="connsiteY2" fmla="*/ 115193 h 612663"/>
              </a:gdLst>
              <a:ahLst/>
              <a:cxnLst>
                <a:cxn ang="0">
                  <a:pos x="connsiteX0" y="connsiteY0"/>
                </a:cxn>
                <a:cxn ang="0">
                  <a:pos x="connsiteX1" y="connsiteY1"/>
                </a:cxn>
                <a:cxn ang="0">
                  <a:pos x="connsiteX2" y="connsiteY2"/>
                </a:cxn>
              </a:cxnLst>
              <a:rect l="l" t="t" r="r" b="b"/>
              <a:pathLst>
                <a:path w="612663" h="612663">
                  <a:moveTo>
                    <a:pt x="115193" y="115193"/>
                  </a:moveTo>
                  <a:lnTo>
                    <a:pt x="528741" y="528741"/>
                  </a:lnTo>
                  <a:lnTo>
                    <a:pt x="528741" y="115193"/>
                  </a:lnTo>
                  <a:close/>
                </a:path>
              </a:pathLst>
            </a:custGeom>
            <a:solidFill>
              <a:schemeClr val="accent1">
                <a:lumMod val="75000"/>
              </a:schemeClr>
            </a:solidFill>
            <a:ln w="38206" cap="flat">
              <a:noFill/>
              <a:prstDash val="solid"/>
              <a:miter/>
            </a:ln>
          </p:spPr>
          <p:txBody>
            <a:bodyPr rtlCol="0" anchor="ctr"/>
            <a:lstStyle/>
            <a:p>
              <a:endParaRPr lang="en-US" sz="1800"/>
            </a:p>
          </p:txBody>
        </p:sp>
        <p:sp>
          <p:nvSpPr>
            <p:cNvPr id="384" name="Freeform: Shape 383">
              <a:extLst>
                <a:ext uri="{FF2B5EF4-FFF2-40B4-BE49-F238E27FC236}">
                  <a16:creationId xmlns:a16="http://schemas.microsoft.com/office/drawing/2014/main" id="{46C63360-6C62-43F4-BEB4-01AE9F138FF8}"/>
                </a:ext>
              </a:extLst>
            </p:cNvPr>
            <p:cNvSpPr/>
            <p:nvPr/>
          </p:nvSpPr>
          <p:spPr>
            <a:xfrm>
              <a:off x="7948223" y="3147534"/>
              <a:ext cx="1225326" cy="842412"/>
            </a:xfrm>
            <a:custGeom>
              <a:avLst/>
              <a:gdLst>
                <a:gd name="connsiteX0" fmla="*/ 766148 w 1225326"/>
                <a:gd name="connsiteY0" fmla="*/ 666590 h 842411"/>
                <a:gd name="connsiteX1" fmla="*/ 1015042 w 1225326"/>
                <a:gd name="connsiteY1" fmla="*/ 731686 h 842411"/>
                <a:gd name="connsiteX2" fmla="*/ 1129917 w 1225326"/>
                <a:gd name="connsiteY2" fmla="*/ 731686 h 842411"/>
                <a:gd name="connsiteX3" fmla="*/ 1129917 w 1225326"/>
                <a:gd name="connsiteY3" fmla="*/ 115193 h 842411"/>
                <a:gd name="connsiteX4" fmla="*/ 115193 w 1225326"/>
                <a:gd name="connsiteY4" fmla="*/ 115193 h 842411"/>
                <a:gd name="connsiteX5" fmla="*/ 115193 w 1225326"/>
                <a:gd name="connsiteY5" fmla="*/ 735515 h 842411"/>
                <a:gd name="connsiteX6" fmla="*/ 513424 w 1225326"/>
                <a:gd name="connsiteY6" fmla="*/ 735515 h 842411"/>
                <a:gd name="connsiteX7" fmla="*/ 766148 w 1225326"/>
                <a:gd name="connsiteY7" fmla="*/ 666590 h 84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26" h="842411">
                  <a:moveTo>
                    <a:pt x="766148" y="666590"/>
                  </a:moveTo>
                  <a:cubicBezTo>
                    <a:pt x="858047" y="666590"/>
                    <a:pt x="942289" y="689565"/>
                    <a:pt x="1015042" y="731686"/>
                  </a:cubicBezTo>
                  <a:lnTo>
                    <a:pt x="1129917" y="731686"/>
                  </a:lnTo>
                  <a:lnTo>
                    <a:pt x="1129917" y="115193"/>
                  </a:lnTo>
                  <a:lnTo>
                    <a:pt x="115193" y="115193"/>
                  </a:lnTo>
                  <a:lnTo>
                    <a:pt x="115193" y="735515"/>
                  </a:lnTo>
                  <a:lnTo>
                    <a:pt x="513424" y="735515"/>
                  </a:lnTo>
                  <a:cubicBezTo>
                    <a:pt x="590007" y="693395"/>
                    <a:pt x="674249" y="666590"/>
                    <a:pt x="766148" y="666590"/>
                  </a:cubicBezTo>
                </a:path>
              </a:pathLst>
            </a:custGeom>
            <a:solidFill>
              <a:srgbClr val="EDAC28"/>
            </a:solidFill>
            <a:ln w="38206" cap="flat">
              <a:noFill/>
              <a:prstDash val="solid"/>
              <a:miter/>
            </a:ln>
          </p:spPr>
          <p:txBody>
            <a:bodyPr rtlCol="0" anchor="ctr"/>
            <a:lstStyle/>
            <a:p>
              <a:endParaRPr lang="en-US" sz="1800"/>
            </a:p>
          </p:txBody>
        </p:sp>
        <p:sp>
          <p:nvSpPr>
            <p:cNvPr id="385" name="Freeform: Shape 384">
              <a:extLst>
                <a:ext uri="{FF2B5EF4-FFF2-40B4-BE49-F238E27FC236}">
                  <a16:creationId xmlns:a16="http://schemas.microsoft.com/office/drawing/2014/main" id="{544630B0-F18F-4FE5-81CE-4ED83342F6FF}"/>
                </a:ext>
              </a:extLst>
            </p:cNvPr>
            <p:cNvSpPr/>
            <p:nvPr/>
          </p:nvSpPr>
          <p:spPr>
            <a:xfrm>
              <a:off x="8909338" y="3806147"/>
              <a:ext cx="497789" cy="268040"/>
            </a:xfrm>
            <a:custGeom>
              <a:avLst/>
              <a:gdLst>
                <a:gd name="connsiteX0" fmla="*/ 115193 w 497788"/>
                <a:gd name="connsiteY0" fmla="*/ 115193 h 268040"/>
                <a:gd name="connsiteX1" fmla="*/ 184118 w 497788"/>
                <a:gd name="connsiteY1" fmla="*/ 180289 h 268040"/>
                <a:gd name="connsiteX2" fmla="*/ 371746 w 497788"/>
                <a:gd name="connsiteY2" fmla="*/ 180289 h 268040"/>
                <a:gd name="connsiteX3" fmla="*/ 413867 w 497788"/>
                <a:gd name="connsiteY3" fmla="*/ 138168 h 268040"/>
                <a:gd name="connsiteX4" fmla="*/ 413867 w 497788"/>
                <a:gd name="connsiteY4" fmla="*/ 115193 h 268040"/>
                <a:gd name="connsiteX5" fmla="*/ 115193 w 49778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788" h="268040">
                  <a:moveTo>
                    <a:pt x="115193" y="115193"/>
                  </a:moveTo>
                  <a:cubicBezTo>
                    <a:pt x="138168" y="134339"/>
                    <a:pt x="161143" y="157314"/>
                    <a:pt x="184118" y="180289"/>
                  </a:cubicBezTo>
                  <a:lnTo>
                    <a:pt x="371746" y="180289"/>
                  </a:lnTo>
                  <a:cubicBezTo>
                    <a:pt x="394721" y="180289"/>
                    <a:pt x="413867" y="161143"/>
                    <a:pt x="413867" y="138168"/>
                  </a:cubicBezTo>
                  <a:lnTo>
                    <a:pt x="413867" y="115193"/>
                  </a:lnTo>
                  <a:lnTo>
                    <a:pt x="115193" y="115193"/>
                  </a:lnTo>
                  <a:close/>
                </a:path>
              </a:pathLst>
            </a:custGeom>
            <a:solidFill>
              <a:srgbClr val="09538F"/>
            </a:solidFill>
            <a:ln w="38206" cap="flat">
              <a:noFill/>
              <a:prstDash val="solid"/>
              <a:miter/>
            </a:ln>
          </p:spPr>
          <p:txBody>
            <a:bodyPr rtlCol="0" anchor="ctr"/>
            <a:lstStyle/>
            <a:p>
              <a:endParaRPr lang="en-US" sz="1800"/>
            </a:p>
          </p:txBody>
        </p:sp>
        <p:sp>
          <p:nvSpPr>
            <p:cNvPr id="386" name="Freeform: Shape 385">
              <a:extLst>
                <a:ext uri="{FF2B5EF4-FFF2-40B4-BE49-F238E27FC236}">
                  <a16:creationId xmlns:a16="http://schemas.microsoft.com/office/drawing/2014/main" id="{C42727CA-84B4-4134-923A-82E7E0FF380D}"/>
                </a:ext>
              </a:extLst>
            </p:cNvPr>
            <p:cNvSpPr/>
            <p:nvPr/>
          </p:nvSpPr>
          <p:spPr>
            <a:xfrm>
              <a:off x="7703158" y="3806147"/>
              <a:ext cx="804120" cy="268040"/>
            </a:xfrm>
            <a:custGeom>
              <a:avLst/>
              <a:gdLst>
                <a:gd name="connsiteX0" fmla="*/ 697223 w 804120"/>
                <a:gd name="connsiteY0" fmla="*/ 115193 h 268040"/>
                <a:gd name="connsiteX1" fmla="*/ 115193 w 804120"/>
                <a:gd name="connsiteY1" fmla="*/ 115193 h 268040"/>
                <a:gd name="connsiteX2" fmla="*/ 115193 w 804120"/>
                <a:gd name="connsiteY2" fmla="*/ 138168 h 268040"/>
                <a:gd name="connsiteX3" fmla="*/ 157314 w 804120"/>
                <a:gd name="connsiteY3" fmla="*/ 180289 h 268040"/>
                <a:gd name="connsiteX4" fmla="*/ 628299 w 804120"/>
                <a:gd name="connsiteY4" fmla="*/ 180289 h 268040"/>
                <a:gd name="connsiteX5" fmla="*/ 697223 w 804120"/>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120" h="268040">
                  <a:moveTo>
                    <a:pt x="697223" y="115193"/>
                  </a:moveTo>
                  <a:lnTo>
                    <a:pt x="115193" y="115193"/>
                  </a:lnTo>
                  <a:lnTo>
                    <a:pt x="115193" y="138168"/>
                  </a:lnTo>
                  <a:cubicBezTo>
                    <a:pt x="115193" y="161143"/>
                    <a:pt x="134339" y="180289"/>
                    <a:pt x="157314" y="180289"/>
                  </a:cubicBezTo>
                  <a:lnTo>
                    <a:pt x="628299" y="180289"/>
                  </a:lnTo>
                  <a:cubicBezTo>
                    <a:pt x="651274" y="157314"/>
                    <a:pt x="674249" y="138168"/>
                    <a:pt x="697223" y="115193"/>
                  </a:cubicBezTo>
                </a:path>
              </a:pathLst>
            </a:custGeom>
            <a:solidFill>
              <a:srgbClr val="09538F"/>
            </a:solidFill>
            <a:ln w="38206" cap="flat">
              <a:noFill/>
              <a:prstDash val="solid"/>
              <a:miter/>
            </a:ln>
          </p:spPr>
          <p:txBody>
            <a:bodyPr rtlCol="0" anchor="ctr"/>
            <a:lstStyle/>
            <a:p>
              <a:endParaRPr lang="en-US" sz="1800"/>
            </a:p>
          </p:txBody>
        </p:sp>
        <p:sp>
          <p:nvSpPr>
            <p:cNvPr id="387" name="Freeform: Shape 386">
              <a:extLst>
                <a:ext uri="{FF2B5EF4-FFF2-40B4-BE49-F238E27FC236}">
                  <a16:creationId xmlns:a16="http://schemas.microsoft.com/office/drawing/2014/main" id="{8EBD1077-1C57-4390-842C-49ADEEB20269}"/>
                </a:ext>
              </a:extLst>
            </p:cNvPr>
            <p:cNvSpPr/>
            <p:nvPr/>
          </p:nvSpPr>
          <p:spPr>
            <a:xfrm>
              <a:off x="8580032" y="3201142"/>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00"/>
            </a:p>
          </p:txBody>
        </p:sp>
        <p:sp>
          <p:nvSpPr>
            <p:cNvPr id="388" name="Freeform: Shape 387">
              <a:extLst>
                <a:ext uri="{FF2B5EF4-FFF2-40B4-BE49-F238E27FC236}">
                  <a16:creationId xmlns:a16="http://schemas.microsoft.com/office/drawing/2014/main" id="{60B0E438-CFEC-4CB6-8523-D6776DD3F148}"/>
                </a:ext>
              </a:extLst>
            </p:cNvPr>
            <p:cNvSpPr/>
            <p:nvPr/>
          </p:nvSpPr>
          <p:spPr>
            <a:xfrm>
              <a:off x="8580032" y="3270067"/>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00"/>
            </a:p>
          </p:txBody>
        </p:sp>
        <p:sp>
          <p:nvSpPr>
            <p:cNvPr id="389" name="Freeform: Shape 388">
              <a:extLst>
                <a:ext uri="{FF2B5EF4-FFF2-40B4-BE49-F238E27FC236}">
                  <a16:creationId xmlns:a16="http://schemas.microsoft.com/office/drawing/2014/main" id="{98BB83DA-B95F-40CE-932D-6A02C2CF4D5C}"/>
                </a:ext>
              </a:extLst>
            </p:cNvPr>
            <p:cNvSpPr/>
            <p:nvPr/>
          </p:nvSpPr>
          <p:spPr>
            <a:xfrm>
              <a:off x="8580032" y="3338991"/>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0" name="Freeform: Shape 389">
              <a:extLst>
                <a:ext uri="{FF2B5EF4-FFF2-40B4-BE49-F238E27FC236}">
                  <a16:creationId xmlns:a16="http://schemas.microsoft.com/office/drawing/2014/main" id="{4581B1C1-ACC7-47D2-88AC-7B9EBA451C67}"/>
                </a:ext>
              </a:extLst>
            </p:cNvPr>
            <p:cNvSpPr/>
            <p:nvPr/>
          </p:nvSpPr>
          <p:spPr>
            <a:xfrm>
              <a:off x="8580032" y="3407916"/>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1" name="Freeform: Shape 390">
              <a:extLst>
                <a:ext uri="{FF2B5EF4-FFF2-40B4-BE49-F238E27FC236}">
                  <a16:creationId xmlns:a16="http://schemas.microsoft.com/office/drawing/2014/main" id="{95C56807-6D4D-4984-87D7-F0794B9255AE}"/>
                </a:ext>
              </a:extLst>
            </p:cNvPr>
            <p:cNvSpPr/>
            <p:nvPr/>
          </p:nvSpPr>
          <p:spPr>
            <a:xfrm>
              <a:off x="8580032" y="3476841"/>
              <a:ext cx="497789" cy="229749"/>
            </a:xfrm>
            <a:custGeom>
              <a:avLst/>
              <a:gdLst>
                <a:gd name="connsiteX0" fmla="*/ 115193 w 497788"/>
                <a:gd name="connsiteY0" fmla="*/ 115194 h 229748"/>
                <a:gd name="connsiteX1" fmla="*/ 410038 w 497788"/>
                <a:gd name="connsiteY1" fmla="*/ 115194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4"/>
                  </a:moveTo>
                  <a:lnTo>
                    <a:pt x="410038" y="115194"/>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2" name="Freeform: Shape 391">
              <a:extLst>
                <a:ext uri="{FF2B5EF4-FFF2-40B4-BE49-F238E27FC236}">
                  <a16:creationId xmlns:a16="http://schemas.microsoft.com/office/drawing/2014/main" id="{73528C74-6BAC-4385-AEAC-DE0FC4DB9C0F}"/>
                </a:ext>
              </a:extLst>
            </p:cNvPr>
            <p:cNvSpPr/>
            <p:nvPr/>
          </p:nvSpPr>
          <p:spPr>
            <a:xfrm>
              <a:off x="8580032" y="3545765"/>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3" name="Freeform: Shape 392">
              <a:extLst>
                <a:ext uri="{FF2B5EF4-FFF2-40B4-BE49-F238E27FC236}">
                  <a16:creationId xmlns:a16="http://schemas.microsoft.com/office/drawing/2014/main" id="{11256DAF-CBB1-4555-ABE5-05CAFB8F70B5}"/>
                </a:ext>
              </a:extLst>
            </p:cNvPr>
            <p:cNvSpPr/>
            <p:nvPr/>
          </p:nvSpPr>
          <p:spPr>
            <a:xfrm>
              <a:off x="8580032" y="3618519"/>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4" name="Freeform: Shape 393">
              <a:extLst>
                <a:ext uri="{FF2B5EF4-FFF2-40B4-BE49-F238E27FC236}">
                  <a16:creationId xmlns:a16="http://schemas.microsoft.com/office/drawing/2014/main" id="{EBE3FD5A-908A-4300-9519-60B9696E1F7B}"/>
                </a:ext>
              </a:extLst>
            </p:cNvPr>
            <p:cNvSpPr/>
            <p:nvPr/>
          </p:nvSpPr>
          <p:spPr>
            <a:xfrm>
              <a:off x="8587690" y="3687444"/>
              <a:ext cx="497789" cy="229749"/>
            </a:xfrm>
            <a:custGeom>
              <a:avLst/>
              <a:gdLst>
                <a:gd name="connsiteX0" fmla="*/ 126681 w 497788"/>
                <a:gd name="connsiteY0" fmla="*/ 126681 h 229748"/>
                <a:gd name="connsiteX1" fmla="*/ 245384 w 497788"/>
                <a:gd name="connsiteY1" fmla="*/ 141997 h 229748"/>
                <a:gd name="connsiteX2" fmla="*/ 410038 w 497788"/>
                <a:gd name="connsiteY2" fmla="*/ 141997 h 229748"/>
                <a:gd name="connsiteX3" fmla="*/ 410038 w 497788"/>
                <a:gd name="connsiteY3" fmla="*/ 115193 h 229748"/>
                <a:gd name="connsiteX4" fmla="*/ 115193 w 497788"/>
                <a:gd name="connsiteY4" fmla="*/ 115193 h 229748"/>
                <a:gd name="connsiteX5" fmla="*/ 115193 w 497788"/>
                <a:gd name="connsiteY5" fmla="*/ 130510 h 229748"/>
                <a:gd name="connsiteX6" fmla="*/ 126681 w 497788"/>
                <a:gd name="connsiteY6" fmla="*/ 126681 h 22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788" h="229748">
                  <a:moveTo>
                    <a:pt x="126681" y="126681"/>
                  </a:moveTo>
                  <a:cubicBezTo>
                    <a:pt x="168802" y="126681"/>
                    <a:pt x="207093" y="130510"/>
                    <a:pt x="245384" y="141997"/>
                  </a:cubicBezTo>
                  <a:lnTo>
                    <a:pt x="410038" y="141997"/>
                  </a:lnTo>
                  <a:lnTo>
                    <a:pt x="410038" y="115193"/>
                  </a:lnTo>
                  <a:lnTo>
                    <a:pt x="115193" y="115193"/>
                  </a:lnTo>
                  <a:lnTo>
                    <a:pt x="115193" y="130510"/>
                  </a:lnTo>
                  <a:cubicBezTo>
                    <a:pt x="115193" y="126681"/>
                    <a:pt x="119023" y="126681"/>
                    <a:pt x="126681" y="126681"/>
                  </a:cubicBezTo>
                </a:path>
              </a:pathLst>
            </a:custGeom>
            <a:solidFill>
              <a:srgbClr val="C58D1F"/>
            </a:solidFill>
            <a:ln w="38206" cap="flat">
              <a:noFill/>
              <a:prstDash val="solid"/>
              <a:miter/>
            </a:ln>
          </p:spPr>
          <p:txBody>
            <a:bodyPr rtlCol="0" anchor="ctr"/>
            <a:lstStyle/>
            <a:p>
              <a:endParaRPr lang="en-US" sz="1800"/>
            </a:p>
          </p:txBody>
        </p:sp>
        <p:sp>
          <p:nvSpPr>
            <p:cNvPr id="395" name="Freeform: Shape 394">
              <a:extLst>
                <a:ext uri="{FF2B5EF4-FFF2-40B4-BE49-F238E27FC236}">
                  <a16:creationId xmlns:a16="http://schemas.microsoft.com/office/drawing/2014/main" id="{EBD7CAA4-C749-4DC5-943B-9124E0B1AED4}"/>
                </a:ext>
              </a:extLst>
            </p:cNvPr>
            <p:cNvSpPr/>
            <p:nvPr/>
          </p:nvSpPr>
          <p:spPr>
            <a:xfrm>
              <a:off x="8020977" y="3197313"/>
              <a:ext cx="459497" cy="459497"/>
            </a:xfrm>
            <a:custGeom>
              <a:avLst/>
              <a:gdLst>
                <a:gd name="connsiteX0" fmla="*/ 364088 w 459497"/>
                <a:gd name="connsiteY0" fmla="*/ 375575 h 459497"/>
                <a:gd name="connsiteX1" fmla="*/ 115193 w 459497"/>
                <a:gd name="connsiteY1" fmla="*/ 295163 h 459497"/>
                <a:gd name="connsiteX2" fmla="*/ 364088 w 459497"/>
                <a:gd name="connsiteY2" fmla="*/ 115193 h 459497"/>
                <a:gd name="connsiteX3" fmla="*/ 364088 w 459497"/>
                <a:gd name="connsiteY3" fmla="*/ 375575 h 459497"/>
              </a:gdLst>
              <a:ahLst/>
              <a:cxnLst>
                <a:cxn ang="0">
                  <a:pos x="connsiteX0" y="connsiteY0"/>
                </a:cxn>
                <a:cxn ang="0">
                  <a:pos x="connsiteX1" y="connsiteY1"/>
                </a:cxn>
                <a:cxn ang="0">
                  <a:pos x="connsiteX2" y="connsiteY2"/>
                </a:cxn>
                <a:cxn ang="0">
                  <a:pos x="connsiteX3" y="connsiteY3"/>
                </a:cxn>
              </a:cxnLst>
              <a:rect l="l" t="t" r="r" b="b"/>
              <a:pathLst>
                <a:path w="459497" h="459497">
                  <a:moveTo>
                    <a:pt x="364088" y="375575"/>
                  </a:moveTo>
                  <a:lnTo>
                    <a:pt x="115193" y="295163"/>
                  </a:lnTo>
                  <a:cubicBezTo>
                    <a:pt x="149656" y="187947"/>
                    <a:pt x="245384" y="115193"/>
                    <a:pt x="364088" y="115193"/>
                  </a:cubicBezTo>
                  <a:lnTo>
                    <a:pt x="364088" y="375575"/>
                  </a:lnTo>
                  <a:close/>
                </a:path>
              </a:pathLst>
            </a:custGeom>
            <a:solidFill>
              <a:srgbClr val="FFFFFF"/>
            </a:solidFill>
            <a:ln w="38206" cap="flat">
              <a:noFill/>
              <a:prstDash val="solid"/>
              <a:miter/>
            </a:ln>
          </p:spPr>
          <p:txBody>
            <a:bodyPr rtlCol="0" anchor="ctr"/>
            <a:lstStyle/>
            <a:p>
              <a:endParaRPr lang="en-US" sz="1800"/>
            </a:p>
          </p:txBody>
        </p:sp>
        <p:sp>
          <p:nvSpPr>
            <p:cNvPr id="396" name="Freeform: Shape 395">
              <a:extLst>
                <a:ext uri="{FF2B5EF4-FFF2-40B4-BE49-F238E27FC236}">
                  <a16:creationId xmlns:a16="http://schemas.microsoft.com/office/drawing/2014/main" id="{E5DE2A6F-FC17-4409-BB15-E2C2315624C5}"/>
                </a:ext>
              </a:extLst>
            </p:cNvPr>
            <p:cNvSpPr/>
            <p:nvPr/>
          </p:nvSpPr>
          <p:spPr>
            <a:xfrm>
              <a:off x="8021930" y="3456742"/>
              <a:ext cx="459497" cy="421206"/>
            </a:xfrm>
            <a:custGeom>
              <a:avLst/>
              <a:gdLst>
                <a:gd name="connsiteX0" fmla="*/ 364088 w 459497"/>
                <a:gd name="connsiteY0" fmla="*/ 115193 h 421205"/>
                <a:gd name="connsiteX1" fmla="*/ 210922 w 459497"/>
                <a:gd name="connsiteY1" fmla="*/ 325796 h 421205"/>
                <a:gd name="connsiteX2" fmla="*/ 115193 w 459497"/>
                <a:gd name="connsiteY2" fmla="*/ 195605 h 421205"/>
                <a:gd name="connsiteX3" fmla="*/ 364088 w 459497"/>
                <a:gd name="connsiteY3" fmla="*/ 115193 h 421205"/>
              </a:gdLst>
              <a:ahLst/>
              <a:cxnLst>
                <a:cxn ang="0">
                  <a:pos x="connsiteX0" y="connsiteY0"/>
                </a:cxn>
                <a:cxn ang="0">
                  <a:pos x="connsiteX1" y="connsiteY1"/>
                </a:cxn>
                <a:cxn ang="0">
                  <a:pos x="connsiteX2" y="connsiteY2"/>
                </a:cxn>
                <a:cxn ang="0">
                  <a:pos x="connsiteX3" y="connsiteY3"/>
                </a:cxn>
              </a:cxnLst>
              <a:rect l="l" t="t" r="r" b="b"/>
              <a:pathLst>
                <a:path w="459497" h="421205">
                  <a:moveTo>
                    <a:pt x="364088" y="115193"/>
                  </a:moveTo>
                  <a:lnTo>
                    <a:pt x="210922" y="325796"/>
                  </a:lnTo>
                  <a:cubicBezTo>
                    <a:pt x="164972" y="291334"/>
                    <a:pt x="134339" y="249214"/>
                    <a:pt x="115193" y="195605"/>
                  </a:cubicBezTo>
                  <a:lnTo>
                    <a:pt x="364088" y="115193"/>
                  </a:lnTo>
                  <a:close/>
                </a:path>
              </a:pathLst>
            </a:custGeom>
            <a:solidFill>
              <a:schemeClr val="accent3"/>
            </a:solidFill>
            <a:ln w="38206" cap="flat">
              <a:noFill/>
              <a:prstDash val="solid"/>
              <a:miter/>
            </a:ln>
          </p:spPr>
          <p:txBody>
            <a:bodyPr rtlCol="0" anchor="ctr"/>
            <a:lstStyle/>
            <a:p>
              <a:endParaRPr lang="en-US" sz="1800"/>
            </a:p>
          </p:txBody>
        </p:sp>
        <p:sp>
          <p:nvSpPr>
            <p:cNvPr id="397" name="Freeform: Shape 396">
              <a:extLst>
                <a:ext uri="{FF2B5EF4-FFF2-40B4-BE49-F238E27FC236}">
                  <a16:creationId xmlns:a16="http://schemas.microsoft.com/office/drawing/2014/main" id="{31AE8655-C955-4A48-8553-C31F20B90267}"/>
                </a:ext>
              </a:extLst>
            </p:cNvPr>
            <p:cNvSpPr/>
            <p:nvPr/>
          </p:nvSpPr>
          <p:spPr>
            <a:xfrm>
              <a:off x="8114782" y="3452930"/>
              <a:ext cx="612663" cy="459497"/>
            </a:xfrm>
            <a:custGeom>
              <a:avLst/>
              <a:gdLst>
                <a:gd name="connsiteX0" fmla="*/ 272188 w 612663"/>
                <a:gd name="connsiteY0" fmla="*/ 115193 h 459497"/>
                <a:gd name="connsiteX1" fmla="*/ 517254 w 612663"/>
                <a:gd name="connsiteY1" fmla="*/ 195605 h 459497"/>
                <a:gd name="connsiteX2" fmla="*/ 187947 w 612663"/>
                <a:gd name="connsiteY2" fmla="*/ 364088 h 459497"/>
                <a:gd name="connsiteX3" fmla="*/ 115193 w 612663"/>
                <a:gd name="connsiteY3" fmla="*/ 325796 h 459497"/>
                <a:gd name="connsiteX4" fmla="*/ 272188 w 612663"/>
                <a:gd name="connsiteY4" fmla="*/ 115193 h 459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663" h="459497">
                  <a:moveTo>
                    <a:pt x="272188" y="115193"/>
                  </a:moveTo>
                  <a:lnTo>
                    <a:pt x="517254" y="195605"/>
                  </a:lnTo>
                  <a:cubicBezTo>
                    <a:pt x="471304" y="333455"/>
                    <a:pt x="325796" y="406208"/>
                    <a:pt x="187947" y="364088"/>
                  </a:cubicBezTo>
                  <a:cubicBezTo>
                    <a:pt x="161143" y="356429"/>
                    <a:pt x="138168" y="344942"/>
                    <a:pt x="115193" y="325796"/>
                  </a:cubicBezTo>
                  <a:lnTo>
                    <a:pt x="272188" y="115193"/>
                  </a:lnTo>
                  <a:close/>
                </a:path>
              </a:pathLst>
            </a:custGeom>
            <a:solidFill>
              <a:srgbClr val="1070C4"/>
            </a:solidFill>
            <a:ln w="38206" cap="flat">
              <a:noFill/>
              <a:prstDash val="solid"/>
              <a:miter/>
            </a:ln>
          </p:spPr>
          <p:txBody>
            <a:bodyPr rtlCol="0" anchor="ctr"/>
            <a:lstStyle/>
            <a:p>
              <a:endParaRPr lang="en-US" sz="1800"/>
            </a:p>
          </p:txBody>
        </p:sp>
        <p:sp>
          <p:nvSpPr>
            <p:cNvPr id="398" name="Freeform: Shape 397">
              <a:extLst>
                <a:ext uri="{FF2B5EF4-FFF2-40B4-BE49-F238E27FC236}">
                  <a16:creationId xmlns:a16="http://schemas.microsoft.com/office/drawing/2014/main" id="{35AE8F77-FC8B-4093-8780-C2FCA12145DA}"/>
                </a:ext>
              </a:extLst>
            </p:cNvPr>
            <p:cNvSpPr/>
            <p:nvPr/>
          </p:nvSpPr>
          <p:spPr>
            <a:xfrm>
              <a:off x="8266059" y="3197313"/>
              <a:ext cx="459497" cy="536080"/>
            </a:xfrm>
            <a:custGeom>
              <a:avLst/>
              <a:gdLst>
                <a:gd name="connsiteX0" fmla="*/ 115193 w 459497"/>
                <a:gd name="connsiteY0" fmla="*/ 375575 h 536080"/>
                <a:gd name="connsiteX1" fmla="*/ 115193 w 459497"/>
                <a:gd name="connsiteY1" fmla="*/ 115193 h 536080"/>
                <a:gd name="connsiteX2" fmla="*/ 375575 w 459497"/>
                <a:gd name="connsiteY2" fmla="*/ 375575 h 536080"/>
                <a:gd name="connsiteX3" fmla="*/ 364088 w 459497"/>
                <a:gd name="connsiteY3" fmla="*/ 455987 h 536080"/>
                <a:gd name="connsiteX4" fmla="*/ 115193 w 459497"/>
                <a:gd name="connsiteY4" fmla="*/ 375575 h 536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497" h="536080">
                  <a:moveTo>
                    <a:pt x="115193" y="375575"/>
                  </a:moveTo>
                  <a:lnTo>
                    <a:pt x="115193" y="115193"/>
                  </a:lnTo>
                  <a:cubicBezTo>
                    <a:pt x="256872" y="115193"/>
                    <a:pt x="375575" y="230068"/>
                    <a:pt x="375575" y="375575"/>
                  </a:cubicBezTo>
                  <a:cubicBezTo>
                    <a:pt x="375575" y="402379"/>
                    <a:pt x="371746" y="429184"/>
                    <a:pt x="364088" y="455987"/>
                  </a:cubicBezTo>
                  <a:lnTo>
                    <a:pt x="115193" y="375575"/>
                  </a:lnTo>
                  <a:close/>
                </a:path>
              </a:pathLst>
            </a:custGeom>
            <a:solidFill>
              <a:schemeClr val="accent4"/>
            </a:solidFill>
            <a:ln w="38206" cap="flat">
              <a:noFill/>
              <a:prstDash val="solid"/>
              <a:miter/>
            </a:ln>
          </p:spPr>
          <p:txBody>
            <a:bodyPr rtlCol="0" anchor="ctr"/>
            <a:lstStyle/>
            <a:p>
              <a:endParaRPr lang="en-US" sz="1800"/>
            </a:p>
          </p:txBody>
        </p:sp>
        <p:sp>
          <p:nvSpPr>
            <p:cNvPr id="399" name="Freeform: Shape 398">
              <a:extLst>
                <a:ext uri="{FF2B5EF4-FFF2-40B4-BE49-F238E27FC236}">
                  <a16:creationId xmlns:a16="http://schemas.microsoft.com/office/drawing/2014/main" id="{C7B2655D-C465-4FD5-99C4-C5248F365601}"/>
                </a:ext>
              </a:extLst>
            </p:cNvPr>
            <p:cNvSpPr/>
            <p:nvPr/>
          </p:nvSpPr>
          <p:spPr>
            <a:xfrm>
              <a:off x="9602413" y="3898047"/>
              <a:ext cx="995578" cy="689246"/>
            </a:xfrm>
            <a:custGeom>
              <a:avLst/>
              <a:gdLst>
                <a:gd name="connsiteX0" fmla="*/ 115193 w 995577"/>
                <a:gd name="connsiteY0" fmla="*/ 115193 h 689246"/>
                <a:gd name="connsiteX1" fmla="*/ 115193 w 995577"/>
                <a:gd name="connsiteY1" fmla="*/ 578520 h 689246"/>
                <a:gd name="connsiteX2" fmla="*/ 168802 w 995577"/>
                <a:gd name="connsiteY2" fmla="*/ 578520 h 689246"/>
                <a:gd name="connsiteX3" fmla="*/ 310480 w 995577"/>
                <a:gd name="connsiteY3" fmla="*/ 544058 h 689246"/>
                <a:gd name="connsiteX4" fmla="*/ 452158 w 995577"/>
                <a:gd name="connsiteY4" fmla="*/ 578520 h 689246"/>
                <a:gd name="connsiteX5" fmla="*/ 888681 w 995577"/>
                <a:gd name="connsiteY5" fmla="*/ 578520 h 689246"/>
                <a:gd name="connsiteX6" fmla="*/ 888681 w 995577"/>
                <a:gd name="connsiteY6" fmla="*/ 115193 h 689246"/>
                <a:gd name="connsiteX7" fmla="*/ 115193 w 995577"/>
                <a:gd name="connsiteY7" fmla="*/ 115193 h 68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5577" h="689246">
                  <a:moveTo>
                    <a:pt x="115193" y="115193"/>
                  </a:moveTo>
                  <a:lnTo>
                    <a:pt x="115193" y="578520"/>
                  </a:lnTo>
                  <a:lnTo>
                    <a:pt x="168802" y="578520"/>
                  </a:lnTo>
                  <a:cubicBezTo>
                    <a:pt x="210922" y="555545"/>
                    <a:pt x="260701" y="544058"/>
                    <a:pt x="310480" y="544058"/>
                  </a:cubicBezTo>
                  <a:cubicBezTo>
                    <a:pt x="360259" y="544058"/>
                    <a:pt x="410038" y="555545"/>
                    <a:pt x="452158" y="578520"/>
                  </a:cubicBezTo>
                  <a:lnTo>
                    <a:pt x="888681" y="578520"/>
                  </a:lnTo>
                  <a:lnTo>
                    <a:pt x="888681" y="115193"/>
                  </a:lnTo>
                  <a:lnTo>
                    <a:pt x="115193" y="115193"/>
                  </a:lnTo>
                  <a:close/>
                </a:path>
              </a:pathLst>
            </a:custGeom>
            <a:solidFill>
              <a:srgbClr val="1070C4"/>
            </a:solidFill>
            <a:ln w="38206" cap="flat">
              <a:noFill/>
              <a:prstDash val="solid"/>
              <a:miter/>
            </a:ln>
          </p:spPr>
          <p:txBody>
            <a:bodyPr rtlCol="0" anchor="ctr"/>
            <a:lstStyle/>
            <a:p>
              <a:endParaRPr lang="en-US" sz="1800"/>
            </a:p>
          </p:txBody>
        </p:sp>
        <p:sp>
          <p:nvSpPr>
            <p:cNvPr id="400" name="Freeform: Shape 399">
              <a:extLst>
                <a:ext uri="{FF2B5EF4-FFF2-40B4-BE49-F238E27FC236}">
                  <a16:creationId xmlns:a16="http://schemas.microsoft.com/office/drawing/2014/main" id="{5AF0994F-82B5-421A-A200-5CB2E54F9728}"/>
                </a:ext>
              </a:extLst>
            </p:cNvPr>
            <p:cNvSpPr/>
            <p:nvPr/>
          </p:nvSpPr>
          <p:spPr>
            <a:xfrm>
              <a:off x="10096373" y="3898047"/>
              <a:ext cx="497789" cy="497789"/>
            </a:xfrm>
            <a:custGeom>
              <a:avLst/>
              <a:gdLst>
                <a:gd name="connsiteX0" fmla="*/ 115193 w 497788"/>
                <a:gd name="connsiteY0" fmla="*/ 115193 h 497788"/>
                <a:gd name="connsiteX1" fmla="*/ 390892 w 497788"/>
                <a:gd name="connsiteY1" fmla="*/ 387063 h 497788"/>
                <a:gd name="connsiteX2" fmla="*/ 390892 w 497788"/>
                <a:gd name="connsiteY2" fmla="*/ 115193 h 497788"/>
              </a:gdLst>
              <a:ahLst/>
              <a:cxnLst>
                <a:cxn ang="0">
                  <a:pos x="connsiteX0" y="connsiteY0"/>
                </a:cxn>
                <a:cxn ang="0">
                  <a:pos x="connsiteX1" y="connsiteY1"/>
                </a:cxn>
                <a:cxn ang="0">
                  <a:pos x="connsiteX2" y="connsiteY2"/>
                </a:cxn>
              </a:cxnLst>
              <a:rect l="l" t="t" r="r" b="b"/>
              <a:pathLst>
                <a:path w="497788" h="497788">
                  <a:moveTo>
                    <a:pt x="115193" y="115193"/>
                  </a:moveTo>
                  <a:lnTo>
                    <a:pt x="390892" y="387063"/>
                  </a:lnTo>
                  <a:lnTo>
                    <a:pt x="390892" y="115193"/>
                  </a:lnTo>
                  <a:close/>
                </a:path>
              </a:pathLst>
            </a:custGeom>
            <a:solidFill>
              <a:srgbClr val="1070C4"/>
            </a:solidFill>
            <a:ln w="38206" cap="flat">
              <a:noFill/>
              <a:prstDash val="solid"/>
              <a:miter/>
            </a:ln>
          </p:spPr>
          <p:txBody>
            <a:bodyPr rtlCol="0" anchor="ctr"/>
            <a:lstStyle/>
            <a:p>
              <a:endParaRPr lang="en-US" sz="1800"/>
            </a:p>
          </p:txBody>
        </p:sp>
        <p:sp>
          <p:nvSpPr>
            <p:cNvPr id="401" name="Freeform: Shape 400">
              <a:extLst>
                <a:ext uri="{FF2B5EF4-FFF2-40B4-BE49-F238E27FC236}">
                  <a16:creationId xmlns:a16="http://schemas.microsoft.com/office/drawing/2014/main" id="{545F793B-6DC8-433F-BCF6-B87167A66B19}"/>
                </a:ext>
              </a:extLst>
            </p:cNvPr>
            <p:cNvSpPr/>
            <p:nvPr/>
          </p:nvSpPr>
          <p:spPr>
            <a:xfrm>
              <a:off x="9487539" y="4357544"/>
              <a:ext cx="382914" cy="268040"/>
            </a:xfrm>
            <a:custGeom>
              <a:avLst/>
              <a:gdLst>
                <a:gd name="connsiteX0" fmla="*/ 279847 w 382914"/>
                <a:gd name="connsiteY0" fmla="*/ 115193 h 268040"/>
                <a:gd name="connsiteX1" fmla="*/ 115193 w 382914"/>
                <a:gd name="connsiteY1" fmla="*/ 115193 h 268040"/>
                <a:gd name="connsiteX2" fmla="*/ 115193 w 382914"/>
                <a:gd name="connsiteY2" fmla="*/ 130510 h 268040"/>
                <a:gd name="connsiteX3" fmla="*/ 145827 w 382914"/>
                <a:gd name="connsiteY3" fmla="*/ 161143 h 268040"/>
                <a:gd name="connsiteX4" fmla="*/ 214751 w 382914"/>
                <a:gd name="connsiteY4" fmla="*/ 161143 h 268040"/>
                <a:gd name="connsiteX5" fmla="*/ 279847 w 382914"/>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2914" h="268040">
                  <a:moveTo>
                    <a:pt x="279847" y="115193"/>
                  </a:moveTo>
                  <a:lnTo>
                    <a:pt x="115193" y="115193"/>
                  </a:lnTo>
                  <a:lnTo>
                    <a:pt x="115193" y="130510"/>
                  </a:lnTo>
                  <a:cubicBezTo>
                    <a:pt x="115193" y="145826"/>
                    <a:pt x="126681" y="161143"/>
                    <a:pt x="145827" y="161143"/>
                  </a:cubicBezTo>
                  <a:lnTo>
                    <a:pt x="214751" y="161143"/>
                  </a:lnTo>
                  <a:cubicBezTo>
                    <a:pt x="237726" y="141997"/>
                    <a:pt x="256872" y="126681"/>
                    <a:pt x="279847" y="115193"/>
                  </a:cubicBezTo>
                </a:path>
              </a:pathLst>
            </a:custGeom>
            <a:solidFill>
              <a:srgbClr val="09538F"/>
            </a:solidFill>
            <a:ln w="38206" cap="flat">
              <a:noFill/>
              <a:prstDash val="solid"/>
              <a:miter/>
            </a:ln>
          </p:spPr>
          <p:txBody>
            <a:bodyPr rtlCol="0" anchor="ctr"/>
            <a:lstStyle/>
            <a:p>
              <a:endParaRPr lang="en-US" sz="1800"/>
            </a:p>
          </p:txBody>
        </p:sp>
        <p:sp>
          <p:nvSpPr>
            <p:cNvPr id="402" name="Freeform: Shape 401">
              <a:extLst>
                <a:ext uri="{FF2B5EF4-FFF2-40B4-BE49-F238E27FC236}">
                  <a16:creationId xmlns:a16="http://schemas.microsoft.com/office/drawing/2014/main" id="{3135ABD0-BE3D-42FB-8FA6-D74E161D6E38}"/>
                </a:ext>
              </a:extLst>
            </p:cNvPr>
            <p:cNvSpPr/>
            <p:nvPr/>
          </p:nvSpPr>
          <p:spPr>
            <a:xfrm>
              <a:off x="9935549" y="4353715"/>
              <a:ext cx="765829" cy="268040"/>
            </a:xfrm>
            <a:custGeom>
              <a:avLst/>
              <a:gdLst>
                <a:gd name="connsiteX0" fmla="*/ 115193 w 765828"/>
                <a:gd name="connsiteY0" fmla="*/ 119023 h 268040"/>
                <a:gd name="connsiteX1" fmla="*/ 180289 w 765828"/>
                <a:gd name="connsiteY1" fmla="*/ 161143 h 268040"/>
                <a:gd name="connsiteX2" fmla="*/ 635957 w 765828"/>
                <a:gd name="connsiteY2" fmla="*/ 161143 h 268040"/>
                <a:gd name="connsiteX3" fmla="*/ 666590 w 765828"/>
                <a:gd name="connsiteY3" fmla="*/ 130510 h 268040"/>
                <a:gd name="connsiteX4" fmla="*/ 666590 w 765828"/>
                <a:gd name="connsiteY4" fmla="*/ 115193 h 268040"/>
                <a:gd name="connsiteX5" fmla="*/ 115193 w 76582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28" h="268040">
                  <a:moveTo>
                    <a:pt x="115193" y="119023"/>
                  </a:moveTo>
                  <a:cubicBezTo>
                    <a:pt x="138168" y="130510"/>
                    <a:pt x="161143" y="145826"/>
                    <a:pt x="180289" y="161143"/>
                  </a:cubicBezTo>
                  <a:lnTo>
                    <a:pt x="635957" y="161143"/>
                  </a:lnTo>
                  <a:cubicBezTo>
                    <a:pt x="651274" y="161143"/>
                    <a:pt x="666590" y="149656"/>
                    <a:pt x="666590" y="130510"/>
                  </a:cubicBezTo>
                  <a:lnTo>
                    <a:pt x="666590" y="115193"/>
                  </a:lnTo>
                  <a:lnTo>
                    <a:pt x="115193" y="115193"/>
                  </a:lnTo>
                  <a:close/>
                </a:path>
              </a:pathLst>
            </a:custGeom>
            <a:solidFill>
              <a:srgbClr val="09538F"/>
            </a:solidFill>
            <a:ln w="38206" cap="flat">
              <a:noFill/>
              <a:prstDash val="solid"/>
              <a:miter/>
            </a:ln>
          </p:spPr>
          <p:txBody>
            <a:bodyPr rtlCol="0" anchor="ctr"/>
            <a:lstStyle/>
            <a:p>
              <a:endParaRPr lang="en-US" sz="1800"/>
            </a:p>
          </p:txBody>
        </p:sp>
        <p:sp>
          <p:nvSpPr>
            <p:cNvPr id="403" name="Freeform: Shape 402">
              <a:extLst>
                <a:ext uri="{FF2B5EF4-FFF2-40B4-BE49-F238E27FC236}">
                  <a16:creationId xmlns:a16="http://schemas.microsoft.com/office/drawing/2014/main" id="{443F6F5D-0ED1-4089-9C7F-1244458D96B4}"/>
                </a:ext>
              </a:extLst>
            </p:cNvPr>
            <p:cNvSpPr/>
            <p:nvPr/>
          </p:nvSpPr>
          <p:spPr>
            <a:xfrm>
              <a:off x="9510514" y="1792017"/>
              <a:ext cx="1033869" cy="2756985"/>
            </a:xfrm>
            <a:custGeom>
              <a:avLst/>
              <a:gdLst>
                <a:gd name="connsiteX0" fmla="*/ 582349 w 1033869"/>
                <a:gd name="connsiteY0" fmla="*/ 2248027 h 2756984"/>
                <a:gd name="connsiteX1" fmla="*/ 582349 w 1033869"/>
                <a:gd name="connsiteY1" fmla="*/ 287505 h 2756984"/>
                <a:gd name="connsiteX2" fmla="*/ 410038 w 1033869"/>
                <a:gd name="connsiteY2" fmla="*/ 115193 h 2756984"/>
                <a:gd name="connsiteX3" fmla="*/ 130510 w 1033869"/>
                <a:gd name="connsiteY3" fmla="*/ 115193 h 2756984"/>
                <a:gd name="connsiteX4" fmla="*/ 115193 w 1033869"/>
                <a:gd name="connsiteY4" fmla="*/ 130510 h 2756984"/>
                <a:gd name="connsiteX5" fmla="*/ 130510 w 1033869"/>
                <a:gd name="connsiteY5" fmla="*/ 145827 h 2756984"/>
                <a:gd name="connsiteX6" fmla="*/ 410038 w 1033869"/>
                <a:gd name="connsiteY6" fmla="*/ 145827 h 2756984"/>
                <a:gd name="connsiteX7" fmla="*/ 555545 w 1033869"/>
                <a:gd name="connsiteY7" fmla="*/ 291334 h 2756984"/>
                <a:gd name="connsiteX8" fmla="*/ 555545 w 1033869"/>
                <a:gd name="connsiteY8" fmla="*/ 2248027 h 2756984"/>
                <a:gd name="connsiteX9" fmla="*/ 260701 w 1033869"/>
                <a:gd name="connsiteY9" fmla="*/ 2248027 h 2756984"/>
                <a:gd name="connsiteX10" fmla="*/ 260701 w 1033869"/>
                <a:gd name="connsiteY10" fmla="*/ 2657746 h 2756984"/>
                <a:gd name="connsiteX11" fmla="*/ 341113 w 1033869"/>
                <a:gd name="connsiteY11" fmla="*/ 2657746 h 2756984"/>
                <a:gd name="connsiteX12" fmla="*/ 402379 w 1033869"/>
                <a:gd name="connsiteY12" fmla="*/ 2650088 h 2756984"/>
                <a:gd name="connsiteX13" fmla="*/ 463646 w 1033869"/>
                <a:gd name="connsiteY13" fmla="*/ 2657746 h 2756984"/>
                <a:gd name="connsiteX14" fmla="*/ 926972 w 1033869"/>
                <a:gd name="connsiteY14" fmla="*/ 2657746 h 2756984"/>
                <a:gd name="connsiteX15" fmla="*/ 926972 w 1033869"/>
                <a:gd name="connsiteY15" fmla="*/ 2248027 h 2756984"/>
                <a:gd name="connsiteX16" fmla="*/ 582349 w 1033869"/>
                <a:gd name="connsiteY16" fmla="*/ 2248027 h 275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3869" h="2756984">
                  <a:moveTo>
                    <a:pt x="582349" y="2248027"/>
                  </a:moveTo>
                  <a:lnTo>
                    <a:pt x="582349" y="287505"/>
                  </a:lnTo>
                  <a:cubicBezTo>
                    <a:pt x="582349" y="191776"/>
                    <a:pt x="505766" y="115193"/>
                    <a:pt x="410038" y="115193"/>
                  </a:cubicBezTo>
                  <a:lnTo>
                    <a:pt x="130510" y="115193"/>
                  </a:lnTo>
                  <a:cubicBezTo>
                    <a:pt x="122852" y="115193"/>
                    <a:pt x="115193" y="122852"/>
                    <a:pt x="115193" y="130510"/>
                  </a:cubicBezTo>
                  <a:cubicBezTo>
                    <a:pt x="115193" y="138168"/>
                    <a:pt x="122852" y="145827"/>
                    <a:pt x="130510" y="145827"/>
                  </a:cubicBezTo>
                  <a:lnTo>
                    <a:pt x="410038" y="145827"/>
                  </a:lnTo>
                  <a:cubicBezTo>
                    <a:pt x="490450" y="145827"/>
                    <a:pt x="555545" y="210922"/>
                    <a:pt x="555545" y="291334"/>
                  </a:cubicBezTo>
                  <a:lnTo>
                    <a:pt x="555545" y="2248027"/>
                  </a:lnTo>
                  <a:lnTo>
                    <a:pt x="260701" y="2248027"/>
                  </a:lnTo>
                  <a:lnTo>
                    <a:pt x="260701" y="2657746"/>
                  </a:lnTo>
                  <a:lnTo>
                    <a:pt x="341113" y="2657746"/>
                  </a:lnTo>
                  <a:cubicBezTo>
                    <a:pt x="360259" y="2653917"/>
                    <a:pt x="383233" y="2650088"/>
                    <a:pt x="402379" y="2650088"/>
                  </a:cubicBezTo>
                  <a:cubicBezTo>
                    <a:pt x="421525" y="2650088"/>
                    <a:pt x="444500" y="2653917"/>
                    <a:pt x="463646" y="2657746"/>
                  </a:cubicBezTo>
                  <a:lnTo>
                    <a:pt x="926972" y="2657746"/>
                  </a:lnTo>
                  <a:lnTo>
                    <a:pt x="926972" y="2248027"/>
                  </a:lnTo>
                  <a:lnTo>
                    <a:pt x="582349" y="2248027"/>
                  </a:lnTo>
                  <a:close/>
                </a:path>
              </a:pathLst>
            </a:custGeom>
            <a:solidFill>
              <a:srgbClr val="FEC94E"/>
            </a:solidFill>
            <a:ln w="38206" cap="flat">
              <a:noFill/>
              <a:prstDash val="solid"/>
              <a:miter/>
            </a:ln>
          </p:spPr>
          <p:txBody>
            <a:bodyPr rtlCol="0" anchor="ctr"/>
            <a:lstStyle/>
            <a:p>
              <a:endParaRPr lang="en-US" sz="1800"/>
            </a:p>
          </p:txBody>
        </p:sp>
        <p:sp>
          <p:nvSpPr>
            <p:cNvPr id="404" name="Freeform: Shape 403">
              <a:extLst>
                <a:ext uri="{FF2B5EF4-FFF2-40B4-BE49-F238E27FC236}">
                  <a16:creationId xmlns:a16="http://schemas.microsoft.com/office/drawing/2014/main" id="{F0DEDEEF-6F34-474D-B53C-6CA444FBB331}"/>
                </a:ext>
              </a:extLst>
            </p:cNvPr>
            <p:cNvSpPr/>
            <p:nvPr/>
          </p:nvSpPr>
          <p:spPr>
            <a:xfrm>
              <a:off x="8269871" y="2025594"/>
              <a:ext cx="842412" cy="1378492"/>
            </a:xfrm>
            <a:custGeom>
              <a:avLst/>
              <a:gdLst>
                <a:gd name="connsiteX0" fmla="*/ 130510 w 842411"/>
                <a:gd name="connsiteY0" fmla="*/ 1267766 h 1378492"/>
                <a:gd name="connsiteX1" fmla="*/ 115193 w 842411"/>
                <a:gd name="connsiteY1" fmla="*/ 1252450 h 1378492"/>
                <a:gd name="connsiteX2" fmla="*/ 115193 w 842411"/>
                <a:gd name="connsiteY2" fmla="*/ 329626 h 1378492"/>
                <a:gd name="connsiteX3" fmla="*/ 329626 w 842411"/>
                <a:gd name="connsiteY3" fmla="*/ 115193 h 1378492"/>
                <a:gd name="connsiteX4" fmla="*/ 739344 w 842411"/>
                <a:gd name="connsiteY4" fmla="*/ 115193 h 1378492"/>
                <a:gd name="connsiteX5" fmla="*/ 754661 w 842411"/>
                <a:gd name="connsiteY5" fmla="*/ 130510 h 1378492"/>
                <a:gd name="connsiteX6" fmla="*/ 739344 w 842411"/>
                <a:gd name="connsiteY6" fmla="*/ 145827 h 1378492"/>
                <a:gd name="connsiteX7" fmla="*/ 329626 w 842411"/>
                <a:gd name="connsiteY7" fmla="*/ 145827 h 1378492"/>
                <a:gd name="connsiteX8" fmla="*/ 145827 w 842411"/>
                <a:gd name="connsiteY8" fmla="*/ 329626 h 1378492"/>
                <a:gd name="connsiteX9" fmla="*/ 145827 w 842411"/>
                <a:gd name="connsiteY9" fmla="*/ 1252450 h 1378492"/>
                <a:gd name="connsiteX10" fmla="*/ 130510 w 842411"/>
                <a:gd name="connsiteY10" fmla="*/ 1267766 h 137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2411" h="1378492">
                  <a:moveTo>
                    <a:pt x="130510" y="1267766"/>
                  </a:moveTo>
                  <a:cubicBezTo>
                    <a:pt x="122852" y="1267766"/>
                    <a:pt x="115193" y="1260108"/>
                    <a:pt x="115193" y="1252450"/>
                  </a:cubicBezTo>
                  <a:lnTo>
                    <a:pt x="115193" y="329626"/>
                  </a:lnTo>
                  <a:cubicBezTo>
                    <a:pt x="115193" y="210922"/>
                    <a:pt x="210922" y="115193"/>
                    <a:pt x="329626" y="115193"/>
                  </a:cubicBezTo>
                  <a:lnTo>
                    <a:pt x="739344" y="115193"/>
                  </a:lnTo>
                  <a:cubicBezTo>
                    <a:pt x="747002" y="115193"/>
                    <a:pt x="754661" y="122852"/>
                    <a:pt x="754661" y="130510"/>
                  </a:cubicBezTo>
                  <a:cubicBezTo>
                    <a:pt x="754661" y="138168"/>
                    <a:pt x="747002" y="145827"/>
                    <a:pt x="739344" y="145827"/>
                  </a:cubicBezTo>
                  <a:lnTo>
                    <a:pt x="329626" y="145827"/>
                  </a:lnTo>
                  <a:cubicBezTo>
                    <a:pt x="226239" y="145827"/>
                    <a:pt x="145827" y="230068"/>
                    <a:pt x="145827" y="329626"/>
                  </a:cubicBezTo>
                  <a:lnTo>
                    <a:pt x="145827" y="1252450"/>
                  </a:lnTo>
                  <a:cubicBezTo>
                    <a:pt x="141997" y="1263937"/>
                    <a:pt x="138168" y="1267766"/>
                    <a:pt x="130510" y="1267766"/>
                  </a:cubicBezTo>
                </a:path>
              </a:pathLst>
            </a:custGeom>
            <a:solidFill>
              <a:srgbClr val="EDAC28"/>
            </a:solidFill>
            <a:ln w="38206" cap="flat">
              <a:noFill/>
              <a:prstDash val="solid"/>
              <a:miter/>
            </a:ln>
          </p:spPr>
          <p:txBody>
            <a:bodyPr rtlCol="0" anchor="ctr"/>
            <a:lstStyle/>
            <a:p>
              <a:endParaRPr lang="en-US" sz="1800"/>
            </a:p>
          </p:txBody>
        </p:sp>
        <p:sp>
          <p:nvSpPr>
            <p:cNvPr id="405" name="Freeform: Shape 404">
              <a:extLst>
                <a:ext uri="{FF2B5EF4-FFF2-40B4-BE49-F238E27FC236}">
                  <a16:creationId xmlns:a16="http://schemas.microsoft.com/office/drawing/2014/main" id="{8C53CFAB-D1DA-4378-B4B8-16BB29C96D45}"/>
                </a:ext>
              </a:extLst>
            </p:cNvPr>
            <p:cNvSpPr/>
            <p:nvPr/>
          </p:nvSpPr>
          <p:spPr>
            <a:xfrm>
              <a:off x="9828333" y="4192891"/>
              <a:ext cx="306332" cy="344623"/>
            </a:xfrm>
            <a:custGeom>
              <a:avLst/>
              <a:gdLst>
                <a:gd name="connsiteX0" fmla="*/ 115193 w 306331"/>
                <a:gd name="connsiteY0" fmla="*/ 115193 h 344623"/>
                <a:gd name="connsiteX1" fmla="*/ 191776 w 306331"/>
                <a:gd name="connsiteY1" fmla="*/ 115193 h 344623"/>
                <a:gd name="connsiteX2" fmla="*/ 191776 w 306331"/>
                <a:gd name="connsiteY2" fmla="*/ 230068 h 344623"/>
                <a:gd name="connsiteX3" fmla="*/ 115193 w 306331"/>
                <a:gd name="connsiteY3" fmla="*/ 230068 h 344623"/>
              </a:gdLst>
              <a:ahLst/>
              <a:cxnLst>
                <a:cxn ang="0">
                  <a:pos x="connsiteX0" y="connsiteY0"/>
                </a:cxn>
                <a:cxn ang="0">
                  <a:pos x="connsiteX1" y="connsiteY1"/>
                </a:cxn>
                <a:cxn ang="0">
                  <a:pos x="connsiteX2" y="connsiteY2"/>
                </a:cxn>
                <a:cxn ang="0">
                  <a:pos x="connsiteX3" y="connsiteY3"/>
                </a:cxn>
              </a:cxnLst>
              <a:rect l="l" t="t" r="r" b="b"/>
              <a:pathLst>
                <a:path w="306331" h="344623">
                  <a:moveTo>
                    <a:pt x="115193" y="115193"/>
                  </a:moveTo>
                  <a:lnTo>
                    <a:pt x="191776" y="115193"/>
                  </a:lnTo>
                  <a:lnTo>
                    <a:pt x="191776" y="230068"/>
                  </a:lnTo>
                  <a:lnTo>
                    <a:pt x="115193" y="230068"/>
                  </a:lnTo>
                  <a:close/>
                </a:path>
              </a:pathLst>
            </a:custGeom>
            <a:solidFill>
              <a:schemeClr val="accent4"/>
            </a:solidFill>
            <a:ln w="38206" cap="flat">
              <a:noFill/>
              <a:prstDash val="solid"/>
              <a:miter/>
            </a:ln>
          </p:spPr>
          <p:txBody>
            <a:bodyPr rtlCol="0" anchor="ctr"/>
            <a:lstStyle/>
            <a:p>
              <a:endParaRPr lang="en-US" sz="1800"/>
            </a:p>
          </p:txBody>
        </p:sp>
        <p:sp>
          <p:nvSpPr>
            <p:cNvPr id="406" name="Freeform: Shape 405">
              <a:extLst>
                <a:ext uri="{FF2B5EF4-FFF2-40B4-BE49-F238E27FC236}">
                  <a16:creationId xmlns:a16="http://schemas.microsoft.com/office/drawing/2014/main" id="{F3619657-B97D-474D-AD1D-BA2771947948}"/>
                </a:ext>
              </a:extLst>
            </p:cNvPr>
            <p:cNvSpPr/>
            <p:nvPr/>
          </p:nvSpPr>
          <p:spPr>
            <a:xfrm>
              <a:off x="9943207" y="4062700"/>
              <a:ext cx="306332" cy="459497"/>
            </a:xfrm>
            <a:custGeom>
              <a:avLst/>
              <a:gdLst>
                <a:gd name="connsiteX0" fmla="*/ 115193 w 306331"/>
                <a:gd name="connsiteY0" fmla="*/ 115193 h 459497"/>
                <a:gd name="connsiteX1" fmla="*/ 191776 w 306331"/>
                <a:gd name="connsiteY1" fmla="*/ 115193 h 459497"/>
                <a:gd name="connsiteX2" fmla="*/ 191776 w 306331"/>
                <a:gd name="connsiteY2" fmla="*/ 356430 h 459497"/>
                <a:gd name="connsiteX3" fmla="*/ 115193 w 306331"/>
                <a:gd name="connsiteY3" fmla="*/ 356430 h 459497"/>
              </a:gdLst>
              <a:ahLst/>
              <a:cxnLst>
                <a:cxn ang="0">
                  <a:pos x="connsiteX0" y="connsiteY0"/>
                </a:cxn>
                <a:cxn ang="0">
                  <a:pos x="connsiteX1" y="connsiteY1"/>
                </a:cxn>
                <a:cxn ang="0">
                  <a:pos x="connsiteX2" y="connsiteY2"/>
                </a:cxn>
                <a:cxn ang="0">
                  <a:pos x="connsiteX3" y="connsiteY3"/>
                </a:cxn>
              </a:cxnLst>
              <a:rect l="l" t="t" r="r" b="b"/>
              <a:pathLst>
                <a:path w="306331" h="459497">
                  <a:moveTo>
                    <a:pt x="115193" y="115193"/>
                  </a:moveTo>
                  <a:lnTo>
                    <a:pt x="191776" y="115193"/>
                  </a:lnTo>
                  <a:lnTo>
                    <a:pt x="191776" y="356430"/>
                  </a:lnTo>
                  <a:lnTo>
                    <a:pt x="115193" y="356430"/>
                  </a:lnTo>
                  <a:close/>
                </a:path>
              </a:pathLst>
            </a:custGeom>
            <a:solidFill>
              <a:schemeClr val="accent2"/>
            </a:solidFill>
            <a:ln w="38206" cap="flat">
              <a:noFill/>
              <a:prstDash val="solid"/>
              <a:miter/>
            </a:ln>
          </p:spPr>
          <p:txBody>
            <a:bodyPr rtlCol="0" anchor="ctr"/>
            <a:lstStyle/>
            <a:p>
              <a:endParaRPr lang="en-US" sz="1800"/>
            </a:p>
          </p:txBody>
        </p:sp>
        <p:sp>
          <p:nvSpPr>
            <p:cNvPr id="407" name="Freeform: Shape 406">
              <a:extLst>
                <a:ext uri="{FF2B5EF4-FFF2-40B4-BE49-F238E27FC236}">
                  <a16:creationId xmlns:a16="http://schemas.microsoft.com/office/drawing/2014/main" id="{8C2C5EB4-0B08-455C-91B9-1FC99CFB3205}"/>
                </a:ext>
              </a:extLst>
            </p:cNvPr>
            <p:cNvSpPr/>
            <p:nvPr/>
          </p:nvSpPr>
          <p:spPr>
            <a:xfrm>
              <a:off x="10058082" y="3959313"/>
              <a:ext cx="306332" cy="574372"/>
            </a:xfrm>
            <a:custGeom>
              <a:avLst/>
              <a:gdLst>
                <a:gd name="connsiteX0" fmla="*/ 115193 w 306331"/>
                <a:gd name="connsiteY0" fmla="*/ 115193 h 574371"/>
                <a:gd name="connsiteX1" fmla="*/ 191776 w 306331"/>
                <a:gd name="connsiteY1" fmla="*/ 115193 h 574371"/>
                <a:gd name="connsiteX2" fmla="*/ 191776 w 306331"/>
                <a:gd name="connsiteY2" fmla="*/ 459817 h 574371"/>
                <a:gd name="connsiteX3" fmla="*/ 115193 w 306331"/>
                <a:gd name="connsiteY3" fmla="*/ 459817 h 574371"/>
              </a:gdLst>
              <a:ahLst/>
              <a:cxnLst>
                <a:cxn ang="0">
                  <a:pos x="connsiteX0" y="connsiteY0"/>
                </a:cxn>
                <a:cxn ang="0">
                  <a:pos x="connsiteX1" y="connsiteY1"/>
                </a:cxn>
                <a:cxn ang="0">
                  <a:pos x="connsiteX2" y="connsiteY2"/>
                </a:cxn>
                <a:cxn ang="0">
                  <a:pos x="connsiteX3" y="connsiteY3"/>
                </a:cxn>
              </a:cxnLst>
              <a:rect l="l" t="t" r="r" b="b"/>
              <a:pathLst>
                <a:path w="306331" h="574371">
                  <a:moveTo>
                    <a:pt x="115193" y="115193"/>
                  </a:moveTo>
                  <a:lnTo>
                    <a:pt x="191776" y="115193"/>
                  </a:lnTo>
                  <a:lnTo>
                    <a:pt x="191776" y="459817"/>
                  </a:lnTo>
                  <a:lnTo>
                    <a:pt x="115193" y="459817"/>
                  </a:lnTo>
                  <a:close/>
                </a:path>
              </a:pathLst>
            </a:custGeom>
            <a:solidFill>
              <a:schemeClr val="accent3"/>
            </a:solidFill>
            <a:ln w="38206" cap="flat">
              <a:noFill/>
              <a:prstDash val="solid"/>
              <a:miter/>
            </a:ln>
          </p:spPr>
          <p:txBody>
            <a:bodyPr rtlCol="0" anchor="ctr"/>
            <a:lstStyle/>
            <a:p>
              <a:endParaRPr lang="en-US" sz="1800"/>
            </a:p>
          </p:txBody>
        </p:sp>
        <p:sp>
          <p:nvSpPr>
            <p:cNvPr id="408" name="Freeform: Shape 407">
              <a:extLst>
                <a:ext uri="{FF2B5EF4-FFF2-40B4-BE49-F238E27FC236}">
                  <a16:creationId xmlns:a16="http://schemas.microsoft.com/office/drawing/2014/main" id="{43486A89-633D-40D6-A1DD-FBCEC48BB222}"/>
                </a:ext>
              </a:extLst>
            </p:cNvPr>
            <p:cNvSpPr/>
            <p:nvPr/>
          </p:nvSpPr>
          <p:spPr>
            <a:xfrm>
              <a:off x="9839820" y="4089504"/>
              <a:ext cx="497789" cy="344623"/>
            </a:xfrm>
            <a:custGeom>
              <a:avLst/>
              <a:gdLst>
                <a:gd name="connsiteX0" fmla="*/ 371746 w 497788"/>
                <a:gd name="connsiteY0" fmla="*/ 195605 h 344623"/>
                <a:gd name="connsiteX1" fmla="*/ 356429 w 497788"/>
                <a:gd name="connsiteY1" fmla="*/ 199435 h 344623"/>
                <a:gd name="connsiteX2" fmla="*/ 276017 w 497788"/>
                <a:gd name="connsiteY2" fmla="*/ 145826 h 344623"/>
                <a:gd name="connsiteX3" fmla="*/ 276017 w 497788"/>
                <a:gd name="connsiteY3" fmla="*/ 138168 h 344623"/>
                <a:gd name="connsiteX4" fmla="*/ 253043 w 497788"/>
                <a:gd name="connsiteY4" fmla="*/ 115193 h 344623"/>
                <a:gd name="connsiteX5" fmla="*/ 230068 w 497788"/>
                <a:gd name="connsiteY5" fmla="*/ 138168 h 344623"/>
                <a:gd name="connsiteX6" fmla="*/ 230068 w 497788"/>
                <a:gd name="connsiteY6" fmla="*/ 138168 h 344623"/>
                <a:gd name="connsiteX7" fmla="*/ 157314 w 497788"/>
                <a:gd name="connsiteY7" fmla="*/ 161143 h 344623"/>
                <a:gd name="connsiteX8" fmla="*/ 138168 w 497788"/>
                <a:gd name="connsiteY8" fmla="*/ 149656 h 344623"/>
                <a:gd name="connsiteX9" fmla="*/ 115193 w 497788"/>
                <a:gd name="connsiteY9" fmla="*/ 172631 h 344623"/>
                <a:gd name="connsiteX10" fmla="*/ 138168 w 497788"/>
                <a:gd name="connsiteY10" fmla="*/ 195605 h 344623"/>
                <a:gd name="connsiteX11" fmla="*/ 161143 w 497788"/>
                <a:gd name="connsiteY11" fmla="*/ 172631 h 344623"/>
                <a:gd name="connsiteX12" fmla="*/ 161143 w 497788"/>
                <a:gd name="connsiteY12" fmla="*/ 172631 h 344623"/>
                <a:gd name="connsiteX13" fmla="*/ 233897 w 497788"/>
                <a:gd name="connsiteY13" fmla="*/ 149656 h 344623"/>
                <a:gd name="connsiteX14" fmla="*/ 253043 w 497788"/>
                <a:gd name="connsiteY14" fmla="*/ 161143 h 344623"/>
                <a:gd name="connsiteX15" fmla="*/ 268359 w 497788"/>
                <a:gd name="connsiteY15" fmla="*/ 157314 h 344623"/>
                <a:gd name="connsiteX16" fmla="*/ 348771 w 497788"/>
                <a:gd name="connsiteY16" fmla="*/ 210922 h 344623"/>
                <a:gd name="connsiteX17" fmla="*/ 348771 w 497788"/>
                <a:gd name="connsiteY17" fmla="*/ 218580 h 344623"/>
                <a:gd name="connsiteX18" fmla="*/ 371746 w 497788"/>
                <a:gd name="connsiteY18" fmla="*/ 241555 h 344623"/>
                <a:gd name="connsiteX19" fmla="*/ 394721 w 497788"/>
                <a:gd name="connsiteY19" fmla="*/ 218580 h 344623"/>
                <a:gd name="connsiteX20" fmla="*/ 371746 w 497788"/>
                <a:gd name="connsiteY20" fmla="*/ 195605 h 34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7788" h="344623">
                  <a:moveTo>
                    <a:pt x="371746" y="195605"/>
                  </a:moveTo>
                  <a:cubicBezTo>
                    <a:pt x="367917" y="195605"/>
                    <a:pt x="360258" y="199435"/>
                    <a:pt x="356429" y="199435"/>
                  </a:cubicBezTo>
                  <a:lnTo>
                    <a:pt x="276017" y="145826"/>
                  </a:lnTo>
                  <a:cubicBezTo>
                    <a:pt x="276017" y="141997"/>
                    <a:pt x="276017" y="141997"/>
                    <a:pt x="276017" y="138168"/>
                  </a:cubicBezTo>
                  <a:cubicBezTo>
                    <a:pt x="276017" y="126681"/>
                    <a:pt x="264530" y="115193"/>
                    <a:pt x="253043" y="115193"/>
                  </a:cubicBezTo>
                  <a:cubicBezTo>
                    <a:pt x="241555" y="115193"/>
                    <a:pt x="230068" y="126681"/>
                    <a:pt x="230068" y="138168"/>
                  </a:cubicBezTo>
                  <a:cubicBezTo>
                    <a:pt x="230068" y="138168"/>
                    <a:pt x="230068" y="138168"/>
                    <a:pt x="230068" y="138168"/>
                  </a:cubicBezTo>
                  <a:lnTo>
                    <a:pt x="157314" y="161143"/>
                  </a:lnTo>
                  <a:cubicBezTo>
                    <a:pt x="153485" y="153485"/>
                    <a:pt x="145826" y="149656"/>
                    <a:pt x="138168" y="149656"/>
                  </a:cubicBezTo>
                  <a:cubicBezTo>
                    <a:pt x="126681" y="149656"/>
                    <a:pt x="115193" y="161143"/>
                    <a:pt x="115193" y="172631"/>
                  </a:cubicBezTo>
                  <a:cubicBezTo>
                    <a:pt x="115193" y="184118"/>
                    <a:pt x="126681" y="195605"/>
                    <a:pt x="138168" y="195605"/>
                  </a:cubicBezTo>
                  <a:cubicBezTo>
                    <a:pt x="149656" y="195605"/>
                    <a:pt x="161143" y="184118"/>
                    <a:pt x="161143" y="172631"/>
                  </a:cubicBezTo>
                  <a:cubicBezTo>
                    <a:pt x="161143" y="172631"/>
                    <a:pt x="161143" y="172631"/>
                    <a:pt x="161143" y="172631"/>
                  </a:cubicBezTo>
                  <a:lnTo>
                    <a:pt x="233897" y="149656"/>
                  </a:lnTo>
                  <a:cubicBezTo>
                    <a:pt x="237726" y="157314"/>
                    <a:pt x="245384" y="161143"/>
                    <a:pt x="253043" y="161143"/>
                  </a:cubicBezTo>
                  <a:cubicBezTo>
                    <a:pt x="256872" y="161143"/>
                    <a:pt x="264530" y="157314"/>
                    <a:pt x="268359" y="157314"/>
                  </a:cubicBezTo>
                  <a:lnTo>
                    <a:pt x="348771" y="210922"/>
                  </a:lnTo>
                  <a:cubicBezTo>
                    <a:pt x="348771" y="214751"/>
                    <a:pt x="348771" y="214751"/>
                    <a:pt x="348771" y="218580"/>
                  </a:cubicBezTo>
                  <a:cubicBezTo>
                    <a:pt x="348771" y="230068"/>
                    <a:pt x="360258" y="241555"/>
                    <a:pt x="371746" y="241555"/>
                  </a:cubicBezTo>
                  <a:cubicBezTo>
                    <a:pt x="383234" y="241555"/>
                    <a:pt x="394721" y="230068"/>
                    <a:pt x="394721" y="218580"/>
                  </a:cubicBezTo>
                  <a:cubicBezTo>
                    <a:pt x="394721" y="207093"/>
                    <a:pt x="383234" y="195605"/>
                    <a:pt x="371746" y="195605"/>
                  </a:cubicBezTo>
                </a:path>
              </a:pathLst>
            </a:custGeom>
            <a:solidFill>
              <a:srgbClr val="09538F"/>
            </a:solidFill>
            <a:ln w="38206" cap="flat">
              <a:noFill/>
              <a:prstDash val="solid"/>
              <a:miter/>
            </a:ln>
          </p:spPr>
          <p:txBody>
            <a:bodyPr rtlCol="0" anchor="ctr"/>
            <a:lstStyle/>
            <a:p>
              <a:endParaRPr lang="en-US" sz="1800"/>
            </a:p>
          </p:txBody>
        </p:sp>
      </p:grpSp>
    </p:spTree>
    <p:extLst>
      <p:ext uri="{BB962C8B-B14F-4D97-AF65-F5344CB8AC3E}">
        <p14:creationId xmlns:p14="http://schemas.microsoft.com/office/powerpoint/2010/main" val="1773060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obj">
  <p:cSld name="Content Slide with Title">
    <p:spTree>
      <p:nvGrpSpPr>
        <p:cNvPr id="1" name=""/>
        <p:cNvGrpSpPr/>
        <p:nvPr/>
      </p:nvGrpSpPr>
      <p:grpSpPr>
        <a:xfrm>
          <a:off x="0" y="0"/>
          <a:ext cx="0" cy="0"/>
          <a:chOff x="0" y="0"/>
          <a:chExt cx="0" cy="0"/>
        </a:xfrm>
      </p:grpSpPr>
      <p:sp>
        <p:nvSpPr>
          <p:cNvPr id="2" name="Title 1"/>
          <p:cNvSpPr>
            <a:spLocks noGrp="1"/>
          </p:cNvSpPr>
          <p:nvPr>
            <p:ph type="title"/>
          </p:nvPr>
        </p:nvSpPr>
        <p:spPr>
          <a:xfrm>
            <a:off x="376881" y="249795"/>
            <a:ext cx="10515600" cy="1325563"/>
          </a:xfrm>
        </p:spPr>
        <p:txBody>
          <a:bodyPr>
            <a:normAutofit/>
          </a:bodyPr>
          <a:lstStyle>
            <a:lvl1pPr>
              <a:defRPr sz="5400"/>
            </a:lvl1pPr>
          </a:lstStyle>
          <a:p>
            <a:r>
              <a:rPr lang="en-US"/>
              <a:t>Click to edit Master title style</a:t>
            </a:r>
          </a:p>
        </p:txBody>
      </p:sp>
      <p:sp>
        <p:nvSpPr>
          <p:cNvPr id="3" name="Content Placeholder 2"/>
          <p:cNvSpPr>
            <a:spLocks noGrp="1"/>
          </p:cNvSpPr>
          <p:nvPr>
            <p:ph idx="1"/>
          </p:nvPr>
        </p:nvSpPr>
        <p:spPr>
          <a:xfrm>
            <a:off x="376881" y="1710295"/>
            <a:ext cx="10515600" cy="4351338"/>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lvl1pPr>
              <a:defRPr>
                <a:latin typeface="Segoe UI" panose="020B0502040204020203" pitchFamily="34" charset="0"/>
                <a:cs typeface="Segoe UI" panose="020B0502040204020203" pitchFamily="34" charset="0"/>
              </a:defRPr>
            </a:lvl1pPr>
          </a:lstStyle>
          <a:p>
            <a:endParaRPr lang="en-US"/>
          </a:p>
        </p:txBody>
      </p:sp>
      <p:sp>
        <p:nvSpPr>
          <p:cNvPr id="6" name="Slide Number Placeholder 5"/>
          <p:cNvSpPr>
            <a:spLocks noGrp="1"/>
          </p:cNvSpPr>
          <p:nvPr>
            <p:ph type="sldNum" sz="quarter" idx="12"/>
          </p:nvPr>
        </p:nvSpPr>
        <p:spPr>
          <a:xfrm>
            <a:off x="11650361" y="6430491"/>
            <a:ext cx="461319" cy="365125"/>
          </a:xfrm>
        </p:spPr>
        <p:txBody>
          <a:bodyPr/>
          <a:lstStyle>
            <a:lvl1pPr>
              <a:defRPr>
                <a:latin typeface="Segoe UI" panose="020B0502040204020203" pitchFamily="34" charset="0"/>
                <a:cs typeface="Segoe UI" panose="020B0502040204020203" pitchFamily="34" charset="0"/>
              </a:defRPr>
            </a:lvl1pPr>
          </a:lstStyle>
          <a:p>
            <a:fld id="{066A2566-BF17-4568-96F5-227DF6133B55}" type="slidenum">
              <a:rPr lang="en-US" smtClean="0"/>
              <a:pPr/>
              <a:t>‹#›</a:t>
            </a:fld>
            <a:endParaRPr lang="en-US"/>
          </a:p>
        </p:txBody>
      </p:sp>
      <p:sp>
        <p:nvSpPr>
          <p:cNvPr id="9" name="MSIPCM14a64b898e42b736a360ea21" descr="{&quot;HashCode&quot;:-1634785317,&quot;Placement&quot;:&quot;Footer&quot;,&quot;Top&quot;:530.093,&quot;Left&quot;:0.0,&quot;SlideWidth&quot;:979,&quot;SlideHeight&quot;:550}">
            <a:extLst>
              <a:ext uri="{FF2B5EF4-FFF2-40B4-BE49-F238E27FC236}">
                <a16:creationId xmlns:a16="http://schemas.microsoft.com/office/drawing/2014/main" id="{99058D42-882B-493C-A843-23BDBB50A86F}"/>
              </a:ext>
            </a:extLst>
          </p:cNvPr>
          <p:cNvSpPr txBox="1"/>
          <p:nvPr/>
        </p:nvSpPr>
        <p:spPr>
          <a:xfrm>
            <a:off x="595908" y="6608324"/>
            <a:ext cx="1243013" cy="153888"/>
          </a:xfrm>
          <a:prstGeom prst="rect">
            <a:avLst/>
          </a:prstGeom>
          <a:noFill/>
        </p:spPr>
        <p:txBody>
          <a:bodyPr vert="horz" wrap="square" lIns="0" tIns="0" rIns="0" bIns="0" rtlCol="0" anchor="ctr" anchorCtr="1">
            <a:noAutofit/>
          </a:bodyPr>
          <a:lstStyle/>
          <a:p>
            <a:pPr algn="l">
              <a:spcBef>
                <a:spcPts val="0"/>
              </a:spcBef>
              <a:spcAft>
                <a:spcPts val="0"/>
              </a:spcAft>
            </a:pPr>
            <a:r>
              <a:rPr lang="nl-NL" sz="1000">
                <a:solidFill>
                  <a:schemeClr val="accent6"/>
                </a:solidFill>
                <a:latin typeface="Calibri" panose="020F0502020204030204" pitchFamily="34" charset="0"/>
              </a:rPr>
              <a:t>Microsoft Confidential</a:t>
            </a:r>
          </a:p>
        </p:txBody>
      </p:sp>
    </p:spTree>
    <p:extLst>
      <p:ext uri="{BB962C8B-B14F-4D97-AF65-F5344CB8AC3E}">
        <p14:creationId xmlns:p14="http://schemas.microsoft.com/office/powerpoint/2010/main" val="1205861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745" b="0" spc="0" baseline="0">
                <a:solidFill>
                  <a:schemeClr val="tx2"/>
                </a:soli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46571157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6" y="2875002"/>
            <a:ext cx="4161981" cy="1107996"/>
          </a:xfrm>
        </p:spPr>
        <p:txBody>
          <a:bodyPr wrap="square" rIns="0" anchor="ctr" anchorCtr="0">
            <a:spAutoFit/>
          </a:bodyPr>
          <a:lstStyle>
            <a:lvl1pPr>
              <a:lnSpc>
                <a:spcPct val="100000"/>
              </a:lnSpc>
              <a:defRPr sz="3529" b="0" spc="-49" baseline="0">
                <a:solidFill>
                  <a:schemeClr val="tx2"/>
                </a:soli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326965869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wrap="square"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12465479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18">
          <p15:clr>
            <a:srgbClr val="FBAE40"/>
          </p15:clr>
        </p15:guide>
        <p15:guide id="2" pos="6007">
          <p15:clr>
            <a:srgbClr val="5ACBF0"/>
          </p15:clr>
        </p15:guide>
        <p15:guide id="3" orient="horz" pos="1874">
          <p15:clr>
            <a:srgbClr val="5ACBF0"/>
          </p15:clr>
        </p15:guide>
        <p15:guide id="4" orient="horz" pos="245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2030639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p:nvPicPr>
        <p:blipFill rotWithShape="1">
          <a:blip r:embed="rId3"/>
          <a:srcRect t="4539" b="15358"/>
          <a:stretch/>
        </p:blipFill>
        <p:spPr>
          <a:xfrm>
            <a:off x="0" y="-16403"/>
            <a:ext cx="12192000" cy="6874403"/>
          </a:xfrm>
          <a:prstGeom prst="rect">
            <a:avLst/>
          </a:prstGeom>
        </p:spPr>
      </p:pic>
      <p:sp>
        <p:nvSpPr>
          <p:cNvPr id="4" name="Rectangle 3">
            <a:extLst>
              <a:ext uri="{FF2B5EF4-FFF2-40B4-BE49-F238E27FC236}">
                <a16:creationId xmlns:a16="http://schemas.microsoft.com/office/drawing/2014/main" id="{F8D12334-C290-4019-B6DD-C317540AACB1}"/>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pic>
        <p:nvPicPr>
          <p:cNvPr id="7" name="Picture 6">
            <a:extLst>
              <a:ext uri="{FF2B5EF4-FFF2-40B4-BE49-F238E27FC236}">
                <a16:creationId xmlns:a16="http://schemas.microsoft.com/office/drawing/2014/main" id="{3DE7FD18-5C7F-4413-AE30-56CD270C18A7}"/>
              </a:ext>
            </a:extLst>
          </p:cNvPr>
          <p:cNvPicPr>
            <a:picLocks noChangeAspect="1"/>
          </p:cNvPicPr>
          <p:nvPr userDrawn="1"/>
        </p:nvPicPr>
        <p:blipFill rotWithShape="1">
          <a:blip r:embed="rId3"/>
          <a:srcRect t="4539" b="15358"/>
          <a:stretch/>
        </p:blipFill>
        <p:spPr>
          <a:xfrm>
            <a:off x="0" y="-16403"/>
            <a:ext cx="12192000" cy="6874403"/>
          </a:xfrm>
          <a:prstGeom prst="rect">
            <a:avLst/>
          </a:prstGeom>
        </p:spPr>
      </p:pic>
      <p:sp>
        <p:nvSpPr>
          <p:cNvPr id="8" name="Rectangle 7">
            <a:extLst>
              <a:ext uri="{FF2B5EF4-FFF2-40B4-BE49-F238E27FC236}">
                <a16:creationId xmlns:a16="http://schemas.microsoft.com/office/drawing/2014/main" id="{AC831A08-9AF5-49C0-9324-B2676844C5F6}"/>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a:extLst>
              <a:ext uri="{FF2B5EF4-FFF2-40B4-BE49-F238E27FC236}">
                <a16:creationId xmlns:a16="http://schemas.microsoft.com/office/drawing/2014/main" id="{0458DEA5-776D-46C7-BDF5-8373A425B2AC}"/>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31380460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3">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3CDEEC8-BFE4-4E34-8902-D67BBAF7909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9570" y="0"/>
            <a:ext cx="12199781" cy="6858000"/>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p:nvSpPr>
        <p:spPr bwMode="auto">
          <a:xfrm>
            <a:off x="-29570" y="0"/>
            <a:ext cx="7590041" cy="6858000"/>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tx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a:t>Speaker name or subtitle text</a:t>
            </a:r>
          </a:p>
        </p:txBody>
      </p:sp>
      <p:pic>
        <p:nvPicPr>
          <p:cNvPr id="4" name="Picture 3">
            <a:extLst>
              <a:ext uri="{FF2B5EF4-FFF2-40B4-BE49-F238E27FC236}">
                <a16:creationId xmlns:a16="http://schemas.microsoft.com/office/drawing/2014/main" id="{3818D161-E057-4198-A2E8-D2C4BDF05499}"/>
              </a:ext>
            </a:extLst>
          </p:cNvPr>
          <p:cNvPicPr>
            <a:picLocks noChangeAspect="1"/>
          </p:cNvPicPr>
          <p:nvPr/>
        </p:nvPicPr>
        <p:blipFill>
          <a:blip r:embed="rId4"/>
          <a:stretch>
            <a:fillRect/>
          </a:stretch>
        </p:blipFill>
        <p:spPr>
          <a:xfrm>
            <a:off x="536021" y="557853"/>
            <a:ext cx="4215342" cy="342596"/>
          </a:xfrm>
          <a:prstGeom prst="rect">
            <a:avLst/>
          </a:prstGeom>
        </p:spPr>
      </p:pic>
    </p:spTree>
    <p:custDataLst>
      <p:tags r:id="rId1"/>
    </p:custDataLst>
    <p:extLst>
      <p:ext uri="{BB962C8B-B14F-4D97-AF65-F5344CB8AC3E}">
        <p14:creationId xmlns:p14="http://schemas.microsoft.com/office/powerpoint/2010/main" val="608932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03">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Slide 4">
    <p:bg>
      <p:bgRef idx="1001">
        <a:schemeClr val="bg1"/>
      </p:bgRef>
    </p:bg>
    <p:spTree>
      <p:nvGrpSpPr>
        <p:cNvPr id="1" name=""/>
        <p:cNvGrpSpPr/>
        <p:nvPr/>
      </p:nvGrpSpPr>
      <p:grpSpPr>
        <a:xfrm>
          <a:off x="0" y="0"/>
          <a:ext cx="0" cy="0"/>
          <a:chOff x="0" y="0"/>
          <a:chExt cx="0" cy="0"/>
        </a:xfrm>
      </p:grpSpPr>
      <p:pic>
        <p:nvPicPr>
          <p:cNvPr id="13" name="Picture 12" descr="A picture containing wall, sky&#10;&#10;Description automatically generated">
            <a:extLst>
              <a:ext uri="{FF2B5EF4-FFF2-40B4-BE49-F238E27FC236}">
                <a16:creationId xmlns:a16="http://schemas.microsoft.com/office/drawing/2014/main" id="{727A6542-FA47-4C99-9B0D-5D0D03140F1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1"/>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p:nvSpPr>
        <p:spPr bwMode="auto">
          <a:xfrm>
            <a:off x="0" y="0"/>
            <a:ext cx="7590041" cy="6857999"/>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tx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E833CBE1-E4C9-4925-BB63-7CE5BB0EEA52}"/>
              </a:ext>
            </a:extLst>
          </p:cNvPr>
          <p:cNvPicPr>
            <a:picLocks noChangeAspect="1"/>
          </p:cNvPicPr>
          <p:nvPr/>
        </p:nvPicPr>
        <p:blipFill>
          <a:blip r:embed="rId4"/>
          <a:stretch>
            <a:fillRect/>
          </a:stretch>
        </p:blipFill>
        <p:spPr>
          <a:xfrm>
            <a:off x="534293" y="557851"/>
            <a:ext cx="4196636" cy="341075"/>
          </a:xfrm>
          <a:prstGeom prst="rect">
            <a:avLst/>
          </a:prstGeom>
        </p:spPr>
      </p:pic>
    </p:spTree>
    <p:custDataLst>
      <p:tags r:id="rId1"/>
    </p:custDataLst>
    <p:extLst>
      <p:ext uri="{BB962C8B-B14F-4D97-AF65-F5344CB8AC3E}">
        <p14:creationId xmlns:p14="http://schemas.microsoft.com/office/powerpoint/2010/main" val="4186276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5251686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26482318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p:nvPicPr>
        <p:blipFill rotWithShape="1">
          <a:blip r:embed="rId4"/>
          <a:srcRect l="25172" t="385" r="22607" b="385"/>
          <a:stretch/>
        </p:blipFill>
        <p:spPr>
          <a:xfrm flipH="1">
            <a:off x="5229139" y="0"/>
            <a:ext cx="6970638" cy="6857999"/>
          </a:xfrm>
          <a:prstGeom prst="rect">
            <a:avLst/>
          </a:prstGeom>
          <a:noFill/>
        </p:spPr>
      </p:pic>
    </p:spTree>
    <p:custDataLst>
      <p:tags r:id="rId1"/>
    </p:custDataLst>
    <p:extLst>
      <p:ext uri="{BB962C8B-B14F-4D97-AF65-F5344CB8AC3E}">
        <p14:creationId xmlns:p14="http://schemas.microsoft.com/office/powerpoint/2010/main" val="19462280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229145" y="0"/>
            <a:ext cx="6962855" cy="6858000"/>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p:nvPicPr>
        <p:blipFill rotWithShape="1">
          <a:blip r:embed="rId5"/>
          <a:srcRect l="25286" t="4539" r="17526" b="15358"/>
          <a:stretch/>
        </p:blipFill>
        <p:spPr>
          <a:xfrm>
            <a:off x="5219620" y="-16403"/>
            <a:ext cx="6972379" cy="6874403"/>
          </a:xfrm>
          <a:prstGeom prst="rect">
            <a:avLst/>
          </a:prstGeom>
        </p:spPr>
      </p:pic>
    </p:spTree>
    <p:custDataLst>
      <p:tags r:id="rId1"/>
    </p:custDataLst>
    <p:extLst>
      <p:ext uri="{BB962C8B-B14F-4D97-AF65-F5344CB8AC3E}">
        <p14:creationId xmlns:p14="http://schemas.microsoft.com/office/powerpoint/2010/main" val="20198209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Text Placeholder 3"/>
          <p:cNvSpPr>
            <a:spLocks noGrp="1"/>
          </p:cNvSpPr>
          <p:nvPr>
            <p:ph type="body" sz="quarter" idx="10"/>
          </p:nvPr>
        </p:nvSpPr>
        <p:spPr>
          <a:xfrm>
            <a:off x="586390" y="1434369"/>
            <a:ext cx="11018520" cy="1612768"/>
          </a:xfrm>
        </p:spPr>
        <p:txBody>
          <a:bodyPr wrap="square">
            <a:spAutoFit/>
          </a:bodyPr>
          <a:lstStyle>
            <a:lvl1pPr marL="0" indent="0">
              <a:buNone/>
              <a:defRPr>
                <a:latin typeface="+mj-lt"/>
              </a:defRPr>
            </a:lvl1pPr>
            <a:lvl2pPr marL="228556" indent="0">
              <a:buNone/>
              <a:defRPr/>
            </a:lvl2pPr>
            <a:lvl3pPr marL="457112" indent="0">
              <a:buNone/>
              <a:defRPr/>
            </a:lvl3pPr>
            <a:lvl4pPr marL="685668" indent="0">
              <a:buNone/>
              <a:defRPr/>
            </a:lvl4pPr>
            <a:lvl5pPr marL="91422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100463556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1612768"/>
          </a:xfrm>
        </p:spPr>
        <p:txBody>
          <a:bodyPr/>
          <a:lstStyle>
            <a:lvl1pPr>
              <a:defRPr>
                <a:latin typeface="+mj-lt"/>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465969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2">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0" y="-16403"/>
            <a:ext cx="12192000" cy="6874403"/>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313163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85">
          <p15:clr>
            <a:srgbClr val="5ACBF0"/>
          </p15:clr>
        </p15:guide>
        <p15:guide id="2" orient="horz" pos="2447">
          <p15:clr>
            <a:srgbClr val="5ACBF0"/>
          </p15:clr>
        </p15:guide>
        <p15:guide id="3" pos="6011">
          <p15:clr>
            <a:srgbClr val="5ACBF0"/>
          </p15:clr>
        </p15:guide>
        <p15:guide id="4" orient="horz" pos="2118">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2"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1111874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9032681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113953298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7008243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179736"/>
            <a:ext cx="5508419" cy="485848"/>
          </a:xfrm>
        </p:spPr>
        <p:txBody>
          <a:bodyPr tIns="64008"/>
          <a:lstStyle>
            <a:lvl1pPr>
              <a:defRPr sz="2745" spc="0">
                <a:solidFill>
                  <a:schemeClr val="tx2"/>
                </a:solidFill>
                <a:latin typeface="+mj-lt"/>
                <a:cs typeface="Segoe UI" panose="020B0502040204020203" pitchFamily="34" charset="0"/>
              </a:defRPr>
            </a:lvl1pPr>
          </a:lstStyle>
          <a:p>
            <a:r>
              <a:rPr lang="en-US"/>
              <a:t>Click to edit Master title style</a:t>
            </a:r>
          </a:p>
        </p:txBody>
      </p:sp>
    </p:spTree>
    <p:custDataLst>
      <p:tags r:id="rId1"/>
    </p:custDataLst>
    <p:extLst>
      <p:ext uri="{BB962C8B-B14F-4D97-AF65-F5344CB8AC3E}">
        <p14:creationId xmlns:p14="http://schemas.microsoft.com/office/powerpoint/2010/main" val="101054566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1" y="2025651"/>
            <a:ext cx="4161981" cy="1107996"/>
          </a:xfrm>
        </p:spPr>
        <p:txBody>
          <a:bodyPr wrap="square" rIns="0" anchor="b">
            <a:spAutoFit/>
          </a:bodyPr>
          <a:lstStyle>
            <a:lvl1pPr>
              <a:lnSpc>
                <a:spcPct val="100000"/>
              </a:lnSpc>
              <a:defRPr sz="3529" b="0" spc="-49" baseline="0">
                <a:solidFill>
                  <a:schemeClr val="tx2"/>
                </a:soli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2"/>
            <a:ext cx="4162425" cy="307777"/>
          </a:xfrm>
        </p:spPr>
        <p:txBody>
          <a:bodyPr/>
          <a:lstStyle>
            <a:lvl1pPr marL="0" indent="0">
              <a:buNone/>
              <a:defRPr sz="1961">
                <a:latin typeface="+mn-lt"/>
              </a:defRPr>
            </a:lvl1pPr>
            <a:lvl2pPr marL="228556" indent="0">
              <a:buNone/>
              <a:defRPr/>
            </a:lvl2pPr>
            <a:lvl3pPr marL="457112" indent="0">
              <a:buNone/>
              <a:defRPr/>
            </a:lvl3pPr>
            <a:lvl4pPr marL="661861" indent="0">
              <a:buNone/>
              <a:defRPr/>
            </a:lvl4pPr>
            <a:lvl5pPr marL="855499"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37443675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6" y="2875002"/>
            <a:ext cx="4161981" cy="1107996"/>
          </a:xfrm>
        </p:spPr>
        <p:txBody>
          <a:bodyPr wrap="square" rIns="0" anchor="ctr" anchorCtr="0">
            <a:spAutoFit/>
          </a:bodyPr>
          <a:lstStyle>
            <a:lvl1pPr>
              <a:lnSpc>
                <a:spcPct val="100000"/>
              </a:lnSpc>
              <a:defRPr sz="3529" b="0" spc="-49" baseline="0">
                <a:solidFill>
                  <a:schemeClr val="tx2"/>
                </a:soli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389164773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745" b="0" spc="0" baseline="0">
                <a:solidFill>
                  <a:schemeClr val="tx2"/>
                </a:soli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377480366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23461100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530704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6111008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39870177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25446611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accent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37010529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2877895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11063861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2365581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0529169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6963164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9"/>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486"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95"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40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79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32376897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9769472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69332"/>
          </a:xfrm>
          <a:noFill/>
        </p:spPr>
        <p:txBody>
          <a:bodyPr wrap="square" lIns="0" tIns="0" rIns="0" bIns="0">
            <a:spAutoFit/>
          </a:bodyPr>
          <a:lstStyle>
            <a:lvl1pPr marL="0" indent="0">
              <a:spcBef>
                <a:spcPts val="0"/>
              </a:spcBef>
              <a:buNone/>
              <a:defRPr sz="24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750531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1_Thank you slide">
    <p:bg>
      <p:bgRef idx="1001">
        <a:schemeClr val="bg2"/>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655746-0C3B-471F-A078-7ABA6DFB596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9C53D068-1EFE-4D02-84E8-90FD7FBD3FAB}"/>
              </a:ext>
            </a:extLst>
          </p:cNvPr>
          <p:cNvSpPr/>
          <p:nvPr/>
        </p:nvSpPr>
        <p:spPr bwMode="auto">
          <a:xfrm>
            <a:off x="1" y="0"/>
            <a:ext cx="9009380" cy="6857999"/>
          </a:xfrm>
          <a:prstGeom prst="rect">
            <a:avLst/>
          </a:prstGeom>
          <a:gradFill flip="none" rotWithShape="1">
            <a:gsLst>
              <a:gs pos="0">
                <a:schemeClr val="bg1">
                  <a:alpha val="0"/>
                </a:schemeClr>
              </a:gs>
              <a:gs pos="100000">
                <a:schemeClr val="bg1">
                  <a:alpha val="92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Picture 8">
            <a:extLst>
              <a:ext uri="{FF2B5EF4-FFF2-40B4-BE49-F238E27FC236}">
                <a16:creationId xmlns:a16="http://schemas.microsoft.com/office/drawing/2014/main" id="{C2D1B6C6-8D40-495F-A7D4-74B5B4E512E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33028627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38362887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399821597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j-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00" spc="-51" baseline="0">
                <a:solidFill>
                  <a:schemeClr val="bg2"/>
                </a:solidFill>
                <a:effectLst/>
                <a:latin typeface="+mj-lt"/>
                <a:ea typeface="Segoe UI" pitchFamily="34" charset="0"/>
                <a:cs typeface="Segoe UI" pitchFamily="34" charset="0"/>
              </a:defRPr>
            </a:lvl1pPr>
          </a:lstStyle>
          <a:p>
            <a:pPr lvl="0"/>
            <a:r>
              <a:rPr lang="en-US"/>
              <a:t>Next:</a:t>
            </a:r>
          </a:p>
        </p:txBody>
      </p:sp>
    </p:spTree>
    <p:custDataLst>
      <p:tags r:id="rId1"/>
    </p:custDataLst>
    <p:extLst>
      <p:ext uri="{BB962C8B-B14F-4D97-AF65-F5344CB8AC3E}">
        <p14:creationId xmlns:p14="http://schemas.microsoft.com/office/powerpoint/2010/main" val="10575242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63546" y="425183"/>
            <a:ext cx="5288906" cy="120674"/>
          </a:xfrm>
        </p:spPr>
        <p:txBody>
          <a:bodyPr wrap="square" lIns="0" tIns="0" rIns="0" bIns="0" anchor="ctr">
            <a:spAutoFit/>
          </a:bodyPr>
          <a:lstStyle>
            <a:lvl1pPr>
              <a:defRPr sz="784"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p:nvSpPr>
        <p:spPr>
          <a:xfrm>
            <a:off x="445198" y="431210"/>
            <a:ext cx="2065142" cy="108619"/>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784">
                <a:latin typeface="Segoe UI Semibold" panose="020B0702040204020203" pitchFamily="34" charset="0"/>
                <a:cs typeface="Segoe UI Semibold" panose="020B0702040204020203" pitchFamily="34" charset="0"/>
              </a:rPr>
              <a:t>Monoline icons   </a:t>
            </a:r>
            <a:r>
              <a:rPr lang="en-US" sz="784"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784">
              <a:latin typeface="+mn-lt"/>
              <a:cs typeface="Segoe UI Semibold" panose="020B0702040204020203" pitchFamily="34" charset="0"/>
            </a:endParaRPr>
          </a:p>
        </p:txBody>
      </p:sp>
      <p:grpSp>
        <p:nvGrpSpPr>
          <p:cNvPr id="4" name="Group 3"/>
          <p:cNvGrpSpPr>
            <a:grpSpLocks noChangeAspect="1"/>
          </p:cNvGrpSpPr>
          <p:nvPr/>
        </p:nvGrpSpPr>
        <p:grpSpPr>
          <a:xfrm>
            <a:off x="11023168" y="412549"/>
            <a:ext cx="719065" cy="15337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grpSp>
    </p:spTree>
    <p:custDataLst>
      <p:tags r:id="rId1"/>
    </p:custDataLst>
    <p:extLst>
      <p:ext uri="{BB962C8B-B14F-4D97-AF65-F5344CB8AC3E}">
        <p14:creationId xmlns:p14="http://schemas.microsoft.com/office/powerpoint/2010/main" val="3476170920"/>
      </p:ext>
    </p:extLst>
  </p:cSld>
  <p:clrMapOvr>
    <a:masterClrMapping/>
  </p:clrMapOvr>
  <p:transition>
    <p:fade/>
  </p:transition>
  <p:extLst>
    <p:ext uri="{DCECCB84-F9BA-43D5-87BE-67443E8EF086}">
      <p15:sldGuideLst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0069C-8DCB-4C42-86E3-57E0651CFF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0695EB-EE53-4C33-B012-1586FBF489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E854D7-17DC-43B7-BB79-068000C1656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16D0EB0-3F0A-491D-85F7-02FCBA2822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5A3239-D1BC-4227-9ADE-487C02DB44B9}"/>
              </a:ext>
            </a:extLst>
          </p:cNvPr>
          <p:cNvSpPr>
            <a:spLocks noGrp="1"/>
          </p:cNvSpPr>
          <p:nvPr>
            <p:ph type="sldNum" sz="quarter" idx="12"/>
          </p:nvPr>
        </p:nvSpPr>
        <p:spPr/>
        <p:txBody>
          <a:bodyPr/>
          <a:lstStyle/>
          <a:p>
            <a:fld id="{C6018CF8-4E0A-4ED3-88DE-7EF7497EA5CF}" type="slidenum">
              <a:rPr lang="en-US" smtClean="0"/>
              <a:t>‹#›</a:t>
            </a:fld>
            <a:endParaRPr lang="en-US"/>
          </a:p>
        </p:txBody>
      </p:sp>
    </p:spTree>
    <p:extLst>
      <p:ext uri="{BB962C8B-B14F-4D97-AF65-F5344CB8AC3E}">
        <p14:creationId xmlns:p14="http://schemas.microsoft.com/office/powerpoint/2010/main" val="53360206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Photo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209612" y="0"/>
            <a:ext cx="598239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sz="1961">
                <a:solidFill>
                  <a:schemeClr val="bg2"/>
                </a:solidFill>
                <a:latin typeface="+mj-lt"/>
              </a:defRPr>
            </a:lvl1pPr>
          </a:lstStyle>
          <a:p>
            <a:r>
              <a:rPr lang="en-US"/>
              <a:t>Drop photo here</a:t>
            </a:r>
          </a:p>
        </p:txBody>
      </p:sp>
      <p:sp>
        <p:nvSpPr>
          <p:cNvPr id="5" name="Title Placeholder 1">
            <a:extLst>
              <a:ext uri="{FF2B5EF4-FFF2-40B4-BE49-F238E27FC236}">
                <a16:creationId xmlns:a16="http://schemas.microsoft.com/office/drawing/2014/main" id="{87B2D435-6763-4273-8B58-EEB87561755F}"/>
              </a:ext>
            </a:extLst>
          </p:cNvPr>
          <p:cNvSpPr>
            <a:spLocks noGrp="1"/>
          </p:cNvSpPr>
          <p:nvPr>
            <p:ph type="title"/>
          </p:nvPr>
        </p:nvSpPr>
        <p:spPr>
          <a:xfrm>
            <a:off x="426427" y="222583"/>
            <a:ext cx="5555966" cy="758022"/>
          </a:xfrm>
          <a:prstGeom prst="rect">
            <a:avLst/>
          </a:prstGeom>
        </p:spPr>
        <p:txBody>
          <a:bodyPr vert="horz" wrap="square" lIns="0" tIns="164592" rIns="0" bIns="0" rtlCol="0" anchor="t">
            <a:noAutofit/>
          </a:bodyPr>
          <a:lstStyle>
            <a:lvl1pPr>
              <a:defRPr sz="3400"/>
            </a:lvl1pPr>
          </a:lstStyle>
          <a:p>
            <a:endParaRPr lang="en-US"/>
          </a:p>
        </p:txBody>
      </p:sp>
      <p:sp>
        <p:nvSpPr>
          <p:cNvPr id="6" name="Text Placeholder 3">
            <a:extLst>
              <a:ext uri="{FF2B5EF4-FFF2-40B4-BE49-F238E27FC236}">
                <a16:creationId xmlns:a16="http://schemas.microsoft.com/office/drawing/2014/main" id="{71CE2F71-BF91-4E7B-BDE5-A747EFEFF88C}"/>
              </a:ext>
            </a:extLst>
          </p:cNvPr>
          <p:cNvSpPr>
            <a:spLocks noGrp="1"/>
          </p:cNvSpPr>
          <p:nvPr>
            <p:ph type="body" sz="quarter" idx="11" hasCustomPrompt="1"/>
          </p:nvPr>
        </p:nvSpPr>
        <p:spPr>
          <a:xfrm>
            <a:off x="426424" y="1129915"/>
            <a:ext cx="5555965" cy="2573509"/>
          </a:xfrm>
        </p:spPr>
        <p:txBody>
          <a:bodyPr wrap="square" lIns="0" tIns="0" rIns="0" bIns="0">
            <a:noAutofit/>
          </a:bodyPr>
          <a:lstStyle>
            <a:lvl1pPr marL="0" marR="0" indent="0" algn="l" defTabSz="914016"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a:solidFill>
                  <a:srgbClr val="000000"/>
                </a:solidFill>
                <a:latin typeface="+mn-lt"/>
              </a:defRPr>
            </a:lvl1pPr>
            <a:lvl2pPr marL="224011" marR="0" indent="0" algn="l" defTabSz="914016"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021" indent="0">
              <a:buNone/>
              <a:defRPr/>
            </a:lvl3pPr>
            <a:lvl4pPr marL="672032" indent="0">
              <a:buNone/>
              <a:defRPr/>
            </a:lvl4pPr>
            <a:lvl5pPr marL="896042" indent="0">
              <a:buNone/>
              <a:defRPr/>
            </a:lvl5pPr>
          </a:lstStyle>
          <a:p>
            <a:pPr lvl="0"/>
            <a:r>
              <a:rPr lang="pt-BR"/>
              <a:t>Subhead Segoe UI 24pt</a:t>
            </a:r>
          </a:p>
          <a:p>
            <a:pPr lvl="0"/>
            <a:r>
              <a:rPr lang="pt-BR"/>
              <a:t>Subhead Segoe UI 24pt</a:t>
            </a:r>
          </a:p>
          <a:p>
            <a:pPr lvl="0"/>
            <a:r>
              <a:rPr lang="pt-BR"/>
              <a:t>Subhead Segoe UI 24pt</a:t>
            </a:r>
          </a:p>
        </p:txBody>
      </p:sp>
    </p:spTree>
    <p:extLst>
      <p:ext uri="{BB962C8B-B14F-4D97-AF65-F5344CB8AC3E}">
        <p14:creationId xmlns:p14="http://schemas.microsoft.com/office/powerpoint/2010/main" val="3748204291"/>
      </p:ext>
    </p:extLst>
  </p:cSld>
  <p:clrMapOvr>
    <a:masterClrMapping/>
  </p:clrMapOvr>
  <p:transition>
    <p:fade/>
  </p:transition>
  <p:extLst>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5812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760517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_Title - Square Photo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939815-CDA9-4BD2-AE23-EA448861114A}"/>
              </a:ext>
            </a:extLst>
          </p:cNvPr>
          <p:cNvSpPr/>
          <p:nvPr userDrawn="1"/>
        </p:nvSpPr>
        <p:spPr bwMode="auto">
          <a:xfrm>
            <a:off x="5334002" y="0"/>
            <a:ext cx="68580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4202" y="2025527"/>
            <a:ext cx="4161981" cy="1108121"/>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2"/>
            <a:ext cx="4162425" cy="307777"/>
          </a:xfrm>
        </p:spPr>
        <p:txBody>
          <a:bodyPr/>
          <a:lstStyle>
            <a:lvl1pPr marL="0" indent="0">
              <a:buNone/>
              <a:defRPr sz="2000">
                <a:latin typeface="+mn-lt"/>
              </a:defRPr>
            </a:lvl1pPr>
            <a:lvl2pPr marL="228512" indent="0">
              <a:buNone/>
              <a:defRPr/>
            </a:lvl2pPr>
            <a:lvl3pPr marL="457025" indent="0">
              <a:buNone/>
              <a:defRPr/>
            </a:lvl3pPr>
            <a:lvl4pPr marL="661734" indent="0">
              <a:buNone/>
              <a:defRPr/>
            </a:lvl4pPr>
            <a:lvl5pPr marL="855334" indent="0">
              <a:buNone/>
              <a:defRPr/>
            </a:lvl5pPr>
          </a:lstStyle>
          <a:p>
            <a:pPr lvl="0"/>
            <a:r>
              <a:rPr lang="en-US"/>
              <a:t>Edit Master text styles</a:t>
            </a:r>
          </a:p>
        </p:txBody>
      </p:sp>
    </p:spTree>
    <p:extLst>
      <p:ext uri="{BB962C8B-B14F-4D97-AF65-F5344CB8AC3E}">
        <p14:creationId xmlns:p14="http://schemas.microsoft.com/office/powerpoint/2010/main" val="86535851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4"/>
            <a:ext cx="11339774" cy="947824"/>
          </a:xfrm>
        </p:spPr>
        <p:txBody>
          <a:bodyPr wrap="square" lIns="0" tIns="0" rIns="0" bIns="0">
            <a:spAutoFit/>
          </a:bodyPr>
          <a:lstStyle>
            <a:lvl1pPr marL="0" marR="0" indent="0" algn="l" defTabSz="914016"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indent="0">
              <a:lnSpc>
                <a:spcPct val="110000"/>
              </a:lnSpc>
              <a:spcBef>
                <a:spcPts val="0"/>
              </a:spcBef>
              <a:spcAft>
                <a:spcPts val="600"/>
              </a:spcAft>
              <a:buNone/>
              <a:defRPr sz="1600">
                <a:solidFill>
                  <a:srgbClr val="000000"/>
                </a:solidFill>
              </a:defRPr>
            </a:lvl2pPr>
            <a:lvl3pPr marL="0" indent="0">
              <a:lnSpc>
                <a:spcPct val="110000"/>
              </a:lnSpc>
              <a:spcBef>
                <a:spcPts val="0"/>
              </a:spcBef>
              <a:spcAft>
                <a:spcPts val="600"/>
              </a:spcAft>
              <a:buNone/>
              <a:defRPr sz="1400">
                <a:solidFill>
                  <a:srgbClr val="000000"/>
                </a:solidFill>
                <a:latin typeface="+mn-lt"/>
              </a:defRPr>
            </a:lvl3pPr>
            <a:lvl4pPr marL="672032" indent="0">
              <a:spcBef>
                <a:spcPts val="0"/>
              </a:spcBef>
              <a:spcAft>
                <a:spcPts val="1272"/>
              </a:spcAft>
              <a:buNone/>
              <a:defRPr sz="1961"/>
            </a:lvl4pPr>
            <a:lvl5pPr marL="896042" indent="0">
              <a:buNone/>
              <a:defRPr/>
            </a:lvl5pPr>
          </a:lstStyle>
          <a:p>
            <a:pPr lvl="0"/>
            <a:r>
              <a:rPr lang="en-US"/>
              <a:t>First level Segoe UI </a:t>
            </a:r>
            <a:r>
              <a:rPr lang="en-US" err="1"/>
              <a:t>Semibold</a:t>
            </a:r>
            <a:r>
              <a:rPr lang="en-US"/>
              <a:t> 18pt</a:t>
            </a:r>
          </a:p>
          <a:p>
            <a:pPr lvl="1"/>
            <a:r>
              <a:rPr lang="en-US"/>
              <a:t>Second level Segoe UI 16pt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5"/>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34pt</a:t>
            </a:r>
          </a:p>
        </p:txBody>
      </p:sp>
    </p:spTree>
    <p:extLst>
      <p:ext uri="{BB962C8B-B14F-4D97-AF65-F5344CB8AC3E}">
        <p14:creationId xmlns:p14="http://schemas.microsoft.com/office/powerpoint/2010/main" val="388986713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16951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2753A23-792C-40D7-B7DD-2E442FBADF63}" type="datetimeFigureOut">
              <a:rPr lang="en-US" smtClean="0"/>
              <a:t>12/17/2020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750C89-F0F5-4BE6-BF1F-EC04C8CC680D}" type="slidenum">
              <a:rPr lang="en-US" smtClean="0"/>
              <a:t>‹#›</a:t>
            </a:fld>
            <a:endParaRPr lang="en-US"/>
          </a:p>
        </p:txBody>
      </p:sp>
    </p:spTree>
    <p:extLst>
      <p:ext uri="{BB962C8B-B14F-4D97-AF65-F5344CB8AC3E}">
        <p14:creationId xmlns:p14="http://schemas.microsoft.com/office/powerpoint/2010/main" val="362487275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sz="3400">
                <a:solidFill>
                  <a:schemeClr val="tx2"/>
                </a:solidFill>
              </a:defRPr>
            </a:lvl1pPr>
          </a:lstStyle>
          <a:p>
            <a:r>
              <a:rPr lang="en-US"/>
              <a:t>Title</a:t>
            </a:r>
          </a:p>
        </p:txBody>
      </p:sp>
    </p:spTree>
    <p:extLst>
      <p:ext uri="{BB962C8B-B14F-4D97-AF65-F5344CB8AC3E}">
        <p14:creationId xmlns:p14="http://schemas.microsoft.com/office/powerpoint/2010/main" val="1230732131"/>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ull bleed title 3">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070C023-7166-4955-9B4B-948A184E24D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3287" t="27149" r="7355" b="22330"/>
          <a:stretch/>
        </p:blipFill>
        <p:spPr>
          <a:xfrm>
            <a:off x="-1" y="-1"/>
            <a:ext cx="12086377" cy="6858001"/>
          </a:xfrm>
          <a:prstGeom prst="rect">
            <a:avLst/>
          </a:prstGeom>
        </p:spPr>
      </p:pic>
      <p:sp>
        <p:nvSpPr>
          <p:cNvPr id="2" name="Rectangle 1">
            <a:extLst>
              <a:ext uri="{FF2B5EF4-FFF2-40B4-BE49-F238E27FC236}">
                <a16:creationId xmlns:a16="http://schemas.microsoft.com/office/drawing/2014/main" id="{F4C1878E-DB3C-4812-8CC5-2FBCE8075EC6}"/>
              </a:ext>
            </a:extLst>
          </p:cNvPr>
          <p:cNvSpPr/>
          <p:nvPr userDrawn="1"/>
        </p:nvSpPr>
        <p:spPr bwMode="auto">
          <a:xfrm>
            <a:off x="0" y="0"/>
            <a:ext cx="12086376" cy="6858000"/>
          </a:xfrm>
          <a:prstGeom prst="rect">
            <a:avLst/>
          </a:prstGeom>
          <a:solidFill>
            <a:schemeClr val="tx2">
              <a:lumMod val="90000"/>
              <a:lumOff val="10000"/>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Title 1">
            <a:extLst>
              <a:ext uri="{FF2B5EF4-FFF2-40B4-BE49-F238E27FC236}">
                <a16:creationId xmlns:a16="http://schemas.microsoft.com/office/drawing/2014/main" id="{79B9672F-7CBA-45FF-BE42-5D07FF770584}"/>
              </a:ext>
            </a:extLst>
          </p:cNvPr>
          <p:cNvSpPr>
            <a:spLocks noGrp="1"/>
          </p:cNvSpPr>
          <p:nvPr userDrawn="1">
            <p:ph type="title" hasCustomPrompt="1"/>
          </p:nvPr>
        </p:nvSpPr>
        <p:spPr>
          <a:xfrm>
            <a:off x="584200" y="4201728"/>
            <a:ext cx="5671457" cy="706347"/>
          </a:xfrm>
          <a:noFill/>
        </p:spPr>
        <p:txBody>
          <a:bodyPr wrap="square" lIns="0" tIns="0" rIns="0" bIns="91440" anchor="b" anchorCtr="0">
            <a:spAutoFit/>
          </a:bodyPr>
          <a:lstStyle>
            <a:lvl1pPr>
              <a:defRPr sz="4200" spc="-50" baseline="0">
                <a:solidFill>
                  <a:schemeClr val="bg1"/>
                </a:solidFill>
                <a:latin typeface="+mj-lt"/>
                <a:cs typeface="Segoe UI" panose="020B0502040204020203" pitchFamily="34" charset="0"/>
              </a:defRPr>
            </a:lvl1pPr>
          </a:lstStyle>
          <a:p>
            <a:r>
              <a:rPr lang="en-US" dirty="0"/>
              <a:t>Presentation title </a:t>
            </a:r>
          </a:p>
        </p:txBody>
      </p:sp>
      <p:sp>
        <p:nvSpPr>
          <p:cNvPr id="22" name="Text Placeholder 4">
            <a:extLst>
              <a:ext uri="{FF2B5EF4-FFF2-40B4-BE49-F238E27FC236}">
                <a16:creationId xmlns:a16="http://schemas.microsoft.com/office/drawing/2014/main" id="{BB27407C-208D-4E91-B0AF-A290926CBCAF}"/>
              </a:ext>
            </a:extLst>
          </p:cNvPr>
          <p:cNvSpPr>
            <a:spLocks noGrp="1"/>
          </p:cNvSpPr>
          <p:nvPr userDrawn="1">
            <p:ph type="body" sz="quarter" idx="12" hasCustomPrompt="1"/>
          </p:nvPr>
        </p:nvSpPr>
        <p:spPr>
          <a:xfrm>
            <a:off x="584200" y="4912907"/>
            <a:ext cx="5671457"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dirty="0"/>
              <a:t>Speaker name</a:t>
            </a:r>
          </a:p>
        </p:txBody>
      </p:sp>
      <p:pic>
        <p:nvPicPr>
          <p:cNvPr id="10" name="MS logo white - EMF" descr="Microsoft logo white text version">
            <a:extLst>
              <a:ext uri="{FF2B5EF4-FFF2-40B4-BE49-F238E27FC236}">
                <a16:creationId xmlns:a16="http://schemas.microsoft.com/office/drawing/2014/main" id="{54552881-3063-43F8-BE90-507328586EE9}"/>
              </a:ext>
            </a:extLst>
          </p:cNvPr>
          <p:cNvPicPr>
            <a:picLocks noChangeAspect="1"/>
          </p:cNvPicPr>
          <p:nvPr userDrawn="1"/>
        </p:nvPicPr>
        <p:blipFill>
          <a:blip r:embed="rId3"/>
          <a:stretch>
            <a:fillRect/>
          </a:stretch>
        </p:blipFill>
        <p:spPr bwMode="black">
          <a:xfrm>
            <a:off x="585216" y="585788"/>
            <a:ext cx="1366245" cy="292608"/>
          </a:xfrm>
          <a:prstGeom prst="rect">
            <a:avLst/>
          </a:prstGeom>
        </p:spPr>
      </p:pic>
      <p:sp>
        <p:nvSpPr>
          <p:cNvPr id="11" name="TextBox 10">
            <a:extLst>
              <a:ext uri="{FF2B5EF4-FFF2-40B4-BE49-F238E27FC236}">
                <a16:creationId xmlns:a16="http://schemas.microsoft.com/office/drawing/2014/main" id="{B9D21313-174B-49F5-B270-135D25AC9C60}"/>
              </a:ext>
            </a:extLst>
          </p:cNvPr>
          <p:cNvSpPr txBox="1"/>
          <p:nvPr userDrawn="1"/>
        </p:nvSpPr>
        <p:spPr>
          <a:xfrm>
            <a:off x="520619" y="6162260"/>
            <a:ext cx="3455033" cy="544765"/>
          </a:xfrm>
          <a:prstGeom prst="rect">
            <a:avLst/>
          </a:prstGeom>
          <a:noFill/>
        </p:spPr>
        <p:txBody>
          <a:bodyPr wrap="square" lIns="182880" tIns="146304" rIns="182880" bIns="146304" rtlCol="0">
            <a:spAutoFit/>
          </a:bodyPr>
          <a:lstStyle/>
          <a:p>
            <a:pPr>
              <a:lnSpc>
                <a:spcPct val="90000"/>
              </a:lnSpc>
              <a:spcAft>
                <a:spcPts val="600"/>
              </a:spcAft>
            </a:pPr>
            <a:r>
              <a:rPr lang="en-GB" sz="1800" b="1" dirty="0">
                <a:solidFill>
                  <a:schemeClr val="bg1"/>
                </a:solidFill>
              </a:rPr>
              <a:t>Microsoft Aspire Experience</a:t>
            </a:r>
          </a:p>
        </p:txBody>
      </p:sp>
    </p:spTree>
    <p:extLst>
      <p:ext uri="{BB962C8B-B14F-4D97-AF65-F5344CB8AC3E}">
        <p14:creationId xmlns:p14="http://schemas.microsoft.com/office/powerpoint/2010/main" val="8902550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orient="horz" pos="2160">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79438" y="1433052"/>
            <a:ext cx="2540000" cy="1129174"/>
          </a:xfrm>
        </p:spPr>
        <p:txBody>
          <a:bodyPr lIns="0" tIns="0" rIns="0" bIns="0"/>
          <a:lstStyle>
            <a:lvl1pPr>
              <a:lnSpc>
                <a:spcPct val="100000"/>
              </a:lnSpc>
              <a:defRPr sz="1600" spc="0" baseline="0">
                <a:solidFill>
                  <a:schemeClr val="tx1"/>
                </a:solidFill>
              </a:defRPr>
            </a:lvl1pPr>
          </a:lstStyle>
          <a:p>
            <a:r>
              <a:rPr lang="en-US"/>
              <a:t>Contents</a:t>
            </a:r>
          </a:p>
        </p:txBody>
      </p:sp>
      <p:sp>
        <p:nvSpPr>
          <p:cNvPr id="4" name="Text Placeholder 3"/>
          <p:cNvSpPr>
            <a:spLocks noGrp="1"/>
          </p:cNvSpPr>
          <p:nvPr userDrawn="1">
            <p:ph type="body" sz="quarter" idx="10" hasCustomPrompt="1"/>
          </p:nvPr>
        </p:nvSpPr>
        <p:spPr>
          <a:xfrm>
            <a:off x="6240463" y="1433052"/>
            <a:ext cx="3481388" cy="3999373"/>
          </a:xfrm>
        </p:spPr>
        <p:txBody>
          <a:bodyPr wrap="square" lIns="0" tIns="0" rIns="0" bIns="0">
            <a:noAutofit/>
          </a:bodyPr>
          <a:lstStyle>
            <a:lvl1pPr marL="0" marR="0" indent="0" algn="l" defTabSz="507330" rtl="0" eaLnBrk="1" fontAlgn="auto" latinLnBrk="0" hangingPunct="1">
              <a:lnSpc>
                <a:spcPct val="150000"/>
              </a:lnSpc>
              <a:spcBef>
                <a:spcPts val="0"/>
              </a:spcBef>
              <a:spcAft>
                <a:spcPts val="0"/>
              </a:spcAft>
              <a:buClrTx/>
              <a:buSzPct val="90000"/>
              <a:buFont typeface="Wingdings" panose="05000000000000000000" pitchFamily="2" charset="2"/>
              <a:buNone/>
              <a:tabLst/>
              <a:defRPr sz="1600" spc="0" baseline="0">
                <a:solidFill>
                  <a:schemeClr val="tx1"/>
                </a:solidFill>
                <a:latin typeface="+mn-lt"/>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2851698224"/>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57727-61DD-4047-A7D5-424F9EDC66E2}"/>
              </a:ext>
            </a:extLst>
          </p:cNvPr>
          <p:cNvSpPr>
            <a:spLocks noGrp="1"/>
          </p:cNvSpPr>
          <p:nvPr>
            <p:ph type="title" hasCustomPrompt="1"/>
          </p:nvPr>
        </p:nvSpPr>
        <p:spPr/>
        <p:txBody>
          <a:bodyPr/>
          <a:lstStyle>
            <a:lvl1pPr>
              <a:defRPr/>
            </a:lvl1pPr>
          </a:lstStyle>
          <a:p>
            <a:r>
              <a:rPr lang="en-US"/>
              <a:t>Title</a:t>
            </a:r>
          </a:p>
        </p:txBody>
      </p:sp>
    </p:spTree>
    <p:extLst>
      <p:ext uri="{BB962C8B-B14F-4D97-AF65-F5344CB8AC3E}">
        <p14:creationId xmlns:p14="http://schemas.microsoft.com/office/powerpoint/2010/main" val="191044385"/>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bo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9DFA2-4386-48B8-97FF-F217FFFE71B5}"/>
              </a:ext>
            </a:extLst>
          </p:cNvPr>
          <p:cNvSpPr>
            <a:spLocks noGrp="1"/>
          </p:cNvSpPr>
          <p:nvPr>
            <p:ph type="title" hasCustomPrompt="1"/>
          </p:nvPr>
        </p:nvSpPr>
        <p:spPr>
          <a:xfrm>
            <a:off x="583558" y="521884"/>
            <a:ext cx="11027418" cy="528644"/>
          </a:xfrm>
        </p:spPr>
        <p:txBody>
          <a:bodyPr/>
          <a:lstStyle>
            <a:lvl1pPr>
              <a:defRPr/>
            </a:lvl1pPr>
          </a:lstStyle>
          <a:p>
            <a:r>
              <a:rPr lang="en-US"/>
              <a:t>Title &amp; body layout</a:t>
            </a:r>
          </a:p>
        </p:txBody>
      </p:sp>
      <p:sp>
        <p:nvSpPr>
          <p:cNvPr id="3" name="Text Placeholder 3">
            <a:extLst>
              <a:ext uri="{FF2B5EF4-FFF2-40B4-BE49-F238E27FC236}">
                <a16:creationId xmlns:a16="http://schemas.microsoft.com/office/drawing/2014/main" id="{3772B0C7-F282-4E2C-8850-997B709E0BAD}"/>
              </a:ext>
            </a:extLst>
          </p:cNvPr>
          <p:cNvSpPr>
            <a:spLocks noGrp="1"/>
          </p:cNvSpPr>
          <p:nvPr>
            <p:ph type="body" sz="quarter" idx="10" hasCustomPrompt="1"/>
          </p:nvPr>
        </p:nvSpPr>
        <p:spPr>
          <a:xfrm>
            <a:off x="583558" y="1439649"/>
            <a:ext cx="11027418" cy="1313180"/>
          </a:xfrm>
        </p:spPr>
        <p:txBody>
          <a:bodyPr wrap="square" lIns="0" tIns="0" rIns="0" bIns="0">
            <a:spAutoFit/>
          </a:bodyPr>
          <a:lstStyle>
            <a:lvl1pPr marL="0" indent="0">
              <a:lnSpc>
                <a:spcPct val="100000"/>
              </a:lnSpc>
              <a:spcBef>
                <a:spcPts val="2000"/>
              </a:spcBef>
              <a:spcAft>
                <a:spcPts val="0"/>
              </a:spcAft>
              <a:buNone/>
              <a:defRPr sz="2400" b="0" i="0">
                <a:solidFill>
                  <a:schemeClr val="tx1"/>
                </a:solidFill>
                <a:latin typeface="+mn-lt"/>
              </a:defRPr>
            </a:lvl1pPr>
            <a:lvl2pPr marL="224097" indent="0">
              <a:lnSpc>
                <a:spcPct val="100000"/>
              </a:lnSpc>
              <a:spcBef>
                <a:spcPts val="2000"/>
              </a:spcBef>
              <a:spcAft>
                <a:spcPts val="0"/>
              </a:spcAft>
              <a:buNone/>
              <a:defRPr sz="1600">
                <a:solidFill>
                  <a:schemeClr val="tx1"/>
                </a:solidFill>
              </a:defRPr>
            </a:lvl2pPr>
            <a:lvl3pPr marL="448193" indent="0">
              <a:lnSpc>
                <a:spcPct val="100000"/>
              </a:lnSpc>
              <a:spcBef>
                <a:spcPts val="2000"/>
              </a:spcBef>
              <a:spcAft>
                <a:spcPts val="0"/>
              </a:spcAft>
              <a:buNone/>
              <a:defRPr sz="1200">
                <a:solidFill>
                  <a:schemeClr val="tx1"/>
                </a:solidFill>
              </a:defRPr>
            </a:lvl3pPr>
            <a:lvl4pPr marL="672290" indent="0">
              <a:spcBef>
                <a:spcPts val="0"/>
              </a:spcBef>
              <a:spcAft>
                <a:spcPts val="1274"/>
              </a:spcAft>
              <a:buNone/>
              <a:defRPr sz="1961"/>
            </a:lvl4pPr>
            <a:lvl5pPr marL="896386" indent="0">
              <a:buNone/>
              <a:defRPr/>
            </a:lvl5pPr>
          </a:lstStyle>
          <a:p>
            <a:pPr lvl="0"/>
            <a:r>
              <a:rPr lang="en-US"/>
              <a:t>First level Segoe UI 20/24</a:t>
            </a:r>
          </a:p>
          <a:p>
            <a:pPr lvl="1"/>
            <a:r>
              <a:rPr lang="en-US"/>
              <a:t>Second level Segoe UI 14/16</a:t>
            </a:r>
          </a:p>
          <a:p>
            <a:pPr lvl="2"/>
            <a:r>
              <a:rPr lang="en-US"/>
              <a:t>Third level Segoe UI 10/12</a:t>
            </a:r>
          </a:p>
        </p:txBody>
      </p:sp>
    </p:spTree>
    <p:extLst>
      <p:ext uri="{BB962C8B-B14F-4D97-AF65-F5344CB8AC3E}">
        <p14:creationId xmlns:p14="http://schemas.microsoft.com/office/powerpoint/2010/main" val="4021111008"/>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Device">
    <p:spTree>
      <p:nvGrpSpPr>
        <p:cNvPr id="1" name=""/>
        <p:cNvGrpSpPr/>
        <p:nvPr/>
      </p:nvGrpSpPr>
      <p:grpSpPr>
        <a:xfrm>
          <a:off x="0" y="0"/>
          <a:ext cx="0" cy="0"/>
          <a:chOff x="0" y="0"/>
          <a:chExt cx="0" cy="0"/>
        </a:xfrm>
      </p:grpSpPr>
      <p:sp>
        <p:nvSpPr>
          <p:cNvPr id="4" name="Online Image Placeholder 2">
            <a:extLst>
              <a:ext uri="{FF2B5EF4-FFF2-40B4-BE49-F238E27FC236}">
                <a16:creationId xmlns:a16="http://schemas.microsoft.com/office/drawing/2014/main" id="{4F074425-2790-43B3-8333-BDD0B17C305D}"/>
              </a:ext>
            </a:extLst>
          </p:cNvPr>
          <p:cNvSpPr>
            <a:spLocks noGrp="1"/>
          </p:cNvSpPr>
          <p:nvPr>
            <p:ph type="clipArt" sz="quarter" idx="12" hasCustomPrompt="1"/>
          </p:nvPr>
        </p:nvSpPr>
        <p:spPr>
          <a:xfrm>
            <a:off x="6240465" y="1621596"/>
            <a:ext cx="5367978" cy="3614808"/>
          </a:xfrm>
        </p:spPr>
        <p:txBody>
          <a:bodyPr anchor="ctr">
            <a:noAutofit/>
          </a:bodyPr>
          <a:lstStyle>
            <a:lvl1pPr algn="ctr">
              <a:defRPr sz="1961">
                <a:latin typeface="+mj-lt"/>
              </a:defRPr>
            </a:lvl1pPr>
          </a:lstStyle>
          <a:p>
            <a:r>
              <a:rPr lang="en-US"/>
              <a:t> </a:t>
            </a:r>
          </a:p>
        </p:txBody>
      </p:sp>
      <p:sp>
        <p:nvSpPr>
          <p:cNvPr id="7" name="Title 1">
            <a:extLst>
              <a:ext uri="{FF2B5EF4-FFF2-40B4-BE49-F238E27FC236}">
                <a16:creationId xmlns:a16="http://schemas.microsoft.com/office/drawing/2014/main" id="{A13866C1-AEC9-46CE-8394-E3B7905B69BD}"/>
              </a:ext>
            </a:extLst>
          </p:cNvPr>
          <p:cNvSpPr>
            <a:spLocks noGrp="1"/>
          </p:cNvSpPr>
          <p:nvPr>
            <p:ph type="title" hasCustomPrompt="1"/>
          </p:nvPr>
        </p:nvSpPr>
        <p:spPr>
          <a:xfrm>
            <a:off x="583558" y="1654009"/>
            <a:ext cx="3470917" cy="528644"/>
          </a:xfrm>
        </p:spPr>
        <p:txBody>
          <a:bodyPr/>
          <a:lstStyle>
            <a:lvl1pPr>
              <a:defRPr/>
            </a:lvl1pPr>
          </a:lstStyle>
          <a:p>
            <a:r>
              <a:rPr lang="en-US"/>
              <a:t>Device layout </a:t>
            </a:r>
          </a:p>
        </p:txBody>
      </p:sp>
      <p:sp>
        <p:nvSpPr>
          <p:cNvPr id="8" name="Text Placeholder 3">
            <a:extLst>
              <a:ext uri="{FF2B5EF4-FFF2-40B4-BE49-F238E27FC236}">
                <a16:creationId xmlns:a16="http://schemas.microsoft.com/office/drawing/2014/main" id="{3872D892-B456-44E0-8FCF-87F0A780DBB4}"/>
              </a:ext>
            </a:extLst>
          </p:cNvPr>
          <p:cNvSpPr>
            <a:spLocks noGrp="1"/>
          </p:cNvSpPr>
          <p:nvPr>
            <p:ph type="body" sz="quarter" idx="11" hasCustomPrompt="1"/>
          </p:nvPr>
        </p:nvSpPr>
        <p:spPr>
          <a:xfrm>
            <a:off x="583558" y="2574925"/>
            <a:ext cx="5004442" cy="3146425"/>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spTree>
    <p:extLst>
      <p:ext uri="{BB962C8B-B14F-4D97-AF65-F5344CB8AC3E}">
        <p14:creationId xmlns:p14="http://schemas.microsoft.com/office/powerpoint/2010/main" val="176808135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hree columns charts &amp; graphs">
    <p:spTree>
      <p:nvGrpSpPr>
        <p:cNvPr id="1" name=""/>
        <p:cNvGrpSpPr/>
        <p:nvPr/>
      </p:nvGrpSpPr>
      <p:grpSpPr>
        <a:xfrm>
          <a:off x="0" y="0"/>
          <a:ext cx="0" cy="0"/>
          <a:chOff x="0" y="0"/>
          <a:chExt cx="0" cy="0"/>
        </a:xfrm>
      </p:grpSpPr>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8138627"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4358482"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Three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427823"/>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8" y="4733297"/>
            <a:ext cx="3470917" cy="1231106"/>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4359826"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8138627"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Tree>
    <p:extLst>
      <p:ext uri="{BB962C8B-B14F-4D97-AF65-F5344CB8AC3E}">
        <p14:creationId xmlns:p14="http://schemas.microsoft.com/office/powerpoint/2010/main" val="2586656124"/>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Four columns charts &amp; graph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Four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977917"/>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3413921"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6245329"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9" y="4733297"/>
            <a:ext cx="2535880" cy="1420902"/>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3413921"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6245329"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9" name="Text Placeholder 4">
            <a:extLst>
              <a:ext uri="{FF2B5EF4-FFF2-40B4-BE49-F238E27FC236}">
                <a16:creationId xmlns:a16="http://schemas.microsoft.com/office/drawing/2014/main" id="{7F3455C0-6936-4E29-8381-3329A143A40A}"/>
              </a:ext>
            </a:extLst>
          </p:cNvPr>
          <p:cNvSpPr>
            <a:spLocks noGrp="1"/>
          </p:cNvSpPr>
          <p:nvPr>
            <p:ph type="body" sz="quarter" idx="20" hasCustomPrompt="1"/>
          </p:nvPr>
        </p:nvSpPr>
        <p:spPr>
          <a:xfrm>
            <a:off x="9076738"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3" name="Content Placeholder 15">
            <a:extLst>
              <a:ext uri="{FF2B5EF4-FFF2-40B4-BE49-F238E27FC236}">
                <a16:creationId xmlns:a16="http://schemas.microsoft.com/office/drawing/2014/main" id="{FF77DBD8-2B61-45DE-BDA5-9EC3F15C028C}"/>
              </a:ext>
            </a:extLst>
          </p:cNvPr>
          <p:cNvSpPr>
            <a:spLocks noGrp="1"/>
          </p:cNvSpPr>
          <p:nvPr>
            <p:ph sz="quarter" idx="21" hasCustomPrompt="1"/>
          </p:nvPr>
        </p:nvSpPr>
        <p:spPr>
          <a:xfrm>
            <a:off x="9073663"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Tree>
    <p:extLst>
      <p:ext uri="{BB962C8B-B14F-4D97-AF65-F5344CB8AC3E}">
        <p14:creationId xmlns:p14="http://schemas.microsoft.com/office/powerpoint/2010/main" val="1421416702"/>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64D4-36C8-4E7B-A85E-E88AAB7A1DAD}"/>
              </a:ext>
            </a:extLst>
          </p:cNvPr>
          <p:cNvSpPr>
            <a:spLocks noGrp="1"/>
          </p:cNvSpPr>
          <p:nvPr>
            <p:ph type="title" hasCustomPrompt="1"/>
          </p:nvPr>
        </p:nvSpPr>
        <p:spPr/>
        <p:txBody>
          <a:bodyPr/>
          <a:lstStyle>
            <a:lvl1pPr>
              <a:defRPr/>
            </a:lvl1pPr>
          </a:lstStyle>
          <a:p>
            <a:r>
              <a:rPr lang="en-US"/>
              <a:t>Table layout</a:t>
            </a:r>
          </a:p>
        </p:txBody>
      </p:sp>
      <p:sp>
        <p:nvSpPr>
          <p:cNvPr id="3" name="Table Placeholder 3">
            <a:extLst>
              <a:ext uri="{FF2B5EF4-FFF2-40B4-BE49-F238E27FC236}">
                <a16:creationId xmlns:a16="http://schemas.microsoft.com/office/drawing/2014/main" id="{799541BE-F62C-4AC6-9BA9-8BCB001A17D3}"/>
              </a:ext>
            </a:extLst>
          </p:cNvPr>
          <p:cNvSpPr>
            <a:spLocks noGrp="1"/>
          </p:cNvSpPr>
          <p:nvPr>
            <p:ph type="tbl" sz="quarter" idx="10" hasCustomPrompt="1"/>
          </p:nvPr>
        </p:nvSpPr>
        <p:spPr>
          <a:xfrm>
            <a:off x="583558" y="1996281"/>
            <a:ext cx="11025830" cy="4280694"/>
          </a:xfrm>
        </p:spPr>
        <p:txBody>
          <a:bodyPr bIns="1737360" anchor="ctr">
            <a:noAutofit/>
          </a:bodyPr>
          <a:lstStyle>
            <a:lvl1pPr algn="ctr">
              <a:defRPr sz="1600">
                <a:solidFill>
                  <a:schemeClr val="tx1"/>
                </a:solidFill>
                <a:latin typeface="+mj-lt"/>
              </a:defRPr>
            </a:lvl1pPr>
          </a:lstStyle>
          <a:p>
            <a:r>
              <a:rPr lang="en-US"/>
              <a:t> </a:t>
            </a:r>
          </a:p>
        </p:txBody>
      </p:sp>
    </p:spTree>
    <p:extLst>
      <p:ext uri="{BB962C8B-B14F-4D97-AF65-F5344CB8AC3E}">
        <p14:creationId xmlns:p14="http://schemas.microsoft.com/office/powerpoint/2010/main" val="231136457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247104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ection blue">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userDrawn="1">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26968484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ection purple">
    <p:bg>
      <p:bgPr>
        <a:solidFill>
          <a:schemeClr val="accent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36081463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ection pink">
    <p:bg>
      <p:bgPr>
        <a:solidFill>
          <a:schemeClr val="accent3"/>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9348275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Demo</a:t>
            </a:r>
          </a:p>
        </p:txBody>
      </p:sp>
      <p:sp>
        <p:nvSpPr>
          <p:cNvPr id="4" name="Text Placeholder 4">
            <a:extLst>
              <a:ext uri="{FF2B5EF4-FFF2-40B4-BE49-F238E27FC236}">
                <a16:creationId xmlns:a16="http://schemas.microsoft.com/office/drawing/2014/main" id="{98DA7C8E-911F-4CB5-B2FC-6B83BE369C42}"/>
              </a:ext>
            </a:extLst>
          </p:cNvPr>
          <p:cNvSpPr>
            <a:spLocks noGrp="1"/>
          </p:cNvSpPr>
          <p:nvPr>
            <p:ph type="body" sz="quarter" idx="12" hasCustomPrompt="1"/>
          </p:nvPr>
        </p:nvSpPr>
        <p:spPr>
          <a:xfrm>
            <a:off x="584200" y="4000820"/>
            <a:ext cx="91440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a:t>
            </a:r>
          </a:p>
        </p:txBody>
      </p:sp>
    </p:spTree>
    <p:extLst>
      <p:ext uri="{BB962C8B-B14F-4D97-AF65-F5344CB8AC3E}">
        <p14:creationId xmlns:p14="http://schemas.microsoft.com/office/powerpoint/2010/main" val="13657071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Vide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Video</a:t>
            </a:r>
          </a:p>
        </p:txBody>
      </p:sp>
    </p:spTree>
    <p:extLst>
      <p:ext uri="{BB962C8B-B14F-4D97-AF65-F5344CB8AC3E}">
        <p14:creationId xmlns:p14="http://schemas.microsoft.com/office/powerpoint/2010/main" val="8848654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1987448"/>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520DB6F4-0C2A-4102-8D02-61617659C2C7}"/>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MS logo gray - EMF" descr="Microsoft logo, gray text version">
            <a:extLst>
              <a:ext uri="{FF2B5EF4-FFF2-40B4-BE49-F238E27FC236}">
                <a16:creationId xmlns:a16="http://schemas.microsoft.com/office/drawing/2014/main" id="{C0CB6197-825B-4A90-A4E6-CB108916642A}"/>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5337892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normAutofit/>
          </a:bodyPr>
          <a:lstStyle>
            <a:lvl1pPr>
              <a:defRPr sz="4000"/>
            </a:lvl1pPr>
          </a:lstStyle>
          <a:p>
            <a:r>
              <a:rPr lang="en-US" dirty="0"/>
              <a:t>Click to edit Master title style</a:t>
            </a:r>
          </a:p>
        </p:txBody>
      </p:sp>
      <p:sp>
        <p:nvSpPr>
          <p:cNvPr id="4" name="Content Placeholder 3"/>
          <p:cNvSpPr>
            <a:spLocks noGrp="1"/>
          </p:cNvSpPr>
          <p:nvPr>
            <p:ph sz="half" idx="2"/>
          </p:nvPr>
        </p:nvSpPr>
        <p:spPr>
          <a:xfrm>
            <a:off x="839788" y="1690688"/>
            <a:ext cx="10515600" cy="3684588"/>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75656216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555EDF9-3D79-45DA-8367-2F63551C4C7D}" type="datetimeFigureOut">
              <a:rPr lang="en-US" smtClean="0"/>
              <a:t>12/17/2020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917546969"/>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279967259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29908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328073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60756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ags" Target="../tags/tag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theme" Target="../theme/theme2.xml"/><Relationship Id="rId3" Type="http://schemas.openxmlformats.org/officeDocument/2006/relationships/slideLayout" Target="../slideLayouts/slideLayout7.xml"/><Relationship Id="rId21" Type="http://schemas.openxmlformats.org/officeDocument/2006/relationships/slideLayout" Target="../slideLayouts/slideLayout25.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slideLayout" Target="../slideLayouts/slideLayout29.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24" Type="http://schemas.openxmlformats.org/officeDocument/2006/relationships/slideLayout" Target="../slideLayouts/slideLayout28.xml"/><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slideLayout" Target="../slideLayouts/slideLayout27.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slideLayout" Target="../slideLayouts/slideLayout26.xml"/><Relationship Id="rId27" Type="http://schemas.openxmlformats.org/officeDocument/2006/relationships/image" Target="../media/image5.emf"/></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9" Type="http://schemas.openxmlformats.org/officeDocument/2006/relationships/slideLayout" Target="../slideLayouts/slideLayout68.xml"/><Relationship Id="rId21" Type="http://schemas.openxmlformats.org/officeDocument/2006/relationships/slideLayout" Target="../slideLayouts/slideLayout50.xml"/><Relationship Id="rId34" Type="http://schemas.openxmlformats.org/officeDocument/2006/relationships/slideLayout" Target="../slideLayouts/slideLayout63.xml"/><Relationship Id="rId42" Type="http://schemas.openxmlformats.org/officeDocument/2006/relationships/slideLayout" Target="../slideLayouts/slideLayout71.xml"/><Relationship Id="rId7" Type="http://schemas.openxmlformats.org/officeDocument/2006/relationships/slideLayout" Target="../slideLayouts/slideLayout36.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9" Type="http://schemas.openxmlformats.org/officeDocument/2006/relationships/slideLayout" Target="../slideLayouts/slideLayout58.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32" Type="http://schemas.openxmlformats.org/officeDocument/2006/relationships/slideLayout" Target="../slideLayouts/slideLayout61.xml"/><Relationship Id="rId37" Type="http://schemas.openxmlformats.org/officeDocument/2006/relationships/slideLayout" Target="../slideLayouts/slideLayout66.xml"/><Relationship Id="rId40" Type="http://schemas.openxmlformats.org/officeDocument/2006/relationships/slideLayout" Target="../slideLayouts/slideLayout69.xml"/><Relationship Id="rId45" Type="http://schemas.openxmlformats.org/officeDocument/2006/relationships/image" Target="../media/image1.emf"/><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36" Type="http://schemas.openxmlformats.org/officeDocument/2006/relationships/slideLayout" Target="../slideLayouts/slideLayout65.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31" Type="http://schemas.openxmlformats.org/officeDocument/2006/relationships/slideLayout" Target="../slideLayouts/slideLayout60.xml"/><Relationship Id="rId44" Type="http://schemas.openxmlformats.org/officeDocument/2006/relationships/tags" Target="../tags/tag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slideLayout" Target="../slideLayouts/slideLayout59.xml"/><Relationship Id="rId35" Type="http://schemas.openxmlformats.org/officeDocument/2006/relationships/slideLayout" Target="../slideLayouts/slideLayout64.xml"/><Relationship Id="rId43" Type="http://schemas.openxmlformats.org/officeDocument/2006/relationships/theme" Target="../theme/theme3.xml"/><Relationship Id="rId8" Type="http://schemas.openxmlformats.org/officeDocument/2006/relationships/slideLayout" Target="../slideLayouts/slideLayout37.xml"/><Relationship Id="rId3" Type="http://schemas.openxmlformats.org/officeDocument/2006/relationships/slideLayout" Target="../slideLayouts/slideLayout32.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33" Type="http://schemas.openxmlformats.org/officeDocument/2006/relationships/slideLayout" Target="../slideLayouts/slideLayout62.xml"/><Relationship Id="rId38" Type="http://schemas.openxmlformats.org/officeDocument/2006/relationships/slideLayout" Target="../slideLayouts/slideLayout67.xml"/><Relationship Id="rId46" Type="http://schemas.openxmlformats.org/officeDocument/2006/relationships/image" Target="../media/image11.png"/><Relationship Id="rId20" Type="http://schemas.openxmlformats.org/officeDocument/2006/relationships/slideLayout" Target="../slideLayouts/slideLayout49.xml"/><Relationship Id="rId41" Type="http://schemas.openxmlformats.org/officeDocument/2006/relationships/slideLayout" Target="../slideLayouts/slideLayout7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slideLayout" Target="../slideLayouts/slideLayout84.xml"/><Relationship Id="rId18" Type="http://schemas.openxmlformats.org/officeDocument/2006/relationships/slideLayout" Target="../slideLayouts/slideLayout89.xml"/><Relationship Id="rId3" Type="http://schemas.openxmlformats.org/officeDocument/2006/relationships/slideLayout" Target="../slideLayouts/slideLayout74.xml"/><Relationship Id="rId21" Type="http://schemas.openxmlformats.org/officeDocument/2006/relationships/theme" Target="../theme/theme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17" Type="http://schemas.openxmlformats.org/officeDocument/2006/relationships/slideLayout" Target="../slideLayouts/slideLayout88.xml"/><Relationship Id="rId2" Type="http://schemas.openxmlformats.org/officeDocument/2006/relationships/slideLayout" Target="../slideLayouts/slideLayout73.xml"/><Relationship Id="rId16" Type="http://schemas.openxmlformats.org/officeDocument/2006/relationships/slideLayout" Target="../slideLayouts/slideLayout87.xml"/><Relationship Id="rId20" Type="http://schemas.openxmlformats.org/officeDocument/2006/relationships/slideLayout" Target="../slideLayouts/slideLayout91.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5" Type="http://schemas.openxmlformats.org/officeDocument/2006/relationships/slideLayout" Target="../slideLayouts/slideLayout86.xml"/><Relationship Id="rId10" Type="http://schemas.openxmlformats.org/officeDocument/2006/relationships/slideLayout" Target="../slideLayouts/slideLayout81.xml"/><Relationship Id="rId19" Type="http://schemas.openxmlformats.org/officeDocument/2006/relationships/slideLayout" Target="../slideLayouts/slideLayout90.xml"/><Relationship Id="rId4" Type="http://schemas.openxmlformats.org/officeDocument/2006/relationships/slideLayout" Target="../slideLayouts/slideLayout75.xml"/><Relationship Id="rId9" Type="http://schemas.openxmlformats.org/officeDocument/2006/relationships/slideLayout" Target="../slideLayouts/slideLayout80.xml"/><Relationship Id="rId14" Type="http://schemas.openxmlformats.org/officeDocument/2006/relationships/slideLayout" Target="../slideLayouts/slideLayout85.xml"/><Relationship Id="rId22" Type="http://schemas.openxmlformats.org/officeDocument/2006/relationships/image" Target="../media/image19.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4"/>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rot="5400000">
            <a:off x="9288989"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1"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custDataLst>
      <p:tags r:id="rId6"/>
    </p:custDataLst>
    <p:extLst>
      <p:ext uri="{BB962C8B-B14F-4D97-AF65-F5344CB8AC3E}">
        <p14:creationId xmlns:p14="http://schemas.microsoft.com/office/powerpoint/2010/main" val="37027490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ransition>
    <p:fade/>
  </p:transition>
  <p:hf sldNum="0" hdr="0" ftr="0" dt="0"/>
  <p:txStyles>
    <p:titleStyle>
      <a:lvl1pPr algn="l" defTabSz="951304" rtl="0" eaLnBrk="1" latinLnBrk="0" hangingPunct="1">
        <a:lnSpc>
          <a:spcPct val="100000"/>
        </a:lnSpc>
        <a:spcBef>
          <a:spcPct val="0"/>
        </a:spcBef>
        <a:buNone/>
        <a:defRPr lang="en-US" sz="3600" b="0" kern="1200" cap="none" spc="-51" baseline="0" dirty="0" smtClean="0">
          <a:ln w="3175">
            <a:noFill/>
          </a:ln>
          <a:solidFill>
            <a:schemeClr val="tx2"/>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1">
          <p15:clr>
            <a:srgbClr val="C35EA4"/>
          </p15:clr>
        </p15:guide>
        <p15:guide id="17" pos="7169">
          <p15:clr>
            <a:srgbClr val="C35EA4"/>
          </p15:clr>
        </p15:guide>
        <p15:guide id="25" orient="horz" pos="362">
          <p15:clr>
            <a:srgbClr val="C35EA4"/>
          </p15:clr>
        </p15:guide>
        <p15:guide id="26" orient="horz" pos="3872">
          <p15:clr>
            <a:srgbClr val="C35EA4"/>
          </p15:clr>
        </p15:guide>
        <p15:guide id="27" orient="horz" pos="180">
          <p15:clr>
            <a:srgbClr val="A4A3A4"/>
          </p15:clr>
        </p15:guide>
        <p15:guide id="28" pos="181">
          <p15:clr>
            <a:srgbClr val="A4A3A4"/>
          </p15:clr>
        </p15:guide>
        <p15:guide id="29" orient="horz" pos="4054">
          <p15:clr>
            <a:srgbClr val="A4A3A4"/>
          </p15:clr>
        </p15:guide>
        <p15:guide id="30" pos="7348">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27"/>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630146882"/>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715" r:id="rId13"/>
    <p:sldLayoutId id="2147483716" r:id="rId14"/>
    <p:sldLayoutId id="2147483717" r:id="rId15"/>
    <p:sldLayoutId id="2147483718" r:id="rId16"/>
    <p:sldLayoutId id="2147483719" r:id="rId17"/>
    <p:sldLayoutId id="2147483720" r:id="rId18"/>
    <p:sldLayoutId id="2147483721" r:id="rId19"/>
    <p:sldLayoutId id="2147483722" r:id="rId20"/>
    <p:sldLayoutId id="2147483723" r:id="rId21"/>
    <p:sldLayoutId id="2147483724" r:id="rId22"/>
    <p:sldLayoutId id="2147483725" r:id="rId23"/>
    <p:sldLayoutId id="2147483726" r:id="rId24"/>
    <p:sldLayoutId id="2147483727" r:id="rId25"/>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45" cstate="screen">
            <a:extLst>
              <a:ext uri="{28A0092B-C50C-407E-A947-70E740481C1C}">
                <a14:useLocalDpi xmlns:a14="http://schemas.microsoft.com/office/drawing/2010/main"/>
              </a:ext>
            </a:extLst>
          </a:blip>
          <a:stretch>
            <a:fillRect/>
          </a:stretch>
        </p:blipFill>
        <p:spPr>
          <a:xfrm rot="5400000">
            <a:off x="9288989"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1"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a:extLst>
              <a:ext uri="{FF2B5EF4-FFF2-40B4-BE49-F238E27FC236}">
                <a16:creationId xmlns:a16="http://schemas.microsoft.com/office/drawing/2014/main" id="{7E39865E-69CD-41A6-B5C7-264D70385964}"/>
              </a:ext>
            </a:extLst>
          </p:cNvPr>
          <p:cNvPicPr>
            <a:picLocks noChangeAspect="1"/>
          </p:cNvPicPr>
          <p:nvPr userDrawn="1"/>
        </p:nvPicPr>
        <p:blipFill>
          <a:blip r:embed="rId46"/>
          <a:stretch>
            <a:fillRect/>
          </a:stretch>
        </p:blipFill>
        <p:spPr>
          <a:xfrm rot="5400000">
            <a:off x="9208748" y="2991033"/>
            <a:ext cx="6858623" cy="876557"/>
          </a:xfrm>
          <a:prstGeom prst="rect">
            <a:avLst/>
          </a:prstGeom>
        </p:spPr>
      </p:pic>
    </p:spTree>
    <p:custDataLst>
      <p:tags r:id="rId44"/>
    </p:custDataLst>
    <p:extLst>
      <p:ext uri="{BB962C8B-B14F-4D97-AF65-F5344CB8AC3E}">
        <p14:creationId xmlns:p14="http://schemas.microsoft.com/office/powerpoint/2010/main" val="348813232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 id="2147483696" r:id="rId18"/>
    <p:sldLayoutId id="2147483697" r:id="rId19"/>
    <p:sldLayoutId id="2147483698" r:id="rId20"/>
    <p:sldLayoutId id="2147483699" r:id="rId21"/>
    <p:sldLayoutId id="2147483700" r:id="rId22"/>
    <p:sldLayoutId id="2147483701" r:id="rId23"/>
    <p:sldLayoutId id="2147483702" r:id="rId24"/>
    <p:sldLayoutId id="2147483703" r:id="rId25"/>
    <p:sldLayoutId id="2147483704" r:id="rId26"/>
    <p:sldLayoutId id="2147483705" r:id="rId27"/>
    <p:sldLayoutId id="2147483706" r:id="rId28"/>
    <p:sldLayoutId id="2147483707" r:id="rId29"/>
    <p:sldLayoutId id="2147483708" r:id="rId30"/>
    <p:sldLayoutId id="2147483709" r:id="rId31"/>
    <p:sldLayoutId id="2147483710" r:id="rId32"/>
    <p:sldLayoutId id="2147483711" r:id="rId33"/>
    <p:sldLayoutId id="2147483712" r:id="rId34"/>
    <p:sldLayoutId id="2147483713" r:id="rId35"/>
    <p:sldLayoutId id="2147483714" r:id="rId36"/>
    <p:sldLayoutId id="2147483728" r:id="rId37"/>
    <p:sldLayoutId id="2147483729" r:id="rId38"/>
    <p:sldLayoutId id="2147483730" r:id="rId39"/>
    <p:sldLayoutId id="2147483731" r:id="rId40"/>
    <p:sldLayoutId id="2147483732" r:id="rId41"/>
    <p:sldLayoutId id="2147483733" r:id="rId42"/>
  </p:sldLayoutIdLst>
  <p:transition>
    <p:fade/>
  </p:transition>
  <p:txStyles>
    <p:titleStyle>
      <a:lvl1pPr algn="l" defTabSz="932563" rtl="0" eaLnBrk="1" latinLnBrk="0" hangingPunct="1">
        <a:lnSpc>
          <a:spcPct val="100000"/>
        </a:lnSpc>
        <a:spcBef>
          <a:spcPct val="0"/>
        </a:spcBef>
        <a:buNone/>
        <a:defRPr lang="en-US" sz="3529" b="0" kern="1200" cap="none" spc="-50" baseline="0" dirty="0" smtClean="0">
          <a:ln w="3175">
            <a:noFill/>
          </a:ln>
          <a:solidFill>
            <a:schemeClr val="tx2"/>
          </a:solidFill>
          <a:effectLst/>
          <a:latin typeface="+mj-lt"/>
          <a:ea typeface="+mn-ea"/>
          <a:cs typeface="Segoe UI" pitchFamily="34" charset="0"/>
        </a:defRPr>
      </a:lvl1pPr>
    </p:titleStyle>
    <p:body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68"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2"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2"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3558" y="521884"/>
            <a:ext cx="11027418" cy="528644"/>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583558" y="1434429"/>
            <a:ext cx="11027418" cy="2420856"/>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2" cstate="screen">
            <a:extLst>
              <a:ext uri="{28A0092B-C50C-407E-A947-70E740481C1C}">
                <a14:useLocalDpi xmlns:a14="http://schemas.microsoft.com/office/drawing/2010/main"/>
              </a:ext>
            </a:extLst>
          </a:blip>
          <a:stretch>
            <a:fillRect/>
          </a:stretch>
        </p:blipFill>
        <p:spPr>
          <a:xfrm rot="5400000">
            <a:off x="9272208" y="3012080"/>
            <a:ext cx="6858623" cy="833218"/>
          </a:xfrm>
          <a:prstGeom prst="rect">
            <a:avLst/>
          </a:prstGeom>
        </p:spPr>
      </p:pic>
    </p:spTree>
    <p:extLst>
      <p:ext uri="{BB962C8B-B14F-4D97-AF65-F5344CB8AC3E}">
        <p14:creationId xmlns:p14="http://schemas.microsoft.com/office/powerpoint/2010/main" val="4074981324"/>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47" r:id="rId13"/>
    <p:sldLayoutId id="2147483748" r:id="rId14"/>
    <p:sldLayoutId id="2147483749" r:id="rId15"/>
    <p:sldLayoutId id="2147483750" r:id="rId16"/>
    <p:sldLayoutId id="2147483751" r:id="rId17"/>
    <p:sldLayoutId id="2147483752" r:id="rId18"/>
    <p:sldLayoutId id="2147483753" r:id="rId19"/>
    <p:sldLayoutId id="2147483754" r:id="rId20"/>
  </p:sldLayoutIdLst>
  <p:transition>
    <p:fade/>
  </p:transition>
  <p:txStyles>
    <p:titleStyle>
      <a:lvl1pPr algn="l" defTabSz="914367" rtl="0" eaLnBrk="1" latinLnBrk="0" hangingPunct="1">
        <a:lnSpc>
          <a:spcPct val="95000"/>
        </a:lnSpc>
        <a:spcBef>
          <a:spcPct val="0"/>
        </a:spcBef>
        <a:buNone/>
        <a:defRPr lang="en-US" sz="3200" b="0" kern="1200" cap="none" spc="-147" baseline="0" dirty="0" smtClean="0">
          <a:ln w="3175">
            <a:noFill/>
          </a:ln>
          <a:solidFill>
            <a:schemeClr val="tx1"/>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mn-cs"/>
        </a:defRPr>
      </a:lvl1pPr>
      <a:lvl2pPr marL="224097"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7" pos="1965">
          <p15:clr>
            <a:srgbClr val="A4A3A4"/>
          </p15:clr>
        </p15:guide>
        <p15:guide id="8" pos="2148">
          <p15:clr>
            <a:srgbClr val="A4A3A4"/>
          </p15:clr>
        </p15:guide>
        <p15:guide id="9" pos="4941">
          <p15:clr>
            <a:srgbClr val="F26B43"/>
          </p15:clr>
        </p15:guide>
        <p15:guide id="10" pos="5125">
          <p15:clr>
            <a:srgbClr val="F26B43"/>
          </p15:clr>
        </p15:guide>
        <p15:guide id="11" pos="5535">
          <p15:clr>
            <a:srgbClr val="A4A3A4"/>
          </p15:clr>
        </p15:guide>
        <p15:guide id="16" pos="181">
          <p15:clr>
            <a:srgbClr val="A4A3A4"/>
          </p15:clr>
        </p15:guide>
        <p15:guide id="17" pos="7498">
          <p15:clr>
            <a:srgbClr val="A4A3A4"/>
          </p15:clr>
        </p15:guide>
        <p15:guide id="19" orient="horz" pos="732">
          <p15:clr>
            <a:srgbClr val="A4A3A4"/>
          </p15:clr>
        </p15:guide>
        <p15:guide id="21" orient="horz" pos="1614">
          <p15:clr>
            <a:srgbClr val="A4A3A4"/>
          </p15:clr>
        </p15:guide>
        <p15:guide id="23" orient="horz" pos="1802">
          <p15:clr>
            <a:srgbClr val="A4A3A4"/>
          </p15:clr>
        </p15:guide>
        <p15:guide id="25" orient="horz" pos="366">
          <p15:clr>
            <a:srgbClr val="F26B43"/>
          </p15:clr>
        </p15:guide>
        <p15:guide id="26" orient="horz" pos="3954">
          <p15:clr>
            <a:srgbClr val="F26B43"/>
          </p15:clr>
        </p15:guide>
        <p15:guide id="28" orient="horz" pos="2515">
          <p15:clr>
            <a:srgbClr val="A4A3A4"/>
          </p15:clr>
        </p15:guide>
        <p15:guide id="29" orient="horz" pos="2709">
          <p15:clr>
            <a:srgbClr val="A4A3A4"/>
          </p15:clr>
        </p15:guide>
        <p15:guide id="30" orient="horz" pos="3604">
          <p15:clr>
            <a:srgbClr val="A4A3A4"/>
          </p15:clr>
        </p15:guide>
        <p15:guide id="31" pos="365">
          <p15:clr>
            <a:srgbClr val="F26B43"/>
          </p15:clr>
        </p15:guide>
        <p15:guide id="32" pos="7313">
          <p15:clr>
            <a:srgbClr val="F26B43"/>
          </p15:clr>
        </p15:guide>
        <p15:guide id="33" orient="horz" pos="4133">
          <p15:clr>
            <a:srgbClr val="A4A3A4"/>
          </p15:clr>
        </p15:guide>
        <p15:guide id="34" orient="horz" pos="187">
          <p15:clr>
            <a:srgbClr val="A4A3A4"/>
          </p15:clr>
        </p15:guide>
        <p15:guide id="36" pos="2554">
          <p15:clr>
            <a:srgbClr val="F26B43"/>
          </p15:clr>
        </p15:guide>
        <p15:guide id="37" pos="2741">
          <p15:clr>
            <a:srgbClr val="F26B43"/>
          </p15:clr>
        </p15:guide>
        <p15:guide id="40" pos="3749">
          <p15:clr>
            <a:srgbClr val="A4A3A4"/>
          </p15:clr>
        </p15:guide>
        <p15:guide id="41" pos="3931">
          <p15:clr>
            <a:srgbClr val="A4A3A4"/>
          </p15:clr>
        </p15:guide>
        <p15:guide id="45" pos="5717">
          <p15:clr>
            <a:srgbClr val="A4A3A4"/>
          </p15:clr>
        </p15:guide>
        <p15:guide id="49" orient="horz" pos="3422">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45.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66.xml"/><Relationship Id="rId4" Type="http://schemas.openxmlformats.org/officeDocument/2006/relationships/image" Target="../media/image32.png"/></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9.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04.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49.xml"/><Relationship Id="rId1" Type="http://schemas.openxmlformats.org/officeDocument/2006/relationships/slideLayout" Target="../slideLayouts/slideLayout68.xml"/><Relationship Id="rId6" Type="http://schemas.openxmlformats.org/officeDocument/2006/relationships/image" Target="../media/image98.svg"/><Relationship Id="rId5" Type="http://schemas.openxmlformats.org/officeDocument/2006/relationships/image" Target="../media/image107.png"/><Relationship Id="rId4" Type="http://schemas.openxmlformats.org/officeDocument/2006/relationships/image" Target="../media/image96.sv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9.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9.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9.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66.xml"/><Relationship Id="rId4" Type="http://schemas.openxmlformats.org/officeDocument/2006/relationships/image" Target="../media/image34.png"/></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9.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13.xml.rels><?xml version="1.0" encoding="UTF-8" standalone="yes"?>
<Relationships xmlns="http://schemas.openxmlformats.org/package/2006/relationships"><Relationship Id="rId8" Type="http://schemas.openxmlformats.org/officeDocument/2006/relationships/image" Target="../media/image113.svg"/><Relationship Id="rId3" Type="http://schemas.openxmlformats.org/officeDocument/2006/relationships/image" Target="../media/image108.png"/><Relationship Id="rId7" Type="http://schemas.openxmlformats.org/officeDocument/2006/relationships/image" Target="../media/image112.png"/><Relationship Id="rId2" Type="http://schemas.openxmlformats.org/officeDocument/2006/relationships/notesSlide" Target="../notesSlides/notesSlide54.xml"/><Relationship Id="rId1" Type="http://schemas.openxmlformats.org/officeDocument/2006/relationships/slideLayout" Target="../slideLayouts/slideLayout68.xml"/><Relationship Id="rId6" Type="http://schemas.openxmlformats.org/officeDocument/2006/relationships/image" Target="../media/image111.svg"/><Relationship Id="rId5" Type="http://schemas.openxmlformats.org/officeDocument/2006/relationships/image" Target="../media/image110.png"/><Relationship Id="rId10" Type="http://schemas.openxmlformats.org/officeDocument/2006/relationships/image" Target="../media/image115.svg"/><Relationship Id="rId4" Type="http://schemas.openxmlformats.org/officeDocument/2006/relationships/image" Target="../media/image109.svg"/><Relationship Id="rId9" Type="http://schemas.openxmlformats.org/officeDocument/2006/relationships/image" Target="../media/image114.png"/></Relationships>
</file>

<file path=ppt/slides/_rels/slide114.xml.rels><?xml version="1.0" encoding="UTF-8" standalone="yes"?>
<Relationships xmlns="http://schemas.openxmlformats.org/package/2006/relationships"><Relationship Id="rId8" Type="http://schemas.openxmlformats.org/officeDocument/2006/relationships/image" Target="../media/image113.svg"/><Relationship Id="rId3" Type="http://schemas.openxmlformats.org/officeDocument/2006/relationships/image" Target="../media/image108.png"/><Relationship Id="rId7" Type="http://schemas.openxmlformats.org/officeDocument/2006/relationships/image" Target="../media/image112.png"/><Relationship Id="rId2" Type="http://schemas.openxmlformats.org/officeDocument/2006/relationships/notesSlide" Target="../notesSlides/notesSlide55.xml"/><Relationship Id="rId1" Type="http://schemas.openxmlformats.org/officeDocument/2006/relationships/slideLayout" Target="../slideLayouts/slideLayout68.xml"/><Relationship Id="rId6" Type="http://schemas.openxmlformats.org/officeDocument/2006/relationships/image" Target="../media/image111.svg"/><Relationship Id="rId5" Type="http://schemas.openxmlformats.org/officeDocument/2006/relationships/image" Target="../media/image110.png"/><Relationship Id="rId10" Type="http://schemas.openxmlformats.org/officeDocument/2006/relationships/image" Target="../media/image115.svg"/><Relationship Id="rId4" Type="http://schemas.openxmlformats.org/officeDocument/2006/relationships/image" Target="../media/image109.svg"/><Relationship Id="rId9" Type="http://schemas.openxmlformats.org/officeDocument/2006/relationships/image" Target="../media/image114.png"/></Relationships>
</file>

<file path=ppt/slides/_rels/slide115.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png"/><Relationship Id="rId7" Type="http://schemas.openxmlformats.org/officeDocument/2006/relationships/image" Target="../media/image63.png"/><Relationship Id="rId12" Type="http://schemas.openxmlformats.org/officeDocument/2006/relationships/image" Target="../media/image68.svg"/><Relationship Id="rId2" Type="http://schemas.openxmlformats.org/officeDocument/2006/relationships/image" Target="../media/image58.png"/><Relationship Id="rId1" Type="http://schemas.openxmlformats.org/officeDocument/2006/relationships/slideLayout" Target="../slideLayouts/slideLayout56.xml"/><Relationship Id="rId6" Type="http://schemas.openxmlformats.org/officeDocument/2006/relationships/image" Target="../media/image62.png"/><Relationship Id="rId11" Type="http://schemas.openxmlformats.org/officeDocument/2006/relationships/image" Target="../media/image67.png"/><Relationship Id="rId5" Type="http://schemas.openxmlformats.org/officeDocument/2006/relationships/image" Target="../media/image61.png"/><Relationship Id="rId10" Type="http://schemas.openxmlformats.org/officeDocument/2006/relationships/image" Target="../media/image66.png"/><Relationship Id="rId4" Type="http://schemas.openxmlformats.org/officeDocument/2006/relationships/image" Target="../media/image60.svg"/><Relationship Id="rId9" Type="http://schemas.openxmlformats.org/officeDocument/2006/relationships/image" Target="../media/image65.png"/></Relationships>
</file>

<file path=ppt/slides/_rels/slide11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59.xml"/><Relationship Id="rId1" Type="http://schemas.openxmlformats.org/officeDocument/2006/relationships/tags" Target="../tags/tag54.xml"/></Relationships>
</file>

<file path=ppt/slides/_rels/slide117.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57.xml"/><Relationship Id="rId1" Type="http://schemas.openxmlformats.org/officeDocument/2006/relationships/slideLayout" Target="../slideLayouts/slideLayout65.xml"/></Relationships>
</file>

<file path=ppt/slides/_rels/slide118.xml.rels><?xml version="1.0" encoding="UTF-8" standalone="yes"?>
<Relationships xmlns="http://schemas.openxmlformats.org/package/2006/relationships"><Relationship Id="rId3" Type="http://schemas.openxmlformats.org/officeDocument/2006/relationships/hyperlink" Target="http://ipkitten.blogspot.co.uk/2012_07_01_archive.html" TargetMode="External"/><Relationship Id="rId2" Type="http://schemas.openxmlformats.org/officeDocument/2006/relationships/image" Target="../media/image116.png"/><Relationship Id="rId1" Type="http://schemas.openxmlformats.org/officeDocument/2006/relationships/slideLayout" Target="../slideLayouts/slideLayout47.xml"/><Relationship Id="rId4" Type="http://schemas.openxmlformats.org/officeDocument/2006/relationships/hyperlink" Target="https://creativecommons.org/licenses/by/3.0/" TargetMode="External"/></Relationships>
</file>

<file path=ppt/slides/_rels/slide119.xml.rels><?xml version="1.0" encoding="UTF-8" standalone="yes"?>
<Relationships xmlns="http://schemas.openxmlformats.org/package/2006/relationships"><Relationship Id="rId8" Type="http://schemas.openxmlformats.org/officeDocument/2006/relationships/image" Target="../media/image123.svg"/><Relationship Id="rId13" Type="http://schemas.openxmlformats.org/officeDocument/2006/relationships/image" Target="../media/image128.png"/><Relationship Id="rId3" Type="http://schemas.openxmlformats.org/officeDocument/2006/relationships/image" Target="../media/image118.png"/><Relationship Id="rId7" Type="http://schemas.openxmlformats.org/officeDocument/2006/relationships/image" Target="../media/image122.png"/><Relationship Id="rId12" Type="http://schemas.openxmlformats.org/officeDocument/2006/relationships/image" Target="../media/image127.svg"/><Relationship Id="rId2" Type="http://schemas.openxmlformats.org/officeDocument/2006/relationships/image" Target="../media/image117.png"/><Relationship Id="rId16" Type="http://schemas.openxmlformats.org/officeDocument/2006/relationships/hyperlink" Target="https://github.com/solliancenet/azure-synapse-analytics-workshop-300-2-day" TargetMode="External"/><Relationship Id="rId1" Type="http://schemas.openxmlformats.org/officeDocument/2006/relationships/slideLayout" Target="../slideLayouts/slideLayout48.xml"/><Relationship Id="rId6" Type="http://schemas.openxmlformats.org/officeDocument/2006/relationships/image" Target="../media/image121.png"/><Relationship Id="rId11" Type="http://schemas.openxmlformats.org/officeDocument/2006/relationships/image" Target="../media/image126.png"/><Relationship Id="rId5" Type="http://schemas.openxmlformats.org/officeDocument/2006/relationships/image" Target="../media/image120.png"/><Relationship Id="rId15" Type="http://schemas.openxmlformats.org/officeDocument/2006/relationships/hyperlink" Target="https://github.com/solliancenet/data-ai-technical-bootcamp/blob/master/day-01/activity01-data-lake-design-and-security-considerations.md" TargetMode="External"/><Relationship Id="rId10" Type="http://schemas.openxmlformats.org/officeDocument/2006/relationships/image" Target="../media/image125.svg"/><Relationship Id="rId4" Type="http://schemas.openxmlformats.org/officeDocument/2006/relationships/image" Target="../media/image119.png"/><Relationship Id="rId9" Type="http://schemas.openxmlformats.org/officeDocument/2006/relationships/image" Target="../media/image124.png"/><Relationship Id="rId14" Type="http://schemas.openxmlformats.org/officeDocument/2006/relationships/image" Target="../media/image129.png"/></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66.xml"/></Relationships>
</file>

<file path=ppt/slides/_rels/slide120.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58.xml"/><Relationship Id="rId1" Type="http://schemas.openxmlformats.org/officeDocument/2006/relationships/slideLayout" Target="../slideLayouts/slideLayout56.xml"/></Relationships>
</file>

<file path=ppt/slides/_rels/slide121.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hyperlink" Target="https://aka.ms/BC_EMEA_Day1" TargetMode="External"/><Relationship Id="rId1" Type="http://schemas.openxmlformats.org/officeDocument/2006/relationships/slideLayout" Target="../slideLayouts/slideLayout70.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6.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6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66.xml"/></Relationships>
</file>

<file path=ppt/slides/_rels/slide1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6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0.xml"/><Relationship Id="rId1" Type="http://schemas.openxmlformats.org/officeDocument/2006/relationships/tags" Target="../tags/tag4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9.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png"/><Relationship Id="rId7" Type="http://schemas.openxmlformats.org/officeDocument/2006/relationships/image" Target="../media/image63.png"/><Relationship Id="rId12" Type="http://schemas.openxmlformats.org/officeDocument/2006/relationships/image" Target="../media/image68.svg"/><Relationship Id="rId2" Type="http://schemas.openxmlformats.org/officeDocument/2006/relationships/image" Target="../media/image58.png"/><Relationship Id="rId1" Type="http://schemas.openxmlformats.org/officeDocument/2006/relationships/slideLayout" Target="../slideLayouts/slideLayout56.xml"/><Relationship Id="rId6" Type="http://schemas.openxmlformats.org/officeDocument/2006/relationships/image" Target="../media/image62.png"/><Relationship Id="rId11" Type="http://schemas.openxmlformats.org/officeDocument/2006/relationships/image" Target="../media/image67.png"/><Relationship Id="rId5" Type="http://schemas.openxmlformats.org/officeDocument/2006/relationships/image" Target="../media/image61.png"/><Relationship Id="rId10" Type="http://schemas.openxmlformats.org/officeDocument/2006/relationships/image" Target="../media/image66.png"/><Relationship Id="rId4" Type="http://schemas.openxmlformats.org/officeDocument/2006/relationships/image" Target="../media/image60.svg"/><Relationship Id="rId9" Type="http://schemas.openxmlformats.org/officeDocument/2006/relationships/image" Target="../media/image6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2.xml"/><Relationship Id="rId1" Type="http://schemas.openxmlformats.org/officeDocument/2006/relationships/tags" Target="../tags/tag47.xml"/><Relationship Id="rId4" Type="http://schemas.openxmlformats.org/officeDocument/2006/relationships/image" Target="../media/image2.jpe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9.xml"/><Relationship Id="rId1" Type="http://schemas.openxmlformats.org/officeDocument/2006/relationships/tags" Target="../tags/tag48.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0.xml"/><Relationship Id="rId1" Type="http://schemas.openxmlformats.org/officeDocument/2006/relationships/tags" Target="../tags/tag49.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2.xml"/><Relationship Id="rId1" Type="http://schemas.openxmlformats.org/officeDocument/2006/relationships/tags" Target="../tags/tag50.xml"/><Relationship Id="rId4" Type="http://schemas.openxmlformats.org/officeDocument/2006/relationships/image" Target="../media/image2.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4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7.png"/><Relationship Id="rId1" Type="http://schemas.openxmlformats.org/officeDocument/2006/relationships/slideLayout" Target="../slideLayouts/slideLayout66.xml"/><Relationship Id="rId4" Type="http://schemas.openxmlformats.org/officeDocument/2006/relationships/image" Target="../media/image30.png"/></Relationships>
</file>

<file path=ppt/slides/_rels/slide4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24.xml"/><Relationship Id="rId1" Type="http://schemas.openxmlformats.org/officeDocument/2006/relationships/slideLayout" Target="../slideLayouts/slideLayout66.xml"/><Relationship Id="rId4" Type="http://schemas.openxmlformats.org/officeDocument/2006/relationships/image" Target="../media/image7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66.xml"/></Relationships>
</file>

<file path=ppt/slides/_rels/slide5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jpeg"/><Relationship Id="rId1" Type="http://schemas.openxmlformats.org/officeDocument/2006/relationships/slideLayout" Target="../slideLayouts/slideLayout66.xml"/><Relationship Id="rId6" Type="http://schemas.openxmlformats.org/officeDocument/2006/relationships/image" Target="../media/image75.png"/><Relationship Id="rId5" Type="http://schemas.openxmlformats.org/officeDocument/2006/relationships/image" Target="../media/image74.jpeg"/><Relationship Id="rId4" Type="http://schemas.openxmlformats.org/officeDocument/2006/relationships/image" Target="../media/image73.png"/></Relationships>
</file>

<file path=ppt/slides/_rels/slide51.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66.xml"/></Relationships>
</file>

<file path=ppt/slides/_rels/slide52.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66.xml"/></Relationships>
</file>

<file path=ppt/slides/_rels/slide5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66.xml"/></Relationships>
</file>

<file path=ppt/slides/_rels/slide54.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6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56.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66.xml"/></Relationships>
</file>

<file path=ppt/slides/_rels/slide57.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66.xml"/></Relationships>
</file>

<file path=ppt/slides/_rels/slide58.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6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2.xml"/></Relationships>
</file>

<file path=ppt/slides/_rels/slide61.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66.xml"/></Relationships>
</file>

<file path=ppt/slides/_rels/slide62.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66.xml"/></Relationships>
</file>

<file path=ppt/slides/_rels/slide63.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6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8.xml"/></Relationships>
</file>

<file path=ppt/slides/_rels/slide73.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68.svg"/><Relationship Id="rId3" Type="http://schemas.openxmlformats.org/officeDocument/2006/relationships/image" Target="../media/image58.png"/><Relationship Id="rId7" Type="http://schemas.openxmlformats.org/officeDocument/2006/relationships/image" Target="../media/image62.png"/><Relationship Id="rId12" Type="http://schemas.openxmlformats.org/officeDocument/2006/relationships/image" Target="../media/image67.png"/><Relationship Id="rId2" Type="http://schemas.microsoft.com/office/2018/10/relationships/comments" Target="../comments/modernComment_7BBF5B28_9343F615.xml"/><Relationship Id="rId1" Type="http://schemas.openxmlformats.org/officeDocument/2006/relationships/slideLayout" Target="../slideLayouts/slideLayout56.xml"/><Relationship Id="rId6" Type="http://schemas.openxmlformats.org/officeDocument/2006/relationships/image" Target="../media/image61.png"/><Relationship Id="rId11" Type="http://schemas.openxmlformats.org/officeDocument/2006/relationships/image" Target="../media/image66.png"/><Relationship Id="rId5" Type="http://schemas.openxmlformats.org/officeDocument/2006/relationships/image" Target="../media/image60.svg"/><Relationship Id="rId10" Type="http://schemas.openxmlformats.org/officeDocument/2006/relationships/image" Target="../media/image65.png"/><Relationship Id="rId4" Type="http://schemas.openxmlformats.org/officeDocument/2006/relationships/image" Target="../media/image59.png"/><Relationship Id="rId9" Type="http://schemas.openxmlformats.org/officeDocument/2006/relationships/image" Target="../media/image64.png"/></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9.xml"/><Relationship Id="rId1" Type="http://schemas.openxmlformats.org/officeDocument/2006/relationships/tags" Target="../tags/tag51.xml"/></Relationships>
</file>

<file path=ppt/slides/_rels/slide75.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28.xml"/><Relationship Id="rId1" Type="http://schemas.openxmlformats.org/officeDocument/2006/relationships/slideLayout" Target="../slideLayouts/slideLayout65.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30.xml"/><Relationship Id="rId1" Type="http://schemas.openxmlformats.org/officeDocument/2006/relationships/tags" Target="../tags/tag52.xml"/></Relationships>
</file>

<file path=ppt/slides/_rels/slide77.xml.rels><?xml version="1.0" encoding="UTF-8" standalone="yes"?>
<Relationships xmlns="http://schemas.openxmlformats.org/package/2006/relationships"><Relationship Id="rId3" Type="http://schemas.openxmlformats.org/officeDocument/2006/relationships/image" Target="../media/image89.png"/><Relationship Id="rId7" Type="http://schemas.openxmlformats.org/officeDocument/2006/relationships/image" Target="../media/image93.png"/><Relationship Id="rId2" Type="http://schemas.openxmlformats.org/officeDocument/2006/relationships/notesSlide" Target="../notesSlides/notesSlide30.xml"/><Relationship Id="rId1" Type="http://schemas.openxmlformats.org/officeDocument/2006/relationships/slideLayout" Target="../slideLayouts/slideLayout87.xml"/><Relationship Id="rId6" Type="http://schemas.openxmlformats.org/officeDocument/2006/relationships/image" Target="../media/image92.png"/><Relationship Id="rId5" Type="http://schemas.openxmlformats.org/officeDocument/2006/relationships/image" Target="../media/image91.jpeg"/><Relationship Id="rId4" Type="http://schemas.openxmlformats.org/officeDocument/2006/relationships/image" Target="../media/image90.svg"/></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42.xml"/><Relationship Id="rId1" Type="http://schemas.openxmlformats.org/officeDocument/2006/relationships/tags" Target="../tags/tag53.xml"/><Relationship Id="rId4" Type="http://schemas.openxmlformats.org/officeDocument/2006/relationships/image" Target="../media/image2.jpeg"/></Relationships>
</file>

<file path=ppt/slides/_rels/slide7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66.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66.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80.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33.xml"/><Relationship Id="rId1" Type="http://schemas.openxmlformats.org/officeDocument/2006/relationships/slideLayout" Target="../slideLayouts/slideLayout71.xml"/></Relationships>
</file>

<file path=ppt/slides/_rels/slide81.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34.xml"/><Relationship Id="rId1" Type="http://schemas.openxmlformats.org/officeDocument/2006/relationships/slideLayout" Target="../slideLayouts/slideLayout68.xml"/><Relationship Id="rId6" Type="http://schemas.openxmlformats.org/officeDocument/2006/relationships/image" Target="../media/image98.svg"/><Relationship Id="rId5" Type="http://schemas.openxmlformats.org/officeDocument/2006/relationships/image" Target="../media/image97.png"/><Relationship Id="rId4" Type="http://schemas.openxmlformats.org/officeDocument/2006/relationships/image" Target="../media/image96.sv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9.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9.xml"/></Relationships>
</file>

<file path=ppt/slides/_rels/slide85.xml.rels><?xml version="1.0" encoding="UTF-8" standalone="yes"?>
<Relationships xmlns="http://schemas.openxmlformats.org/package/2006/relationships"><Relationship Id="rId3" Type="http://schemas.openxmlformats.org/officeDocument/2006/relationships/image" Target="../media/image99.png"/><Relationship Id="rId7" Type="http://schemas.openxmlformats.org/officeDocument/2006/relationships/image" Target="../media/image103.png"/><Relationship Id="rId2" Type="http://schemas.openxmlformats.org/officeDocument/2006/relationships/notesSlide" Target="../notesSlides/notesSlide37.xml"/><Relationship Id="rId1" Type="http://schemas.openxmlformats.org/officeDocument/2006/relationships/slideLayout" Target="../slideLayouts/slideLayout69.xml"/><Relationship Id="rId6" Type="http://schemas.openxmlformats.org/officeDocument/2006/relationships/image" Target="../media/image102.svg"/><Relationship Id="rId5" Type="http://schemas.openxmlformats.org/officeDocument/2006/relationships/image" Target="../media/image101.png"/><Relationship Id="rId4" Type="http://schemas.openxmlformats.org/officeDocument/2006/relationships/image" Target="../media/image100.svg"/></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9.xml"/></Relationships>
</file>

<file path=ppt/slides/_rels/slide87.xml.rels><?xml version="1.0" encoding="UTF-8" standalone="yes"?>
<Relationships xmlns="http://schemas.openxmlformats.org/package/2006/relationships"><Relationship Id="rId3" Type="http://schemas.openxmlformats.org/officeDocument/2006/relationships/image" Target="../media/image104.jpeg"/><Relationship Id="rId2" Type="http://schemas.openxmlformats.org/officeDocument/2006/relationships/notesSlide" Target="../notesSlides/notesSlide39.xml"/><Relationship Id="rId1" Type="http://schemas.openxmlformats.org/officeDocument/2006/relationships/slideLayout" Target="../slideLayouts/slideLayout69.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9.xml"/></Relationships>
</file>

<file path=ppt/slides/_rels/slide89.xml.rels><?xml version="1.0" encoding="UTF-8" standalone="yes"?>
<Relationships xmlns="http://schemas.openxmlformats.org/package/2006/relationships"><Relationship Id="rId3" Type="http://schemas.openxmlformats.org/officeDocument/2006/relationships/image" Target="../media/image105.jpeg"/><Relationship Id="rId2" Type="http://schemas.openxmlformats.org/officeDocument/2006/relationships/notesSlide" Target="../notesSlides/notesSlide41.xml"/><Relationship Id="rId1" Type="http://schemas.openxmlformats.org/officeDocument/2006/relationships/slideLayout" Target="../slideLayouts/slideLayout69.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6.xml"/><Relationship Id="rId5" Type="http://schemas.openxmlformats.org/officeDocument/2006/relationships/image" Target="../media/image30.png"/><Relationship Id="rId4" Type="http://schemas.openxmlformats.org/officeDocument/2006/relationships/image" Target="../media/image29.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9.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9.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9.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1.xml"/></Relationships>
</file>

<file path=ppt/slides/_rels/slide97.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46.xml"/><Relationship Id="rId1" Type="http://schemas.openxmlformats.org/officeDocument/2006/relationships/slideLayout" Target="../slideLayouts/slideLayout68.xml"/><Relationship Id="rId6" Type="http://schemas.openxmlformats.org/officeDocument/2006/relationships/image" Target="../media/image98.svg"/><Relationship Id="rId5" Type="http://schemas.openxmlformats.org/officeDocument/2006/relationships/image" Target="../media/image97.png"/><Relationship Id="rId4" Type="http://schemas.openxmlformats.org/officeDocument/2006/relationships/image" Target="../media/image96.sv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90947BA-866B-4732-9B13-7BEFE219853B}"/>
              </a:ext>
            </a:extLst>
          </p:cNvPr>
          <p:cNvSpPr>
            <a:spLocks noGrp="1"/>
          </p:cNvSpPr>
          <p:nvPr>
            <p:ph type="title"/>
          </p:nvPr>
        </p:nvSpPr>
        <p:spPr>
          <a:xfrm>
            <a:off x="584200" y="2447581"/>
            <a:ext cx="5083629" cy="1086195"/>
          </a:xfrm>
        </p:spPr>
        <p:txBody>
          <a:bodyPr/>
          <a:lstStyle/>
          <a:p>
            <a:r>
              <a:rPr lang="en-US" dirty="0"/>
              <a:t>Welcome to Technical Bootcamp: Day 1</a:t>
            </a:r>
          </a:p>
        </p:txBody>
      </p:sp>
      <p:sp>
        <p:nvSpPr>
          <p:cNvPr id="3" name="Text Placeholder 1">
            <a:extLst>
              <a:ext uri="{FF2B5EF4-FFF2-40B4-BE49-F238E27FC236}">
                <a16:creationId xmlns:a16="http://schemas.microsoft.com/office/drawing/2014/main" id="{F09C62AB-B212-495D-9011-4C9699666842}"/>
              </a:ext>
            </a:extLst>
          </p:cNvPr>
          <p:cNvSpPr>
            <a:spLocks noGrp="1"/>
          </p:cNvSpPr>
          <p:nvPr>
            <p:ph type="body" sz="quarter" idx="12"/>
          </p:nvPr>
        </p:nvSpPr>
        <p:spPr>
          <a:xfrm>
            <a:off x="584200" y="3962326"/>
            <a:ext cx="5084064" cy="905248"/>
          </a:xfrm>
        </p:spPr>
        <p:txBody>
          <a:bodyPr/>
          <a:lstStyle/>
          <a:p>
            <a:r>
              <a:rPr lang="en-US" dirty="0"/>
              <a:t>Carey Payette</a:t>
            </a:r>
          </a:p>
          <a:p>
            <a:r>
              <a:rPr lang="en-US" dirty="0"/>
              <a:t>Ciprian Jichici</a:t>
            </a:r>
          </a:p>
          <a:p>
            <a:endParaRPr lang="en-US" dirty="0"/>
          </a:p>
        </p:txBody>
      </p:sp>
    </p:spTree>
    <p:custDataLst>
      <p:tags r:id="rId1"/>
    </p:custDataLst>
    <p:extLst>
      <p:ext uri="{BB962C8B-B14F-4D97-AF65-F5344CB8AC3E}">
        <p14:creationId xmlns:p14="http://schemas.microsoft.com/office/powerpoint/2010/main" val="4057386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63A64FF-354D-4FD0-9311-AF311772ADC7}"/>
              </a:ext>
            </a:extLst>
          </p:cNvPr>
          <p:cNvSpPr>
            <a:spLocks noGrp="1"/>
          </p:cNvSpPr>
          <p:nvPr>
            <p:ph type="title"/>
          </p:nvPr>
        </p:nvSpPr>
        <p:spPr/>
        <p:txBody>
          <a:bodyPr/>
          <a:lstStyle/>
          <a:p>
            <a:r>
              <a:rPr lang="en-US"/>
              <a:t>Pipelines</a:t>
            </a:r>
          </a:p>
        </p:txBody>
      </p:sp>
      <p:sp>
        <p:nvSpPr>
          <p:cNvPr id="4" name="Text Placeholder 3">
            <a:extLst>
              <a:ext uri="{FF2B5EF4-FFF2-40B4-BE49-F238E27FC236}">
                <a16:creationId xmlns:a16="http://schemas.microsoft.com/office/drawing/2014/main" id="{1F2DF2B0-CC2A-48E3-8A5B-44EBBCEFF0AD}"/>
              </a:ext>
            </a:extLst>
          </p:cNvPr>
          <p:cNvSpPr>
            <a:spLocks noGrp="1"/>
          </p:cNvSpPr>
          <p:nvPr>
            <p:ph type="body" sz="quarter" idx="11"/>
          </p:nvPr>
        </p:nvSpPr>
        <p:spPr>
          <a:xfrm>
            <a:off x="210194" y="1130240"/>
            <a:ext cx="4437382" cy="5270139"/>
          </a:xfrm>
        </p:spPr>
        <p:txBody>
          <a:bodyPr/>
          <a:lstStyle/>
          <a:p>
            <a:r>
              <a:rPr lang="en-US" sz="1961" b="1" dirty="0">
                <a:solidFill>
                  <a:schemeClr val="tx2"/>
                </a:solidFill>
                <a:latin typeface="+mj-lt"/>
              </a:rPr>
              <a:t>Overview</a:t>
            </a:r>
          </a:p>
          <a:p>
            <a:pPr marL="280121" indent="-280121">
              <a:lnSpc>
                <a:spcPct val="150000"/>
              </a:lnSpc>
              <a:buFont typeface="Arial" panose="020B0604020202020204" pitchFamily="34" charset="0"/>
              <a:buChar char="•"/>
            </a:pPr>
            <a:r>
              <a:rPr lang="en-US" sz="1765" dirty="0">
                <a:solidFill>
                  <a:schemeClr val="tx1"/>
                </a:solidFill>
                <a:cs typeface="Segoe UI" panose="020B0502040204020203" pitchFamily="34" charset="0"/>
              </a:rPr>
              <a:t>Provide ability to load data from storage account to desired linked service. </a:t>
            </a:r>
          </a:p>
          <a:p>
            <a:pPr marL="280121" indent="-280121">
              <a:lnSpc>
                <a:spcPct val="150000"/>
              </a:lnSpc>
              <a:buFont typeface="Arial" panose="020B0604020202020204" pitchFamily="34" charset="0"/>
              <a:buChar char="•"/>
            </a:pPr>
            <a:r>
              <a:rPr lang="en-US" sz="1765" dirty="0">
                <a:solidFill>
                  <a:schemeClr val="tx1"/>
                </a:solidFill>
                <a:cs typeface="Segoe UI" panose="020B0502040204020203" pitchFamily="34" charset="0"/>
              </a:rPr>
              <a:t>Load data by manual execution of pipeline or by orchestration.</a:t>
            </a:r>
          </a:p>
          <a:p>
            <a:r>
              <a:rPr lang="en-US" sz="1961" b="1" dirty="0">
                <a:solidFill>
                  <a:schemeClr val="tx2"/>
                </a:solidFill>
                <a:latin typeface="+mj-lt"/>
              </a:rPr>
              <a:t>Benefits</a:t>
            </a:r>
            <a:endParaRPr lang="en-US" sz="1800" b="1" dirty="0">
              <a:solidFill>
                <a:schemeClr val="tx2"/>
              </a:solidFill>
              <a:latin typeface="+mj-lt"/>
            </a:endParaRPr>
          </a:p>
          <a:p>
            <a:pPr marL="280121" indent="-280121">
              <a:lnSpc>
                <a:spcPct val="100000"/>
              </a:lnSpc>
              <a:buFont typeface="Arial" panose="020B0604020202020204" pitchFamily="34" charset="0"/>
              <a:buChar char="•"/>
            </a:pPr>
            <a:r>
              <a:rPr lang="en-US" sz="1765" dirty="0">
                <a:solidFill>
                  <a:schemeClr val="tx1"/>
                </a:solidFill>
                <a:cs typeface="Segoe UI" panose="020B0502040204020203" pitchFamily="34" charset="0"/>
              </a:rPr>
              <a:t>Supports common loading patterns.</a:t>
            </a:r>
          </a:p>
          <a:p>
            <a:pPr marL="280121" indent="-280121">
              <a:lnSpc>
                <a:spcPct val="100000"/>
              </a:lnSpc>
              <a:buFont typeface="Arial" panose="020B0604020202020204" pitchFamily="34" charset="0"/>
              <a:buChar char="•"/>
            </a:pPr>
            <a:r>
              <a:rPr lang="en-US" sz="1765" dirty="0">
                <a:solidFill>
                  <a:schemeClr val="tx1"/>
                </a:solidFill>
                <a:cs typeface="Segoe UI" panose="020B0502040204020203" pitchFamily="34" charset="0"/>
              </a:rPr>
              <a:t>Fully parallel loading into data lake or SQL tables. </a:t>
            </a:r>
          </a:p>
          <a:p>
            <a:pPr marL="280121" indent="-280121">
              <a:lnSpc>
                <a:spcPct val="100000"/>
              </a:lnSpc>
              <a:buFont typeface="Arial" panose="020B0604020202020204" pitchFamily="34" charset="0"/>
              <a:buChar char="•"/>
            </a:pPr>
            <a:r>
              <a:rPr lang="en-US" sz="1765" dirty="0">
                <a:solidFill>
                  <a:schemeClr val="tx1"/>
                </a:solidFill>
                <a:cs typeface="Segoe UI" panose="020B0502040204020203" pitchFamily="34" charset="0"/>
              </a:rPr>
              <a:t>Graphical development experience.</a:t>
            </a:r>
          </a:p>
          <a:p>
            <a:pPr>
              <a:lnSpc>
                <a:spcPct val="150000"/>
              </a:lnSpc>
            </a:pPr>
            <a:endParaRPr lang="en-US" sz="1600" dirty="0">
              <a:solidFill>
                <a:schemeClr val="tx1"/>
              </a:solidFill>
              <a:cs typeface="Segoe UI" panose="020B0502040204020203" pitchFamily="34" charset="0"/>
            </a:endParaRPr>
          </a:p>
          <a:p>
            <a:endParaRPr lang="en-US" dirty="0"/>
          </a:p>
        </p:txBody>
      </p:sp>
      <p:pic>
        <p:nvPicPr>
          <p:cNvPr id="8" name="Picture 7">
            <a:extLst>
              <a:ext uri="{FF2B5EF4-FFF2-40B4-BE49-F238E27FC236}">
                <a16:creationId xmlns:a16="http://schemas.microsoft.com/office/drawing/2014/main" id="{3F8910F0-EEC8-43C4-9E5D-4D4A905E5504}"/>
              </a:ext>
            </a:extLst>
          </p:cNvPr>
          <p:cNvPicPr>
            <a:picLocks noChangeAspect="1"/>
          </p:cNvPicPr>
          <p:nvPr/>
        </p:nvPicPr>
        <p:blipFill rotWithShape="1">
          <a:blip r:embed="rId3"/>
          <a:srcRect t="-1" b="50479"/>
          <a:stretch/>
        </p:blipFill>
        <p:spPr>
          <a:xfrm>
            <a:off x="5112868" y="669192"/>
            <a:ext cx="6459173" cy="2186057"/>
          </a:xfrm>
          <a:prstGeom prst="rect">
            <a:avLst/>
          </a:prstGeom>
          <a:ln>
            <a:solidFill>
              <a:schemeClr val="bg2">
                <a:lumMod val="50000"/>
              </a:schemeClr>
            </a:solidFill>
          </a:ln>
        </p:spPr>
      </p:pic>
      <p:pic>
        <p:nvPicPr>
          <p:cNvPr id="2" name="Picture 1">
            <a:extLst>
              <a:ext uri="{FF2B5EF4-FFF2-40B4-BE49-F238E27FC236}">
                <a16:creationId xmlns:a16="http://schemas.microsoft.com/office/drawing/2014/main" id="{047FBB2D-22E6-4D82-8093-9BF3D5303348}"/>
              </a:ext>
            </a:extLst>
          </p:cNvPr>
          <p:cNvPicPr>
            <a:picLocks noChangeAspect="1"/>
          </p:cNvPicPr>
          <p:nvPr/>
        </p:nvPicPr>
        <p:blipFill>
          <a:blip r:embed="rId4"/>
          <a:stretch>
            <a:fillRect/>
          </a:stretch>
        </p:blipFill>
        <p:spPr>
          <a:xfrm>
            <a:off x="4789124" y="2987399"/>
            <a:ext cx="7334229" cy="3728093"/>
          </a:xfrm>
          <a:prstGeom prst="rect">
            <a:avLst/>
          </a:prstGeom>
        </p:spPr>
      </p:pic>
    </p:spTree>
    <p:extLst>
      <p:ext uri="{BB962C8B-B14F-4D97-AF65-F5344CB8AC3E}">
        <p14:creationId xmlns:p14="http://schemas.microsoft.com/office/powerpoint/2010/main" val="372398589"/>
      </p:ext>
    </p:extLst>
  </p:cSld>
  <p:clrMapOvr>
    <a:masterClrMapping/>
  </p:clrMapOvr>
  <p:transition>
    <p:fade/>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D9286-B01E-42EF-B2E5-71424501B189}"/>
              </a:ext>
            </a:extLst>
          </p:cNvPr>
          <p:cNvSpPr>
            <a:spLocks noGrp="1"/>
          </p:cNvSpPr>
          <p:nvPr>
            <p:ph type="title"/>
          </p:nvPr>
        </p:nvSpPr>
        <p:spPr>
          <a:xfrm>
            <a:off x="427229" y="223040"/>
            <a:ext cx="7984534" cy="739238"/>
          </a:xfrm>
        </p:spPr>
        <p:txBody>
          <a:bodyPr/>
          <a:lstStyle/>
          <a:p>
            <a:r>
              <a:rPr lang="en-US" dirty="0"/>
              <a:t>Automatic statistics management</a:t>
            </a:r>
          </a:p>
        </p:txBody>
      </p:sp>
      <p:sp>
        <p:nvSpPr>
          <p:cNvPr id="4" name="Text Placeholder 3">
            <a:extLst>
              <a:ext uri="{FF2B5EF4-FFF2-40B4-BE49-F238E27FC236}">
                <a16:creationId xmlns:a16="http://schemas.microsoft.com/office/drawing/2014/main" id="{B1BA41A5-63B7-43CD-A667-E0F7E1F1F848}"/>
              </a:ext>
            </a:extLst>
          </p:cNvPr>
          <p:cNvSpPr>
            <a:spLocks noGrp="1"/>
          </p:cNvSpPr>
          <p:nvPr>
            <p:ph type="body" sz="quarter" idx="10"/>
          </p:nvPr>
        </p:nvSpPr>
        <p:spPr>
          <a:xfrm>
            <a:off x="427228" y="1120901"/>
            <a:ext cx="7004425" cy="5691251"/>
          </a:xfrm>
        </p:spPr>
        <p:txBody>
          <a:bodyPr/>
          <a:lstStyle/>
          <a:p>
            <a:r>
              <a:rPr lang="en-US" sz="1961">
                <a:solidFill>
                  <a:schemeClr val="tx2"/>
                </a:solidFill>
              </a:rPr>
              <a:t>Overview</a:t>
            </a:r>
          </a:p>
          <a:p>
            <a:pPr lvl="1"/>
            <a:r>
              <a:rPr lang="en-US" sz="1765"/>
              <a:t>Statistics are automatically created and maintained for SQL pool. Incoming queries are analyzed, and individual column statistics are generated on the columns that improve cardinality estimates to enhance query performance. </a:t>
            </a:r>
          </a:p>
          <a:p>
            <a:pPr lvl="1"/>
            <a:endParaRPr lang="en-US" sz="1765"/>
          </a:p>
          <a:p>
            <a:pPr lvl="1"/>
            <a:r>
              <a:rPr lang="en-US" sz="1765"/>
              <a:t>Statistics are automatically updated as data modifications occur in underlying tables.  By default, these updates are synchronous but can be configured to be asynchronous.</a:t>
            </a:r>
          </a:p>
          <a:p>
            <a:pPr lvl="1"/>
            <a:endParaRPr lang="en-US" sz="1765"/>
          </a:p>
          <a:p>
            <a:pPr lvl="1"/>
            <a:r>
              <a:rPr lang="en-US" sz="1765" b="1"/>
              <a:t>Statistics are considered out of date when:</a:t>
            </a:r>
          </a:p>
          <a:p>
            <a:pPr marL="285695" lvl="1" indent="-285695">
              <a:buFont typeface="Arial" panose="020B0604020202020204" pitchFamily="34" charset="0"/>
              <a:buChar char="•"/>
            </a:pPr>
            <a:r>
              <a:rPr lang="en-US" sz="1765"/>
              <a:t>There was a data change on an empty table</a:t>
            </a:r>
          </a:p>
          <a:p>
            <a:pPr marL="285695" lvl="1" indent="-285695">
              <a:buFont typeface="Arial" panose="020B0604020202020204" pitchFamily="34" charset="0"/>
              <a:buChar char="•"/>
            </a:pPr>
            <a:r>
              <a:rPr lang="en-US" sz="1765"/>
              <a:t>The number of rows in the table at time of statistics creation was 500 or less, and more than 500 rows have been updated</a:t>
            </a:r>
          </a:p>
          <a:p>
            <a:pPr marL="285695" lvl="1" indent="-285695">
              <a:buFont typeface="Arial" panose="020B0604020202020204" pitchFamily="34" charset="0"/>
              <a:buChar char="•"/>
            </a:pPr>
            <a:r>
              <a:rPr lang="en-US" sz="1765"/>
              <a:t>The number of rows in the table at time of statistics creation was more than 500, and more than 500 + 20% of rows have been updated</a:t>
            </a:r>
          </a:p>
        </p:txBody>
      </p:sp>
      <p:sp>
        <p:nvSpPr>
          <p:cNvPr id="5" name="Rectangle 4">
            <a:extLst>
              <a:ext uri="{FF2B5EF4-FFF2-40B4-BE49-F238E27FC236}">
                <a16:creationId xmlns:a16="http://schemas.microsoft.com/office/drawing/2014/main" id="{B47A0E21-EC92-4737-B30F-9C75106FB181}"/>
              </a:ext>
            </a:extLst>
          </p:cNvPr>
          <p:cNvSpPr/>
          <p:nvPr/>
        </p:nvSpPr>
        <p:spPr bwMode="auto">
          <a:xfrm>
            <a:off x="10180369" y="487"/>
            <a:ext cx="2010767" cy="286486"/>
          </a:xfrm>
          <a:prstGeom prst="rect">
            <a:avLst/>
          </a:prstGeom>
          <a:solidFill>
            <a:schemeClr val="accent4"/>
          </a:solidFill>
          <a:ln w="9525" cap="flat" cmpd="sng" algn="ctr">
            <a:noFill/>
            <a:prstDash val="solid"/>
            <a:headEnd type="none" w="med" len="med"/>
            <a:tailEnd type="none" w="med" len="med"/>
          </a:ln>
          <a:effectLst/>
        </p:spPr>
        <p:txBody>
          <a:bodyPr rot="0" spcFirstLastPara="0" vertOverflow="overflow" horzOverflow="overflow" vert="horz" wrap="square" lIns="182829" tIns="146263" rIns="182829" bIns="146263" numCol="1" spcCol="0" rtlCol="0" fromWordArt="0" anchor="ctr" anchorCtr="0" forceAA="0" compatLnSpc="1">
            <a:prstTxWarp prst="textNoShape">
              <a:avLst/>
            </a:prstTxWarp>
            <a:noAutofit/>
          </a:bodyPr>
          <a:lstStyle/>
          <a:p>
            <a:pPr algn="ctr" defTabSz="932186" fontAlgn="base">
              <a:lnSpc>
                <a:spcPct val="90000"/>
              </a:lnSpc>
              <a:spcBef>
                <a:spcPct val="0"/>
              </a:spcBef>
              <a:spcAft>
                <a:spcPct val="0"/>
              </a:spcAft>
              <a:defRPr/>
            </a:pPr>
            <a:r>
              <a:rPr lang="en-US" sz="1000" kern="0">
                <a:gradFill>
                  <a:gsLst>
                    <a:gs pos="0">
                      <a:srgbClr val="FFFFFF"/>
                    </a:gs>
                    <a:gs pos="100000">
                      <a:srgbClr val="FFFFFF"/>
                    </a:gs>
                  </a:gsLst>
                  <a:lin ang="5400000" scaled="0"/>
                </a:gradFill>
                <a:latin typeface="Segoe UI Semibold"/>
                <a:ea typeface="Segoe UI" pitchFamily="34" charset="0"/>
                <a:cs typeface="Segoe UI" pitchFamily="34" charset="0"/>
              </a:rPr>
              <a:t>Public Preview H2 CY19</a:t>
            </a:r>
          </a:p>
        </p:txBody>
      </p:sp>
      <p:sp>
        <p:nvSpPr>
          <p:cNvPr id="6" name="Rectangle 5">
            <a:extLst>
              <a:ext uri="{FF2B5EF4-FFF2-40B4-BE49-F238E27FC236}">
                <a16:creationId xmlns:a16="http://schemas.microsoft.com/office/drawing/2014/main" id="{5B8BCA64-83FB-4308-9E73-383128442042}"/>
              </a:ext>
            </a:extLst>
          </p:cNvPr>
          <p:cNvSpPr/>
          <p:nvPr/>
        </p:nvSpPr>
        <p:spPr>
          <a:xfrm>
            <a:off x="8064286" y="962277"/>
            <a:ext cx="4099690" cy="4887966"/>
          </a:xfrm>
          <a:prstGeom prst="rect">
            <a:avLst/>
          </a:prstGeom>
        </p:spPr>
        <p:txBody>
          <a:bodyPr wrap="square">
            <a:spAutoFit/>
          </a:bodyPr>
          <a:lstStyle/>
          <a:p>
            <a:pPr defTabSz="914225">
              <a:spcAft>
                <a:spcPts val="600"/>
              </a:spcAft>
              <a:defRPr/>
            </a:pPr>
            <a:r>
              <a:rPr lang="en-US" sz="1372">
                <a:solidFill>
                  <a:srgbClr val="008000"/>
                </a:solidFill>
                <a:latin typeface="Calibri" panose="020F0502020204030204" pitchFamily="34" charset="0"/>
                <a:cs typeface="Calibri" panose="020F0502020204030204" pitchFamily="34" charset="0"/>
              </a:rPr>
              <a:t>-- Turn on/off auto-create statistics settings</a:t>
            </a:r>
            <a:endParaRPr lang="en-US" sz="1372">
              <a:solidFill>
                <a:srgbClr val="000000"/>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ALTER DATABASE </a:t>
            </a:r>
            <a:r>
              <a:rPr lang="en-US" sz="1372">
                <a:solidFill>
                  <a:srgbClr val="494949"/>
                </a:solidFill>
                <a:latin typeface="Calibri" panose="020F0502020204030204" pitchFamily="34" charset="0"/>
                <a:cs typeface="Calibri" panose="020F0502020204030204" pitchFamily="34" charset="0"/>
              </a:rPr>
              <a:t>{</a:t>
            </a:r>
            <a:r>
              <a:rPr lang="en-US" sz="1372" err="1">
                <a:solidFill>
                  <a:srgbClr val="494949"/>
                </a:solidFill>
                <a:latin typeface="Calibri" panose="020F0502020204030204" pitchFamily="34" charset="0"/>
                <a:cs typeface="Calibri" panose="020F0502020204030204" pitchFamily="34" charset="0"/>
              </a:rPr>
              <a:t>database_name</a:t>
            </a:r>
            <a:r>
              <a:rPr lang="en-US" sz="1372">
                <a:solidFill>
                  <a:srgbClr val="494949"/>
                </a:solidFill>
                <a:latin typeface="Calibri" panose="020F0502020204030204" pitchFamily="34" charset="0"/>
                <a:cs typeface="Calibri" panose="020F0502020204030204" pitchFamily="34" charset="0"/>
              </a:rPr>
              <a:t>}</a:t>
            </a: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SET AUTO_CREATE_STATISTICS </a:t>
            </a:r>
            <a:r>
              <a:rPr lang="en-US" sz="1372">
                <a:solidFill>
                  <a:srgbClr val="494949"/>
                </a:solidFill>
                <a:latin typeface="Calibri" panose="020F0502020204030204" pitchFamily="34" charset="0"/>
                <a:cs typeface="Calibri" panose="020F0502020204030204" pitchFamily="34" charset="0"/>
              </a:rPr>
              <a:t>{ ON | OFF }</a:t>
            </a:r>
          </a:p>
          <a:p>
            <a:pPr defTabSz="914225">
              <a:spcAft>
                <a:spcPts val="600"/>
              </a:spcAft>
              <a:defRPr/>
            </a:pPr>
            <a:endParaRPr lang="en-US" sz="1372">
              <a:solidFill>
                <a:srgbClr val="494949"/>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8000"/>
                </a:solidFill>
                <a:latin typeface="Calibri" panose="020F0502020204030204" pitchFamily="34" charset="0"/>
                <a:cs typeface="Calibri" panose="020F0502020204030204" pitchFamily="34" charset="0"/>
              </a:rPr>
              <a:t>-- Turn on/off auto-update statistics settings</a:t>
            </a:r>
            <a:endParaRPr lang="en-US" sz="1372">
              <a:solidFill>
                <a:srgbClr val="000000"/>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ALTER DATABASE </a:t>
            </a:r>
            <a:r>
              <a:rPr lang="en-US" sz="1372">
                <a:solidFill>
                  <a:srgbClr val="494949"/>
                </a:solidFill>
                <a:latin typeface="Calibri" panose="020F0502020204030204" pitchFamily="34" charset="0"/>
                <a:cs typeface="Calibri" panose="020F0502020204030204" pitchFamily="34" charset="0"/>
              </a:rPr>
              <a:t>{</a:t>
            </a:r>
            <a:r>
              <a:rPr lang="en-US" sz="1372" err="1">
                <a:solidFill>
                  <a:srgbClr val="494949"/>
                </a:solidFill>
                <a:latin typeface="Calibri" panose="020F0502020204030204" pitchFamily="34" charset="0"/>
                <a:cs typeface="Calibri" panose="020F0502020204030204" pitchFamily="34" charset="0"/>
              </a:rPr>
              <a:t>database_name</a:t>
            </a:r>
            <a:r>
              <a:rPr lang="en-US" sz="1372">
                <a:solidFill>
                  <a:srgbClr val="494949"/>
                </a:solidFill>
                <a:latin typeface="Calibri" panose="020F0502020204030204" pitchFamily="34" charset="0"/>
                <a:cs typeface="Calibri" panose="020F0502020204030204" pitchFamily="34" charset="0"/>
              </a:rPr>
              <a:t>}</a:t>
            </a: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SET AUTO_UPDATE_STATISTICS </a:t>
            </a:r>
            <a:r>
              <a:rPr lang="en-US" sz="1372">
                <a:solidFill>
                  <a:srgbClr val="494949"/>
                </a:solidFill>
                <a:latin typeface="Calibri" panose="020F0502020204030204" pitchFamily="34" charset="0"/>
                <a:cs typeface="Calibri" panose="020F0502020204030204" pitchFamily="34" charset="0"/>
              </a:rPr>
              <a:t>{ ON | OFF }</a:t>
            </a:r>
          </a:p>
          <a:p>
            <a:pPr defTabSz="914225">
              <a:spcAft>
                <a:spcPts val="600"/>
              </a:spcAft>
              <a:defRPr/>
            </a:pPr>
            <a:endParaRPr lang="en-US" sz="1372">
              <a:solidFill>
                <a:srgbClr val="494949"/>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8000"/>
                </a:solidFill>
                <a:latin typeface="Calibri" panose="020F0502020204030204" pitchFamily="34" charset="0"/>
                <a:cs typeface="Calibri" panose="020F0502020204030204" pitchFamily="34" charset="0"/>
              </a:rPr>
              <a:t>-- Configure synchronous/asynchronous update</a:t>
            </a:r>
            <a:endParaRPr lang="en-US" sz="1372">
              <a:solidFill>
                <a:srgbClr val="000000"/>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ALTER DATABASE </a:t>
            </a:r>
            <a:r>
              <a:rPr lang="en-US" sz="1372">
                <a:solidFill>
                  <a:srgbClr val="494949"/>
                </a:solidFill>
                <a:latin typeface="Calibri" panose="020F0502020204030204" pitchFamily="34" charset="0"/>
                <a:cs typeface="Calibri" panose="020F0502020204030204" pitchFamily="34" charset="0"/>
              </a:rPr>
              <a:t>{</a:t>
            </a:r>
            <a:r>
              <a:rPr lang="en-US" sz="1372" err="1">
                <a:solidFill>
                  <a:srgbClr val="494949"/>
                </a:solidFill>
                <a:latin typeface="Calibri" panose="020F0502020204030204" pitchFamily="34" charset="0"/>
                <a:cs typeface="Calibri" panose="020F0502020204030204" pitchFamily="34" charset="0"/>
              </a:rPr>
              <a:t>database_name</a:t>
            </a:r>
            <a:r>
              <a:rPr lang="en-US" sz="1372">
                <a:solidFill>
                  <a:srgbClr val="494949"/>
                </a:solidFill>
                <a:latin typeface="Calibri" panose="020F0502020204030204" pitchFamily="34" charset="0"/>
                <a:cs typeface="Calibri" panose="020F0502020204030204" pitchFamily="34" charset="0"/>
              </a:rPr>
              <a:t>}</a:t>
            </a: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SET AUTO_UPDATE_STATISTICS_ASYNC </a:t>
            </a:r>
            <a:r>
              <a:rPr lang="en-US" sz="1372">
                <a:solidFill>
                  <a:srgbClr val="494949"/>
                </a:solidFill>
                <a:latin typeface="Calibri" panose="020F0502020204030204" pitchFamily="34" charset="0"/>
                <a:cs typeface="Calibri" panose="020F0502020204030204" pitchFamily="34" charset="0"/>
              </a:rPr>
              <a:t>{ ON | OFF }</a:t>
            </a:r>
          </a:p>
          <a:p>
            <a:pPr defTabSz="914225">
              <a:spcAft>
                <a:spcPts val="600"/>
              </a:spcAft>
              <a:defRPr/>
            </a:pPr>
            <a:endParaRPr lang="en-US" sz="1372">
              <a:solidFill>
                <a:srgbClr val="494949"/>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8000"/>
                </a:solidFill>
                <a:latin typeface="Calibri" panose="020F0502020204030204" pitchFamily="34" charset="0"/>
                <a:cs typeface="Calibri" panose="020F0502020204030204" pitchFamily="34" charset="0"/>
              </a:rPr>
              <a:t>-- Check statistics settings for a database </a:t>
            </a: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SELECT 	</a:t>
            </a:r>
            <a:r>
              <a:rPr lang="en-US" sz="1372" err="1">
                <a:solidFill>
                  <a:srgbClr val="494949"/>
                </a:solidFill>
                <a:latin typeface="Calibri" panose="020F0502020204030204" pitchFamily="34" charset="0"/>
                <a:cs typeface="Calibri" panose="020F0502020204030204" pitchFamily="34" charset="0"/>
              </a:rPr>
              <a:t>is_auto_create_stats_on</a:t>
            </a:r>
            <a:r>
              <a:rPr lang="en-US" sz="1372">
                <a:solidFill>
                  <a:srgbClr val="494949"/>
                </a:solidFill>
                <a:latin typeface="Calibri" panose="020F0502020204030204" pitchFamily="34" charset="0"/>
                <a:cs typeface="Calibri" panose="020F0502020204030204" pitchFamily="34" charset="0"/>
              </a:rPr>
              <a:t>,</a:t>
            </a:r>
          </a:p>
          <a:p>
            <a:pPr defTabSz="914225">
              <a:spcAft>
                <a:spcPts val="600"/>
              </a:spcAft>
              <a:defRPr/>
            </a:pPr>
            <a:r>
              <a:rPr lang="en-US" sz="1372">
                <a:solidFill>
                  <a:srgbClr val="494949"/>
                </a:solidFill>
                <a:latin typeface="Calibri" panose="020F0502020204030204" pitchFamily="34" charset="0"/>
                <a:cs typeface="Calibri" panose="020F0502020204030204" pitchFamily="34" charset="0"/>
              </a:rPr>
              <a:t>	</a:t>
            </a:r>
            <a:r>
              <a:rPr lang="en-US" sz="1372" err="1">
                <a:solidFill>
                  <a:srgbClr val="494949"/>
                </a:solidFill>
                <a:latin typeface="Calibri" panose="020F0502020204030204" pitchFamily="34" charset="0"/>
                <a:cs typeface="Calibri" panose="020F0502020204030204" pitchFamily="34" charset="0"/>
              </a:rPr>
              <a:t>is_auto_update_stats_on</a:t>
            </a:r>
            <a:r>
              <a:rPr lang="en-US" sz="1372">
                <a:solidFill>
                  <a:srgbClr val="494949"/>
                </a:solidFill>
                <a:latin typeface="Calibri" panose="020F0502020204030204" pitchFamily="34" charset="0"/>
                <a:cs typeface="Calibri" panose="020F0502020204030204" pitchFamily="34" charset="0"/>
              </a:rPr>
              <a:t>,</a:t>
            </a:r>
          </a:p>
          <a:p>
            <a:pPr defTabSz="914225">
              <a:spcAft>
                <a:spcPts val="600"/>
              </a:spcAft>
              <a:defRPr/>
            </a:pPr>
            <a:r>
              <a:rPr lang="en-US" sz="1372">
                <a:solidFill>
                  <a:srgbClr val="494949"/>
                </a:solidFill>
                <a:latin typeface="Calibri" panose="020F0502020204030204" pitchFamily="34" charset="0"/>
                <a:cs typeface="Calibri" panose="020F0502020204030204" pitchFamily="34" charset="0"/>
              </a:rPr>
              <a:t>	</a:t>
            </a:r>
            <a:r>
              <a:rPr lang="en-US" sz="1372" err="1">
                <a:solidFill>
                  <a:srgbClr val="494949"/>
                </a:solidFill>
                <a:latin typeface="Calibri" panose="020F0502020204030204" pitchFamily="34" charset="0"/>
                <a:cs typeface="Calibri" panose="020F0502020204030204" pitchFamily="34" charset="0"/>
              </a:rPr>
              <a:t>is_auto_update_stats_async_on</a:t>
            </a:r>
            <a:endParaRPr lang="en-US" sz="1372">
              <a:solidFill>
                <a:srgbClr val="494949"/>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FROM</a:t>
            </a:r>
            <a:r>
              <a:rPr lang="en-US" sz="1372">
                <a:solidFill>
                  <a:srgbClr val="494949"/>
                </a:solidFill>
                <a:latin typeface="Calibri" panose="020F0502020204030204" pitchFamily="34" charset="0"/>
                <a:cs typeface="Calibri" panose="020F0502020204030204" pitchFamily="34" charset="0"/>
              </a:rPr>
              <a:t>	</a:t>
            </a:r>
            <a:r>
              <a:rPr lang="en-US" sz="1372" err="1">
                <a:solidFill>
                  <a:srgbClr val="494949"/>
                </a:solidFill>
                <a:latin typeface="Calibri" panose="020F0502020204030204" pitchFamily="34" charset="0"/>
                <a:cs typeface="Calibri" panose="020F0502020204030204" pitchFamily="34" charset="0"/>
              </a:rPr>
              <a:t>sys.databases</a:t>
            </a:r>
            <a:endParaRPr lang="en-US" sz="1372">
              <a:solidFill>
                <a:srgbClr val="494949"/>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02294778"/>
      </p:ext>
    </p:extLst>
  </p:cSld>
  <p:clrMapOvr>
    <a:masterClrMapping/>
  </p:clrMapOvr>
  <p:transition>
    <p:fade/>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40A6C7-F682-4695-A358-6A86B4FA124B}"/>
              </a:ext>
            </a:extLst>
          </p:cNvPr>
          <p:cNvSpPr>
            <a:spLocks noGrp="1"/>
          </p:cNvSpPr>
          <p:nvPr>
            <p:ph type="title"/>
          </p:nvPr>
        </p:nvSpPr>
        <p:spPr/>
        <p:txBody>
          <a:bodyPr/>
          <a:lstStyle/>
          <a:p>
            <a:r>
              <a:rPr lang="en-US" dirty="0"/>
              <a:t>Performance Anti-Patterns</a:t>
            </a:r>
          </a:p>
        </p:txBody>
      </p:sp>
    </p:spTree>
    <p:extLst>
      <p:ext uri="{BB962C8B-B14F-4D97-AF65-F5344CB8AC3E}">
        <p14:creationId xmlns:p14="http://schemas.microsoft.com/office/powerpoint/2010/main" val="676090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Too many partitions</a:t>
            </a:r>
          </a:p>
        </p:txBody>
      </p:sp>
      <p:sp>
        <p:nvSpPr>
          <p:cNvPr id="6" name="Text Placeholder 5">
            <a:extLst>
              <a:ext uri="{FF2B5EF4-FFF2-40B4-BE49-F238E27FC236}">
                <a16:creationId xmlns:a16="http://schemas.microsoft.com/office/drawing/2014/main" id="{ABF1CC3F-DD8F-4477-9B0C-0BAA2ABB6C07}"/>
              </a:ext>
            </a:extLst>
          </p:cNvPr>
          <p:cNvSpPr>
            <a:spLocks noGrp="1"/>
          </p:cNvSpPr>
          <p:nvPr>
            <p:ph type="body" sz="quarter" idx="10"/>
          </p:nvPr>
        </p:nvSpPr>
        <p:spPr>
          <a:xfrm>
            <a:off x="584201" y="2009661"/>
            <a:ext cx="11018520" cy="3807837"/>
          </a:xfrm>
        </p:spPr>
        <p:txBody>
          <a:bodyPr/>
          <a:lstStyle/>
          <a:p>
            <a:pPr marL="241254" marR="5079" indent="-229191">
              <a:lnSpc>
                <a:spcPts val="3029"/>
              </a:lnSpc>
              <a:spcBef>
                <a:spcPts val="470"/>
              </a:spcBef>
              <a:buFont typeface="Arial"/>
              <a:buChar char="•"/>
              <a:tabLst>
                <a:tab pos="241889" algn="l"/>
              </a:tabLst>
            </a:pPr>
            <a:r>
              <a:rPr lang="en-US" spc="-15">
                <a:latin typeface="+mn-lt"/>
                <a:cs typeface="Calibri"/>
              </a:rPr>
              <a:t>Partitions </a:t>
            </a:r>
            <a:r>
              <a:rPr lang="en-US" spc="-10">
                <a:latin typeface="+mn-lt"/>
                <a:cs typeface="Calibri"/>
              </a:rPr>
              <a:t>can </a:t>
            </a:r>
            <a:r>
              <a:rPr lang="en-US" spc="-5">
                <a:latin typeface="+mn-lt"/>
                <a:cs typeface="Calibri"/>
              </a:rPr>
              <a:t>be </a:t>
            </a:r>
            <a:r>
              <a:rPr lang="en-US" spc="-15">
                <a:latin typeface="+mn-lt"/>
                <a:cs typeface="Calibri"/>
              </a:rPr>
              <a:t>useful </a:t>
            </a:r>
            <a:r>
              <a:rPr lang="en-US" spc="-5">
                <a:latin typeface="+mn-lt"/>
                <a:cs typeface="Calibri"/>
              </a:rPr>
              <a:t>when </a:t>
            </a:r>
            <a:r>
              <a:rPr lang="en-US" spc="-15">
                <a:latin typeface="+mn-lt"/>
                <a:cs typeface="Calibri"/>
              </a:rPr>
              <a:t>maintaining current </a:t>
            </a:r>
            <a:r>
              <a:rPr lang="en-US" spc="-25">
                <a:latin typeface="+mn-lt"/>
                <a:cs typeface="Calibri"/>
              </a:rPr>
              <a:t>rows </a:t>
            </a:r>
            <a:r>
              <a:rPr lang="en-US" spc="-5">
                <a:latin typeface="+mn-lt"/>
                <a:cs typeface="Calibri"/>
              </a:rPr>
              <a:t>in </a:t>
            </a:r>
            <a:r>
              <a:rPr lang="en-US" spc="-10">
                <a:latin typeface="+mn-lt"/>
                <a:cs typeface="Calibri"/>
              </a:rPr>
              <a:t>very </a:t>
            </a:r>
            <a:r>
              <a:rPr lang="en-US" spc="-15">
                <a:latin typeface="+mn-lt"/>
                <a:cs typeface="Calibri"/>
              </a:rPr>
              <a:t>large  </a:t>
            </a:r>
            <a:r>
              <a:rPr lang="en-US" spc="-20">
                <a:latin typeface="+mn-lt"/>
                <a:cs typeface="Calibri"/>
              </a:rPr>
              <a:t>fact </a:t>
            </a:r>
            <a:r>
              <a:rPr lang="en-US" spc="-10">
                <a:latin typeface="+mn-lt"/>
                <a:cs typeface="Calibri"/>
              </a:rPr>
              <a:t>tables. </a:t>
            </a:r>
            <a:r>
              <a:rPr lang="en-US" spc="-15">
                <a:latin typeface="+mn-lt"/>
                <a:cs typeface="Calibri"/>
              </a:rPr>
              <a:t>Partition </a:t>
            </a:r>
            <a:r>
              <a:rPr lang="en-US" spc="-10">
                <a:latin typeface="+mn-lt"/>
                <a:cs typeface="Calibri"/>
              </a:rPr>
              <a:t>switching </a:t>
            </a:r>
            <a:r>
              <a:rPr lang="en-US" spc="-5">
                <a:latin typeface="+mn-lt"/>
                <a:cs typeface="Calibri"/>
              </a:rPr>
              <a:t>is a </a:t>
            </a:r>
            <a:r>
              <a:rPr lang="en-US" spc="-15">
                <a:latin typeface="+mn-lt"/>
                <a:cs typeface="Calibri"/>
              </a:rPr>
              <a:t>good alternative </a:t>
            </a:r>
            <a:r>
              <a:rPr lang="en-US" spc="-20">
                <a:latin typeface="+mn-lt"/>
                <a:cs typeface="Calibri"/>
              </a:rPr>
              <a:t>to </a:t>
            </a:r>
            <a:r>
              <a:rPr lang="en-US" spc="-5">
                <a:latin typeface="+mn-lt"/>
                <a:cs typeface="Calibri"/>
              </a:rPr>
              <a:t>full</a:t>
            </a:r>
            <a:r>
              <a:rPr lang="en-US" spc="204">
                <a:latin typeface="+mn-lt"/>
                <a:cs typeface="Calibri"/>
              </a:rPr>
              <a:t> </a:t>
            </a:r>
            <a:r>
              <a:rPr lang="en-US" spc="-55">
                <a:latin typeface="+mn-lt"/>
                <a:cs typeface="Calibri"/>
              </a:rPr>
              <a:t>CTAS</a:t>
            </a:r>
            <a:endParaRPr lang="en-US">
              <a:latin typeface="+mn-lt"/>
              <a:cs typeface="Calibri"/>
            </a:endParaRPr>
          </a:p>
          <a:p>
            <a:pPr>
              <a:spcBef>
                <a:spcPts val="15"/>
              </a:spcBef>
              <a:buFont typeface="Arial"/>
              <a:buChar char="•"/>
            </a:pPr>
            <a:endParaRPr lang="en-US" sz="3921">
              <a:latin typeface="+mn-lt"/>
              <a:cs typeface="Calibri"/>
            </a:endParaRPr>
          </a:p>
          <a:p>
            <a:pPr marL="241254" marR="321883" indent="-229191">
              <a:lnSpc>
                <a:spcPts val="3029"/>
              </a:lnSpc>
              <a:buFont typeface="Arial"/>
              <a:buChar char="•"/>
              <a:tabLst>
                <a:tab pos="241889" algn="l"/>
              </a:tabLst>
            </a:pPr>
            <a:r>
              <a:rPr lang="en-US" spc="-15">
                <a:latin typeface="+mn-lt"/>
                <a:cs typeface="Calibri"/>
              </a:rPr>
              <a:t>Partitioning </a:t>
            </a:r>
            <a:r>
              <a:rPr lang="en-US" spc="-5">
                <a:latin typeface="+mn-lt"/>
                <a:cs typeface="Calibri"/>
              </a:rPr>
              <a:t>CCIs </a:t>
            </a:r>
            <a:r>
              <a:rPr lang="en-US" spc="-10">
                <a:latin typeface="+mn-lt"/>
                <a:cs typeface="Calibri"/>
              </a:rPr>
              <a:t>is only useful </a:t>
            </a:r>
            <a:r>
              <a:rPr lang="en-US" spc="-5">
                <a:latin typeface="+mn-lt"/>
                <a:cs typeface="Calibri"/>
              </a:rPr>
              <a:t>when the </a:t>
            </a:r>
            <a:r>
              <a:rPr lang="en-US" spc="-25">
                <a:latin typeface="+mn-lt"/>
                <a:cs typeface="Calibri"/>
              </a:rPr>
              <a:t>row </a:t>
            </a:r>
            <a:r>
              <a:rPr lang="en-US" spc="-15">
                <a:latin typeface="+mn-lt"/>
                <a:cs typeface="Calibri"/>
              </a:rPr>
              <a:t>count </a:t>
            </a:r>
            <a:r>
              <a:rPr lang="en-US" spc="-5">
                <a:latin typeface="+mn-lt"/>
                <a:cs typeface="Calibri"/>
              </a:rPr>
              <a:t>is </a:t>
            </a:r>
            <a:r>
              <a:rPr lang="en-US" spc="-15">
                <a:latin typeface="+mn-lt"/>
                <a:cs typeface="Calibri"/>
              </a:rPr>
              <a:t>greater </a:t>
            </a:r>
            <a:r>
              <a:rPr lang="en-US" spc="-5">
                <a:latin typeface="+mn-lt"/>
                <a:cs typeface="Calibri"/>
              </a:rPr>
              <a:t>than  60million *</a:t>
            </a:r>
            <a:r>
              <a:rPr lang="en-US" spc="35">
                <a:latin typeface="+mn-lt"/>
                <a:cs typeface="Calibri"/>
              </a:rPr>
              <a:t> </a:t>
            </a:r>
            <a:r>
              <a:rPr lang="en-US" spc="-10">
                <a:latin typeface="+mn-lt"/>
                <a:cs typeface="Calibri"/>
              </a:rPr>
              <a:t>#partitions</a:t>
            </a:r>
            <a:endParaRPr lang="en-US">
              <a:latin typeface="+mn-lt"/>
              <a:cs typeface="Calibri"/>
            </a:endParaRPr>
          </a:p>
          <a:p>
            <a:pPr>
              <a:buFont typeface="Arial"/>
              <a:buChar char="•"/>
            </a:pPr>
            <a:endParaRPr lang="en-US" sz="3529">
              <a:latin typeface="+mn-lt"/>
              <a:cs typeface="Calibri"/>
            </a:endParaRPr>
          </a:p>
          <a:p>
            <a:pPr marL="241254" indent="-229191">
              <a:spcBef>
                <a:spcPts val="5"/>
              </a:spcBef>
              <a:buFont typeface="Arial"/>
              <a:buChar char="•"/>
              <a:tabLst>
                <a:tab pos="241889" algn="l"/>
              </a:tabLst>
            </a:pPr>
            <a:r>
              <a:rPr lang="en-US" spc="-5">
                <a:latin typeface="+mn-lt"/>
                <a:cs typeface="Calibri"/>
              </a:rPr>
              <a:t>In </a:t>
            </a:r>
            <a:r>
              <a:rPr lang="en-US" spc="-15">
                <a:latin typeface="+mn-lt"/>
                <a:cs typeface="Calibri"/>
              </a:rPr>
              <a:t>general, </a:t>
            </a:r>
            <a:r>
              <a:rPr lang="en-US" spc="-20">
                <a:latin typeface="+mn-lt"/>
                <a:cs typeface="Calibri"/>
              </a:rPr>
              <a:t>avoid </a:t>
            </a:r>
            <a:r>
              <a:rPr lang="en-US" spc="-10">
                <a:latin typeface="+mn-lt"/>
                <a:cs typeface="Calibri"/>
              </a:rPr>
              <a:t>partitions, particularly </a:t>
            </a:r>
            <a:r>
              <a:rPr lang="en-US" spc="-5">
                <a:latin typeface="+mn-lt"/>
                <a:cs typeface="Calibri"/>
              </a:rPr>
              <a:t>in</a:t>
            </a:r>
            <a:r>
              <a:rPr lang="en-US" spc="90">
                <a:latin typeface="+mn-lt"/>
                <a:cs typeface="Calibri"/>
              </a:rPr>
              <a:t> </a:t>
            </a:r>
            <a:r>
              <a:rPr lang="en-US" spc="-10">
                <a:latin typeface="+mn-lt"/>
                <a:cs typeface="Calibri"/>
              </a:rPr>
              <a:t>POCs</a:t>
            </a:r>
            <a:endParaRPr lang="en-US">
              <a:latin typeface="+mn-lt"/>
              <a:cs typeface="Calibri"/>
            </a:endParaRPr>
          </a:p>
          <a:p>
            <a:endParaRPr lang="en-US">
              <a:latin typeface="+mn-lt"/>
            </a:endParaRPr>
          </a:p>
        </p:txBody>
      </p:sp>
    </p:spTree>
    <p:extLst>
      <p:ext uri="{BB962C8B-B14F-4D97-AF65-F5344CB8AC3E}">
        <p14:creationId xmlns:p14="http://schemas.microsoft.com/office/powerpoint/2010/main" val="3335024295"/>
      </p:ext>
    </p:extLst>
  </p:cSld>
  <p:clrMapOvr>
    <a:masterClrMapping/>
  </p:clrMapOvr>
  <p:transition>
    <p:fade/>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Views on Views</a:t>
            </a:r>
          </a:p>
        </p:txBody>
      </p:sp>
      <p:sp>
        <p:nvSpPr>
          <p:cNvPr id="6" name="Text Placeholder 5">
            <a:extLst>
              <a:ext uri="{FF2B5EF4-FFF2-40B4-BE49-F238E27FC236}">
                <a16:creationId xmlns:a16="http://schemas.microsoft.com/office/drawing/2014/main" id="{BDC7BE77-802A-4B43-B395-DC9CF4DE3906}"/>
              </a:ext>
            </a:extLst>
          </p:cNvPr>
          <p:cNvSpPr>
            <a:spLocks noGrp="1"/>
          </p:cNvSpPr>
          <p:nvPr>
            <p:ph type="body" sz="quarter" idx="10"/>
          </p:nvPr>
        </p:nvSpPr>
        <p:spPr>
          <a:xfrm>
            <a:off x="584201" y="1785554"/>
            <a:ext cx="11018520" cy="2326406"/>
          </a:xfrm>
        </p:spPr>
        <p:txBody>
          <a:bodyPr/>
          <a:lstStyle/>
          <a:p>
            <a:pPr marL="241254" marR="5079" indent="-229191">
              <a:lnSpc>
                <a:spcPts val="3029"/>
              </a:lnSpc>
              <a:spcBef>
                <a:spcPts val="470"/>
              </a:spcBef>
              <a:buFont typeface="Arial"/>
              <a:buChar char="•"/>
              <a:tabLst>
                <a:tab pos="241889" algn="l"/>
              </a:tabLst>
            </a:pPr>
            <a:r>
              <a:rPr lang="en-US" spc="-15" dirty="0">
                <a:latin typeface="Calibri"/>
                <a:cs typeface="Calibri"/>
              </a:rPr>
              <a:t>Views </a:t>
            </a:r>
            <a:r>
              <a:rPr lang="en-US" spc="-5" dirty="0">
                <a:latin typeface="Calibri"/>
                <a:cs typeface="Calibri"/>
              </a:rPr>
              <a:t>on </a:t>
            </a:r>
            <a:r>
              <a:rPr lang="en-US" spc="-15" dirty="0">
                <a:latin typeface="Calibri"/>
                <a:cs typeface="Calibri"/>
              </a:rPr>
              <a:t>Views </a:t>
            </a:r>
            <a:r>
              <a:rPr lang="en-US" spc="-5" dirty="0">
                <a:latin typeface="Calibri"/>
                <a:cs typeface="Calibri"/>
              </a:rPr>
              <a:t>will </a:t>
            </a:r>
            <a:r>
              <a:rPr lang="en-US" spc="-10" dirty="0">
                <a:latin typeface="Calibri"/>
                <a:cs typeface="Calibri"/>
              </a:rPr>
              <a:t>not support </a:t>
            </a:r>
            <a:r>
              <a:rPr lang="en-US" spc="-15" dirty="0">
                <a:latin typeface="Calibri"/>
                <a:cs typeface="Calibri"/>
              </a:rPr>
              <a:t>performance optimization </a:t>
            </a:r>
            <a:r>
              <a:rPr lang="en-US" spc="-10" dirty="0">
                <a:latin typeface="Calibri"/>
                <a:cs typeface="Calibri"/>
              </a:rPr>
              <a:t>using  </a:t>
            </a:r>
            <a:r>
              <a:rPr lang="en-US" spc="-15" dirty="0">
                <a:latin typeface="Calibri"/>
                <a:cs typeface="Calibri"/>
              </a:rPr>
              <a:t>Materialized Views (more</a:t>
            </a:r>
            <a:r>
              <a:rPr lang="en-US" spc="20" dirty="0">
                <a:latin typeface="Calibri"/>
                <a:cs typeface="Calibri"/>
              </a:rPr>
              <a:t> </a:t>
            </a:r>
            <a:r>
              <a:rPr lang="en-US" spc="-15" dirty="0">
                <a:latin typeface="Calibri"/>
                <a:cs typeface="Calibri"/>
              </a:rPr>
              <a:t>later)</a:t>
            </a:r>
            <a:endParaRPr lang="en-US" dirty="0">
              <a:latin typeface="Calibri"/>
              <a:cs typeface="Calibri"/>
            </a:endParaRPr>
          </a:p>
          <a:p>
            <a:pPr>
              <a:spcBef>
                <a:spcPts val="5"/>
              </a:spcBef>
              <a:buFont typeface="Arial"/>
              <a:buChar char="•"/>
            </a:pPr>
            <a:endParaRPr lang="en-US" sz="3529" dirty="0">
              <a:latin typeface="Calibri"/>
              <a:cs typeface="Calibri"/>
            </a:endParaRPr>
          </a:p>
          <a:p>
            <a:pPr marL="241254" indent="-229191">
              <a:buFont typeface="Arial"/>
              <a:buChar char="•"/>
              <a:tabLst>
                <a:tab pos="241889" algn="l"/>
              </a:tabLst>
            </a:pPr>
            <a:r>
              <a:rPr lang="en-US" spc="-15" dirty="0">
                <a:latin typeface="Calibri"/>
                <a:cs typeface="Calibri"/>
              </a:rPr>
              <a:t>Views </a:t>
            </a:r>
            <a:r>
              <a:rPr lang="en-US" spc="-5" dirty="0">
                <a:latin typeface="Calibri"/>
                <a:cs typeface="Calibri"/>
              </a:rPr>
              <a:t>cannot be</a:t>
            </a:r>
            <a:r>
              <a:rPr lang="en-US" spc="25" dirty="0">
                <a:latin typeface="Calibri"/>
                <a:cs typeface="Calibri"/>
              </a:rPr>
              <a:t> </a:t>
            </a:r>
            <a:r>
              <a:rPr lang="en-US" spc="-15" dirty="0">
                <a:latin typeface="Calibri"/>
                <a:cs typeface="Calibri"/>
              </a:rPr>
              <a:t>distributed</a:t>
            </a:r>
            <a:endParaRPr lang="en-US" dirty="0">
              <a:latin typeface="Calibri"/>
              <a:cs typeface="Calibri"/>
            </a:endParaRPr>
          </a:p>
          <a:p>
            <a:endParaRPr lang="en-US" dirty="0"/>
          </a:p>
        </p:txBody>
      </p:sp>
    </p:spTree>
    <p:extLst>
      <p:ext uri="{BB962C8B-B14F-4D97-AF65-F5344CB8AC3E}">
        <p14:creationId xmlns:p14="http://schemas.microsoft.com/office/powerpoint/2010/main" val="653933354"/>
      </p:ext>
    </p:extLst>
  </p:cSld>
  <p:clrMapOvr>
    <a:masterClrMapping/>
  </p:clrMapOvr>
  <p:transition>
    <p:fade/>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47A35-97C9-4E54-BAC9-71A5AF66FB6B}"/>
              </a:ext>
            </a:extLst>
          </p:cNvPr>
          <p:cNvSpPr>
            <a:spLocks noGrp="1"/>
          </p:cNvSpPr>
          <p:nvPr>
            <p:ph type="title"/>
          </p:nvPr>
        </p:nvSpPr>
        <p:spPr>
          <a:xfrm>
            <a:off x="585766" y="2579793"/>
            <a:ext cx="4160799" cy="553982"/>
          </a:xfrm>
        </p:spPr>
        <p:txBody>
          <a:bodyPr/>
          <a:lstStyle/>
          <a:p>
            <a:r>
              <a:rPr lang="en-US"/>
              <a:t>Question…</a:t>
            </a:r>
          </a:p>
        </p:txBody>
      </p:sp>
      <p:sp>
        <p:nvSpPr>
          <p:cNvPr id="3" name="Text Placeholder 2">
            <a:extLst>
              <a:ext uri="{FF2B5EF4-FFF2-40B4-BE49-F238E27FC236}">
                <a16:creationId xmlns:a16="http://schemas.microsoft.com/office/drawing/2014/main" id="{98B4AD09-C52A-4DEC-BD5A-E8A6337A9D59}"/>
              </a:ext>
            </a:extLst>
          </p:cNvPr>
          <p:cNvSpPr>
            <a:spLocks noGrp="1"/>
          </p:cNvSpPr>
          <p:nvPr>
            <p:ph type="body" sz="quarter" idx="10"/>
          </p:nvPr>
        </p:nvSpPr>
        <p:spPr>
          <a:xfrm>
            <a:off x="586546" y="3535496"/>
            <a:ext cx="4160654" cy="2092724"/>
          </a:xfrm>
        </p:spPr>
        <p:txBody>
          <a:bodyPr/>
          <a:lstStyle/>
          <a:p>
            <a:r>
              <a:rPr lang="en-US" dirty="0"/>
              <a:t>How many indexing methods are there for a Synapse table?</a:t>
            </a:r>
          </a:p>
          <a:p>
            <a:endParaRPr lang="en-US" dirty="0"/>
          </a:p>
          <a:p>
            <a:r>
              <a:rPr lang="en-US" dirty="0"/>
              <a:t>Can you name them all?</a:t>
            </a:r>
          </a:p>
          <a:p>
            <a:endParaRPr lang="en-US" dirty="0"/>
          </a:p>
          <a:p>
            <a:endParaRPr lang="en-US" dirty="0"/>
          </a:p>
        </p:txBody>
      </p:sp>
      <p:grpSp>
        <p:nvGrpSpPr>
          <p:cNvPr id="85" name="Group 84">
            <a:extLst>
              <a:ext uri="{FF2B5EF4-FFF2-40B4-BE49-F238E27FC236}">
                <a16:creationId xmlns:a16="http://schemas.microsoft.com/office/drawing/2014/main" id="{4C9C32A9-34B3-4EE1-9676-AB2377E09779}"/>
              </a:ext>
            </a:extLst>
          </p:cNvPr>
          <p:cNvGrpSpPr/>
          <p:nvPr/>
        </p:nvGrpSpPr>
        <p:grpSpPr>
          <a:xfrm>
            <a:off x="6822489" y="1060688"/>
            <a:ext cx="4567355" cy="4551948"/>
            <a:chOff x="4619625" y="1828800"/>
            <a:chExt cx="1882776" cy="1876425"/>
          </a:xfrm>
        </p:grpSpPr>
        <p:sp>
          <p:nvSpPr>
            <p:cNvPr id="86" name="Line 410">
              <a:extLst>
                <a:ext uri="{FF2B5EF4-FFF2-40B4-BE49-F238E27FC236}">
                  <a16:creationId xmlns:a16="http://schemas.microsoft.com/office/drawing/2014/main" id="{99B41B36-482E-4206-A200-E2A08CEB17A4}"/>
                </a:ext>
              </a:extLst>
            </p:cNvPr>
            <p:cNvSpPr>
              <a:spLocks noChangeShapeType="1"/>
            </p:cNvSpPr>
            <p:nvPr/>
          </p:nvSpPr>
          <p:spPr bwMode="auto">
            <a:xfrm flipH="1" flipV="1">
              <a:off x="4964113" y="2908300"/>
              <a:ext cx="481013" cy="512763"/>
            </a:xfrm>
            <a:prstGeom prst="line">
              <a:avLst/>
            </a:prstGeom>
            <a:noFill/>
            <a:ln w="47625" cap="flat">
              <a:solidFill>
                <a:srgbClr val="3076BC"/>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87" name="Line 411">
              <a:extLst>
                <a:ext uri="{FF2B5EF4-FFF2-40B4-BE49-F238E27FC236}">
                  <a16:creationId xmlns:a16="http://schemas.microsoft.com/office/drawing/2014/main" id="{D00A0915-C57E-482D-AD62-51AF4E342593}"/>
                </a:ext>
              </a:extLst>
            </p:cNvPr>
            <p:cNvSpPr>
              <a:spLocks noChangeShapeType="1"/>
            </p:cNvSpPr>
            <p:nvPr/>
          </p:nvSpPr>
          <p:spPr bwMode="auto">
            <a:xfrm flipH="1">
              <a:off x="5280025" y="2111375"/>
              <a:ext cx="539750" cy="347663"/>
            </a:xfrm>
            <a:prstGeom prst="line">
              <a:avLst/>
            </a:prstGeom>
            <a:noFill/>
            <a:ln w="47625" cap="flat">
              <a:solidFill>
                <a:srgbClr val="3076BC"/>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88" name="Line 412">
              <a:extLst>
                <a:ext uri="{FF2B5EF4-FFF2-40B4-BE49-F238E27FC236}">
                  <a16:creationId xmlns:a16="http://schemas.microsoft.com/office/drawing/2014/main" id="{C2EBB12A-DEF6-45FC-893E-757802743017}"/>
                </a:ext>
              </a:extLst>
            </p:cNvPr>
            <p:cNvSpPr>
              <a:spLocks noChangeShapeType="1"/>
            </p:cNvSpPr>
            <p:nvPr/>
          </p:nvSpPr>
          <p:spPr bwMode="auto">
            <a:xfrm flipV="1">
              <a:off x="5448300" y="2722562"/>
              <a:ext cx="769938" cy="698500"/>
            </a:xfrm>
            <a:prstGeom prst="line">
              <a:avLst/>
            </a:prstGeom>
            <a:noFill/>
            <a:ln w="47625" cap="flat">
              <a:solidFill>
                <a:srgbClr val="3076BC"/>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89" name="Line 413">
              <a:extLst>
                <a:ext uri="{FF2B5EF4-FFF2-40B4-BE49-F238E27FC236}">
                  <a16:creationId xmlns:a16="http://schemas.microsoft.com/office/drawing/2014/main" id="{3ECF3F10-8F39-4AD1-8517-AC0E2C98A1F5}"/>
                </a:ext>
              </a:extLst>
            </p:cNvPr>
            <p:cNvSpPr>
              <a:spLocks noChangeShapeType="1"/>
            </p:cNvSpPr>
            <p:nvPr/>
          </p:nvSpPr>
          <p:spPr bwMode="auto">
            <a:xfrm>
              <a:off x="5819775" y="2111375"/>
              <a:ext cx="398463" cy="609600"/>
            </a:xfrm>
            <a:prstGeom prst="line">
              <a:avLst/>
            </a:prstGeom>
            <a:noFill/>
            <a:ln w="47625" cap="flat">
              <a:solidFill>
                <a:srgbClr val="3076BC"/>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0" name="Freeform 414">
              <a:extLst>
                <a:ext uri="{FF2B5EF4-FFF2-40B4-BE49-F238E27FC236}">
                  <a16:creationId xmlns:a16="http://schemas.microsoft.com/office/drawing/2014/main" id="{B7660BA5-A0C7-43A9-8BAA-205CE30164A6}"/>
                </a:ext>
              </a:extLst>
            </p:cNvPr>
            <p:cNvSpPr>
              <a:spLocks/>
            </p:cNvSpPr>
            <p:nvPr/>
          </p:nvSpPr>
          <p:spPr bwMode="auto">
            <a:xfrm>
              <a:off x="5935663" y="2436812"/>
              <a:ext cx="566738" cy="568325"/>
            </a:xfrm>
            <a:custGeom>
              <a:avLst/>
              <a:gdLst>
                <a:gd name="T0" fmla="*/ 63 w 351"/>
                <a:gd name="T1" fmla="*/ 288 h 351"/>
                <a:gd name="T2" fmla="*/ 288 w 351"/>
                <a:gd name="T3" fmla="*/ 288 h 351"/>
                <a:gd name="T4" fmla="*/ 288 w 351"/>
                <a:gd name="T5" fmla="*/ 63 h 351"/>
                <a:gd name="T6" fmla="*/ 63 w 351"/>
                <a:gd name="T7" fmla="*/ 63 h 351"/>
                <a:gd name="T8" fmla="*/ 63 w 351"/>
                <a:gd name="T9" fmla="*/ 288 h 351"/>
              </a:gdLst>
              <a:ahLst/>
              <a:cxnLst>
                <a:cxn ang="0">
                  <a:pos x="T0" y="T1"/>
                </a:cxn>
                <a:cxn ang="0">
                  <a:pos x="T2" y="T3"/>
                </a:cxn>
                <a:cxn ang="0">
                  <a:pos x="T4" y="T5"/>
                </a:cxn>
                <a:cxn ang="0">
                  <a:pos x="T6" y="T7"/>
                </a:cxn>
                <a:cxn ang="0">
                  <a:pos x="T8" y="T9"/>
                </a:cxn>
              </a:cxnLst>
              <a:rect l="0" t="0" r="r" b="b"/>
              <a:pathLst>
                <a:path w="351" h="351">
                  <a:moveTo>
                    <a:pt x="63" y="288"/>
                  </a:moveTo>
                  <a:cubicBezTo>
                    <a:pt x="125" y="351"/>
                    <a:pt x="226" y="351"/>
                    <a:pt x="288" y="288"/>
                  </a:cubicBezTo>
                  <a:cubicBezTo>
                    <a:pt x="351" y="226"/>
                    <a:pt x="351" y="125"/>
                    <a:pt x="288" y="63"/>
                  </a:cubicBezTo>
                  <a:cubicBezTo>
                    <a:pt x="226" y="0"/>
                    <a:pt x="125" y="0"/>
                    <a:pt x="63" y="63"/>
                  </a:cubicBezTo>
                  <a:cubicBezTo>
                    <a:pt x="0" y="125"/>
                    <a:pt x="0" y="226"/>
                    <a:pt x="63" y="288"/>
                  </a:cubicBezTo>
                </a:path>
              </a:pathLst>
            </a:custGeom>
            <a:solidFill>
              <a:srgbClr val="307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1" name="Freeform 415">
              <a:extLst>
                <a:ext uri="{FF2B5EF4-FFF2-40B4-BE49-F238E27FC236}">
                  <a16:creationId xmlns:a16="http://schemas.microsoft.com/office/drawing/2014/main" id="{E937DC75-36A4-426E-856E-19D8BA38525F}"/>
                </a:ext>
              </a:extLst>
            </p:cNvPr>
            <p:cNvSpPr>
              <a:spLocks/>
            </p:cNvSpPr>
            <p:nvPr/>
          </p:nvSpPr>
          <p:spPr bwMode="auto">
            <a:xfrm>
              <a:off x="5537200" y="1828800"/>
              <a:ext cx="566738" cy="566738"/>
            </a:xfrm>
            <a:custGeom>
              <a:avLst/>
              <a:gdLst>
                <a:gd name="T0" fmla="*/ 62 w 350"/>
                <a:gd name="T1" fmla="*/ 287 h 350"/>
                <a:gd name="T2" fmla="*/ 287 w 350"/>
                <a:gd name="T3" fmla="*/ 287 h 350"/>
                <a:gd name="T4" fmla="*/ 287 w 350"/>
                <a:gd name="T5" fmla="*/ 62 h 350"/>
                <a:gd name="T6" fmla="*/ 62 w 350"/>
                <a:gd name="T7" fmla="*/ 62 h 350"/>
                <a:gd name="T8" fmla="*/ 62 w 350"/>
                <a:gd name="T9" fmla="*/ 287 h 350"/>
              </a:gdLst>
              <a:ahLst/>
              <a:cxnLst>
                <a:cxn ang="0">
                  <a:pos x="T0" y="T1"/>
                </a:cxn>
                <a:cxn ang="0">
                  <a:pos x="T2" y="T3"/>
                </a:cxn>
                <a:cxn ang="0">
                  <a:pos x="T4" y="T5"/>
                </a:cxn>
                <a:cxn ang="0">
                  <a:pos x="T6" y="T7"/>
                </a:cxn>
                <a:cxn ang="0">
                  <a:pos x="T8" y="T9"/>
                </a:cxn>
              </a:cxnLst>
              <a:rect l="0" t="0" r="r" b="b"/>
              <a:pathLst>
                <a:path w="350" h="350">
                  <a:moveTo>
                    <a:pt x="62" y="287"/>
                  </a:moveTo>
                  <a:cubicBezTo>
                    <a:pt x="124" y="350"/>
                    <a:pt x="225" y="350"/>
                    <a:pt x="287" y="287"/>
                  </a:cubicBezTo>
                  <a:cubicBezTo>
                    <a:pt x="350" y="225"/>
                    <a:pt x="350" y="124"/>
                    <a:pt x="287" y="62"/>
                  </a:cubicBezTo>
                  <a:cubicBezTo>
                    <a:pt x="225" y="0"/>
                    <a:pt x="124" y="0"/>
                    <a:pt x="62" y="62"/>
                  </a:cubicBezTo>
                  <a:cubicBezTo>
                    <a:pt x="0" y="124"/>
                    <a:pt x="0" y="225"/>
                    <a:pt x="62" y="287"/>
                  </a:cubicBezTo>
                </a:path>
              </a:pathLst>
            </a:custGeom>
            <a:solidFill>
              <a:srgbClr val="307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2" name="Freeform 416">
              <a:extLst>
                <a:ext uri="{FF2B5EF4-FFF2-40B4-BE49-F238E27FC236}">
                  <a16:creationId xmlns:a16="http://schemas.microsoft.com/office/drawing/2014/main" id="{F848879F-9285-492C-9E10-9AAECB1E3A0F}"/>
                </a:ext>
              </a:extLst>
            </p:cNvPr>
            <p:cNvSpPr>
              <a:spLocks/>
            </p:cNvSpPr>
            <p:nvPr/>
          </p:nvSpPr>
          <p:spPr bwMode="auto">
            <a:xfrm>
              <a:off x="4619625" y="1992312"/>
              <a:ext cx="803275" cy="1041400"/>
            </a:xfrm>
            <a:custGeom>
              <a:avLst/>
              <a:gdLst>
                <a:gd name="T0" fmla="*/ 506 w 506"/>
                <a:gd name="T1" fmla="*/ 656 h 656"/>
                <a:gd name="T2" fmla="*/ 0 w 506"/>
                <a:gd name="T3" fmla="*/ 656 h 656"/>
                <a:gd name="T4" fmla="*/ 0 w 506"/>
                <a:gd name="T5" fmla="*/ 149 h 656"/>
                <a:gd name="T6" fmla="*/ 159 w 506"/>
                <a:gd name="T7" fmla="*/ 0 h 656"/>
                <a:gd name="T8" fmla="*/ 506 w 506"/>
                <a:gd name="T9" fmla="*/ 0 h 656"/>
                <a:gd name="T10" fmla="*/ 506 w 506"/>
                <a:gd name="T11" fmla="*/ 656 h 656"/>
              </a:gdLst>
              <a:ahLst/>
              <a:cxnLst>
                <a:cxn ang="0">
                  <a:pos x="T0" y="T1"/>
                </a:cxn>
                <a:cxn ang="0">
                  <a:pos x="T2" y="T3"/>
                </a:cxn>
                <a:cxn ang="0">
                  <a:pos x="T4" y="T5"/>
                </a:cxn>
                <a:cxn ang="0">
                  <a:pos x="T6" y="T7"/>
                </a:cxn>
                <a:cxn ang="0">
                  <a:pos x="T8" y="T9"/>
                </a:cxn>
                <a:cxn ang="0">
                  <a:pos x="T10" y="T11"/>
                </a:cxn>
              </a:cxnLst>
              <a:rect l="0" t="0" r="r" b="b"/>
              <a:pathLst>
                <a:path w="506" h="656">
                  <a:moveTo>
                    <a:pt x="506" y="656"/>
                  </a:moveTo>
                  <a:lnTo>
                    <a:pt x="0" y="656"/>
                  </a:lnTo>
                  <a:lnTo>
                    <a:pt x="0" y="149"/>
                  </a:lnTo>
                  <a:lnTo>
                    <a:pt x="159" y="0"/>
                  </a:lnTo>
                  <a:lnTo>
                    <a:pt x="506" y="0"/>
                  </a:lnTo>
                  <a:lnTo>
                    <a:pt x="506" y="6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3" name="Freeform 417">
              <a:extLst>
                <a:ext uri="{FF2B5EF4-FFF2-40B4-BE49-F238E27FC236}">
                  <a16:creationId xmlns:a16="http://schemas.microsoft.com/office/drawing/2014/main" id="{F3FD086D-C029-49E4-9F99-AB7F2BF7FC11}"/>
                </a:ext>
              </a:extLst>
            </p:cNvPr>
            <p:cNvSpPr>
              <a:spLocks/>
            </p:cNvSpPr>
            <p:nvPr/>
          </p:nvSpPr>
          <p:spPr bwMode="auto">
            <a:xfrm>
              <a:off x="4619625" y="1992312"/>
              <a:ext cx="252413" cy="236538"/>
            </a:xfrm>
            <a:custGeom>
              <a:avLst/>
              <a:gdLst>
                <a:gd name="T0" fmla="*/ 159 w 159"/>
                <a:gd name="T1" fmla="*/ 149 h 149"/>
                <a:gd name="T2" fmla="*/ 0 w 159"/>
                <a:gd name="T3" fmla="*/ 149 h 149"/>
                <a:gd name="T4" fmla="*/ 159 w 159"/>
                <a:gd name="T5" fmla="*/ 0 h 149"/>
                <a:gd name="T6" fmla="*/ 159 w 159"/>
                <a:gd name="T7" fmla="*/ 149 h 149"/>
              </a:gdLst>
              <a:ahLst/>
              <a:cxnLst>
                <a:cxn ang="0">
                  <a:pos x="T0" y="T1"/>
                </a:cxn>
                <a:cxn ang="0">
                  <a:pos x="T2" y="T3"/>
                </a:cxn>
                <a:cxn ang="0">
                  <a:pos x="T4" y="T5"/>
                </a:cxn>
                <a:cxn ang="0">
                  <a:pos x="T6" y="T7"/>
                </a:cxn>
              </a:cxnLst>
              <a:rect l="0" t="0" r="r" b="b"/>
              <a:pathLst>
                <a:path w="159" h="149">
                  <a:moveTo>
                    <a:pt x="159" y="149"/>
                  </a:moveTo>
                  <a:lnTo>
                    <a:pt x="0" y="149"/>
                  </a:lnTo>
                  <a:lnTo>
                    <a:pt x="159" y="0"/>
                  </a:lnTo>
                  <a:lnTo>
                    <a:pt x="159" y="149"/>
                  </a:lnTo>
                  <a:close/>
                </a:path>
              </a:pathLst>
            </a:custGeom>
            <a:solidFill>
              <a:srgbClr val="D3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4" name="Rectangle 418">
              <a:extLst>
                <a:ext uri="{FF2B5EF4-FFF2-40B4-BE49-F238E27FC236}">
                  <a16:creationId xmlns:a16="http://schemas.microsoft.com/office/drawing/2014/main" id="{328C556D-FF82-4D5B-85FA-3EDE68F28DC1}"/>
                </a:ext>
              </a:extLst>
            </p:cNvPr>
            <p:cNvSpPr>
              <a:spLocks noChangeArrowheads="1"/>
            </p:cNvSpPr>
            <p:nvPr/>
          </p:nvSpPr>
          <p:spPr bwMode="auto">
            <a:xfrm>
              <a:off x="4733925" y="2328862"/>
              <a:ext cx="574675" cy="53975"/>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5" name="Rectangle 419">
              <a:extLst>
                <a:ext uri="{FF2B5EF4-FFF2-40B4-BE49-F238E27FC236}">
                  <a16:creationId xmlns:a16="http://schemas.microsoft.com/office/drawing/2014/main" id="{3BEA3C1F-3EB5-4FDE-B535-80C59904B2B2}"/>
                </a:ext>
              </a:extLst>
            </p:cNvPr>
            <p:cNvSpPr>
              <a:spLocks noChangeArrowheads="1"/>
            </p:cNvSpPr>
            <p:nvPr/>
          </p:nvSpPr>
          <p:spPr bwMode="auto">
            <a:xfrm>
              <a:off x="4733925" y="2432050"/>
              <a:ext cx="574675" cy="55563"/>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6" name="Rectangle 420">
              <a:extLst>
                <a:ext uri="{FF2B5EF4-FFF2-40B4-BE49-F238E27FC236}">
                  <a16:creationId xmlns:a16="http://schemas.microsoft.com/office/drawing/2014/main" id="{16961D26-D7D1-434B-A75A-55DB5FBAF0C5}"/>
                </a:ext>
              </a:extLst>
            </p:cNvPr>
            <p:cNvSpPr>
              <a:spLocks noChangeArrowheads="1"/>
            </p:cNvSpPr>
            <p:nvPr/>
          </p:nvSpPr>
          <p:spPr bwMode="auto">
            <a:xfrm>
              <a:off x="4733925" y="2535237"/>
              <a:ext cx="574675" cy="55563"/>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7" name="Rectangle 421">
              <a:extLst>
                <a:ext uri="{FF2B5EF4-FFF2-40B4-BE49-F238E27FC236}">
                  <a16:creationId xmlns:a16="http://schemas.microsoft.com/office/drawing/2014/main" id="{6361F4F4-D16D-47B5-8398-6C4497FB36E2}"/>
                </a:ext>
              </a:extLst>
            </p:cNvPr>
            <p:cNvSpPr>
              <a:spLocks noChangeArrowheads="1"/>
            </p:cNvSpPr>
            <p:nvPr/>
          </p:nvSpPr>
          <p:spPr bwMode="auto">
            <a:xfrm>
              <a:off x="4733925" y="2640012"/>
              <a:ext cx="574675" cy="53975"/>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8" name="Rectangle 422">
              <a:extLst>
                <a:ext uri="{FF2B5EF4-FFF2-40B4-BE49-F238E27FC236}">
                  <a16:creationId xmlns:a16="http://schemas.microsoft.com/office/drawing/2014/main" id="{C49DFEE2-A329-47F8-BCEC-0C793835D3EB}"/>
                </a:ext>
              </a:extLst>
            </p:cNvPr>
            <p:cNvSpPr>
              <a:spLocks noChangeArrowheads="1"/>
            </p:cNvSpPr>
            <p:nvPr/>
          </p:nvSpPr>
          <p:spPr bwMode="auto">
            <a:xfrm>
              <a:off x="4733925" y="2740025"/>
              <a:ext cx="574675" cy="53975"/>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9" name="Freeform 423">
              <a:extLst>
                <a:ext uri="{FF2B5EF4-FFF2-40B4-BE49-F238E27FC236}">
                  <a16:creationId xmlns:a16="http://schemas.microsoft.com/office/drawing/2014/main" id="{A5BC700D-4025-49BA-853A-AC343CF3C1E3}"/>
                </a:ext>
              </a:extLst>
            </p:cNvPr>
            <p:cNvSpPr>
              <a:spLocks/>
            </p:cNvSpPr>
            <p:nvPr/>
          </p:nvSpPr>
          <p:spPr bwMode="auto">
            <a:xfrm>
              <a:off x="4976813" y="2189162"/>
              <a:ext cx="566738" cy="566738"/>
            </a:xfrm>
            <a:custGeom>
              <a:avLst/>
              <a:gdLst>
                <a:gd name="T0" fmla="*/ 62 w 350"/>
                <a:gd name="T1" fmla="*/ 287 h 350"/>
                <a:gd name="T2" fmla="*/ 288 w 350"/>
                <a:gd name="T3" fmla="*/ 287 h 350"/>
                <a:gd name="T4" fmla="*/ 288 w 350"/>
                <a:gd name="T5" fmla="*/ 62 h 350"/>
                <a:gd name="T6" fmla="*/ 62 w 350"/>
                <a:gd name="T7" fmla="*/ 62 h 350"/>
                <a:gd name="T8" fmla="*/ 62 w 350"/>
                <a:gd name="T9" fmla="*/ 287 h 350"/>
              </a:gdLst>
              <a:ahLst/>
              <a:cxnLst>
                <a:cxn ang="0">
                  <a:pos x="T0" y="T1"/>
                </a:cxn>
                <a:cxn ang="0">
                  <a:pos x="T2" y="T3"/>
                </a:cxn>
                <a:cxn ang="0">
                  <a:pos x="T4" y="T5"/>
                </a:cxn>
                <a:cxn ang="0">
                  <a:pos x="T6" y="T7"/>
                </a:cxn>
                <a:cxn ang="0">
                  <a:pos x="T8" y="T9"/>
                </a:cxn>
              </a:cxnLst>
              <a:rect l="0" t="0" r="r" b="b"/>
              <a:pathLst>
                <a:path w="350" h="350">
                  <a:moveTo>
                    <a:pt x="62" y="287"/>
                  </a:moveTo>
                  <a:cubicBezTo>
                    <a:pt x="125" y="350"/>
                    <a:pt x="225" y="350"/>
                    <a:pt x="288" y="287"/>
                  </a:cubicBezTo>
                  <a:cubicBezTo>
                    <a:pt x="350" y="225"/>
                    <a:pt x="350" y="124"/>
                    <a:pt x="288" y="62"/>
                  </a:cubicBezTo>
                  <a:cubicBezTo>
                    <a:pt x="225" y="0"/>
                    <a:pt x="125" y="0"/>
                    <a:pt x="62" y="62"/>
                  </a:cubicBezTo>
                  <a:cubicBezTo>
                    <a:pt x="0" y="124"/>
                    <a:pt x="0" y="225"/>
                    <a:pt x="62" y="287"/>
                  </a:cubicBezTo>
                </a:path>
              </a:pathLst>
            </a:custGeom>
            <a:solidFill>
              <a:srgbClr val="E6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0" name="Rectangle 424">
              <a:extLst>
                <a:ext uri="{FF2B5EF4-FFF2-40B4-BE49-F238E27FC236}">
                  <a16:creationId xmlns:a16="http://schemas.microsoft.com/office/drawing/2014/main" id="{1B1717D7-ED7A-4748-8683-3FBE286040ED}"/>
                </a:ext>
              </a:extLst>
            </p:cNvPr>
            <p:cNvSpPr>
              <a:spLocks noChangeArrowheads="1"/>
            </p:cNvSpPr>
            <p:nvPr/>
          </p:nvSpPr>
          <p:spPr bwMode="auto">
            <a:xfrm>
              <a:off x="4629150" y="2287587"/>
              <a:ext cx="819150" cy="79375"/>
            </a:xfrm>
            <a:prstGeom prst="rect">
              <a:avLst/>
            </a:prstGeom>
            <a:solidFill>
              <a:srgbClr val="D3D3D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1" name="Rectangle 425">
              <a:extLst>
                <a:ext uri="{FF2B5EF4-FFF2-40B4-BE49-F238E27FC236}">
                  <a16:creationId xmlns:a16="http://schemas.microsoft.com/office/drawing/2014/main" id="{299FE854-A402-4505-AA49-9B2647CAA55A}"/>
                </a:ext>
              </a:extLst>
            </p:cNvPr>
            <p:cNvSpPr>
              <a:spLocks noChangeArrowheads="1"/>
            </p:cNvSpPr>
            <p:nvPr/>
          </p:nvSpPr>
          <p:spPr bwMode="auto">
            <a:xfrm>
              <a:off x="4629150" y="2435225"/>
              <a:ext cx="819150" cy="79375"/>
            </a:xfrm>
            <a:prstGeom prst="rect">
              <a:avLst/>
            </a:prstGeom>
            <a:solidFill>
              <a:srgbClr val="D3D3D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2" name="Rectangle 426">
              <a:extLst>
                <a:ext uri="{FF2B5EF4-FFF2-40B4-BE49-F238E27FC236}">
                  <a16:creationId xmlns:a16="http://schemas.microsoft.com/office/drawing/2014/main" id="{CEDCE140-A139-47BF-94F8-BE26C272B1F0}"/>
                </a:ext>
              </a:extLst>
            </p:cNvPr>
            <p:cNvSpPr>
              <a:spLocks noChangeArrowheads="1"/>
            </p:cNvSpPr>
            <p:nvPr/>
          </p:nvSpPr>
          <p:spPr bwMode="auto">
            <a:xfrm>
              <a:off x="4629150" y="2578100"/>
              <a:ext cx="819150" cy="77788"/>
            </a:xfrm>
            <a:prstGeom prst="rect">
              <a:avLst/>
            </a:prstGeom>
            <a:solidFill>
              <a:srgbClr val="D3D3D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3" name="Freeform 427">
              <a:extLst>
                <a:ext uri="{FF2B5EF4-FFF2-40B4-BE49-F238E27FC236}">
                  <a16:creationId xmlns:a16="http://schemas.microsoft.com/office/drawing/2014/main" id="{77869824-C7D2-4F07-AE99-3DD09DB93D1F}"/>
                </a:ext>
              </a:extLst>
            </p:cNvPr>
            <p:cNvSpPr>
              <a:spLocks noEditPoints="1"/>
            </p:cNvSpPr>
            <p:nvPr/>
          </p:nvSpPr>
          <p:spPr bwMode="auto">
            <a:xfrm>
              <a:off x="4938713" y="2147887"/>
              <a:ext cx="647700" cy="650875"/>
            </a:xfrm>
            <a:custGeom>
              <a:avLst/>
              <a:gdLst>
                <a:gd name="T0" fmla="*/ 401 w 401"/>
                <a:gd name="T1" fmla="*/ 373 h 402"/>
                <a:gd name="T2" fmla="*/ 341 w 401"/>
                <a:gd name="T3" fmla="*/ 313 h 402"/>
                <a:gd name="T4" fmla="*/ 327 w 401"/>
                <a:gd name="T5" fmla="*/ 71 h 402"/>
                <a:gd name="T6" fmla="*/ 71 w 401"/>
                <a:gd name="T7" fmla="*/ 71 h 402"/>
                <a:gd name="T8" fmla="*/ 71 w 401"/>
                <a:gd name="T9" fmla="*/ 328 h 402"/>
                <a:gd name="T10" fmla="*/ 312 w 401"/>
                <a:gd name="T11" fmla="*/ 342 h 402"/>
                <a:gd name="T12" fmla="*/ 372 w 401"/>
                <a:gd name="T13" fmla="*/ 402 h 402"/>
                <a:gd name="T14" fmla="*/ 401 w 401"/>
                <a:gd name="T15" fmla="*/ 373 h 402"/>
                <a:gd name="T16" fmla="*/ 98 w 401"/>
                <a:gd name="T17" fmla="*/ 301 h 402"/>
                <a:gd name="T18" fmla="*/ 98 w 401"/>
                <a:gd name="T19" fmla="*/ 98 h 402"/>
                <a:gd name="T20" fmla="*/ 300 w 401"/>
                <a:gd name="T21" fmla="*/ 98 h 402"/>
                <a:gd name="T22" fmla="*/ 300 w 401"/>
                <a:gd name="T23" fmla="*/ 301 h 402"/>
                <a:gd name="T24" fmla="*/ 98 w 401"/>
                <a:gd name="T25" fmla="*/ 30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1" h="402">
                  <a:moveTo>
                    <a:pt x="401" y="373"/>
                  </a:moveTo>
                  <a:cubicBezTo>
                    <a:pt x="341" y="313"/>
                    <a:pt x="341" y="313"/>
                    <a:pt x="341" y="313"/>
                  </a:cubicBezTo>
                  <a:cubicBezTo>
                    <a:pt x="398" y="241"/>
                    <a:pt x="393" y="137"/>
                    <a:pt x="327" y="71"/>
                  </a:cubicBezTo>
                  <a:cubicBezTo>
                    <a:pt x="256" y="0"/>
                    <a:pt x="142" y="0"/>
                    <a:pt x="71" y="71"/>
                  </a:cubicBezTo>
                  <a:cubicBezTo>
                    <a:pt x="0" y="142"/>
                    <a:pt x="0" y="257"/>
                    <a:pt x="71" y="328"/>
                  </a:cubicBezTo>
                  <a:cubicBezTo>
                    <a:pt x="137" y="394"/>
                    <a:pt x="241" y="398"/>
                    <a:pt x="312" y="342"/>
                  </a:cubicBezTo>
                  <a:cubicBezTo>
                    <a:pt x="372" y="402"/>
                    <a:pt x="372" y="402"/>
                    <a:pt x="372" y="402"/>
                  </a:cubicBezTo>
                  <a:lnTo>
                    <a:pt x="401" y="373"/>
                  </a:lnTo>
                  <a:close/>
                  <a:moveTo>
                    <a:pt x="98" y="301"/>
                  </a:moveTo>
                  <a:cubicBezTo>
                    <a:pt x="41" y="245"/>
                    <a:pt x="41" y="154"/>
                    <a:pt x="98" y="98"/>
                  </a:cubicBezTo>
                  <a:cubicBezTo>
                    <a:pt x="154" y="42"/>
                    <a:pt x="244" y="42"/>
                    <a:pt x="300" y="98"/>
                  </a:cubicBezTo>
                  <a:cubicBezTo>
                    <a:pt x="357" y="154"/>
                    <a:pt x="357" y="245"/>
                    <a:pt x="300" y="301"/>
                  </a:cubicBezTo>
                  <a:cubicBezTo>
                    <a:pt x="244" y="357"/>
                    <a:pt x="154" y="357"/>
                    <a:pt x="98" y="301"/>
                  </a:cubicBezTo>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4" name="Freeform 428">
              <a:extLst>
                <a:ext uri="{FF2B5EF4-FFF2-40B4-BE49-F238E27FC236}">
                  <a16:creationId xmlns:a16="http://schemas.microsoft.com/office/drawing/2014/main" id="{F03DD5C7-8953-4208-9270-82D12C2280F1}"/>
                </a:ext>
              </a:extLst>
            </p:cNvPr>
            <p:cNvSpPr>
              <a:spLocks/>
            </p:cNvSpPr>
            <p:nvPr/>
          </p:nvSpPr>
          <p:spPr bwMode="auto">
            <a:xfrm>
              <a:off x="5483225" y="2695575"/>
              <a:ext cx="352425" cy="352425"/>
            </a:xfrm>
            <a:custGeom>
              <a:avLst/>
              <a:gdLst>
                <a:gd name="T0" fmla="*/ 171 w 218"/>
                <a:gd name="T1" fmla="*/ 213 h 217"/>
                <a:gd name="T2" fmla="*/ 214 w 218"/>
                <a:gd name="T3" fmla="*/ 170 h 217"/>
                <a:gd name="T4" fmla="*/ 214 w 218"/>
                <a:gd name="T5" fmla="*/ 157 h 217"/>
                <a:gd name="T6" fmla="*/ 61 w 218"/>
                <a:gd name="T7" fmla="*/ 4 h 217"/>
                <a:gd name="T8" fmla="*/ 47 w 218"/>
                <a:gd name="T9" fmla="*/ 4 h 217"/>
                <a:gd name="T10" fmla="*/ 4 w 218"/>
                <a:gd name="T11" fmla="*/ 47 h 217"/>
                <a:gd name="T12" fmla="*/ 4 w 218"/>
                <a:gd name="T13" fmla="*/ 60 h 217"/>
                <a:gd name="T14" fmla="*/ 157 w 218"/>
                <a:gd name="T15" fmla="*/ 213 h 217"/>
                <a:gd name="T16" fmla="*/ 171 w 218"/>
                <a:gd name="T17" fmla="*/ 21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217">
                  <a:moveTo>
                    <a:pt x="171" y="213"/>
                  </a:moveTo>
                  <a:cubicBezTo>
                    <a:pt x="214" y="170"/>
                    <a:pt x="214" y="170"/>
                    <a:pt x="214" y="170"/>
                  </a:cubicBezTo>
                  <a:cubicBezTo>
                    <a:pt x="218" y="167"/>
                    <a:pt x="218" y="161"/>
                    <a:pt x="214" y="157"/>
                  </a:cubicBezTo>
                  <a:cubicBezTo>
                    <a:pt x="61" y="4"/>
                    <a:pt x="61" y="4"/>
                    <a:pt x="61" y="4"/>
                  </a:cubicBezTo>
                  <a:cubicBezTo>
                    <a:pt x="57" y="0"/>
                    <a:pt x="51" y="0"/>
                    <a:pt x="47" y="4"/>
                  </a:cubicBezTo>
                  <a:cubicBezTo>
                    <a:pt x="4" y="47"/>
                    <a:pt x="4" y="47"/>
                    <a:pt x="4" y="47"/>
                  </a:cubicBezTo>
                  <a:cubicBezTo>
                    <a:pt x="0" y="51"/>
                    <a:pt x="0" y="56"/>
                    <a:pt x="4" y="60"/>
                  </a:cubicBezTo>
                  <a:cubicBezTo>
                    <a:pt x="157" y="213"/>
                    <a:pt x="157" y="213"/>
                    <a:pt x="157" y="213"/>
                  </a:cubicBezTo>
                  <a:cubicBezTo>
                    <a:pt x="161" y="217"/>
                    <a:pt x="167" y="217"/>
                    <a:pt x="171" y="213"/>
                  </a:cubicBezTo>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5" name="Freeform 429">
              <a:extLst>
                <a:ext uri="{FF2B5EF4-FFF2-40B4-BE49-F238E27FC236}">
                  <a16:creationId xmlns:a16="http://schemas.microsoft.com/office/drawing/2014/main" id="{8982D286-7CA3-49C3-9398-7CF9C707BF8F}"/>
                </a:ext>
              </a:extLst>
            </p:cNvPr>
            <p:cNvSpPr>
              <a:spLocks/>
            </p:cNvSpPr>
            <p:nvPr/>
          </p:nvSpPr>
          <p:spPr bwMode="auto">
            <a:xfrm>
              <a:off x="5118100" y="2295525"/>
              <a:ext cx="133350" cy="133350"/>
            </a:xfrm>
            <a:custGeom>
              <a:avLst/>
              <a:gdLst>
                <a:gd name="T0" fmla="*/ 15 w 83"/>
                <a:gd name="T1" fmla="*/ 68 h 82"/>
                <a:gd name="T2" fmla="*/ 68 w 83"/>
                <a:gd name="T3" fmla="*/ 68 h 82"/>
                <a:gd name="T4" fmla="*/ 68 w 83"/>
                <a:gd name="T5" fmla="*/ 14 h 82"/>
                <a:gd name="T6" fmla="*/ 15 w 83"/>
                <a:gd name="T7" fmla="*/ 14 h 82"/>
                <a:gd name="T8" fmla="*/ 15 w 83"/>
                <a:gd name="T9" fmla="*/ 68 h 82"/>
              </a:gdLst>
              <a:ahLst/>
              <a:cxnLst>
                <a:cxn ang="0">
                  <a:pos x="T0" y="T1"/>
                </a:cxn>
                <a:cxn ang="0">
                  <a:pos x="T2" y="T3"/>
                </a:cxn>
                <a:cxn ang="0">
                  <a:pos x="T4" y="T5"/>
                </a:cxn>
                <a:cxn ang="0">
                  <a:pos x="T6" y="T7"/>
                </a:cxn>
                <a:cxn ang="0">
                  <a:pos x="T8" y="T9"/>
                </a:cxn>
              </a:cxnLst>
              <a:rect l="0" t="0" r="r" b="b"/>
              <a:pathLst>
                <a:path w="83" h="82">
                  <a:moveTo>
                    <a:pt x="15" y="68"/>
                  </a:moveTo>
                  <a:cubicBezTo>
                    <a:pt x="30" y="82"/>
                    <a:pt x="54" y="82"/>
                    <a:pt x="68" y="68"/>
                  </a:cubicBezTo>
                  <a:cubicBezTo>
                    <a:pt x="83" y="53"/>
                    <a:pt x="83" y="29"/>
                    <a:pt x="68" y="14"/>
                  </a:cubicBezTo>
                  <a:cubicBezTo>
                    <a:pt x="54" y="0"/>
                    <a:pt x="30" y="0"/>
                    <a:pt x="15" y="14"/>
                  </a:cubicBezTo>
                  <a:cubicBezTo>
                    <a:pt x="0" y="29"/>
                    <a:pt x="0" y="53"/>
                    <a:pt x="15" y="6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6" name="Freeform 430">
              <a:extLst>
                <a:ext uri="{FF2B5EF4-FFF2-40B4-BE49-F238E27FC236}">
                  <a16:creationId xmlns:a16="http://schemas.microsoft.com/office/drawing/2014/main" id="{309044C0-0D76-45FE-89C2-489F3E2B75E2}"/>
                </a:ext>
              </a:extLst>
            </p:cNvPr>
            <p:cNvSpPr>
              <a:spLocks/>
            </p:cNvSpPr>
            <p:nvPr/>
          </p:nvSpPr>
          <p:spPr bwMode="auto">
            <a:xfrm>
              <a:off x="5483225" y="2736850"/>
              <a:ext cx="352425" cy="311150"/>
            </a:xfrm>
            <a:custGeom>
              <a:avLst/>
              <a:gdLst>
                <a:gd name="T0" fmla="*/ 4 w 218"/>
                <a:gd name="T1" fmla="*/ 22 h 192"/>
                <a:gd name="T2" fmla="*/ 26 w 218"/>
                <a:gd name="T3" fmla="*/ 0 h 192"/>
                <a:gd name="T4" fmla="*/ 175 w 218"/>
                <a:gd name="T5" fmla="*/ 150 h 192"/>
                <a:gd name="T6" fmla="*/ 181 w 218"/>
                <a:gd name="T7" fmla="*/ 150 h 192"/>
                <a:gd name="T8" fmla="*/ 206 w 218"/>
                <a:gd name="T9" fmla="*/ 124 h 192"/>
                <a:gd name="T10" fmla="*/ 214 w 218"/>
                <a:gd name="T11" fmla="*/ 132 h 192"/>
                <a:gd name="T12" fmla="*/ 214 w 218"/>
                <a:gd name="T13" fmla="*/ 145 h 192"/>
                <a:gd name="T14" fmla="*/ 170 w 218"/>
                <a:gd name="T15" fmla="*/ 189 h 192"/>
                <a:gd name="T16" fmla="*/ 158 w 218"/>
                <a:gd name="T17" fmla="*/ 189 h 192"/>
                <a:gd name="T18" fmla="*/ 4 w 218"/>
                <a:gd name="T19" fmla="*/ 35 h 192"/>
                <a:gd name="T20" fmla="*/ 4 w 218"/>
                <a:gd name="T21" fmla="*/ 2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192">
                  <a:moveTo>
                    <a:pt x="4" y="22"/>
                  </a:moveTo>
                  <a:cubicBezTo>
                    <a:pt x="26" y="0"/>
                    <a:pt x="26" y="0"/>
                    <a:pt x="26" y="0"/>
                  </a:cubicBezTo>
                  <a:cubicBezTo>
                    <a:pt x="175" y="150"/>
                    <a:pt x="175" y="150"/>
                    <a:pt x="175" y="150"/>
                  </a:cubicBezTo>
                  <a:cubicBezTo>
                    <a:pt x="177" y="151"/>
                    <a:pt x="179" y="151"/>
                    <a:pt x="181" y="150"/>
                  </a:cubicBezTo>
                  <a:cubicBezTo>
                    <a:pt x="206" y="124"/>
                    <a:pt x="206" y="124"/>
                    <a:pt x="206" y="124"/>
                  </a:cubicBezTo>
                  <a:cubicBezTo>
                    <a:pt x="214" y="132"/>
                    <a:pt x="214" y="132"/>
                    <a:pt x="214" y="132"/>
                  </a:cubicBezTo>
                  <a:cubicBezTo>
                    <a:pt x="218" y="136"/>
                    <a:pt x="218" y="141"/>
                    <a:pt x="214" y="145"/>
                  </a:cubicBezTo>
                  <a:cubicBezTo>
                    <a:pt x="170" y="189"/>
                    <a:pt x="170" y="189"/>
                    <a:pt x="170" y="189"/>
                  </a:cubicBezTo>
                  <a:cubicBezTo>
                    <a:pt x="167" y="192"/>
                    <a:pt x="161" y="192"/>
                    <a:pt x="158" y="189"/>
                  </a:cubicBezTo>
                  <a:cubicBezTo>
                    <a:pt x="4" y="35"/>
                    <a:pt x="4" y="35"/>
                    <a:pt x="4" y="35"/>
                  </a:cubicBezTo>
                  <a:cubicBezTo>
                    <a:pt x="0" y="31"/>
                    <a:pt x="0" y="25"/>
                    <a:pt x="4" y="22"/>
                  </a:cubicBezTo>
                </a:path>
              </a:pathLst>
            </a:custGeom>
            <a:solidFill>
              <a:srgbClr val="7474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7" name="Freeform 431">
              <a:extLst>
                <a:ext uri="{FF2B5EF4-FFF2-40B4-BE49-F238E27FC236}">
                  <a16:creationId xmlns:a16="http://schemas.microsoft.com/office/drawing/2014/main" id="{39164427-A194-4957-B58D-D794EB71867F}"/>
                </a:ext>
              </a:extLst>
            </p:cNvPr>
            <p:cNvSpPr>
              <a:spLocks/>
            </p:cNvSpPr>
            <p:nvPr/>
          </p:nvSpPr>
          <p:spPr bwMode="auto">
            <a:xfrm>
              <a:off x="5643563" y="2111375"/>
              <a:ext cx="307975" cy="185738"/>
            </a:xfrm>
            <a:custGeom>
              <a:avLst/>
              <a:gdLst>
                <a:gd name="T0" fmla="*/ 109 w 190"/>
                <a:gd name="T1" fmla="*/ 0 h 115"/>
                <a:gd name="T2" fmla="*/ 0 w 190"/>
                <a:gd name="T3" fmla="*/ 40 h 115"/>
                <a:gd name="T4" fmla="*/ 108 w 190"/>
                <a:gd name="T5" fmla="*/ 115 h 115"/>
                <a:gd name="T6" fmla="*/ 190 w 190"/>
                <a:gd name="T7" fmla="*/ 81 h 115"/>
                <a:gd name="T8" fmla="*/ 109 w 190"/>
                <a:gd name="T9" fmla="*/ 0 h 115"/>
              </a:gdLst>
              <a:ahLst/>
              <a:cxnLst>
                <a:cxn ang="0">
                  <a:pos x="T0" y="T1"/>
                </a:cxn>
                <a:cxn ang="0">
                  <a:pos x="T2" y="T3"/>
                </a:cxn>
                <a:cxn ang="0">
                  <a:pos x="T4" y="T5"/>
                </a:cxn>
                <a:cxn ang="0">
                  <a:pos x="T6" y="T7"/>
                </a:cxn>
                <a:cxn ang="0">
                  <a:pos x="T8" y="T9"/>
                </a:cxn>
              </a:cxnLst>
              <a:rect l="0" t="0" r="r" b="b"/>
              <a:pathLst>
                <a:path w="190" h="115">
                  <a:moveTo>
                    <a:pt x="109" y="0"/>
                  </a:moveTo>
                  <a:cubicBezTo>
                    <a:pt x="0" y="40"/>
                    <a:pt x="0" y="40"/>
                    <a:pt x="0" y="40"/>
                  </a:cubicBezTo>
                  <a:cubicBezTo>
                    <a:pt x="17" y="84"/>
                    <a:pt x="59" y="115"/>
                    <a:pt x="108" y="115"/>
                  </a:cubicBezTo>
                  <a:cubicBezTo>
                    <a:pt x="140" y="115"/>
                    <a:pt x="169" y="102"/>
                    <a:pt x="190" y="81"/>
                  </a:cubicBezTo>
                  <a:lnTo>
                    <a:pt x="109" y="0"/>
                  </a:lnTo>
                  <a:close/>
                </a:path>
              </a:pathLst>
            </a:custGeom>
            <a:solidFill>
              <a:srgbClr val="1049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8" name="Freeform 432">
              <a:extLst>
                <a:ext uri="{FF2B5EF4-FFF2-40B4-BE49-F238E27FC236}">
                  <a16:creationId xmlns:a16="http://schemas.microsoft.com/office/drawing/2014/main" id="{391FCF2A-8FD3-4EA8-8FD5-20DD651D0C97}"/>
                </a:ext>
              </a:extLst>
            </p:cNvPr>
            <p:cNvSpPr>
              <a:spLocks/>
            </p:cNvSpPr>
            <p:nvPr/>
          </p:nvSpPr>
          <p:spPr bwMode="auto">
            <a:xfrm>
              <a:off x="5632450" y="1978025"/>
              <a:ext cx="187325" cy="133350"/>
            </a:xfrm>
            <a:custGeom>
              <a:avLst/>
              <a:gdLst>
                <a:gd name="T0" fmla="*/ 34 w 116"/>
                <a:gd name="T1" fmla="*/ 0 h 82"/>
                <a:gd name="T2" fmla="*/ 0 w 116"/>
                <a:gd name="T3" fmla="*/ 82 h 82"/>
                <a:gd name="T4" fmla="*/ 0 w 116"/>
                <a:gd name="T5" fmla="*/ 82 h 82"/>
                <a:gd name="T6" fmla="*/ 116 w 116"/>
                <a:gd name="T7" fmla="*/ 82 h 82"/>
                <a:gd name="T8" fmla="*/ 34 w 116"/>
                <a:gd name="T9" fmla="*/ 0 h 82"/>
              </a:gdLst>
              <a:ahLst/>
              <a:cxnLst>
                <a:cxn ang="0">
                  <a:pos x="T0" y="T1"/>
                </a:cxn>
                <a:cxn ang="0">
                  <a:pos x="T2" y="T3"/>
                </a:cxn>
                <a:cxn ang="0">
                  <a:pos x="T4" y="T5"/>
                </a:cxn>
                <a:cxn ang="0">
                  <a:pos x="T6" y="T7"/>
                </a:cxn>
                <a:cxn ang="0">
                  <a:pos x="T8" y="T9"/>
                </a:cxn>
              </a:cxnLst>
              <a:rect l="0" t="0" r="r" b="b"/>
              <a:pathLst>
                <a:path w="116" h="82">
                  <a:moveTo>
                    <a:pt x="34" y="0"/>
                  </a:moveTo>
                  <a:cubicBezTo>
                    <a:pt x="13" y="21"/>
                    <a:pt x="0" y="50"/>
                    <a:pt x="0" y="82"/>
                  </a:cubicBezTo>
                  <a:cubicBezTo>
                    <a:pt x="0" y="82"/>
                    <a:pt x="0" y="82"/>
                    <a:pt x="0" y="82"/>
                  </a:cubicBezTo>
                  <a:cubicBezTo>
                    <a:pt x="116" y="82"/>
                    <a:pt x="116" y="82"/>
                    <a:pt x="116" y="82"/>
                  </a:cubicBezTo>
                  <a:lnTo>
                    <a:pt x="34" y="0"/>
                  </a:lnTo>
                  <a:close/>
                </a:path>
              </a:pathLst>
            </a:custGeom>
            <a:solidFill>
              <a:srgbClr val="0096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9" name="Freeform 433">
              <a:extLst>
                <a:ext uri="{FF2B5EF4-FFF2-40B4-BE49-F238E27FC236}">
                  <a16:creationId xmlns:a16="http://schemas.microsoft.com/office/drawing/2014/main" id="{50EBE9DB-4C31-411D-9D81-485D93E9EA07}"/>
                </a:ext>
              </a:extLst>
            </p:cNvPr>
            <p:cNvSpPr>
              <a:spLocks/>
            </p:cNvSpPr>
            <p:nvPr/>
          </p:nvSpPr>
          <p:spPr bwMode="auto">
            <a:xfrm>
              <a:off x="5632450" y="2111375"/>
              <a:ext cx="187325" cy="65088"/>
            </a:xfrm>
            <a:custGeom>
              <a:avLst/>
              <a:gdLst>
                <a:gd name="T0" fmla="*/ 0 w 116"/>
                <a:gd name="T1" fmla="*/ 0 h 40"/>
                <a:gd name="T2" fmla="*/ 7 w 116"/>
                <a:gd name="T3" fmla="*/ 40 h 40"/>
                <a:gd name="T4" fmla="*/ 116 w 116"/>
                <a:gd name="T5" fmla="*/ 0 h 40"/>
                <a:gd name="T6" fmla="*/ 0 w 116"/>
                <a:gd name="T7" fmla="*/ 0 h 40"/>
              </a:gdLst>
              <a:ahLst/>
              <a:cxnLst>
                <a:cxn ang="0">
                  <a:pos x="T0" y="T1"/>
                </a:cxn>
                <a:cxn ang="0">
                  <a:pos x="T2" y="T3"/>
                </a:cxn>
                <a:cxn ang="0">
                  <a:pos x="T4" y="T5"/>
                </a:cxn>
                <a:cxn ang="0">
                  <a:pos x="T6" y="T7"/>
                </a:cxn>
              </a:cxnLst>
              <a:rect l="0" t="0" r="r" b="b"/>
              <a:pathLst>
                <a:path w="116" h="40">
                  <a:moveTo>
                    <a:pt x="0" y="0"/>
                  </a:moveTo>
                  <a:cubicBezTo>
                    <a:pt x="0" y="14"/>
                    <a:pt x="3" y="28"/>
                    <a:pt x="7" y="40"/>
                  </a:cubicBezTo>
                  <a:cubicBezTo>
                    <a:pt x="116" y="0"/>
                    <a:pt x="116" y="0"/>
                    <a:pt x="116"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0" name="Freeform 434">
              <a:extLst>
                <a:ext uri="{FF2B5EF4-FFF2-40B4-BE49-F238E27FC236}">
                  <a16:creationId xmlns:a16="http://schemas.microsoft.com/office/drawing/2014/main" id="{C4E12542-5165-4D72-9B5C-3126BD7F1889}"/>
                </a:ext>
              </a:extLst>
            </p:cNvPr>
            <p:cNvSpPr>
              <a:spLocks/>
            </p:cNvSpPr>
            <p:nvPr/>
          </p:nvSpPr>
          <p:spPr bwMode="auto">
            <a:xfrm>
              <a:off x="5688013" y="1924050"/>
              <a:ext cx="317500" cy="319088"/>
            </a:xfrm>
            <a:custGeom>
              <a:avLst/>
              <a:gdLst>
                <a:gd name="T0" fmla="*/ 163 w 197"/>
                <a:gd name="T1" fmla="*/ 197 h 197"/>
                <a:gd name="T2" fmla="*/ 197 w 197"/>
                <a:gd name="T3" fmla="*/ 116 h 197"/>
                <a:gd name="T4" fmla="*/ 81 w 197"/>
                <a:gd name="T5" fmla="*/ 0 h 197"/>
                <a:gd name="T6" fmla="*/ 0 w 197"/>
                <a:gd name="T7" fmla="*/ 34 h 197"/>
                <a:gd name="T8" fmla="*/ 82 w 197"/>
                <a:gd name="T9" fmla="*/ 116 h 197"/>
                <a:gd name="T10" fmla="*/ 163 w 197"/>
                <a:gd name="T11" fmla="*/ 197 h 197"/>
              </a:gdLst>
              <a:ahLst/>
              <a:cxnLst>
                <a:cxn ang="0">
                  <a:pos x="T0" y="T1"/>
                </a:cxn>
                <a:cxn ang="0">
                  <a:pos x="T2" y="T3"/>
                </a:cxn>
                <a:cxn ang="0">
                  <a:pos x="T4" y="T5"/>
                </a:cxn>
                <a:cxn ang="0">
                  <a:pos x="T6" y="T7"/>
                </a:cxn>
                <a:cxn ang="0">
                  <a:pos x="T8" y="T9"/>
                </a:cxn>
                <a:cxn ang="0">
                  <a:pos x="T10" y="T11"/>
                </a:cxn>
              </a:cxnLst>
              <a:rect l="0" t="0" r="r" b="b"/>
              <a:pathLst>
                <a:path w="197" h="197">
                  <a:moveTo>
                    <a:pt x="163" y="197"/>
                  </a:moveTo>
                  <a:cubicBezTo>
                    <a:pt x="184" y="176"/>
                    <a:pt x="197" y="147"/>
                    <a:pt x="197" y="116"/>
                  </a:cubicBezTo>
                  <a:cubicBezTo>
                    <a:pt x="197" y="52"/>
                    <a:pt x="145" y="0"/>
                    <a:pt x="81" y="0"/>
                  </a:cubicBezTo>
                  <a:cubicBezTo>
                    <a:pt x="50" y="0"/>
                    <a:pt x="21" y="13"/>
                    <a:pt x="0" y="34"/>
                  </a:cubicBezTo>
                  <a:cubicBezTo>
                    <a:pt x="82" y="116"/>
                    <a:pt x="82" y="116"/>
                    <a:pt x="82" y="116"/>
                  </a:cubicBezTo>
                  <a:lnTo>
                    <a:pt x="163" y="197"/>
                  </a:lnTo>
                  <a:close/>
                </a:path>
              </a:pathLst>
            </a:custGeom>
            <a:solidFill>
              <a:srgbClr val="4BC8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1" name="Rectangle 435">
              <a:extLst>
                <a:ext uri="{FF2B5EF4-FFF2-40B4-BE49-F238E27FC236}">
                  <a16:creationId xmlns:a16="http://schemas.microsoft.com/office/drawing/2014/main" id="{6BEA8C22-57E4-4606-A33E-FE914C89F350}"/>
                </a:ext>
              </a:extLst>
            </p:cNvPr>
            <p:cNvSpPr>
              <a:spLocks noChangeArrowheads="1"/>
            </p:cNvSpPr>
            <p:nvPr/>
          </p:nvSpPr>
          <p:spPr bwMode="auto">
            <a:xfrm>
              <a:off x="6080125" y="2743200"/>
              <a:ext cx="69850" cy="96838"/>
            </a:xfrm>
            <a:prstGeom prst="rect">
              <a:avLst/>
            </a:prstGeom>
            <a:solidFill>
              <a:srgbClr val="4BC8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2" name="Rectangle 436">
              <a:extLst>
                <a:ext uri="{FF2B5EF4-FFF2-40B4-BE49-F238E27FC236}">
                  <a16:creationId xmlns:a16="http://schemas.microsoft.com/office/drawing/2014/main" id="{6F8AB57F-8196-4909-97E1-AC27C6C1A5CA}"/>
                </a:ext>
              </a:extLst>
            </p:cNvPr>
            <p:cNvSpPr>
              <a:spLocks noChangeArrowheads="1"/>
            </p:cNvSpPr>
            <p:nvPr/>
          </p:nvSpPr>
          <p:spPr bwMode="auto">
            <a:xfrm>
              <a:off x="6184900" y="2633662"/>
              <a:ext cx="68263" cy="206375"/>
            </a:xfrm>
            <a:prstGeom prst="rect">
              <a:avLst/>
            </a:prstGeom>
            <a:solidFill>
              <a:srgbClr val="4899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3" name="Rectangle 437">
              <a:extLst>
                <a:ext uri="{FF2B5EF4-FFF2-40B4-BE49-F238E27FC236}">
                  <a16:creationId xmlns:a16="http://schemas.microsoft.com/office/drawing/2014/main" id="{5DF34858-DEC5-4FED-8D61-69D6D2CFF087}"/>
                </a:ext>
              </a:extLst>
            </p:cNvPr>
            <p:cNvSpPr>
              <a:spLocks noChangeArrowheads="1"/>
            </p:cNvSpPr>
            <p:nvPr/>
          </p:nvSpPr>
          <p:spPr bwMode="auto">
            <a:xfrm>
              <a:off x="6288088" y="2543175"/>
              <a:ext cx="69850" cy="296863"/>
            </a:xfrm>
            <a:prstGeom prst="rect">
              <a:avLst/>
            </a:prstGeom>
            <a:solidFill>
              <a:srgbClr val="10497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4" name="Freeform 438">
              <a:extLst>
                <a:ext uri="{FF2B5EF4-FFF2-40B4-BE49-F238E27FC236}">
                  <a16:creationId xmlns:a16="http://schemas.microsoft.com/office/drawing/2014/main" id="{0D2A4FC3-04BD-4CCA-8AA1-F732DCED883C}"/>
                </a:ext>
              </a:extLst>
            </p:cNvPr>
            <p:cNvSpPr>
              <a:spLocks/>
            </p:cNvSpPr>
            <p:nvPr/>
          </p:nvSpPr>
          <p:spPr bwMode="auto">
            <a:xfrm>
              <a:off x="5160963" y="3138487"/>
              <a:ext cx="566738" cy="566738"/>
            </a:xfrm>
            <a:custGeom>
              <a:avLst/>
              <a:gdLst>
                <a:gd name="T0" fmla="*/ 62 w 350"/>
                <a:gd name="T1" fmla="*/ 288 h 350"/>
                <a:gd name="T2" fmla="*/ 288 w 350"/>
                <a:gd name="T3" fmla="*/ 288 h 350"/>
                <a:gd name="T4" fmla="*/ 288 w 350"/>
                <a:gd name="T5" fmla="*/ 62 h 350"/>
                <a:gd name="T6" fmla="*/ 62 w 350"/>
                <a:gd name="T7" fmla="*/ 62 h 350"/>
                <a:gd name="T8" fmla="*/ 62 w 350"/>
                <a:gd name="T9" fmla="*/ 288 h 350"/>
              </a:gdLst>
              <a:ahLst/>
              <a:cxnLst>
                <a:cxn ang="0">
                  <a:pos x="T0" y="T1"/>
                </a:cxn>
                <a:cxn ang="0">
                  <a:pos x="T2" y="T3"/>
                </a:cxn>
                <a:cxn ang="0">
                  <a:pos x="T4" y="T5"/>
                </a:cxn>
                <a:cxn ang="0">
                  <a:pos x="T6" y="T7"/>
                </a:cxn>
                <a:cxn ang="0">
                  <a:pos x="T8" y="T9"/>
                </a:cxn>
              </a:cxnLst>
              <a:rect l="0" t="0" r="r" b="b"/>
              <a:pathLst>
                <a:path w="350" h="350">
                  <a:moveTo>
                    <a:pt x="62" y="288"/>
                  </a:moveTo>
                  <a:cubicBezTo>
                    <a:pt x="125" y="350"/>
                    <a:pt x="226" y="350"/>
                    <a:pt x="288" y="288"/>
                  </a:cubicBezTo>
                  <a:cubicBezTo>
                    <a:pt x="350" y="226"/>
                    <a:pt x="350" y="125"/>
                    <a:pt x="288" y="62"/>
                  </a:cubicBezTo>
                  <a:cubicBezTo>
                    <a:pt x="226" y="0"/>
                    <a:pt x="125" y="0"/>
                    <a:pt x="62" y="62"/>
                  </a:cubicBezTo>
                  <a:cubicBezTo>
                    <a:pt x="0" y="125"/>
                    <a:pt x="0" y="226"/>
                    <a:pt x="62" y="288"/>
                  </a:cubicBezTo>
                </a:path>
              </a:pathLst>
            </a:custGeom>
            <a:solidFill>
              <a:srgbClr val="307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5" name="Rectangle 439">
              <a:extLst>
                <a:ext uri="{FF2B5EF4-FFF2-40B4-BE49-F238E27FC236}">
                  <a16:creationId xmlns:a16="http://schemas.microsoft.com/office/drawing/2014/main" id="{FCD36AD4-8343-4AE6-A468-2697CA580C13}"/>
                </a:ext>
              </a:extLst>
            </p:cNvPr>
            <p:cNvSpPr>
              <a:spLocks noChangeArrowheads="1"/>
            </p:cNvSpPr>
            <p:nvPr/>
          </p:nvSpPr>
          <p:spPr bwMode="auto">
            <a:xfrm>
              <a:off x="5302250" y="3495675"/>
              <a:ext cx="288925" cy="46038"/>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6" name="Rectangle 440">
              <a:extLst>
                <a:ext uri="{FF2B5EF4-FFF2-40B4-BE49-F238E27FC236}">
                  <a16:creationId xmlns:a16="http://schemas.microsoft.com/office/drawing/2014/main" id="{188F2A0C-955C-489F-8D3E-4A687CB0FF46}"/>
                </a:ext>
              </a:extLst>
            </p:cNvPr>
            <p:cNvSpPr>
              <a:spLocks noChangeArrowheads="1"/>
            </p:cNvSpPr>
            <p:nvPr/>
          </p:nvSpPr>
          <p:spPr bwMode="auto">
            <a:xfrm>
              <a:off x="5302250" y="3435350"/>
              <a:ext cx="288925" cy="46038"/>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7" name="Rectangle 441">
              <a:extLst>
                <a:ext uri="{FF2B5EF4-FFF2-40B4-BE49-F238E27FC236}">
                  <a16:creationId xmlns:a16="http://schemas.microsoft.com/office/drawing/2014/main" id="{DBADCFA6-4E0C-4ED7-BAC4-9E6D460B3635}"/>
                </a:ext>
              </a:extLst>
            </p:cNvPr>
            <p:cNvSpPr>
              <a:spLocks noChangeArrowheads="1"/>
            </p:cNvSpPr>
            <p:nvPr/>
          </p:nvSpPr>
          <p:spPr bwMode="auto">
            <a:xfrm>
              <a:off x="5302250" y="3316287"/>
              <a:ext cx="288925" cy="44450"/>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8" name="Rectangle 442">
              <a:extLst>
                <a:ext uri="{FF2B5EF4-FFF2-40B4-BE49-F238E27FC236}">
                  <a16:creationId xmlns:a16="http://schemas.microsoft.com/office/drawing/2014/main" id="{9DF8EC42-A5B3-4474-9F16-6E030E59D0BF}"/>
                </a:ext>
              </a:extLst>
            </p:cNvPr>
            <p:cNvSpPr>
              <a:spLocks noChangeArrowheads="1"/>
            </p:cNvSpPr>
            <p:nvPr/>
          </p:nvSpPr>
          <p:spPr bwMode="auto">
            <a:xfrm>
              <a:off x="5302250" y="3376612"/>
              <a:ext cx="288925" cy="44450"/>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9" name="Freeform 443">
              <a:extLst>
                <a:ext uri="{FF2B5EF4-FFF2-40B4-BE49-F238E27FC236}">
                  <a16:creationId xmlns:a16="http://schemas.microsoft.com/office/drawing/2014/main" id="{0F68C91E-E214-495E-8136-EA04727FD3BE}"/>
                </a:ext>
              </a:extLst>
            </p:cNvPr>
            <p:cNvSpPr>
              <a:spLocks/>
            </p:cNvSpPr>
            <p:nvPr/>
          </p:nvSpPr>
          <p:spPr bwMode="auto">
            <a:xfrm>
              <a:off x="5302250" y="3363912"/>
              <a:ext cx="269875" cy="133350"/>
            </a:xfrm>
            <a:custGeom>
              <a:avLst/>
              <a:gdLst>
                <a:gd name="T0" fmla="*/ 170 w 170"/>
                <a:gd name="T1" fmla="*/ 0 h 84"/>
                <a:gd name="T2" fmla="*/ 132 w 170"/>
                <a:gd name="T3" fmla="*/ 11 h 84"/>
                <a:gd name="T4" fmla="*/ 142 w 170"/>
                <a:gd name="T5" fmla="*/ 20 h 84"/>
                <a:gd name="T6" fmla="*/ 118 w 170"/>
                <a:gd name="T7" fmla="*/ 44 h 84"/>
                <a:gd name="T8" fmla="*/ 92 w 170"/>
                <a:gd name="T9" fmla="*/ 17 h 84"/>
                <a:gd name="T10" fmla="*/ 46 w 170"/>
                <a:gd name="T11" fmla="*/ 63 h 84"/>
                <a:gd name="T12" fmla="*/ 24 w 170"/>
                <a:gd name="T13" fmla="*/ 41 h 84"/>
                <a:gd name="T14" fmla="*/ 0 w 170"/>
                <a:gd name="T15" fmla="*/ 66 h 84"/>
                <a:gd name="T16" fmla="*/ 0 w 170"/>
                <a:gd name="T17" fmla="*/ 84 h 84"/>
                <a:gd name="T18" fmla="*/ 24 w 170"/>
                <a:gd name="T19" fmla="*/ 60 h 84"/>
                <a:gd name="T20" fmla="*/ 46 w 170"/>
                <a:gd name="T21" fmla="*/ 81 h 84"/>
                <a:gd name="T22" fmla="*/ 92 w 170"/>
                <a:gd name="T23" fmla="*/ 36 h 84"/>
                <a:gd name="T24" fmla="*/ 118 w 170"/>
                <a:gd name="T25" fmla="*/ 63 h 84"/>
                <a:gd name="T26" fmla="*/ 151 w 170"/>
                <a:gd name="T27" fmla="*/ 29 h 84"/>
                <a:gd name="T28" fmla="*/ 160 w 170"/>
                <a:gd name="T29" fmla="*/ 38 h 84"/>
                <a:gd name="T30" fmla="*/ 170 w 170"/>
                <a:gd name="T3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0" h="84">
                  <a:moveTo>
                    <a:pt x="170" y="0"/>
                  </a:moveTo>
                  <a:lnTo>
                    <a:pt x="132" y="11"/>
                  </a:lnTo>
                  <a:lnTo>
                    <a:pt x="142" y="20"/>
                  </a:lnTo>
                  <a:lnTo>
                    <a:pt x="118" y="44"/>
                  </a:lnTo>
                  <a:lnTo>
                    <a:pt x="92" y="17"/>
                  </a:lnTo>
                  <a:lnTo>
                    <a:pt x="46" y="63"/>
                  </a:lnTo>
                  <a:lnTo>
                    <a:pt x="24" y="41"/>
                  </a:lnTo>
                  <a:lnTo>
                    <a:pt x="0" y="66"/>
                  </a:lnTo>
                  <a:lnTo>
                    <a:pt x="0" y="84"/>
                  </a:lnTo>
                  <a:lnTo>
                    <a:pt x="24" y="60"/>
                  </a:lnTo>
                  <a:lnTo>
                    <a:pt x="46" y="81"/>
                  </a:lnTo>
                  <a:lnTo>
                    <a:pt x="92" y="36"/>
                  </a:lnTo>
                  <a:lnTo>
                    <a:pt x="118" y="63"/>
                  </a:lnTo>
                  <a:lnTo>
                    <a:pt x="151" y="29"/>
                  </a:lnTo>
                  <a:lnTo>
                    <a:pt x="160" y="38"/>
                  </a:lnTo>
                  <a:lnTo>
                    <a:pt x="170" y="0"/>
                  </a:lnTo>
                  <a:close/>
                </a:path>
              </a:pathLst>
            </a:custGeom>
            <a:solidFill>
              <a:srgbClr val="1166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grpSp>
      <p:grpSp>
        <p:nvGrpSpPr>
          <p:cNvPr id="18" name="Group 17">
            <a:extLst>
              <a:ext uri="{FF2B5EF4-FFF2-40B4-BE49-F238E27FC236}">
                <a16:creationId xmlns:a16="http://schemas.microsoft.com/office/drawing/2014/main" id="{6ABC43EE-426A-47A7-9658-61ED8417DC01}"/>
              </a:ext>
            </a:extLst>
          </p:cNvPr>
          <p:cNvGrpSpPr/>
          <p:nvPr/>
        </p:nvGrpSpPr>
        <p:grpSpPr>
          <a:xfrm>
            <a:off x="2858596" y="2450171"/>
            <a:ext cx="703564" cy="703564"/>
            <a:chOff x="3943650" y="2355260"/>
            <a:chExt cx="717774" cy="717774"/>
          </a:xfrm>
        </p:grpSpPr>
        <p:sp>
          <p:nvSpPr>
            <p:cNvPr id="52" name="Oval 51">
              <a:extLst>
                <a:ext uri="{FF2B5EF4-FFF2-40B4-BE49-F238E27FC236}">
                  <a16:creationId xmlns:a16="http://schemas.microsoft.com/office/drawing/2014/main" id="{522064B8-4D2F-4135-B93E-048B6532D43C}"/>
                </a:ext>
              </a:extLst>
            </p:cNvPr>
            <p:cNvSpPr/>
            <p:nvPr/>
          </p:nvSpPr>
          <p:spPr bwMode="auto">
            <a:xfrm>
              <a:off x="3943650" y="2355260"/>
              <a:ext cx="717774" cy="717774"/>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45" rIns="0" bIns="47545" numCol="1" rtlCol="0" anchor="ctr" anchorCtr="0" compatLnSpc="1">
              <a:prstTxWarp prst="textNoShape">
                <a:avLst/>
              </a:prstTxWarp>
            </a:bodyPr>
            <a:lstStyle/>
            <a:p>
              <a:pPr algn="ctr" defTabSz="950480" fontAlgn="base">
                <a:spcBef>
                  <a:spcPct val="0"/>
                </a:spcBef>
                <a:spcAft>
                  <a:spcPct val="0"/>
                </a:spcAft>
                <a:defRPr/>
              </a:pPr>
              <a:endParaRPr lang="en-US" sz="2040" kern="0">
                <a:gradFill>
                  <a:gsLst>
                    <a:gs pos="0">
                      <a:srgbClr val="FFFFFF"/>
                    </a:gs>
                    <a:gs pos="100000">
                      <a:srgbClr val="FFFFFF"/>
                    </a:gs>
                  </a:gsLst>
                  <a:lin ang="5400000" scaled="0"/>
                </a:gradFill>
                <a:latin typeface="Segoe UI Semilight"/>
              </a:endParaRPr>
            </a:p>
          </p:txBody>
        </p:sp>
        <p:sp>
          <p:nvSpPr>
            <p:cNvPr id="53" name="Freeform: Shape 52">
              <a:extLst>
                <a:ext uri="{FF2B5EF4-FFF2-40B4-BE49-F238E27FC236}">
                  <a16:creationId xmlns:a16="http://schemas.microsoft.com/office/drawing/2014/main" id="{482C4D38-A61C-4C9C-8FE4-D4816C6E0908}"/>
                </a:ext>
              </a:extLst>
            </p:cNvPr>
            <p:cNvSpPr/>
            <p:nvPr/>
          </p:nvSpPr>
          <p:spPr bwMode="auto">
            <a:xfrm>
              <a:off x="4024367" y="2862703"/>
              <a:ext cx="556341" cy="176330"/>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41" tIns="149154" rIns="186441" bIns="149154" numCol="1" spcCol="0" rtlCol="0" fromWordArt="0" anchor="t" anchorCtr="0" forceAA="0" compatLnSpc="1">
              <a:prstTxWarp prst="textNoShape">
                <a:avLst/>
              </a:prstTxWarp>
              <a:noAutofit/>
            </a:bodyPr>
            <a:lstStyle/>
            <a:p>
              <a:pPr defTabSz="950480" fontAlgn="base">
                <a:spcBef>
                  <a:spcPct val="0"/>
                </a:spcBef>
                <a:spcAft>
                  <a:spcPct val="0"/>
                </a:spcAft>
                <a:defRPr/>
              </a:pPr>
              <a:endParaRPr lang="en-US"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1" name="Graphic 10" descr="Question Mark">
              <a:extLst>
                <a:ext uri="{FF2B5EF4-FFF2-40B4-BE49-F238E27FC236}">
                  <a16:creationId xmlns:a16="http://schemas.microsoft.com/office/drawing/2014/main" id="{16E0E579-1052-47D4-A0FD-F47C54EB92BF}"/>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6392" t="8420" r="3693" b="4969"/>
            <a:stretch/>
          </p:blipFill>
          <p:spPr>
            <a:xfrm>
              <a:off x="4322670" y="2505185"/>
              <a:ext cx="246251" cy="427299"/>
            </a:xfrm>
            <a:prstGeom prst="rect">
              <a:avLst/>
            </a:prstGeom>
          </p:spPr>
        </p:pic>
        <p:pic>
          <p:nvPicPr>
            <p:cNvPr id="10" name="Graphic 9" descr="Question Mark">
              <a:extLst>
                <a:ext uri="{FF2B5EF4-FFF2-40B4-BE49-F238E27FC236}">
                  <a16:creationId xmlns:a16="http://schemas.microsoft.com/office/drawing/2014/main" id="{25BF6A9E-E8E4-4D20-9CDB-93EFDE51A10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51987" y="2464902"/>
              <a:ext cx="493361" cy="493361"/>
            </a:xfrm>
            <a:prstGeom prst="rect">
              <a:avLst/>
            </a:prstGeom>
          </p:spPr>
        </p:pic>
      </p:grpSp>
    </p:spTree>
    <p:extLst>
      <p:ext uri="{BB962C8B-B14F-4D97-AF65-F5344CB8AC3E}">
        <p14:creationId xmlns:p14="http://schemas.microsoft.com/office/powerpoint/2010/main" val="3194849012"/>
      </p:ext>
    </p:extLst>
  </p:cSld>
  <p:clrMapOvr>
    <a:masterClrMapping/>
  </p:clrMapOvr>
  <p:transition>
    <p:fade/>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40A6C7-F682-4695-A358-6A86B4FA124B}"/>
              </a:ext>
            </a:extLst>
          </p:cNvPr>
          <p:cNvSpPr>
            <a:spLocks noGrp="1"/>
          </p:cNvSpPr>
          <p:nvPr>
            <p:ph type="title"/>
          </p:nvPr>
        </p:nvSpPr>
        <p:spPr/>
        <p:txBody>
          <a:bodyPr/>
          <a:lstStyle/>
          <a:p>
            <a:r>
              <a:rPr lang="en-US"/>
              <a:t>Index design</a:t>
            </a:r>
          </a:p>
        </p:txBody>
      </p:sp>
    </p:spTree>
    <p:extLst>
      <p:ext uri="{BB962C8B-B14F-4D97-AF65-F5344CB8AC3E}">
        <p14:creationId xmlns:p14="http://schemas.microsoft.com/office/powerpoint/2010/main" val="251180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0391211-C58E-4418-A99D-0145DA482FC7}"/>
              </a:ext>
            </a:extLst>
          </p:cNvPr>
          <p:cNvSpPr/>
          <p:nvPr/>
        </p:nvSpPr>
        <p:spPr>
          <a:xfrm>
            <a:off x="6782539" y="1120900"/>
            <a:ext cx="5246695" cy="4737103"/>
          </a:xfrm>
          <a:prstGeom prst="rect">
            <a:avLst/>
          </a:prstGeom>
          <a:ln>
            <a:solidFill>
              <a:schemeClr val="bg2">
                <a:lumMod val="50000"/>
              </a:schemeClr>
            </a:solidFill>
          </a:ln>
        </p:spPr>
        <p:txBody>
          <a:bodyPr wrap="square">
            <a:spAutoFit/>
          </a:bodyPr>
          <a:lstStyle/>
          <a:p>
            <a:pPr defTabSz="914225">
              <a:spcAft>
                <a:spcPts val="600"/>
              </a:spcAft>
              <a:defRPr/>
            </a:pPr>
            <a:r>
              <a:rPr lang="en-US" sz="1372">
                <a:solidFill>
                  <a:srgbClr val="008000"/>
                </a:solidFill>
                <a:latin typeface="Calibri" panose="020F0502020204030204" pitchFamily="34" charset="0"/>
                <a:cs typeface="Calibri" panose="020F0502020204030204" pitchFamily="34" charset="0"/>
              </a:rPr>
              <a:t>-- Create table with index</a:t>
            </a:r>
            <a:endParaRPr lang="en-US" sz="1372">
              <a:solidFill>
                <a:srgbClr val="000000"/>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CREATE</a:t>
            </a:r>
            <a:r>
              <a:rPr lang="en-US" sz="1372">
                <a:solidFill>
                  <a:srgbClr val="000000"/>
                </a:solidFill>
                <a:latin typeface="Calibri" panose="020F0502020204030204" pitchFamily="34" charset="0"/>
                <a:cs typeface="Calibri" panose="020F0502020204030204" pitchFamily="34" charset="0"/>
              </a:rPr>
              <a:t> </a:t>
            </a:r>
            <a:r>
              <a:rPr lang="en-US" sz="1372">
                <a:solidFill>
                  <a:srgbClr val="0000FF"/>
                </a:solidFill>
                <a:latin typeface="Calibri" panose="020F0502020204030204" pitchFamily="34" charset="0"/>
                <a:cs typeface="Calibri" panose="020F0502020204030204" pitchFamily="34" charset="0"/>
              </a:rPr>
              <a:t>TABLE</a:t>
            </a:r>
            <a:r>
              <a:rPr lang="en-US" sz="1372">
                <a:solidFill>
                  <a:srgbClr val="000000"/>
                </a:solidFill>
                <a:latin typeface="Calibri" panose="020F0502020204030204" pitchFamily="34" charset="0"/>
                <a:cs typeface="Calibri" panose="020F0502020204030204" pitchFamily="34" charset="0"/>
              </a:rPr>
              <a:t> </a:t>
            </a:r>
            <a:r>
              <a:rPr lang="en-US" sz="1372" err="1">
                <a:solidFill>
                  <a:srgbClr val="000000"/>
                </a:solidFill>
                <a:latin typeface="Calibri" panose="020F0502020204030204" pitchFamily="34" charset="0"/>
                <a:cs typeface="Calibri" panose="020F0502020204030204" pitchFamily="34" charset="0"/>
              </a:rPr>
              <a:t>orderTable</a:t>
            </a:r>
            <a:r>
              <a:rPr lang="en-US" sz="1372">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372">
                <a:solidFill>
                  <a:srgbClr val="808080"/>
                </a:solidFill>
                <a:latin typeface="Calibri" panose="020F0502020204030204" pitchFamily="34" charset="0"/>
                <a:cs typeface="Calibri" panose="020F0502020204030204" pitchFamily="34" charset="0"/>
              </a:rPr>
              <a:t>(</a:t>
            </a:r>
            <a:r>
              <a:rPr lang="en-US" sz="1372">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372">
                <a:solidFill>
                  <a:srgbClr val="000000"/>
                </a:solidFill>
                <a:latin typeface="Calibri" panose="020F0502020204030204" pitchFamily="34" charset="0"/>
                <a:cs typeface="Calibri" panose="020F0502020204030204" pitchFamily="34" charset="0"/>
              </a:rPr>
              <a:t>    </a:t>
            </a:r>
            <a:r>
              <a:rPr lang="en-US" sz="1372" err="1">
                <a:solidFill>
                  <a:srgbClr val="000000"/>
                </a:solidFill>
                <a:latin typeface="Calibri" panose="020F0502020204030204" pitchFamily="34" charset="0"/>
                <a:cs typeface="Calibri" panose="020F0502020204030204" pitchFamily="34" charset="0"/>
              </a:rPr>
              <a:t>OrderId</a:t>
            </a:r>
            <a:r>
              <a:rPr lang="en-US" sz="1372">
                <a:solidFill>
                  <a:srgbClr val="000000"/>
                </a:solidFill>
                <a:latin typeface="Calibri" panose="020F0502020204030204" pitchFamily="34" charset="0"/>
                <a:cs typeface="Calibri" panose="020F0502020204030204" pitchFamily="34" charset="0"/>
              </a:rPr>
              <a:t>  </a:t>
            </a:r>
            <a:r>
              <a:rPr lang="en-US" sz="1372">
                <a:solidFill>
                  <a:srgbClr val="0000FF"/>
                </a:solidFill>
                <a:latin typeface="Calibri" panose="020F0502020204030204" pitchFamily="34" charset="0"/>
                <a:cs typeface="Calibri" panose="020F0502020204030204" pitchFamily="34" charset="0"/>
              </a:rPr>
              <a:t>INT</a:t>
            </a:r>
            <a:r>
              <a:rPr lang="en-US" sz="1372">
                <a:solidFill>
                  <a:srgbClr val="000000"/>
                </a:solidFill>
                <a:latin typeface="Calibri" panose="020F0502020204030204" pitchFamily="34" charset="0"/>
                <a:cs typeface="Calibri" panose="020F0502020204030204" pitchFamily="34" charset="0"/>
              </a:rPr>
              <a:t> NOT NULL</a:t>
            </a:r>
            <a:r>
              <a:rPr lang="en-US" sz="1372">
                <a:solidFill>
                  <a:srgbClr val="808080"/>
                </a:solidFill>
                <a:latin typeface="Calibri" panose="020F0502020204030204" pitchFamily="34" charset="0"/>
                <a:cs typeface="Calibri" panose="020F0502020204030204" pitchFamily="34" charset="0"/>
              </a:rPr>
              <a:t>,</a:t>
            </a:r>
            <a:r>
              <a:rPr lang="en-US" sz="1372">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372">
                <a:solidFill>
                  <a:srgbClr val="000000"/>
                </a:solidFill>
                <a:latin typeface="Calibri" panose="020F0502020204030204" pitchFamily="34" charset="0"/>
                <a:cs typeface="Calibri" panose="020F0502020204030204" pitchFamily="34" charset="0"/>
              </a:rPr>
              <a:t>    Date     </a:t>
            </a:r>
            <a:r>
              <a:rPr lang="en-US" sz="1372" err="1">
                <a:solidFill>
                  <a:srgbClr val="0000FF"/>
                </a:solidFill>
                <a:latin typeface="Calibri" panose="020F0502020204030204" pitchFamily="34" charset="0"/>
                <a:cs typeface="Calibri" panose="020F0502020204030204" pitchFamily="34" charset="0"/>
              </a:rPr>
              <a:t>DATE</a:t>
            </a:r>
            <a:r>
              <a:rPr lang="en-US" sz="1372">
                <a:solidFill>
                  <a:srgbClr val="000000"/>
                </a:solidFill>
                <a:latin typeface="Calibri" panose="020F0502020204030204" pitchFamily="34" charset="0"/>
                <a:cs typeface="Calibri" panose="020F0502020204030204" pitchFamily="34" charset="0"/>
              </a:rPr>
              <a:t> NOT NULL,</a:t>
            </a:r>
          </a:p>
          <a:p>
            <a:pPr defTabSz="914225">
              <a:spcAft>
                <a:spcPts val="600"/>
              </a:spcAft>
              <a:defRPr/>
            </a:pPr>
            <a:r>
              <a:rPr lang="en-US" sz="1372">
                <a:solidFill>
                  <a:srgbClr val="000000"/>
                </a:solidFill>
                <a:latin typeface="Calibri" panose="020F0502020204030204" pitchFamily="34" charset="0"/>
                <a:cs typeface="Calibri" panose="020F0502020204030204" pitchFamily="34" charset="0"/>
              </a:rPr>
              <a:t>    Name     </a:t>
            </a:r>
            <a:r>
              <a:rPr lang="en-US" sz="1372">
                <a:solidFill>
                  <a:srgbClr val="0000FF"/>
                </a:solidFill>
                <a:latin typeface="Calibri" panose="020F0502020204030204" pitchFamily="34" charset="0"/>
                <a:cs typeface="Calibri" panose="020F0502020204030204" pitchFamily="34" charset="0"/>
              </a:rPr>
              <a:t>VARCHAR</a:t>
            </a:r>
            <a:r>
              <a:rPr lang="en-US" sz="1372">
                <a:solidFill>
                  <a:srgbClr val="808080"/>
                </a:solidFill>
                <a:latin typeface="Calibri" panose="020F0502020204030204" pitchFamily="34" charset="0"/>
                <a:cs typeface="Calibri" panose="020F0502020204030204" pitchFamily="34" charset="0"/>
              </a:rPr>
              <a:t>(</a:t>
            </a:r>
            <a:r>
              <a:rPr lang="en-US" sz="1372">
                <a:solidFill>
                  <a:srgbClr val="000000"/>
                </a:solidFill>
                <a:latin typeface="Calibri" panose="020F0502020204030204" pitchFamily="34" charset="0"/>
                <a:cs typeface="Calibri" panose="020F0502020204030204" pitchFamily="34" charset="0"/>
              </a:rPr>
              <a:t>2</a:t>
            </a:r>
            <a:r>
              <a:rPr lang="en-US" sz="1372">
                <a:solidFill>
                  <a:srgbClr val="808080"/>
                </a:solidFill>
                <a:latin typeface="Calibri" panose="020F0502020204030204" pitchFamily="34" charset="0"/>
                <a:cs typeface="Calibri" panose="020F0502020204030204" pitchFamily="34" charset="0"/>
              </a:rPr>
              <a:t>),</a:t>
            </a:r>
            <a:r>
              <a:rPr lang="en-US" sz="1372">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372">
                <a:solidFill>
                  <a:srgbClr val="000000"/>
                </a:solidFill>
                <a:latin typeface="Calibri" panose="020F0502020204030204" pitchFamily="34" charset="0"/>
                <a:cs typeface="Calibri" panose="020F0502020204030204" pitchFamily="34" charset="0"/>
              </a:rPr>
              <a:t>    Country  </a:t>
            </a:r>
            <a:r>
              <a:rPr lang="en-US" sz="1372">
                <a:solidFill>
                  <a:srgbClr val="0000FF"/>
                </a:solidFill>
                <a:latin typeface="Calibri" panose="020F0502020204030204" pitchFamily="34" charset="0"/>
                <a:cs typeface="Calibri" panose="020F0502020204030204" pitchFamily="34" charset="0"/>
              </a:rPr>
              <a:t>VARCHAR</a:t>
            </a:r>
            <a:r>
              <a:rPr lang="en-US" sz="1372">
                <a:solidFill>
                  <a:srgbClr val="808080"/>
                </a:solidFill>
                <a:latin typeface="Calibri" panose="020F0502020204030204" pitchFamily="34" charset="0"/>
                <a:cs typeface="Calibri" panose="020F0502020204030204" pitchFamily="34" charset="0"/>
              </a:rPr>
              <a:t>(</a:t>
            </a:r>
            <a:r>
              <a:rPr lang="en-US" sz="1372">
                <a:solidFill>
                  <a:srgbClr val="000000"/>
                </a:solidFill>
                <a:latin typeface="Calibri" panose="020F0502020204030204" pitchFamily="34" charset="0"/>
                <a:cs typeface="Calibri" panose="020F0502020204030204" pitchFamily="34" charset="0"/>
              </a:rPr>
              <a:t>2</a:t>
            </a:r>
            <a:r>
              <a:rPr lang="en-US" sz="1372">
                <a:solidFill>
                  <a:srgbClr val="808080"/>
                </a:solidFill>
                <a:latin typeface="Calibri" panose="020F0502020204030204" pitchFamily="34" charset="0"/>
                <a:cs typeface="Calibri" panose="020F0502020204030204" pitchFamily="34" charset="0"/>
              </a:rPr>
              <a:t>)</a:t>
            </a:r>
            <a:r>
              <a:rPr lang="en-US" sz="1372">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372">
                <a:solidFill>
                  <a:srgbClr val="808080"/>
                </a:solidFill>
                <a:latin typeface="Calibri" panose="020F0502020204030204" pitchFamily="34" charset="0"/>
                <a:cs typeface="Calibri" panose="020F0502020204030204" pitchFamily="34" charset="0"/>
              </a:rPr>
              <a:t>)</a:t>
            </a:r>
            <a:r>
              <a:rPr lang="en-US" sz="1372">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WITH </a:t>
            </a:r>
          </a:p>
          <a:p>
            <a:pPr defTabSz="914225">
              <a:spcAft>
                <a:spcPts val="600"/>
              </a:spcAft>
              <a:defRPr/>
            </a:pPr>
            <a:r>
              <a:rPr lang="en-US" sz="1372">
                <a:solidFill>
                  <a:srgbClr val="808080"/>
                </a:solidFill>
                <a:latin typeface="Calibri" panose="020F0502020204030204" pitchFamily="34" charset="0"/>
                <a:cs typeface="Calibri" panose="020F0502020204030204" pitchFamily="34" charset="0"/>
              </a:rPr>
              <a:t>(</a:t>
            </a:r>
            <a:r>
              <a:rPr lang="en-US" sz="1372">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CLUSTERED</a:t>
            </a:r>
            <a:r>
              <a:rPr lang="en-US" sz="1372">
                <a:solidFill>
                  <a:srgbClr val="000000"/>
                </a:solidFill>
                <a:latin typeface="Calibri" panose="020F0502020204030204" pitchFamily="34" charset="0"/>
                <a:cs typeface="Calibri" panose="020F0502020204030204" pitchFamily="34" charset="0"/>
              </a:rPr>
              <a:t> </a:t>
            </a:r>
            <a:r>
              <a:rPr lang="en-US" sz="1372">
                <a:solidFill>
                  <a:srgbClr val="0000FF"/>
                </a:solidFill>
                <a:latin typeface="Calibri" panose="020F0502020204030204" pitchFamily="34" charset="0"/>
                <a:cs typeface="Calibri" panose="020F0502020204030204" pitchFamily="34" charset="0"/>
              </a:rPr>
              <a:t>COLUMNSTORE</a:t>
            </a:r>
            <a:r>
              <a:rPr lang="en-US" sz="1372">
                <a:solidFill>
                  <a:srgbClr val="000000"/>
                </a:solidFill>
                <a:latin typeface="Calibri" panose="020F0502020204030204" pitchFamily="34" charset="0"/>
                <a:cs typeface="Calibri" panose="020F0502020204030204" pitchFamily="34" charset="0"/>
              </a:rPr>
              <a:t> </a:t>
            </a:r>
            <a:r>
              <a:rPr lang="en-US" sz="1372">
                <a:solidFill>
                  <a:srgbClr val="0000FF"/>
                </a:solidFill>
                <a:latin typeface="Calibri" panose="020F0502020204030204" pitchFamily="34" charset="0"/>
                <a:cs typeface="Calibri" panose="020F0502020204030204" pitchFamily="34" charset="0"/>
              </a:rPr>
              <a:t>INDEX </a:t>
            </a:r>
            <a:r>
              <a:rPr lang="en-US" sz="1372">
                <a:solidFill>
                  <a:srgbClr val="808080"/>
                </a:solidFill>
                <a:latin typeface="Calibri" panose="020F0502020204030204" pitchFamily="34" charset="0"/>
                <a:cs typeface="Calibri" panose="020F0502020204030204" pitchFamily="34" charset="0"/>
              </a:rPr>
              <a:t>|</a:t>
            </a:r>
          </a:p>
          <a:p>
            <a:pPr defTabSz="914225">
              <a:defRPr/>
            </a:pPr>
            <a:r>
              <a:rPr lang="en-US" sz="1372">
                <a:solidFill>
                  <a:srgbClr val="808080"/>
                </a:solidFill>
                <a:latin typeface="Calibri" panose="020F0502020204030204" pitchFamily="34" charset="0"/>
                <a:cs typeface="Calibri" panose="020F0502020204030204" pitchFamily="34" charset="0"/>
              </a:rPr>
              <a:t>    HEAP |</a:t>
            </a:r>
          </a:p>
          <a:p>
            <a:pPr defTabSz="914225">
              <a:defRPr/>
            </a:pPr>
            <a:r>
              <a:rPr lang="en-US" sz="1372">
                <a:solidFill>
                  <a:srgbClr val="808080"/>
                </a:solidFill>
                <a:latin typeface="Calibri" panose="020F0502020204030204" pitchFamily="34" charset="0"/>
                <a:cs typeface="Calibri" panose="020F0502020204030204" pitchFamily="34" charset="0"/>
              </a:rPr>
              <a:t>    CLUSTERED INDEX (</a:t>
            </a:r>
            <a:r>
              <a:rPr lang="en-US" sz="1372" err="1">
                <a:solidFill>
                  <a:srgbClr val="808080"/>
                </a:solidFill>
                <a:latin typeface="Calibri" panose="020F0502020204030204" pitchFamily="34" charset="0"/>
                <a:cs typeface="Calibri" panose="020F0502020204030204" pitchFamily="34" charset="0"/>
              </a:rPr>
              <a:t>OrderId</a:t>
            </a:r>
            <a:r>
              <a:rPr lang="en-US" sz="1372">
                <a:solidFill>
                  <a:srgbClr val="808080"/>
                </a:solidFill>
                <a:latin typeface="Calibri" panose="020F0502020204030204" pitchFamily="34" charset="0"/>
                <a:cs typeface="Calibri" panose="020F0502020204030204" pitchFamily="34" charset="0"/>
              </a:rPr>
              <a:t>)</a:t>
            </a:r>
            <a:endParaRPr lang="en-US" sz="1372">
              <a:solidFill>
                <a:srgbClr val="000000"/>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808080"/>
                </a:solidFill>
                <a:latin typeface="Calibri" panose="020F0502020204030204" pitchFamily="34" charset="0"/>
                <a:cs typeface="Calibri" panose="020F0502020204030204" pitchFamily="34" charset="0"/>
              </a:rPr>
              <a:t>);</a:t>
            </a:r>
            <a:endParaRPr lang="en-US" sz="1372">
              <a:solidFill>
                <a:srgbClr val="000000"/>
              </a:solidFill>
              <a:latin typeface="Calibri" panose="020F0502020204030204" pitchFamily="34" charset="0"/>
              <a:cs typeface="Calibri" panose="020F0502020204030204" pitchFamily="34" charset="0"/>
            </a:endParaRPr>
          </a:p>
          <a:p>
            <a:pPr defTabSz="914225">
              <a:spcAft>
                <a:spcPts val="600"/>
              </a:spcAft>
              <a:defRPr/>
            </a:pPr>
            <a:endParaRPr lang="en-US" sz="1372">
              <a:solidFill>
                <a:srgbClr val="000000"/>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8000"/>
                </a:solidFill>
                <a:latin typeface="Calibri" panose="020F0502020204030204" pitchFamily="34" charset="0"/>
                <a:cs typeface="Calibri" panose="020F0502020204030204" pitchFamily="34" charset="0"/>
              </a:rPr>
              <a:t>-- Add non-clustered index to table</a:t>
            </a:r>
            <a:endParaRPr lang="en-US" sz="1372">
              <a:solidFill>
                <a:srgbClr val="000000"/>
              </a:solidFill>
              <a:latin typeface="Calibri" panose="020F0502020204030204" pitchFamily="34" charset="0"/>
              <a:cs typeface="Calibri" panose="020F0502020204030204" pitchFamily="34" charset="0"/>
            </a:endParaRPr>
          </a:p>
          <a:p>
            <a:pPr defTabSz="914225">
              <a:spcAft>
                <a:spcPts val="600"/>
              </a:spcAft>
              <a:defRPr/>
            </a:pPr>
            <a:r>
              <a:rPr lang="en-US" sz="1372">
                <a:solidFill>
                  <a:srgbClr val="0000FF"/>
                </a:solidFill>
                <a:latin typeface="Calibri" panose="020F0502020204030204" pitchFamily="34" charset="0"/>
                <a:cs typeface="Calibri" panose="020F0502020204030204" pitchFamily="34" charset="0"/>
              </a:rPr>
              <a:t>CREATE</a:t>
            </a:r>
            <a:r>
              <a:rPr lang="en-US" sz="1372">
                <a:solidFill>
                  <a:srgbClr val="000000"/>
                </a:solidFill>
                <a:latin typeface="Calibri" panose="020F0502020204030204" pitchFamily="34" charset="0"/>
                <a:cs typeface="Calibri" panose="020F0502020204030204" pitchFamily="34" charset="0"/>
              </a:rPr>
              <a:t> </a:t>
            </a:r>
            <a:r>
              <a:rPr lang="en-US" sz="1372">
                <a:solidFill>
                  <a:srgbClr val="0000FF"/>
                </a:solidFill>
                <a:latin typeface="Calibri" panose="020F0502020204030204" pitchFamily="34" charset="0"/>
                <a:cs typeface="Calibri" panose="020F0502020204030204" pitchFamily="34" charset="0"/>
              </a:rPr>
              <a:t>INDEX</a:t>
            </a:r>
            <a:r>
              <a:rPr lang="en-US" sz="1372">
                <a:solidFill>
                  <a:srgbClr val="000000"/>
                </a:solidFill>
                <a:latin typeface="Calibri" panose="020F0502020204030204" pitchFamily="34" charset="0"/>
                <a:cs typeface="Calibri" panose="020F0502020204030204" pitchFamily="34" charset="0"/>
              </a:rPr>
              <a:t> </a:t>
            </a:r>
            <a:r>
              <a:rPr lang="en-US" sz="1372" err="1">
                <a:solidFill>
                  <a:srgbClr val="000000"/>
                </a:solidFill>
                <a:latin typeface="Calibri" panose="020F0502020204030204" pitchFamily="34" charset="0"/>
                <a:cs typeface="Calibri" panose="020F0502020204030204" pitchFamily="34" charset="0"/>
              </a:rPr>
              <a:t>NameIndex</a:t>
            </a:r>
            <a:r>
              <a:rPr lang="en-US" sz="1372">
                <a:solidFill>
                  <a:srgbClr val="000000"/>
                </a:solidFill>
                <a:latin typeface="Calibri" panose="020F0502020204030204" pitchFamily="34" charset="0"/>
                <a:cs typeface="Calibri" panose="020F0502020204030204" pitchFamily="34" charset="0"/>
              </a:rPr>
              <a:t> </a:t>
            </a:r>
            <a:r>
              <a:rPr lang="en-US" sz="1372">
                <a:solidFill>
                  <a:srgbClr val="0000FF"/>
                </a:solidFill>
                <a:latin typeface="Calibri" panose="020F0502020204030204" pitchFamily="34" charset="0"/>
                <a:cs typeface="Calibri" panose="020F0502020204030204" pitchFamily="34" charset="0"/>
              </a:rPr>
              <a:t>ON</a:t>
            </a:r>
            <a:r>
              <a:rPr lang="en-US" sz="1372">
                <a:solidFill>
                  <a:srgbClr val="000000"/>
                </a:solidFill>
                <a:latin typeface="Calibri" panose="020F0502020204030204" pitchFamily="34" charset="0"/>
                <a:cs typeface="Calibri" panose="020F0502020204030204" pitchFamily="34" charset="0"/>
              </a:rPr>
              <a:t> </a:t>
            </a:r>
            <a:r>
              <a:rPr lang="en-US" sz="1372" err="1">
                <a:solidFill>
                  <a:srgbClr val="000000"/>
                </a:solidFill>
                <a:latin typeface="Calibri" panose="020F0502020204030204" pitchFamily="34" charset="0"/>
                <a:cs typeface="Calibri" panose="020F0502020204030204" pitchFamily="34" charset="0"/>
              </a:rPr>
              <a:t>orderTable</a:t>
            </a:r>
            <a:r>
              <a:rPr lang="en-US" sz="1372">
                <a:solidFill>
                  <a:srgbClr val="0000FF"/>
                </a:solidFill>
                <a:latin typeface="Calibri" panose="020F0502020204030204" pitchFamily="34" charset="0"/>
                <a:cs typeface="Calibri" panose="020F0502020204030204" pitchFamily="34" charset="0"/>
              </a:rPr>
              <a:t> </a:t>
            </a:r>
            <a:r>
              <a:rPr lang="en-US" sz="1372">
                <a:solidFill>
                  <a:srgbClr val="808080"/>
                </a:solidFill>
                <a:latin typeface="Calibri" panose="020F0502020204030204" pitchFamily="34" charset="0"/>
                <a:cs typeface="Calibri" panose="020F0502020204030204" pitchFamily="34" charset="0"/>
              </a:rPr>
              <a:t>(</a:t>
            </a:r>
            <a:r>
              <a:rPr lang="en-US" sz="1372">
                <a:solidFill>
                  <a:srgbClr val="000000"/>
                </a:solidFill>
                <a:latin typeface="Calibri" panose="020F0502020204030204" pitchFamily="34" charset="0"/>
                <a:cs typeface="Calibri" panose="020F0502020204030204" pitchFamily="34" charset="0"/>
              </a:rPr>
              <a:t>Name</a:t>
            </a:r>
            <a:r>
              <a:rPr lang="en-US" sz="1372">
                <a:solidFill>
                  <a:srgbClr val="808080"/>
                </a:solidFill>
                <a:latin typeface="Calibri" panose="020F0502020204030204" pitchFamily="34" charset="0"/>
                <a:cs typeface="Calibri" panose="020F0502020204030204" pitchFamily="34" charset="0"/>
              </a:rPr>
              <a:t>);</a:t>
            </a:r>
            <a:endParaRPr lang="en-US" sz="1372">
              <a:solidFill>
                <a:srgbClr val="000000"/>
              </a:solidFill>
              <a:latin typeface="Calibri" panose="020F0502020204030204" pitchFamily="34" charset="0"/>
              <a:cs typeface="Calibri" panose="020F0502020204030204" pitchFamily="34" charset="0"/>
            </a:endParaRPr>
          </a:p>
        </p:txBody>
      </p:sp>
      <p:sp>
        <p:nvSpPr>
          <p:cNvPr id="6" name="Text Placeholder 5">
            <a:extLst>
              <a:ext uri="{FF2B5EF4-FFF2-40B4-BE49-F238E27FC236}">
                <a16:creationId xmlns:a16="http://schemas.microsoft.com/office/drawing/2014/main" id="{ADCA30E0-E156-455C-968F-B39FC2232478}"/>
              </a:ext>
            </a:extLst>
          </p:cNvPr>
          <p:cNvSpPr>
            <a:spLocks noGrp="1"/>
          </p:cNvSpPr>
          <p:nvPr>
            <p:ph type="body" sz="quarter" idx="10"/>
          </p:nvPr>
        </p:nvSpPr>
        <p:spPr>
          <a:xfrm>
            <a:off x="426424" y="1120574"/>
            <a:ext cx="11339774" cy="5601855"/>
          </a:xfrm>
        </p:spPr>
        <p:txBody>
          <a:bodyPr/>
          <a:lstStyle/>
          <a:p>
            <a:r>
              <a:rPr lang="en-US"/>
              <a:t>Clustered </a:t>
            </a:r>
            <a:r>
              <a:rPr lang="en-US" err="1"/>
              <a:t>Columnstore</a:t>
            </a:r>
            <a:r>
              <a:rPr lang="en-US"/>
              <a:t> index (Default Primary)</a:t>
            </a:r>
          </a:p>
          <a:p>
            <a:pPr lvl="1"/>
            <a:r>
              <a:rPr lang="en-US"/>
              <a:t>Highest level of data compression</a:t>
            </a:r>
          </a:p>
          <a:p>
            <a:pPr lvl="1"/>
            <a:r>
              <a:rPr lang="en-US"/>
              <a:t>Best overall query performance</a:t>
            </a:r>
          </a:p>
          <a:p>
            <a:pPr lvl="1"/>
            <a:endParaRPr lang="en-US"/>
          </a:p>
          <a:p>
            <a:r>
              <a:rPr lang="en-US"/>
              <a:t>Clustered index (Primary)</a:t>
            </a:r>
          </a:p>
          <a:p>
            <a:pPr lvl="1"/>
            <a:r>
              <a:rPr lang="en-US"/>
              <a:t>Performant for looking up a single to few rows</a:t>
            </a:r>
          </a:p>
          <a:p>
            <a:pPr lvl="1"/>
            <a:endParaRPr lang="en-US"/>
          </a:p>
          <a:p>
            <a:r>
              <a:rPr lang="en-US"/>
              <a:t>Heap (Primary)</a:t>
            </a:r>
          </a:p>
          <a:p>
            <a:pPr lvl="1"/>
            <a:r>
              <a:rPr lang="en-US"/>
              <a:t>Faster loading and landing temporary data</a:t>
            </a:r>
          </a:p>
          <a:p>
            <a:pPr lvl="1"/>
            <a:r>
              <a:rPr lang="en-US"/>
              <a:t>Best for small lookup tables</a:t>
            </a:r>
          </a:p>
          <a:p>
            <a:pPr lvl="1"/>
            <a:endParaRPr lang="en-US"/>
          </a:p>
          <a:p>
            <a:r>
              <a:rPr lang="en-US" err="1"/>
              <a:t>Nonclustered</a:t>
            </a:r>
            <a:r>
              <a:rPr lang="en-US"/>
              <a:t> indexes (Secondary)</a:t>
            </a:r>
          </a:p>
          <a:p>
            <a:pPr lvl="1"/>
            <a:r>
              <a:rPr lang="en-US"/>
              <a:t>Enable ordering of multiple columns in a table</a:t>
            </a:r>
          </a:p>
          <a:p>
            <a:pPr lvl="1"/>
            <a:r>
              <a:rPr lang="en-US"/>
              <a:t>Allows multiple </a:t>
            </a:r>
            <a:r>
              <a:rPr lang="en-US" err="1"/>
              <a:t>nonclustered</a:t>
            </a:r>
            <a:r>
              <a:rPr lang="en-US"/>
              <a:t> on a single table</a:t>
            </a:r>
          </a:p>
          <a:p>
            <a:pPr lvl="1"/>
            <a:r>
              <a:rPr lang="en-US"/>
              <a:t>Can be created on any of the above primary indexes</a:t>
            </a:r>
          </a:p>
          <a:p>
            <a:pPr lvl="1"/>
            <a:r>
              <a:rPr lang="en-US"/>
              <a:t>More performant lookup queries</a:t>
            </a:r>
          </a:p>
        </p:txBody>
      </p:sp>
      <p:sp>
        <p:nvSpPr>
          <p:cNvPr id="5" name="Title 4">
            <a:extLst>
              <a:ext uri="{FF2B5EF4-FFF2-40B4-BE49-F238E27FC236}">
                <a16:creationId xmlns:a16="http://schemas.microsoft.com/office/drawing/2014/main" id="{C584CF4E-F63E-4886-86F0-145A6171636C}"/>
              </a:ext>
            </a:extLst>
          </p:cNvPr>
          <p:cNvSpPr>
            <a:spLocks noGrp="1"/>
          </p:cNvSpPr>
          <p:nvPr>
            <p:ph type="title"/>
          </p:nvPr>
        </p:nvSpPr>
        <p:spPr/>
        <p:txBody>
          <a:bodyPr/>
          <a:lstStyle/>
          <a:p>
            <a:r>
              <a:rPr lang="en-US"/>
              <a:t>Tables – Indexes</a:t>
            </a:r>
          </a:p>
        </p:txBody>
      </p:sp>
    </p:spTree>
    <p:extLst>
      <p:ext uri="{BB962C8B-B14F-4D97-AF65-F5344CB8AC3E}">
        <p14:creationId xmlns:p14="http://schemas.microsoft.com/office/powerpoint/2010/main" val="3852385726"/>
      </p:ext>
    </p:extLst>
  </p:cSld>
  <p:clrMapOvr>
    <a:masterClrMapping/>
  </p:clrMapOvr>
  <p:transition>
    <p:fade/>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9" name="Table 88">
            <a:extLst>
              <a:ext uri="{FF2B5EF4-FFF2-40B4-BE49-F238E27FC236}">
                <a16:creationId xmlns:a16="http://schemas.microsoft.com/office/drawing/2014/main" id="{95E76997-B3CA-4312-861A-CB2086D8DA18}"/>
              </a:ext>
            </a:extLst>
          </p:cNvPr>
          <p:cNvGraphicFramePr>
            <a:graphicFrameLocks noGrp="1"/>
          </p:cNvGraphicFramePr>
          <p:nvPr/>
        </p:nvGraphicFramePr>
        <p:xfrm>
          <a:off x="9845484" y="3391394"/>
          <a:ext cx="2318929" cy="998010"/>
        </p:xfrm>
        <a:graphic>
          <a:graphicData uri="http://schemas.openxmlformats.org/drawingml/2006/table">
            <a:tbl>
              <a:tblPr firstRow="1" bandRow="1">
                <a:tableStyleId>{69CF1AB2-1976-4502-BF36-3FF5EA218861}</a:tableStyleId>
              </a:tblPr>
              <a:tblGrid>
                <a:gridCol w="576777">
                  <a:extLst>
                    <a:ext uri="{9D8B030D-6E8A-4147-A177-3AD203B41FA5}">
                      <a16:colId xmlns:a16="http://schemas.microsoft.com/office/drawing/2014/main" val="2330257518"/>
                    </a:ext>
                  </a:extLst>
                </a:gridCol>
                <a:gridCol w="734296">
                  <a:extLst>
                    <a:ext uri="{9D8B030D-6E8A-4147-A177-3AD203B41FA5}">
                      <a16:colId xmlns:a16="http://schemas.microsoft.com/office/drawing/2014/main" val="778469355"/>
                    </a:ext>
                  </a:extLst>
                </a:gridCol>
                <a:gridCol w="460734">
                  <a:extLst>
                    <a:ext uri="{9D8B030D-6E8A-4147-A177-3AD203B41FA5}">
                      <a16:colId xmlns:a16="http://schemas.microsoft.com/office/drawing/2014/main" val="3068263925"/>
                    </a:ext>
                  </a:extLst>
                </a:gridCol>
                <a:gridCol w="547122">
                  <a:extLst>
                    <a:ext uri="{9D8B030D-6E8A-4147-A177-3AD203B41FA5}">
                      <a16:colId xmlns:a16="http://schemas.microsoft.com/office/drawing/2014/main" val="40476078"/>
                    </a:ext>
                  </a:extLst>
                </a:gridCol>
              </a:tblGrid>
              <a:tr h="335292">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Date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Name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Country</a:t>
                      </a: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r>
                        <a:rPr kumimoji="0" lang="en-US" sz="1000" u="none" strike="noStrike" kern="1200" cap="none" spc="0" normalizeH="0" baseline="0" noProof="0">
                          <a:ln>
                            <a:noFill/>
                          </a:ln>
                          <a:effectLst/>
                          <a:uLnTx/>
                          <a:uFillTx/>
                        </a:rPr>
                        <a:t>98137</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T</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0906">
                <a:tc>
                  <a:txBody>
                    <a:bodyPr/>
                    <a:lstStyle/>
                    <a:p>
                      <a:r>
                        <a:rPr kumimoji="0" lang="en-US" sz="1000" u="none" strike="noStrike" kern="1200" cap="none" spc="0" normalizeH="0" baseline="0" noProof="0">
                          <a:ln>
                            <a:noFill/>
                          </a:ln>
                          <a:effectLst/>
                          <a:uLnTx/>
                          <a:uFillTx/>
                        </a:rPr>
                        <a:t>98310</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D</a:t>
                      </a:r>
                    </a:p>
                  </a:txBody>
                  <a:tcPr marL="54471" marR="54471" marT="27235" marB="27235"/>
                </a:tc>
                <a:tc>
                  <a:txBody>
                    <a:bodyPr/>
                    <a:lstStyle/>
                    <a:p>
                      <a:r>
                        <a:rPr lang="en-US" sz="10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0906">
                <a:tc>
                  <a:txBody>
                    <a:bodyPr/>
                    <a:lstStyle/>
                    <a:p>
                      <a:r>
                        <a:rPr kumimoji="0" lang="en-US" sz="1000" u="none" strike="noStrike" kern="1200" cap="none" spc="0" normalizeH="0" baseline="0" noProof="0">
                          <a:ln>
                            <a:noFill/>
                          </a:ln>
                          <a:effectLst/>
                          <a:uLnTx/>
                          <a:uFillTx/>
                        </a:rPr>
                        <a:t>98799</a:t>
                      </a:r>
                      <a:endParaRPr lang="en-US" sz="1000"/>
                    </a:p>
                  </a:txBody>
                  <a:tcPr marL="54471" marR="54471" marT="27235" marB="27235">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1000"/>
                        <a:t>R</a:t>
                      </a:r>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1000"/>
                        <a:t>NL</a:t>
                      </a: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040596"/>
                  </a:ext>
                </a:extLst>
              </a:tr>
            </a:tbl>
          </a:graphicData>
        </a:graphic>
      </p:graphicFrame>
      <p:graphicFrame>
        <p:nvGraphicFramePr>
          <p:cNvPr id="73" name="Table 72">
            <a:extLst>
              <a:ext uri="{FF2B5EF4-FFF2-40B4-BE49-F238E27FC236}">
                <a16:creationId xmlns:a16="http://schemas.microsoft.com/office/drawing/2014/main" id="{CB5C4395-7DAC-4E1D-BB45-F370CE88B301}"/>
              </a:ext>
            </a:extLst>
          </p:cNvPr>
          <p:cNvGraphicFramePr>
            <a:graphicFrameLocks noGrp="1"/>
          </p:cNvGraphicFramePr>
          <p:nvPr/>
        </p:nvGraphicFramePr>
        <p:xfrm>
          <a:off x="7449548" y="3428139"/>
          <a:ext cx="2318929" cy="998010"/>
        </p:xfrm>
        <a:graphic>
          <a:graphicData uri="http://schemas.openxmlformats.org/drawingml/2006/table">
            <a:tbl>
              <a:tblPr firstRow="1" bandRow="1">
                <a:tableStyleId>{69CF1AB2-1976-4502-BF36-3FF5EA218861}</a:tableStyleId>
              </a:tblPr>
              <a:tblGrid>
                <a:gridCol w="576777">
                  <a:extLst>
                    <a:ext uri="{9D8B030D-6E8A-4147-A177-3AD203B41FA5}">
                      <a16:colId xmlns:a16="http://schemas.microsoft.com/office/drawing/2014/main" val="2330257518"/>
                    </a:ext>
                  </a:extLst>
                </a:gridCol>
                <a:gridCol w="734296">
                  <a:extLst>
                    <a:ext uri="{9D8B030D-6E8A-4147-A177-3AD203B41FA5}">
                      <a16:colId xmlns:a16="http://schemas.microsoft.com/office/drawing/2014/main" val="778469355"/>
                    </a:ext>
                  </a:extLst>
                </a:gridCol>
                <a:gridCol w="460734">
                  <a:extLst>
                    <a:ext uri="{9D8B030D-6E8A-4147-A177-3AD203B41FA5}">
                      <a16:colId xmlns:a16="http://schemas.microsoft.com/office/drawing/2014/main" val="3068263925"/>
                    </a:ext>
                  </a:extLst>
                </a:gridCol>
                <a:gridCol w="547122">
                  <a:extLst>
                    <a:ext uri="{9D8B030D-6E8A-4147-A177-3AD203B41FA5}">
                      <a16:colId xmlns:a16="http://schemas.microsoft.com/office/drawing/2014/main" val="40476078"/>
                    </a:ext>
                  </a:extLst>
                </a:gridCol>
              </a:tblGrid>
              <a:tr h="335292">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Date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Name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Country</a:t>
                      </a: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r>
                        <a:rPr kumimoji="0" lang="en-US" sz="1000" u="none" strike="noStrike" kern="1200" cap="none" spc="0" normalizeH="0" baseline="0" noProof="0">
                          <a:ln>
                            <a:noFill/>
                          </a:ln>
                          <a:effectLst/>
                          <a:uLnTx/>
                          <a:uFillTx/>
                        </a:rPr>
                        <a:t>82147</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Q</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0906">
                <a:tc>
                  <a:txBody>
                    <a:bodyPr/>
                    <a:lstStyle/>
                    <a:p>
                      <a:r>
                        <a:rPr lang="en-US" sz="1000"/>
                        <a:t>85016</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lang="en-US" sz="1000"/>
                        <a:t>11-2-2018</a:t>
                      </a:r>
                    </a:p>
                  </a:txBody>
                  <a:tcPr marL="54471" marR="54471" marT="27235" marB="27235"/>
                </a:tc>
                <a:tc>
                  <a:txBody>
                    <a:bodyPr/>
                    <a:lstStyle/>
                    <a:p>
                      <a:r>
                        <a:rPr lang="en-US" sz="1000"/>
                        <a:t>V</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0906">
                <a:tc>
                  <a:txBody>
                    <a:bodyPr/>
                    <a:lstStyle/>
                    <a:p>
                      <a:r>
                        <a:rPr lang="en-US" sz="1000"/>
                        <a:t>85018</a:t>
                      </a:r>
                    </a:p>
                  </a:txBody>
                  <a:tcPr marL="54471" marR="54471" marT="27235" marB="27235">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1000"/>
                        <a:t>Q</a:t>
                      </a:r>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1000"/>
                        <a:t>SP</a:t>
                      </a: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040596"/>
                  </a:ext>
                </a:extLst>
              </a:tr>
            </a:tbl>
          </a:graphicData>
        </a:graphic>
      </p:graphicFrame>
      <p:sp>
        <p:nvSpPr>
          <p:cNvPr id="105" name="Rectangle 104">
            <a:extLst>
              <a:ext uri="{FF2B5EF4-FFF2-40B4-BE49-F238E27FC236}">
                <a16:creationId xmlns:a16="http://schemas.microsoft.com/office/drawing/2014/main" id="{89F253B4-7D28-4CE8-A482-03C2F98307EF}"/>
              </a:ext>
            </a:extLst>
          </p:cNvPr>
          <p:cNvSpPr/>
          <p:nvPr/>
        </p:nvSpPr>
        <p:spPr bwMode="auto">
          <a:xfrm>
            <a:off x="3631903" y="1622336"/>
            <a:ext cx="3093743" cy="2021306"/>
          </a:xfrm>
          <a:prstGeom prst="rect">
            <a:avLst/>
          </a:prstGeom>
          <a:solidFill>
            <a:schemeClr val="bg2"/>
          </a:solidFill>
          <a:ln w="12700">
            <a:solidFill>
              <a:schemeClr val="bg1">
                <a:lumMod val="50000"/>
              </a:schemeClr>
            </a:solidFill>
            <a:prstDash val="dash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4" name="Rectangle 103">
            <a:extLst>
              <a:ext uri="{FF2B5EF4-FFF2-40B4-BE49-F238E27FC236}">
                <a16:creationId xmlns:a16="http://schemas.microsoft.com/office/drawing/2014/main" id="{01407E31-A578-414E-AFAD-7A59551BE95E}"/>
              </a:ext>
            </a:extLst>
          </p:cNvPr>
          <p:cNvSpPr/>
          <p:nvPr/>
        </p:nvSpPr>
        <p:spPr bwMode="auto">
          <a:xfrm>
            <a:off x="3485026" y="1722331"/>
            <a:ext cx="3093743" cy="2060695"/>
          </a:xfrm>
          <a:prstGeom prst="rect">
            <a:avLst/>
          </a:prstGeom>
          <a:solidFill>
            <a:schemeClr val="bg2"/>
          </a:solidFill>
          <a:ln w="12700">
            <a:solidFill>
              <a:schemeClr val="bg1">
                <a:lumMod val="50000"/>
              </a:schemeClr>
            </a:solidFill>
            <a:prstDash val="dash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aphicFrame>
        <p:nvGraphicFramePr>
          <p:cNvPr id="4" name="Table 3">
            <a:extLst>
              <a:ext uri="{FF2B5EF4-FFF2-40B4-BE49-F238E27FC236}">
                <a16:creationId xmlns:a16="http://schemas.microsoft.com/office/drawing/2014/main" id="{C5367C8F-FFCA-41FF-BEB0-C3E881E05880}"/>
              </a:ext>
            </a:extLst>
          </p:cNvPr>
          <p:cNvGraphicFramePr>
            <a:graphicFrameLocks noGrp="1"/>
          </p:cNvGraphicFramePr>
          <p:nvPr/>
        </p:nvGraphicFramePr>
        <p:xfrm>
          <a:off x="373002" y="1548534"/>
          <a:ext cx="2611680" cy="3648882"/>
        </p:xfrm>
        <a:graphic>
          <a:graphicData uri="http://schemas.openxmlformats.org/drawingml/2006/table">
            <a:tbl>
              <a:tblPr firstRow="1" bandRow="1">
                <a:tableStyleId>{69CF1AB2-1976-4502-BF36-3FF5EA218861}</a:tableStyleId>
              </a:tblPr>
              <a:tblGrid>
                <a:gridCol w="678380">
                  <a:extLst>
                    <a:ext uri="{9D8B030D-6E8A-4147-A177-3AD203B41FA5}">
                      <a16:colId xmlns:a16="http://schemas.microsoft.com/office/drawing/2014/main" val="2330257518"/>
                    </a:ext>
                  </a:extLst>
                </a:gridCol>
                <a:gridCol w="761891">
                  <a:extLst>
                    <a:ext uri="{9D8B030D-6E8A-4147-A177-3AD203B41FA5}">
                      <a16:colId xmlns:a16="http://schemas.microsoft.com/office/drawing/2014/main" val="778469355"/>
                    </a:ext>
                  </a:extLst>
                </a:gridCol>
                <a:gridCol w="523801">
                  <a:extLst>
                    <a:ext uri="{9D8B030D-6E8A-4147-A177-3AD203B41FA5}">
                      <a16:colId xmlns:a16="http://schemas.microsoft.com/office/drawing/2014/main" val="3068263925"/>
                    </a:ext>
                  </a:extLst>
                </a:gridCol>
                <a:gridCol w="647608">
                  <a:extLst>
                    <a:ext uri="{9D8B030D-6E8A-4147-A177-3AD203B41FA5}">
                      <a16:colId xmlns:a16="http://schemas.microsoft.com/office/drawing/2014/main" val="40476078"/>
                    </a:ext>
                  </a:extLst>
                </a:gridCol>
              </a:tblGrid>
              <a:tr h="335292">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Date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Name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Country</a:t>
                      </a: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r>
                        <a:rPr lang="en-US" sz="1000"/>
                        <a:t>85016</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lang="en-US" sz="1000"/>
                        <a:t>11-2-2018</a:t>
                      </a:r>
                    </a:p>
                  </a:txBody>
                  <a:tcPr marL="54471" marR="54471" marT="27235" marB="27235"/>
                </a:tc>
                <a:tc>
                  <a:txBody>
                    <a:bodyPr/>
                    <a:lstStyle/>
                    <a:p>
                      <a:r>
                        <a:rPr lang="en-US" sz="1000"/>
                        <a:t>V</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0906">
                <a:tc>
                  <a:txBody>
                    <a:bodyPr/>
                    <a:lstStyle/>
                    <a:p>
                      <a:r>
                        <a:rPr lang="en-US" sz="1000"/>
                        <a:t>85018</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Q</a:t>
                      </a:r>
                    </a:p>
                  </a:txBody>
                  <a:tcPr marL="54471" marR="54471" marT="27235" marB="27235"/>
                </a:tc>
                <a:tc>
                  <a:txBody>
                    <a:bodyPr/>
                    <a:lstStyle/>
                    <a:p>
                      <a:r>
                        <a:rPr lang="en-US" sz="1000"/>
                        <a:t>SP</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0906">
                <a:tc>
                  <a:txBody>
                    <a:bodyPr/>
                    <a:lstStyle/>
                    <a:p>
                      <a:r>
                        <a:rPr lang="en-US" sz="1000"/>
                        <a:t>85216</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Q</a:t>
                      </a:r>
                    </a:p>
                  </a:txBody>
                  <a:tcPr marL="54471" marR="54471" marT="27235" marB="27235"/>
                </a:tc>
                <a:tc>
                  <a:txBody>
                    <a:bodyPr/>
                    <a:lstStyle/>
                    <a:p>
                      <a:r>
                        <a:rPr lang="en-US" sz="10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77040596"/>
                  </a:ext>
                </a:extLst>
              </a:tr>
              <a:tr h="220906">
                <a:tc>
                  <a:txBody>
                    <a:bodyPr/>
                    <a:lstStyle/>
                    <a:p>
                      <a:r>
                        <a:rPr lang="en-US" sz="1000"/>
                        <a:t>85395</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V</a:t>
                      </a:r>
                    </a:p>
                  </a:txBody>
                  <a:tcPr marL="54471" marR="54471" marT="27235" marB="27235"/>
                </a:tc>
                <a:tc>
                  <a:txBody>
                    <a:bodyPr/>
                    <a:lstStyle/>
                    <a:p>
                      <a:r>
                        <a:rPr lang="en-US" sz="100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362039982"/>
                  </a:ext>
                </a:extLst>
              </a:tr>
              <a:tr h="220906">
                <a:tc>
                  <a:txBody>
                    <a:bodyPr/>
                    <a:lstStyle/>
                    <a:p>
                      <a:r>
                        <a:rPr kumimoji="0" lang="en-US" sz="1000" u="none" strike="noStrike" kern="1200" cap="none" spc="0" normalizeH="0" baseline="0" noProof="0">
                          <a:ln>
                            <a:noFill/>
                          </a:ln>
                          <a:effectLst/>
                          <a:uLnTx/>
                          <a:uFillTx/>
                        </a:rPr>
                        <a:t>82147</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Q</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162406426"/>
                  </a:ext>
                </a:extLst>
              </a:tr>
              <a:tr h="220906">
                <a:tc>
                  <a:txBody>
                    <a:bodyPr/>
                    <a:lstStyle/>
                    <a:p>
                      <a:r>
                        <a:rPr kumimoji="0" lang="en-US" sz="1000" u="none" strike="noStrike" kern="1200" cap="none" spc="0" normalizeH="0" baseline="0" noProof="0">
                          <a:ln>
                            <a:noFill/>
                          </a:ln>
                          <a:effectLst/>
                          <a:uLnTx/>
                          <a:uFillTx/>
                        </a:rPr>
                        <a:t>86881</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D</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57995973"/>
                  </a:ext>
                </a:extLst>
              </a:tr>
              <a:tr h="220906">
                <a:tc>
                  <a:txBody>
                    <a:bodyPr/>
                    <a:lstStyle/>
                    <a:p>
                      <a:r>
                        <a:rPr kumimoji="0" lang="en-US" sz="1000" u="none" strike="noStrike" kern="1200" cap="none" spc="0" normalizeH="0" baseline="0" noProof="0">
                          <a:ln>
                            <a:noFill/>
                          </a:ln>
                          <a:effectLst/>
                          <a:uLnTx/>
                          <a:uFillTx/>
                        </a:rPr>
                        <a:t>93080</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r>
                        <a:rPr lang="en-US" sz="1000"/>
                        <a:t>11-3-2018</a:t>
                      </a:r>
                    </a:p>
                  </a:txBody>
                  <a:tcPr marL="54471" marR="54471" marT="27235" marB="27235"/>
                </a:tc>
                <a:tc>
                  <a:txBody>
                    <a:bodyPr/>
                    <a:lstStyle/>
                    <a:p>
                      <a:r>
                        <a:rPr lang="en-US" sz="1000"/>
                        <a:t>R</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220906">
                <a:tc>
                  <a:txBody>
                    <a:bodyPr/>
                    <a:lstStyle/>
                    <a:p>
                      <a:r>
                        <a:rPr kumimoji="0" lang="en-US" sz="1000" u="none" strike="noStrike" kern="1200" cap="none" spc="0" normalizeH="0" baseline="0" noProof="0">
                          <a:ln>
                            <a:noFill/>
                          </a:ln>
                          <a:effectLst/>
                          <a:uLnTx/>
                          <a:uFillTx/>
                        </a:rPr>
                        <a:t>94156</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S</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62157967"/>
                  </a:ext>
                </a:extLst>
              </a:tr>
              <a:tr h="220906">
                <a:tc>
                  <a:txBody>
                    <a:bodyPr/>
                    <a:lstStyle/>
                    <a:p>
                      <a:r>
                        <a:rPr kumimoji="0" lang="en-US" sz="1000" u="none" strike="noStrike" kern="1200" cap="none" spc="0" normalizeH="0" baseline="0" noProof="0">
                          <a:ln>
                            <a:noFill/>
                          </a:ln>
                          <a:effectLst/>
                          <a:uLnTx/>
                          <a:uFillTx/>
                        </a:rPr>
                        <a:t>96250</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Q</a:t>
                      </a:r>
                    </a:p>
                  </a:txBody>
                  <a:tcPr marL="54471" marR="54471" marT="27235" marB="27235"/>
                </a:tc>
                <a:tc>
                  <a:txBody>
                    <a:bodyPr/>
                    <a:lstStyle/>
                    <a:p>
                      <a:r>
                        <a:rPr lang="en-US" sz="100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644375319"/>
                  </a:ext>
                </a:extLst>
              </a:tr>
              <a:tr h="220906">
                <a:tc>
                  <a:txBody>
                    <a:bodyPr/>
                    <a:lstStyle/>
                    <a:p>
                      <a:r>
                        <a:rPr kumimoji="0" lang="en-US" sz="1000" u="none" strike="noStrike" kern="1200" cap="none" spc="0" normalizeH="0" baseline="0" noProof="0">
                          <a:ln>
                            <a:noFill/>
                          </a:ln>
                          <a:effectLst/>
                          <a:uLnTx/>
                          <a:uFillTx/>
                        </a:rPr>
                        <a:t>98799</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R</a:t>
                      </a:r>
                    </a:p>
                  </a:txBody>
                  <a:tcPr marL="54471" marR="54471" marT="27235" marB="27235"/>
                </a:tc>
                <a:tc>
                  <a:txBody>
                    <a:bodyPr/>
                    <a:lstStyle/>
                    <a:p>
                      <a:r>
                        <a:rPr lang="en-US" sz="100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40898676"/>
                  </a:ext>
                </a:extLst>
              </a:tr>
              <a:tr h="220906">
                <a:tc>
                  <a:txBody>
                    <a:bodyPr/>
                    <a:lstStyle/>
                    <a:p>
                      <a:r>
                        <a:rPr kumimoji="0" lang="en-US" sz="1000" u="none" strike="noStrike" kern="1200" cap="none" spc="0" normalizeH="0" baseline="0" noProof="0">
                          <a:ln>
                            <a:noFill/>
                          </a:ln>
                          <a:effectLst/>
                          <a:uLnTx/>
                          <a:uFillTx/>
                        </a:rPr>
                        <a:t>98015</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T</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23186010"/>
                  </a:ext>
                </a:extLst>
              </a:tr>
              <a:tr h="220906">
                <a:tc>
                  <a:txBody>
                    <a:bodyPr/>
                    <a:lstStyle/>
                    <a:p>
                      <a:r>
                        <a:rPr kumimoji="0" lang="en-US" sz="1000" u="none" strike="noStrike" kern="1200" cap="none" spc="0" normalizeH="0" baseline="0" noProof="0">
                          <a:ln>
                            <a:noFill/>
                          </a:ln>
                          <a:effectLst/>
                          <a:uLnTx/>
                          <a:uFillTx/>
                        </a:rPr>
                        <a:t>98310</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D</a:t>
                      </a:r>
                    </a:p>
                  </a:txBody>
                  <a:tcPr marL="54471" marR="54471" marT="27235" marB="27235"/>
                </a:tc>
                <a:tc>
                  <a:txBody>
                    <a:bodyPr/>
                    <a:lstStyle/>
                    <a:p>
                      <a:r>
                        <a:rPr lang="en-US" sz="10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52633975"/>
                  </a:ext>
                </a:extLst>
              </a:tr>
              <a:tr h="220906">
                <a:tc>
                  <a:txBody>
                    <a:bodyPr/>
                    <a:lstStyle/>
                    <a:p>
                      <a:r>
                        <a:rPr kumimoji="0" lang="en-US" sz="1000" u="none" strike="noStrike" kern="1200" cap="none" spc="0" normalizeH="0" baseline="0" noProof="0">
                          <a:ln>
                            <a:noFill/>
                          </a:ln>
                          <a:effectLst/>
                          <a:uLnTx/>
                          <a:uFillTx/>
                        </a:rPr>
                        <a:t>98979</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Z</a:t>
                      </a:r>
                    </a:p>
                  </a:txBody>
                  <a:tcPr marL="54471" marR="54471" marT="27235" marB="27235"/>
                </a:tc>
                <a:tc>
                  <a:txBody>
                    <a:bodyPr/>
                    <a:lstStyle/>
                    <a:p>
                      <a:r>
                        <a:rPr lang="en-US" sz="10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41869205"/>
                  </a:ext>
                </a:extLst>
              </a:tr>
              <a:tr h="220906">
                <a:tc>
                  <a:txBody>
                    <a:bodyPr/>
                    <a:lstStyle/>
                    <a:p>
                      <a:r>
                        <a:rPr kumimoji="0" lang="en-US" sz="1000" u="none" strike="noStrike" kern="1200" cap="none" spc="0" normalizeH="0" baseline="0" noProof="0">
                          <a:ln>
                            <a:noFill/>
                          </a:ln>
                          <a:effectLst/>
                          <a:uLnTx/>
                          <a:uFillTx/>
                        </a:rPr>
                        <a:t>98137</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T</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263327469"/>
                  </a:ext>
                </a:extLst>
              </a:tr>
              <a:tr h="220906">
                <a:tc>
                  <a:txBody>
                    <a:bodyPr/>
                    <a:lstStyle/>
                    <a:p>
                      <a:pPr algn="ctr"/>
                      <a:r>
                        <a:rPr lang="en-US" sz="1000"/>
                        <a:t>…</a:t>
                      </a:r>
                    </a:p>
                  </a:txBody>
                  <a:tcPr marL="54471" marR="54471" marT="27235" marB="27235">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000"/>
                        <a:t>…</a:t>
                      </a:r>
                    </a:p>
                  </a:txBody>
                  <a:tcPr marL="54471" marR="54471" marT="27235" marB="27235">
                    <a:lnB w="12700" cap="flat" cmpd="sng" algn="ctr">
                      <a:solidFill>
                        <a:schemeClr val="tx1"/>
                      </a:solidFill>
                      <a:prstDash val="solid"/>
                      <a:round/>
                      <a:headEnd type="none" w="med" len="med"/>
                      <a:tailEnd type="none" w="med" len="med"/>
                    </a:lnB>
                  </a:tcPr>
                </a:tc>
                <a:tc>
                  <a:txBody>
                    <a:bodyPr/>
                    <a:lstStyle/>
                    <a:p>
                      <a:pPr algn="ctr"/>
                      <a:r>
                        <a:rPr lang="en-US" sz="1000"/>
                        <a:t>…</a:t>
                      </a:r>
                    </a:p>
                  </a:txBody>
                  <a:tcPr marL="54471" marR="54471" marT="27235" marB="27235">
                    <a:lnB w="12700" cap="flat" cmpd="sng" algn="ctr">
                      <a:solidFill>
                        <a:schemeClr val="tx1"/>
                      </a:solidFill>
                      <a:prstDash val="solid"/>
                      <a:round/>
                      <a:headEnd type="none" w="med" len="med"/>
                      <a:tailEnd type="none" w="med" len="med"/>
                    </a:lnB>
                  </a:tcPr>
                </a:tc>
                <a:tc>
                  <a:txBody>
                    <a:bodyPr/>
                    <a:lstStyle/>
                    <a:p>
                      <a:pPr algn="ctr"/>
                      <a:r>
                        <a:rPr lang="en-US" sz="1000"/>
                        <a:t>…</a:t>
                      </a: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972440"/>
                  </a:ext>
                </a:extLst>
              </a:tr>
            </a:tbl>
          </a:graphicData>
        </a:graphic>
      </p:graphicFrame>
      <p:sp>
        <p:nvSpPr>
          <p:cNvPr id="11" name="Text Placeholder 5">
            <a:extLst>
              <a:ext uri="{FF2B5EF4-FFF2-40B4-BE49-F238E27FC236}">
                <a16:creationId xmlns:a16="http://schemas.microsoft.com/office/drawing/2014/main" id="{2B20FE4F-DBE5-4CE2-A821-05565CF79BD8}"/>
              </a:ext>
            </a:extLst>
          </p:cNvPr>
          <p:cNvSpPr>
            <a:spLocks noGrp="1"/>
          </p:cNvSpPr>
          <p:nvPr>
            <p:ph type="body" sz="quarter" idx="10"/>
          </p:nvPr>
        </p:nvSpPr>
        <p:spPr>
          <a:xfrm>
            <a:off x="381165" y="1084229"/>
            <a:ext cx="2379928" cy="249620"/>
          </a:xfrm>
        </p:spPr>
        <p:txBody>
          <a:bodyPr/>
          <a:lstStyle/>
          <a:p>
            <a:pPr>
              <a:spcBef>
                <a:spcPts val="600"/>
              </a:spcBef>
            </a:pPr>
            <a:r>
              <a:rPr lang="en-US" sz="1600">
                <a:solidFill>
                  <a:schemeClr val="tx2"/>
                </a:solidFill>
              </a:rPr>
              <a:t>Logical table structure</a:t>
            </a:r>
          </a:p>
        </p:txBody>
      </p:sp>
      <p:sp>
        <p:nvSpPr>
          <p:cNvPr id="64" name="Rectangle 63">
            <a:extLst>
              <a:ext uri="{FF2B5EF4-FFF2-40B4-BE49-F238E27FC236}">
                <a16:creationId xmlns:a16="http://schemas.microsoft.com/office/drawing/2014/main" id="{9DF02122-110A-4BC1-B6B0-A1503424FF5C}"/>
              </a:ext>
            </a:extLst>
          </p:cNvPr>
          <p:cNvSpPr/>
          <p:nvPr/>
        </p:nvSpPr>
        <p:spPr bwMode="auto">
          <a:xfrm>
            <a:off x="3306046" y="1857832"/>
            <a:ext cx="3093743" cy="2090297"/>
          </a:xfrm>
          <a:prstGeom prst="rect">
            <a:avLst/>
          </a:prstGeom>
          <a:solidFill>
            <a:schemeClr val="bg2"/>
          </a:solidFill>
          <a:ln w="12700">
            <a:solidFill>
              <a:schemeClr val="bg1">
                <a:lumMod val="50000"/>
              </a:schemeClr>
            </a:solidFill>
            <a:prstDash val="dash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aphicFrame>
        <p:nvGraphicFramePr>
          <p:cNvPr id="65" name="Table 64">
            <a:extLst>
              <a:ext uri="{FF2B5EF4-FFF2-40B4-BE49-F238E27FC236}">
                <a16:creationId xmlns:a16="http://schemas.microsoft.com/office/drawing/2014/main" id="{CE56E5CD-E1D3-4791-A23F-2F7C6694FDCC}"/>
              </a:ext>
            </a:extLst>
          </p:cNvPr>
          <p:cNvGraphicFramePr>
            <a:graphicFrameLocks noGrp="1"/>
          </p:cNvGraphicFramePr>
          <p:nvPr/>
        </p:nvGraphicFramePr>
        <p:xfrm>
          <a:off x="3426353" y="2538304"/>
          <a:ext cx="678380" cy="1325436"/>
        </p:xfrm>
        <a:graphic>
          <a:graphicData uri="http://schemas.openxmlformats.org/drawingml/2006/table">
            <a:tbl>
              <a:tblPr firstRow="1" bandRow="1">
                <a:tableStyleId>{69CF1AB2-1976-4502-BF36-3FF5EA218861}</a:tableStyleId>
              </a:tblPr>
              <a:tblGrid>
                <a:gridCol w="678380">
                  <a:extLst>
                    <a:ext uri="{9D8B030D-6E8A-4147-A177-3AD203B41FA5}">
                      <a16:colId xmlns:a16="http://schemas.microsoft.com/office/drawing/2014/main" val="2330257518"/>
                    </a:ext>
                  </a:extLst>
                </a:gridCol>
              </a:tblGrid>
              <a:tr h="220906">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pPr algn="l" fontAlgn="b"/>
                      <a:r>
                        <a:rPr lang="en-US" sz="1100" u="none" strike="noStrike">
                          <a:effectLst/>
                        </a:rPr>
                        <a:t>82147</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0906">
                <a:tc>
                  <a:txBody>
                    <a:bodyPr/>
                    <a:lstStyle/>
                    <a:p>
                      <a:pPr algn="l" fontAlgn="b"/>
                      <a:r>
                        <a:rPr lang="en-US" sz="1100" u="none" strike="noStrike">
                          <a:effectLst/>
                        </a:rPr>
                        <a:t>85016</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0906">
                <a:tc>
                  <a:txBody>
                    <a:bodyPr/>
                    <a:lstStyle/>
                    <a:p>
                      <a:pPr algn="l" fontAlgn="b"/>
                      <a:r>
                        <a:rPr lang="en-US" sz="1100" u="none" strike="noStrike">
                          <a:effectLst/>
                        </a:rPr>
                        <a:t>85018</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77040596"/>
                  </a:ext>
                </a:extLst>
              </a:tr>
              <a:tr h="220906">
                <a:tc>
                  <a:txBody>
                    <a:bodyPr/>
                    <a:lstStyle/>
                    <a:p>
                      <a:pPr algn="l" fontAlgn="b"/>
                      <a:r>
                        <a:rPr lang="en-US" sz="1100" u="none" strike="noStrike">
                          <a:effectLst/>
                        </a:rPr>
                        <a:t>85216</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362039982"/>
                  </a:ext>
                </a:extLst>
              </a:tr>
              <a:tr h="220906">
                <a:tc>
                  <a:txBody>
                    <a:bodyPr/>
                    <a:lstStyle/>
                    <a:p>
                      <a:pPr algn="l" fontAlgn="b"/>
                      <a:r>
                        <a:rPr lang="en-US" sz="1100" u="none" strike="noStrike">
                          <a:effectLst/>
                        </a:rPr>
                        <a:t>85395</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62406426"/>
                  </a:ext>
                </a:extLst>
              </a:tr>
            </a:tbl>
          </a:graphicData>
        </a:graphic>
      </p:graphicFrame>
      <p:graphicFrame>
        <p:nvGraphicFramePr>
          <p:cNvPr id="67" name="Table 66">
            <a:extLst>
              <a:ext uri="{FF2B5EF4-FFF2-40B4-BE49-F238E27FC236}">
                <a16:creationId xmlns:a16="http://schemas.microsoft.com/office/drawing/2014/main" id="{836FF59E-247D-4F43-A8D9-3AAC6FA35481}"/>
              </a:ext>
            </a:extLst>
          </p:cNvPr>
          <p:cNvGraphicFramePr>
            <a:graphicFrameLocks noGrp="1"/>
          </p:cNvGraphicFramePr>
          <p:nvPr/>
        </p:nvGraphicFramePr>
        <p:xfrm>
          <a:off x="4172721" y="3418022"/>
          <a:ext cx="761891" cy="441812"/>
        </p:xfrm>
        <a:graphic>
          <a:graphicData uri="http://schemas.openxmlformats.org/drawingml/2006/table">
            <a:tbl>
              <a:tblPr firstRow="1" bandRow="1">
                <a:tableStyleId>{69CF1AB2-1976-4502-BF36-3FF5EA218861}</a:tableStyleId>
              </a:tblPr>
              <a:tblGrid>
                <a:gridCol w="761891">
                  <a:extLst>
                    <a:ext uri="{9D8B030D-6E8A-4147-A177-3AD203B41FA5}">
                      <a16:colId xmlns:a16="http://schemas.microsoft.com/office/drawing/2014/main" val="778469355"/>
                    </a:ext>
                  </a:extLst>
                </a:gridCol>
              </a:tblGrid>
              <a:tr h="220906">
                <a:tc>
                  <a:txBody>
                    <a:bodyPr/>
                    <a:lstStyle/>
                    <a:p>
                      <a:r>
                        <a:rPr lang="en-US" sz="900">
                          <a:solidFill>
                            <a:schemeClr val="bg1"/>
                          </a:solidFill>
                        </a:rPr>
                        <a:t>Date</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14366343"/>
                  </a:ext>
                </a:extLst>
              </a:tr>
            </a:tbl>
          </a:graphicData>
        </a:graphic>
      </p:graphicFrame>
      <p:graphicFrame>
        <p:nvGraphicFramePr>
          <p:cNvPr id="68" name="Table 67">
            <a:extLst>
              <a:ext uri="{FF2B5EF4-FFF2-40B4-BE49-F238E27FC236}">
                <a16:creationId xmlns:a16="http://schemas.microsoft.com/office/drawing/2014/main" id="{A889EEF2-8896-40E4-82D0-B8428EF3996A}"/>
              </a:ext>
            </a:extLst>
          </p:cNvPr>
          <p:cNvGraphicFramePr>
            <a:graphicFrameLocks noGrp="1"/>
          </p:cNvGraphicFramePr>
          <p:nvPr/>
        </p:nvGraphicFramePr>
        <p:xfrm>
          <a:off x="5597398" y="2568372"/>
          <a:ext cx="574013" cy="1296160"/>
        </p:xfrm>
        <a:graphic>
          <a:graphicData uri="http://schemas.openxmlformats.org/drawingml/2006/table">
            <a:tbl>
              <a:tblPr firstRow="1" bandRow="1">
                <a:tableStyleId>{69CF1AB2-1976-4502-BF36-3FF5EA218861}</a:tableStyleId>
              </a:tblPr>
              <a:tblGrid>
                <a:gridCol w="574013">
                  <a:extLst>
                    <a:ext uri="{9D8B030D-6E8A-4147-A177-3AD203B41FA5}">
                      <a16:colId xmlns:a16="http://schemas.microsoft.com/office/drawing/2014/main" val="40476078"/>
                    </a:ext>
                  </a:extLst>
                </a:gridCol>
              </a:tblGrid>
              <a:tr h="191611">
                <a:tc>
                  <a:txBody>
                    <a:bodyPr/>
                    <a:lstStyle/>
                    <a:p>
                      <a:r>
                        <a:rPr lang="en-US" sz="900">
                          <a:solidFill>
                            <a:schemeClr val="bg1"/>
                          </a:solidFill>
                        </a:rPr>
                        <a:t>Country</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r>
                        <a:rPr lang="en-US" sz="1000"/>
                        <a:t>FR</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0906">
                <a:tc>
                  <a:txBody>
                    <a:bodyPr/>
                    <a:lstStyle/>
                    <a:p>
                      <a:r>
                        <a:rPr lang="en-US" sz="1000"/>
                        <a:t>UK</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0906">
                <a:tc>
                  <a:txBody>
                    <a:bodyPr/>
                    <a:lstStyle/>
                    <a:p>
                      <a:r>
                        <a:rPr lang="en-US" sz="1000"/>
                        <a:t>SP</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162406426"/>
                  </a:ext>
                </a:extLst>
              </a:tr>
              <a:tr h="220906">
                <a:tc>
                  <a:txBody>
                    <a:bodyPr/>
                    <a:lstStyle/>
                    <a:p>
                      <a:r>
                        <a:rPr lang="en-US" sz="1000"/>
                        <a:t>DE</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801448120"/>
                  </a:ext>
                </a:extLst>
              </a:tr>
              <a:tr h="220906">
                <a:tc>
                  <a:txBody>
                    <a:bodyPr/>
                    <a:lstStyle/>
                    <a:p>
                      <a:r>
                        <a:rPr lang="en-US" sz="1000"/>
                        <a:t>NL</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58041110"/>
                  </a:ext>
                </a:extLst>
              </a:tr>
            </a:tbl>
          </a:graphicData>
        </a:graphic>
      </p:graphicFrame>
      <p:graphicFrame>
        <p:nvGraphicFramePr>
          <p:cNvPr id="69" name="Table 68">
            <a:extLst>
              <a:ext uri="{FF2B5EF4-FFF2-40B4-BE49-F238E27FC236}">
                <a16:creationId xmlns:a16="http://schemas.microsoft.com/office/drawing/2014/main" id="{90D87DFF-570F-4319-B4C4-9AFAD4465F5C}"/>
              </a:ext>
            </a:extLst>
          </p:cNvPr>
          <p:cNvGraphicFramePr>
            <a:graphicFrameLocks noGrp="1"/>
          </p:cNvGraphicFramePr>
          <p:nvPr/>
        </p:nvGraphicFramePr>
        <p:xfrm>
          <a:off x="4982222" y="3200914"/>
          <a:ext cx="523801" cy="662718"/>
        </p:xfrm>
        <a:graphic>
          <a:graphicData uri="http://schemas.openxmlformats.org/drawingml/2006/table">
            <a:tbl>
              <a:tblPr firstRow="1" bandRow="1">
                <a:tableStyleId>{69CF1AB2-1976-4502-BF36-3FF5EA218861}</a:tableStyleId>
              </a:tblPr>
              <a:tblGrid>
                <a:gridCol w="523801">
                  <a:extLst>
                    <a:ext uri="{9D8B030D-6E8A-4147-A177-3AD203B41FA5}">
                      <a16:colId xmlns:a16="http://schemas.microsoft.com/office/drawing/2014/main" val="3068263925"/>
                    </a:ext>
                  </a:extLst>
                </a:gridCol>
              </a:tblGrid>
              <a:tr h="220906">
                <a:tc>
                  <a:txBody>
                    <a:bodyPr/>
                    <a:lstStyle/>
                    <a:p>
                      <a:r>
                        <a:rPr lang="en-US" sz="900">
                          <a:solidFill>
                            <a:schemeClr val="bg1"/>
                          </a:solidFill>
                        </a:rPr>
                        <a:t>Name</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r>
                        <a:rPr lang="en-US" sz="1000"/>
                        <a:t>Q</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0906">
                <a:tc>
                  <a:txBody>
                    <a:bodyPr/>
                    <a:lstStyle/>
                    <a:p>
                      <a:r>
                        <a:rPr lang="en-US" sz="1000"/>
                        <a:t>V</a:t>
                      </a:r>
                    </a:p>
                  </a:txBody>
                  <a:tcPr marL="54471" marR="54471" marT="27235" marB="272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2893756"/>
                  </a:ext>
                </a:extLst>
              </a:tr>
            </a:tbl>
          </a:graphicData>
        </a:graphic>
      </p:graphicFrame>
      <p:grpSp>
        <p:nvGrpSpPr>
          <p:cNvPr id="70" name="Group 69">
            <a:extLst>
              <a:ext uri="{FF2B5EF4-FFF2-40B4-BE49-F238E27FC236}">
                <a16:creationId xmlns:a16="http://schemas.microsoft.com/office/drawing/2014/main" id="{EDDA739E-D4B8-48B4-AAD2-30589DF01454}"/>
              </a:ext>
            </a:extLst>
          </p:cNvPr>
          <p:cNvGrpSpPr/>
          <p:nvPr/>
        </p:nvGrpSpPr>
        <p:grpSpPr>
          <a:xfrm>
            <a:off x="5614566" y="2330596"/>
            <a:ext cx="206719" cy="209055"/>
            <a:chOff x="7302089" y="1925930"/>
            <a:chExt cx="704483" cy="712447"/>
          </a:xfrm>
        </p:grpSpPr>
        <p:cxnSp>
          <p:nvCxnSpPr>
            <p:cNvPr id="71" name="Straight Arrow Connector 70">
              <a:extLst>
                <a:ext uri="{FF2B5EF4-FFF2-40B4-BE49-F238E27FC236}">
                  <a16:creationId xmlns:a16="http://schemas.microsoft.com/office/drawing/2014/main" id="{532E0054-E509-4862-A6AF-B14235B72B3D}"/>
                </a:ext>
              </a:extLst>
            </p:cNvPr>
            <p:cNvCxnSpPr/>
            <p:nvPr/>
          </p:nvCxnSpPr>
          <p:spPr>
            <a:xfrm>
              <a:off x="7361892" y="1966887"/>
              <a:ext cx="286032" cy="28603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FDB956DD-044B-46DF-84BF-0502FB39E0F1}"/>
                </a:ext>
              </a:extLst>
            </p:cNvPr>
            <p:cNvCxnSpPr>
              <a:cxnSpLocks/>
            </p:cNvCxnSpPr>
            <p:nvPr/>
          </p:nvCxnSpPr>
          <p:spPr>
            <a:xfrm flipH="1" flipV="1">
              <a:off x="7698771" y="2302938"/>
              <a:ext cx="307801" cy="3130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F844C784-FD2D-415B-8852-CD74185ED473}"/>
                </a:ext>
              </a:extLst>
            </p:cNvPr>
            <p:cNvCxnSpPr>
              <a:cxnSpLocks/>
            </p:cNvCxnSpPr>
            <p:nvPr/>
          </p:nvCxnSpPr>
          <p:spPr>
            <a:xfrm flipV="1">
              <a:off x="7302089" y="2327737"/>
              <a:ext cx="300063" cy="31064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13947204-467C-4041-B5BA-8DE3F7D11D3F}"/>
                </a:ext>
              </a:extLst>
            </p:cNvPr>
            <p:cNvCxnSpPr>
              <a:cxnSpLocks/>
            </p:cNvCxnSpPr>
            <p:nvPr/>
          </p:nvCxnSpPr>
          <p:spPr>
            <a:xfrm flipH="1">
              <a:off x="7701085" y="1925930"/>
              <a:ext cx="241273" cy="3020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80" name="Group 79">
            <a:extLst>
              <a:ext uri="{FF2B5EF4-FFF2-40B4-BE49-F238E27FC236}">
                <a16:creationId xmlns:a16="http://schemas.microsoft.com/office/drawing/2014/main" id="{AABA206D-C0AB-4FEF-8CD9-063315B733B8}"/>
              </a:ext>
            </a:extLst>
          </p:cNvPr>
          <p:cNvGrpSpPr/>
          <p:nvPr/>
        </p:nvGrpSpPr>
        <p:grpSpPr>
          <a:xfrm>
            <a:off x="4209339" y="3188896"/>
            <a:ext cx="206719" cy="209055"/>
            <a:chOff x="7302089" y="1925930"/>
            <a:chExt cx="704483" cy="712447"/>
          </a:xfrm>
        </p:grpSpPr>
        <p:cxnSp>
          <p:nvCxnSpPr>
            <p:cNvPr id="81" name="Straight Arrow Connector 80">
              <a:extLst>
                <a:ext uri="{FF2B5EF4-FFF2-40B4-BE49-F238E27FC236}">
                  <a16:creationId xmlns:a16="http://schemas.microsoft.com/office/drawing/2014/main" id="{8D62FD9C-66D8-4D3D-9D43-27367A9A1318}"/>
                </a:ext>
              </a:extLst>
            </p:cNvPr>
            <p:cNvCxnSpPr/>
            <p:nvPr/>
          </p:nvCxnSpPr>
          <p:spPr>
            <a:xfrm>
              <a:off x="7361892" y="1966887"/>
              <a:ext cx="286032" cy="28603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C9F534E6-EEE1-41A5-B349-5DB113A68AE2}"/>
                </a:ext>
              </a:extLst>
            </p:cNvPr>
            <p:cNvCxnSpPr>
              <a:cxnSpLocks/>
            </p:cNvCxnSpPr>
            <p:nvPr/>
          </p:nvCxnSpPr>
          <p:spPr>
            <a:xfrm flipH="1" flipV="1">
              <a:off x="7698771" y="2302938"/>
              <a:ext cx="307801" cy="3130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AD4A797D-9785-49C2-8A04-03526C3A3141}"/>
                </a:ext>
              </a:extLst>
            </p:cNvPr>
            <p:cNvCxnSpPr>
              <a:cxnSpLocks/>
            </p:cNvCxnSpPr>
            <p:nvPr/>
          </p:nvCxnSpPr>
          <p:spPr>
            <a:xfrm flipV="1">
              <a:off x="7302089" y="2327737"/>
              <a:ext cx="300063" cy="31064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5D246C26-A4B1-4579-BEC0-B835409494B2}"/>
                </a:ext>
              </a:extLst>
            </p:cNvPr>
            <p:cNvCxnSpPr>
              <a:cxnSpLocks/>
            </p:cNvCxnSpPr>
            <p:nvPr/>
          </p:nvCxnSpPr>
          <p:spPr>
            <a:xfrm flipH="1">
              <a:off x="7701085" y="1925930"/>
              <a:ext cx="241273" cy="3020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91" name="Group 90">
            <a:extLst>
              <a:ext uri="{FF2B5EF4-FFF2-40B4-BE49-F238E27FC236}">
                <a16:creationId xmlns:a16="http://schemas.microsoft.com/office/drawing/2014/main" id="{3EB4B4FF-7EAB-44B6-9447-93E8F8D0FEFD}"/>
              </a:ext>
            </a:extLst>
          </p:cNvPr>
          <p:cNvGrpSpPr/>
          <p:nvPr/>
        </p:nvGrpSpPr>
        <p:grpSpPr>
          <a:xfrm>
            <a:off x="3443543" y="2313748"/>
            <a:ext cx="206719" cy="209055"/>
            <a:chOff x="7302089" y="1925930"/>
            <a:chExt cx="704483" cy="712447"/>
          </a:xfrm>
        </p:grpSpPr>
        <p:cxnSp>
          <p:nvCxnSpPr>
            <p:cNvPr id="92" name="Straight Arrow Connector 91">
              <a:extLst>
                <a:ext uri="{FF2B5EF4-FFF2-40B4-BE49-F238E27FC236}">
                  <a16:creationId xmlns:a16="http://schemas.microsoft.com/office/drawing/2014/main" id="{3485CD26-19F9-4A7A-96A2-52A08EF3E596}"/>
                </a:ext>
              </a:extLst>
            </p:cNvPr>
            <p:cNvCxnSpPr/>
            <p:nvPr/>
          </p:nvCxnSpPr>
          <p:spPr>
            <a:xfrm>
              <a:off x="7361892" y="1966887"/>
              <a:ext cx="286032" cy="28603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F60007E9-29BD-4238-B2F7-0993754779A3}"/>
                </a:ext>
              </a:extLst>
            </p:cNvPr>
            <p:cNvCxnSpPr>
              <a:cxnSpLocks/>
            </p:cNvCxnSpPr>
            <p:nvPr/>
          </p:nvCxnSpPr>
          <p:spPr>
            <a:xfrm flipH="1" flipV="1">
              <a:off x="7698771" y="2302938"/>
              <a:ext cx="307801" cy="3130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FD0AE280-D2DF-462E-8A0E-0C5D91C693BA}"/>
                </a:ext>
              </a:extLst>
            </p:cNvPr>
            <p:cNvCxnSpPr>
              <a:cxnSpLocks/>
            </p:cNvCxnSpPr>
            <p:nvPr/>
          </p:nvCxnSpPr>
          <p:spPr>
            <a:xfrm flipV="1">
              <a:off x="7302089" y="2327737"/>
              <a:ext cx="300063" cy="31064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2517E1DF-B0B2-453A-AEB1-3454479EF1A6}"/>
                </a:ext>
              </a:extLst>
            </p:cNvPr>
            <p:cNvCxnSpPr>
              <a:cxnSpLocks/>
            </p:cNvCxnSpPr>
            <p:nvPr/>
          </p:nvCxnSpPr>
          <p:spPr>
            <a:xfrm flipH="1">
              <a:off x="7701085" y="1925930"/>
              <a:ext cx="241273" cy="3020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96" name="Group 95">
            <a:extLst>
              <a:ext uri="{FF2B5EF4-FFF2-40B4-BE49-F238E27FC236}">
                <a16:creationId xmlns:a16="http://schemas.microsoft.com/office/drawing/2014/main" id="{23AB37D3-5658-450B-98BB-96D6C9329643}"/>
              </a:ext>
            </a:extLst>
          </p:cNvPr>
          <p:cNvGrpSpPr/>
          <p:nvPr/>
        </p:nvGrpSpPr>
        <p:grpSpPr>
          <a:xfrm>
            <a:off x="5013324" y="2956114"/>
            <a:ext cx="206719" cy="209055"/>
            <a:chOff x="7302089" y="1925930"/>
            <a:chExt cx="704483" cy="712447"/>
          </a:xfrm>
        </p:grpSpPr>
        <p:cxnSp>
          <p:nvCxnSpPr>
            <p:cNvPr id="97" name="Straight Arrow Connector 96">
              <a:extLst>
                <a:ext uri="{FF2B5EF4-FFF2-40B4-BE49-F238E27FC236}">
                  <a16:creationId xmlns:a16="http://schemas.microsoft.com/office/drawing/2014/main" id="{5BD3B100-5115-4CEE-A546-58245750EA5F}"/>
                </a:ext>
              </a:extLst>
            </p:cNvPr>
            <p:cNvCxnSpPr/>
            <p:nvPr/>
          </p:nvCxnSpPr>
          <p:spPr>
            <a:xfrm>
              <a:off x="7361892" y="1966887"/>
              <a:ext cx="286032" cy="28603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23394843-6D7D-45E7-9F82-BA6F51DE16F9}"/>
                </a:ext>
              </a:extLst>
            </p:cNvPr>
            <p:cNvCxnSpPr>
              <a:cxnSpLocks/>
            </p:cNvCxnSpPr>
            <p:nvPr/>
          </p:nvCxnSpPr>
          <p:spPr>
            <a:xfrm flipH="1" flipV="1">
              <a:off x="7698771" y="2302938"/>
              <a:ext cx="307801" cy="3130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B6EDCA11-CAA0-4C53-BFFC-1089AE4507D4}"/>
                </a:ext>
              </a:extLst>
            </p:cNvPr>
            <p:cNvCxnSpPr>
              <a:cxnSpLocks/>
            </p:cNvCxnSpPr>
            <p:nvPr/>
          </p:nvCxnSpPr>
          <p:spPr>
            <a:xfrm flipV="1">
              <a:off x="7302089" y="2327737"/>
              <a:ext cx="300063" cy="31064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5CA60FA2-D837-4B3E-B3C6-627110E92312}"/>
                </a:ext>
              </a:extLst>
            </p:cNvPr>
            <p:cNvCxnSpPr>
              <a:cxnSpLocks/>
            </p:cNvCxnSpPr>
            <p:nvPr/>
          </p:nvCxnSpPr>
          <p:spPr>
            <a:xfrm flipH="1">
              <a:off x="7701085" y="1925930"/>
              <a:ext cx="241273" cy="3020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101" name="Text Placeholder 5">
            <a:extLst>
              <a:ext uri="{FF2B5EF4-FFF2-40B4-BE49-F238E27FC236}">
                <a16:creationId xmlns:a16="http://schemas.microsoft.com/office/drawing/2014/main" id="{018594A2-572E-43CF-8FE6-AE8508F3C339}"/>
              </a:ext>
            </a:extLst>
          </p:cNvPr>
          <p:cNvSpPr txBox="1">
            <a:spLocks/>
          </p:cNvSpPr>
          <p:nvPr/>
        </p:nvSpPr>
        <p:spPr>
          <a:xfrm>
            <a:off x="3383713" y="1876274"/>
            <a:ext cx="3251733" cy="366895"/>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200">
                <a:latin typeface="Segoe UI Semibold"/>
              </a:rPr>
              <a:t>Rowgroup1 </a:t>
            </a:r>
            <a:br>
              <a:rPr lang="en-US" sz="1200">
                <a:latin typeface="Segoe UI Semibold"/>
              </a:rPr>
            </a:br>
            <a:r>
              <a:rPr lang="en-US" sz="1050">
                <a:latin typeface="Segoe UI Semibold"/>
              </a:rPr>
              <a:t>Min (</a:t>
            </a:r>
            <a:r>
              <a:rPr lang="en-US" sz="1050" err="1">
                <a:latin typeface="Segoe UI Semibold"/>
              </a:rPr>
              <a:t>OrderId</a:t>
            </a:r>
            <a:r>
              <a:rPr lang="en-US" sz="1050">
                <a:latin typeface="Segoe UI Semibold"/>
              </a:rPr>
              <a:t>): </a:t>
            </a:r>
            <a:r>
              <a:rPr lang="en-US" sz="1050">
                <a:latin typeface="Segoe UI"/>
              </a:rPr>
              <a:t>82147  |  M</a:t>
            </a:r>
            <a:r>
              <a:rPr lang="en-US" sz="1050">
                <a:latin typeface="Segoe UI Semibold"/>
              </a:rPr>
              <a:t>ax (</a:t>
            </a:r>
            <a:r>
              <a:rPr lang="en-US" sz="1050" err="1">
                <a:latin typeface="Segoe UI Semibold"/>
              </a:rPr>
              <a:t>OrderId</a:t>
            </a:r>
            <a:r>
              <a:rPr lang="en-US" sz="1050">
                <a:latin typeface="Segoe UI Semibold"/>
              </a:rPr>
              <a:t>): </a:t>
            </a:r>
            <a:r>
              <a:rPr lang="en-US" sz="1050">
                <a:latin typeface="Segoe UI"/>
              </a:rPr>
              <a:t>85395</a:t>
            </a:r>
            <a:endParaRPr lang="en-US" sz="1050">
              <a:latin typeface="Segoe UI Semibold"/>
            </a:endParaRPr>
          </a:p>
        </p:txBody>
      </p:sp>
      <p:graphicFrame>
        <p:nvGraphicFramePr>
          <p:cNvPr id="102" name="Table 101">
            <a:extLst>
              <a:ext uri="{FF2B5EF4-FFF2-40B4-BE49-F238E27FC236}">
                <a16:creationId xmlns:a16="http://schemas.microsoft.com/office/drawing/2014/main" id="{E4C7CC43-D228-4DAD-BE6B-4E4EA360ACFD}"/>
              </a:ext>
            </a:extLst>
          </p:cNvPr>
          <p:cNvGraphicFramePr>
            <a:graphicFrameLocks noGrp="1"/>
          </p:cNvGraphicFramePr>
          <p:nvPr/>
        </p:nvGraphicFramePr>
        <p:xfrm>
          <a:off x="3397965" y="4344919"/>
          <a:ext cx="3071696" cy="902131"/>
        </p:xfrm>
        <a:graphic>
          <a:graphicData uri="http://schemas.openxmlformats.org/drawingml/2006/table">
            <a:tbl>
              <a:tblPr firstRow="1" bandRow="1">
                <a:tableStyleId>{69CF1AB2-1976-4502-BF36-3FF5EA218861}</a:tableStyleId>
              </a:tblPr>
              <a:tblGrid>
                <a:gridCol w="797868">
                  <a:extLst>
                    <a:ext uri="{9D8B030D-6E8A-4147-A177-3AD203B41FA5}">
                      <a16:colId xmlns:a16="http://schemas.microsoft.com/office/drawing/2014/main" val="2330257518"/>
                    </a:ext>
                  </a:extLst>
                </a:gridCol>
                <a:gridCol w="896090">
                  <a:extLst>
                    <a:ext uri="{9D8B030D-6E8A-4147-A177-3AD203B41FA5}">
                      <a16:colId xmlns:a16="http://schemas.microsoft.com/office/drawing/2014/main" val="778469355"/>
                    </a:ext>
                  </a:extLst>
                </a:gridCol>
                <a:gridCol w="616062">
                  <a:extLst>
                    <a:ext uri="{9D8B030D-6E8A-4147-A177-3AD203B41FA5}">
                      <a16:colId xmlns:a16="http://schemas.microsoft.com/office/drawing/2014/main" val="3068263925"/>
                    </a:ext>
                  </a:extLst>
                </a:gridCol>
                <a:gridCol w="761676">
                  <a:extLst>
                    <a:ext uri="{9D8B030D-6E8A-4147-A177-3AD203B41FA5}">
                      <a16:colId xmlns:a16="http://schemas.microsoft.com/office/drawing/2014/main" val="40476078"/>
                    </a:ext>
                  </a:extLst>
                </a:gridCol>
              </a:tblGrid>
              <a:tr h="191611">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Date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Name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Country</a:t>
                      </a: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78037">
                <a:tc>
                  <a:txBody>
                    <a:bodyPr/>
                    <a:lstStyle/>
                    <a:p>
                      <a:pPr marL="0" algn="l" defTabSz="914192" rtl="0" eaLnBrk="1" fontAlgn="b" latinLnBrk="0" hangingPunct="1"/>
                      <a:r>
                        <a:rPr lang="en-US" sz="800" kern="1200">
                          <a:solidFill>
                            <a:schemeClr val="dk1"/>
                          </a:solidFill>
                          <a:latin typeface="+mn-lt"/>
                          <a:ea typeface="+mn-ea"/>
                          <a:cs typeface="+mn-cs"/>
                        </a:rPr>
                        <a:t>98137</a:t>
                      </a:r>
                    </a:p>
                  </a:txBody>
                  <a:tcPr marL="5442" marR="5442" marT="5442" marB="0" anchor="b">
                    <a:lnL w="12700" cap="flat" cmpd="sng" algn="ctr">
                      <a:solidFill>
                        <a:schemeClr val="tx1"/>
                      </a:solidFill>
                      <a:prstDash val="solid"/>
                      <a:round/>
                      <a:headEnd type="none" w="med" len="med"/>
                      <a:tailEnd type="none" w="med" len="med"/>
                    </a:lnL>
                  </a:tcPr>
                </a:tc>
                <a:tc>
                  <a:txBody>
                    <a:bodyPr/>
                    <a:lstStyle/>
                    <a:p>
                      <a:r>
                        <a:rPr lang="en-US" sz="800"/>
                        <a:t>11-3-2018</a:t>
                      </a:r>
                    </a:p>
                  </a:txBody>
                  <a:tcPr marL="54471" marR="54471" marT="27235" marB="27235"/>
                </a:tc>
                <a:tc>
                  <a:txBody>
                    <a:bodyPr/>
                    <a:lstStyle/>
                    <a:p>
                      <a:r>
                        <a:rPr lang="en-US" sz="800"/>
                        <a:t>T</a:t>
                      </a:r>
                    </a:p>
                  </a:txBody>
                  <a:tcPr marL="54471" marR="54471" marT="27235" marB="27235"/>
                </a:tc>
                <a:tc>
                  <a:txBody>
                    <a:bodyPr/>
                    <a:lstStyle/>
                    <a:p>
                      <a:r>
                        <a:rPr lang="en-US" sz="8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178037">
                <a:tc>
                  <a:txBody>
                    <a:bodyPr/>
                    <a:lstStyle/>
                    <a:p>
                      <a:pPr marL="0" algn="l" defTabSz="914192" rtl="0" eaLnBrk="1" fontAlgn="b" latinLnBrk="0" hangingPunct="1"/>
                      <a:r>
                        <a:rPr lang="en-US" sz="800" kern="1200">
                          <a:solidFill>
                            <a:schemeClr val="dk1"/>
                          </a:solidFill>
                          <a:latin typeface="+mn-lt"/>
                          <a:ea typeface="+mn-ea"/>
                          <a:cs typeface="+mn-cs"/>
                        </a:rPr>
                        <a:t>98310</a:t>
                      </a:r>
                    </a:p>
                  </a:txBody>
                  <a:tcPr marL="5442" marR="5442" marT="5442" marB="0" anchor="b">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800"/>
                        <a:t>D</a:t>
                      </a:r>
                    </a:p>
                  </a:txBody>
                  <a:tcPr marL="54471" marR="54471" marT="27235" marB="27235"/>
                </a:tc>
                <a:tc>
                  <a:txBody>
                    <a:bodyPr/>
                    <a:lstStyle/>
                    <a:p>
                      <a:r>
                        <a:rPr lang="en-US" sz="8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62157967"/>
                  </a:ext>
                </a:extLst>
              </a:tr>
              <a:tr h="178037">
                <a:tc>
                  <a:txBody>
                    <a:bodyPr/>
                    <a:lstStyle/>
                    <a:p>
                      <a:pPr marL="0" algn="l" defTabSz="914192" rtl="0" eaLnBrk="1" fontAlgn="b" latinLnBrk="0" hangingPunct="1"/>
                      <a:r>
                        <a:rPr lang="en-US" sz="800" kern="1200">
                          <a:solidFill>
                            <a:schemeClr val="dk1"/>
                          </a:solidFill>
                          <a:latin typeface="+mn-lt"/>
                          <a:ea typeface="+mn-ea"/>
                          <a:cs typeface="+mn-cs"/>
                        </a:rPr>
                        <a:t>98799</a:t>
                      </a:r>
                    </a:p>
                  </a:txBody>
                  <a:tcPr marL="5442" marR="5442" marT="5442" marB="0" anchor="b">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800"/>
                        <a:t>R</a:t>
                      </a:r>
                    </a:p>
                  </a:txBody>
                  <a:tcPr marL="54471" marR="54471" marT="27235" marB="27235"/>
                </a:tc>
                <a:tc>
                  <a:txBody>
                    <a:bodyPr/>
                    <a:lstStyle/>
                    <a:p>
                      <a:r>
                        <a:rPr lang="en-US" sz="80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644375319"/>
                  </a:ext>
                </a:extLst>
              </a:tr>
              <a:tr h="176373">
                <a:tc>
                  <a:txBody>
                    <a:bodyPr/>
                    <a:lstStyle/>
                    <a:p>
                      <a:pPr marL="0" algn="l" defTabSz="914192" rtl="0" eaLnBrk="1" fontAlgn="b" latinLnBrk="0" hangingPunct="1"/>
                      <a:r>
                        <a:rPr lang="en-US" sz="800" kern="1200">
                          <a:solidFill>
                            <a:schemeClr val="dk1"/>
                          </a:solidFill>
                          <a:latin typeface="+mn-lt"/>
                          <a:ea typeface="+mn-ea"/>
                          <a:cs typeface="+mn-cs"/>
                        </a:rPr>
                        <a:t>98979</a:t>
                      </a:r>
                    </a:p>
                  </a:txBody>
                  <a:tcPr marL="5442" marR="5442" marT="5442"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800"/>
                        <a:t>Z</a:t>
                      </a:r>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800"/>
                        <a:t>DE</a:t>
                      </a: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40898676"/>
                  </a:ext>
                </a:extLst>
              </a:tr>
            </a:tbl>
          </a:graphicData>
        </a:graphic>
      </p:graphicFrame>
      <p:sp>
        <p:nvSpPr>
          <p:cNvPr id="103" name="Text Placeholder 5">
            <a:extLst>
              <a:ext uri="{FF2B5EF4-FFF2-40B4-BE49-F238E27FC236}">
                <a16:creationId xmlns:a16="http://schemas.microsoft.com/office/drawing/2014/main" id="{1C844CF7-9F94-4AF9-9A01-D73CD0F406AA}"/>
              </a:ext>
            </a:extLst>
          </p:cNvPr>
          <p:cNvSpPr txBox="1">
            <a:spLocks/>
          </p:cNvSpPr>
          <p:nvPr/>
        </p:nvSpPr>
        <p:spPr>
          <a:xfrm>
            <a:off x="3397622" y="4145476"/>
            <a:ext cx="1194469" cy="187167"/>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200">
                <a:latin typeface="Segoe UI"/>
              </a:rPr>
              <a:t>Delta </a:t>
            </a:r>
            <a:r>
              <a:rPr lang="en-US" sz="1200" err="1">
                <a:latin typeface="Segoe UI"/>
              </a:rPr>
              <a:t>Rowstore</a:t>
            </a:r>
            <a:r>
              <a:rPr lang="en-US" sz="1200">
                <a:latin typeface="Segoe UI"/>
              </a:rPr>
              <a:t> </a:t>
            </a:r>
            <a:endParaRPr lang="en-US" sz="1050">
              <a:latin typeface="Segoe UI"/>
            </a:endParaRPr>
          </a:p>
        </p:txBody>
      </p:sp>
      <p:sp>
        <p:nvSpPr>
          <p:cNvPr id="90" name="Title 4">
            <a:extLst>
              <a:ext uri="{FF2B5EF4-FFF2-40B4-BE49-F238E27FC236}">
                <a16:creationId xmlns:a16="http://schemas.microsoft.com/office/drawing/2014/main" id="{B17E7898-D75C-4CD2-97F0-3290FDA47CB1}"/>
              </a:ext>
            </a:extLst>
          </p:cNvPr>
          <p:cNvSpPr>
            <a:spLocks noGrp="1"/>
          </p:cNvSpPr>
          <p:nvPr>
            <p:ph type="title"/>
          </p:nvPr>
        </p:nvSpPr>
        <p:spPr>
          <a:xfrm>
            <a:off x="427229" y="107113"/>
            <a:ext cx="7901987" cy="739238"/>
          </a:xfrm>
        </p:spPr>
        <p:txBody>
          <a:bodyPr/>
          <a:lstStyle/>
          <a:p>
            <a:r>
              <a:rPr lang="en-US"/>
              <a:t>SQL Analytics </a:t>
            </a:r>
            <a:r>
              <a:rPr lang="en-US" err="1"/>
              <a:t>Columnstore</a:t>
            </a:r>
            <a:r>
              <a:rPr lang="en-US"/>
              <a:t> Tables </a:t>
            </a:r>
          </a:p>
        </p:txBody>
      </p:sp>
      <p:cxnSp>
        <p:nvCxnSpPr>
          <p:cNvPr id="10" name="Straight Connector 9">
            <a:extLst>
              <a:ext uri="{FF2B5EF4-FFF2-40B4-BE49-F238E27FC236}">
                <a16:creationId xmlns:a16="http://schemas.microsoft.com/office/drawing/2014/main" id="{1C1F37AA-5E77-4268-840B-AD031004CE75}"/>
              </a:ext>
            </a:extLst>
          </p:cNvPr>
          <p:cNvCxnSpPr>
            <a:cxnSpLocks/>
          </p:cNvCxnSpPr>
          <p:nvPr/>
        </p:nvCxnSpPr>
        <p:spPr>
          <a:xfrm>
            <a:off x="3095249" y="1055433"/>
            <a:ext cx="0" cy="5611202"/>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Text Placeholder 5">
            <a:extLst>
              <a:ext uri="{FF2B5EF4-FFF2-40B4-BE49-F238E27FC236}">
                <a16:creationId xmlns:a16="http://schemas.microsoft.com/office/drawing/2014/main" id="{1AA0C365-16BA-439C-8E6F-99B738DA8A20}"/>
              </a:ext>
            </a:extLst>
          </p:cNvPr>
          <p:cNvSpPr txBox="1">
            <a:spLocks/>
          </p:cNvSpPr>
          <p:nvPr/>
        </p:nvSpPr>
        <p:spPr>
          <a:xfrm>
            <a:off x="3272123" y="1079433"/>
            <a:ext cx="3303364" cy="45801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600">
                <a:solidFill>
                  <a:schemeClr val="tx2"/>
                </a:solidFill>
                <a:latin typeface="Segoe UI Semibold"/>
              </a:rPr>
              <a:t>Clustered </a:t>
            </a:r>
            <a:r>
              <a:rPr lang="en-US" sz="1600" err="1">
                <a:solidFill>
                  <a:schemeClr val="tx2"/>
                </a:solidFill>
                <a:latin typeface="Segoe UI Semibold"/>
              </a:rPr>
              <a:t>columnstore</a:t>
            </a:r>
            <a:r>
              <a:rPr lang="en-US" sz="1600">
                <a:solidFill>
                  <a:schemeClr val="tx2"/>
                </a:solidFill>
                <a:latin typeface="Segoe UI Semibold"/>
              </a:rPr>
              <a:t> index</a:t>
            </a:r>
            <a:br>
              <a:rPr lang="en-US" sz="1600">
                <a:solidFill>
                  <a:schemeClr val="tx2"/>
                </a:solidFill>
                <a:latin typeface="Segoe UI Semibold"/>
              </a:rPr>
            </a:br>
            <a:r>
              <a:rPr lang="en-US" sz="1200">
                <a:solidFill>
                  <a:schemeClr val="tx2"/>
                </a:solidFill>
                <a:latin typeface="Segoe UI"/>
              </a:rPr>
              <a:t>(</a:t>
            </a:r>
            <a:r>
              <a:rPr lang="en-US" sz="1200" err="1">
                <a:solidFill>
                  <a:schemeClr val="tx2"/>
                </a:solidFill>
                <a:latin typeface="Segoe UI"/>
              </a:rPr>
              <a:t>OrderId</a:t>
            </a:r>
            <a:r>
              <a:rPr lang="en-US" sz="1200">
                <a:solidFill>
                  <a:schemeClr val="tx2"/>
                </a:solidFill>
                <a:latin typeface="Segoe UI"/>
              </a:rPr>
              <a:t>)</a:t>
            </a:r>
          </a:p>
        </p:txBody>
      </p:sp>
      <p:sp>
        <p:nvSpPr>
          <p:cNvPr id="107" name="Text Placeholder 5">
            <a:extLst>
              <a:ext uri="{FF2B5EF4-FFF2-40B4-BE49-F238E27FC236}">
                <a16:creationId xmlns:a16="http://schemas.microsoft.com/office/drawing/2014/main" id="{091298A3-71C4-4DD0-AD7B-9C03D10F7EB3}"/>
              </a:ext>
            </a:extLst>
          </p:cNvPr>
          <p:cNvSpPr txBox="1">
            <a:spLocks/>
          </p:cNvSpPr>
          <p:nvPr/>
        </p:nvSpPr>
        <p:spPr>
          <a:xfrm>
            <a:off x="6926914" y="2985059"/>
            <a:ext cx="256435" cy="249620"/>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600">
                <a:latin typeface="Segoe UI Semibold"/>
              </a:rPr>
              <a:t>…</a:t>
            </a:r>
          </a:p>
        </p:txBody>
      </p:sp>
      <p:cxnSp>
        <p:nvCxnSpPr>
          <p:cNvPr id="112" name="Straight Connector 111">
            <a:extLst>
              <a:ext uri="{FF2B5EF4-FFF2-40B4-BE49-F238E27FC236}">
                <a16:creationId xmlns:a16="http://schemas.microsoft.com/office/drawing/2014/main" id="{50D09001-D443-4C7A-88A6-954ACCAF57F8}"/>
              </a:ext>
            </a:extLst>
          </p:cNvPr>
          <p:cNvCxnSpPr>
            <a:cxnSpLocks/>
          </p:cNvCxnSpPr>
          <p:nvPr/>
        </p:nvCxnSpPr>
        <p:spPr>
          <a:xfrm>
            <a:off x="7233855" y="1055433"/>
            <a:ext cx="0" cy="5611202"/>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2" name="Text Placeholder 5">
            <a:extLst>
              <a:ext uri="{FF2B5EF4-FFF2-40B4-BE49-F238E27FC236}">
                <a16:creationId xmlns:a16="http://schemas.microsoft.com/office/drawing/2014/main" id="{AD6012E5-F21F-42B7-8C20-55AA4A0578A1}"/>
              </a:ext>
            </a:extLst>
          </p:cNvPr>
          <p:cNvSpPr txBox="1">
            <a:spLocks/>
          </p:cNvSpPr>
          <p:nvPr/>
        </p:nvSpPr>
        <p:spPr>
          <a:xfrm>
            <a:off x="3156104" y="5458273"/>
            <a:ext cx="4019394" cy="138082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171417" indent="-171417" defTabSz="914016">
              <a:spcBef>
                <a:spcPts val="600"/>
              </a:spcBef>
              <a:buFont typeface="Arial" panose="020B0604020202020204" pitchFamily="34" charset="0"/>
              <a:buChar char="•"/>
              <a:defRPr/>
            </a:pPr>
            <a:r>
              <a:rPr lang="en-US" sz="1200">
                <a:latin typeface="+mn-lt"/>
              </a:rPr>
              <a:t>Data stored in compressed </a:t>
            </a:r>
            <a:r>
              <a:rPr lang="en-US" sz="1200" err="1">
                <a:latin typeface="+mn-lt"/>
              </a:rPr>
              <a:t>columnstore</a:t>
            </a:r>
            <a:r>
              <a:rPr lang="en-US" sz="1200">
                <a:latin typeface="+mn-lt"/>
              </a:rPr>
              <a:t> segments after being sliced into groups of rows (</a:t>
            </a:r>
            <a:r>
              <a:rPr lang="en-US" sz="1200" err="1">
                <a:latin typeface="+mn-lt"/>
              </a:rPr>
              <a:t>rowgroups</a:t>
            </a:r>
            <a:r>
              <a:rPr lang="en-US" sz="1200">
                <a:latin typeface="+mn-lt"/>
              </a:rPr>
              <a:t>/micro-partitions) for maximum compression</a:t>
            </a:r>
          </a:p>
          <a:p>
            <a:pPr marL="171417" indent="-171417" defTabSz="914016">
              <a:spcBef>
                <a:spcPts val="600"/>
              </a:spcBef>
              <a:buFont typeface="Arial" panose="020B0604020202020204" pitchFamily="34" charset="0"/>
              <a:buChar char="•"/>
              <a:defRPr/>
            </a:pPr>
            <a:r>
              <a:rPr lang="en-US" sz="1200">
                <a:latin typeface="+mn-lt"/>
              </a:rPr>
              <a:t>Rows are stored in the delta </a:t>
            </a:r>
            <a:r>
              <a:rPr lang="en-US" sz="1200" err="1">
                <a:latin typeface="+mn-lt"/>
              </a:rPr>
              <a:t>rowstore</a:t>
            </a:r>
            <a:r>
              <a:rPr lang="en-US" sz="1200">
                <a:latin typeface="+mn-lt"/>
              </a:rPr>
              <a:t> until the number of rows is large enough to be compressed into a </a:t>
            </a:r>
            <a:r>
              <a:rPr lang="en-US" sz="1200" err="1">
                <a:latin typeface="+mn-lt"/>
              </a:rPr>
              <a:t>columnstore</a:t>
            </a:r>
            <a:endParaRPr lang="en-US" sz="1050">
              <a:latin typeface="+mn-lt"/>
            </a:endParaRPr>
          </a:p>
        </p:txBody>
      </p:sp>
      <p:sp>
        <p:nvSpPr>
          <p:cNvPr id="134" name="Text Placeholder 5">
            <a:extLst>
              <a:ext uri="{FF2B5EF4-FFF2-40B4-BE49-F238E27FC236}">
                <a16:creationId xmlns:a16="http://schemas.microsoft.com/office/drawing/2014/main" id="{E9E7A243-76C8-4D10-88EF-1A02E96163AD}"/>
              </a:ext>
            </a:extLst>
          </p:cNvPr>
          <p:cNvSpPr txBox="1">
            <a:spLocks/>
          </p:cNvSpPr>
          <p:nvPr/>
        </p:nvSpPr>
        <p:spPr>
          <a:xfrm>
            <a:off x="7450820" y="1096907"/>
            <a:ext cx="3974824" cy="45801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600">
                <a:solidFill>
                  <a:schemeClr val="tx2"/>
                </a:solidFill>
                <a:latin typeface="Segoe UI Semibold"/>
              </a:rPr>
              <a:t>Clustered/Non-clustered </a:t>
            </a:r>
            <a:r>
              <a:rPr lang="en-US" sz="1600" err="1">
                <a:solidFill>
                  <a:schemeClr val="tx2"/>
                </a:solidFill>
                <a:latin typeface="Segoe UI Semibold"/>
              </a:rPr>
              <a:t>rowstore</a:t>
            </a:r>
            <a:r>
              <a:rPr lang="en-US" sz="1600">
                <a:solidFill>
                  <a:schemeClr val="tx2"/>
                </a:solidFill>
                <a:latin typeface="Segoe UI Semibold"/>
              </a:rPr>
              <a:t> index</a:t>
            </a:r>
            <a:br>
              <a:rPr lang="en-US" sz="1600">
                <a:solidFill>
                  <a:schemeClr val="tx2"/>
                </a:solidFill>
                <a:latin typeface="Segoe UI Semibold"/>
              </a:rPr>
            </a:br>
            <a:r>
              <a:rPr lang="en-US" sz="1200">
                <a:solidFill>
                  <a:schemeClr val="tx2"/>
                </a:solidFill>
                <a:latin typeface="Segoe UI"/>
              </a:rPr>
              <a:t>(</a:t>
            </a:r>
            <a:r>
              <a:rPr lang="en-US" sz="1200" err="1">
                <a:solidFill>
                  <a:schemeClr val="tx2"/>
                </a:solidFill>
                <a:latin typeface="Segoe UI"/>
              </a:rPr>
              <a:t>OrderId</a:t>
            </a:r>
            <a:r>
              <a:rPr lang="en-US" sz="1200">
                <a:solidFill>
                  <a:schemeClr val="tx2"/>
                </a:solidFill>
                <a:latin typeface="Segoe UI"/>
              </a:rPr>
              <a:t>)</a:t>
            </a:r>
          </a:p>
        </p:txBody>
      </p:sp>
      <p:sp>
        <p:nvSpPr>
          <p:cNvPr id="135" name="Text Placeholder 5">
            <a:extLst>
              <a:ext uri="{FF2B5EF4-FFF2-40B4-BE49-F238E27FC236}">
                <a16:creationId xmlns:a16="http://schemas.microsoft.com/office/drawing/2014/main" id="{85755ABA-F415-4E3A-8C56-FE4762C7F4BF}"/>
              </a:ext>
            </a:extLst>
          </p:cNvPr>
          <p:cNvSpPr txBox="1">
            <a:spLocks/>
          </p:cNvSpPr>
          <p:nvPr/>
        </p:nvSpPr>
        <p:spPr>
          <a:xfrm>
            <a:off x="7312215" y="5083016"/>
            <a:ext cx="4113429" cy="1713739"/>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171417" indent="-171417" defTabSz="914016">
              <a:spcBef>
                <a:spcPts val="600"/>
              </a:spcBef>
              <a:buFont typeface="Arial" panose="020B0604020202020204" pitchFamily="34" charset="0"/>
              <a:buChar char="•"/>
              <a:defRPr/>
            </a:pPr>
            <a:r>
              <a:rPr lang="en-US" sz="1200">
                <a:latin typeface="+mn-lt"/>
              </a:rPr>
              <a:t>Data is stored in a B-tree index structure for performant lookup queries for particular rows.</a:t>
            </a:r>
          </a:p>
          <a:p>
            <a:pPr marL="171417" indent="-171417" defTabSz="914016">
              <a:spcBef>
                <a:spcPts val="600"/>
              </a:spcBef>
              <a:buFont typeface="Arial" panose="020B0604020202020204" pitchFamily="34" charset="0"/>
              <a:buChar char="•"/>
              <a:defRPr/>
            </a:pPr>
            <a:r>
              <a:rPr lang="en-US" sz="1200">
                <a:latin typeface="+mn-lt"/>
              </a:rPr>
              <a:t>Clustered </a:t>
            </a:r>
            <a:r>
              <a:rPr lang="en-US" sz="1200" err="1">
                <a:latin typeface="+mn-lt"/>
              </a:rPr>
              <a:t>rowstore</a:t>
            </a:r>
            <a:r>
              <a:rPr lang="en-US" sz="1200">
                <a:latin typeface="+mn-lt"/>
              </a:rPr>
              <a:t> index: The leaf nodes in the structure store the data values in a row (as pictured above)</a:t>
            </a:r>
          </a:p>
          <a:p>
            <a:pPr marL="171417" indent="-171417" defTabSz="914016">
              <a:spcBef>
                <a:spcPts val="600"/>
              </a:spcBef>
              <a:buFont typeface="Arial" panose="020B0604020202020204" pitchFamily="34" charset="0"/>
              <a:buChar char="•"/>
              <a:defRPr/>
            </a:pPr>
            <a:r>
              <a:rPr lang="en-US" sz="1200">
                <a:latin typeface="+mn-lt"/>
              </a:rPr>
              <a:t>Non-clustered (secondary) </a:t>
            </a:r>
            <a:r>
              <a:rPr lang="en-US" sz="1200" err="1">
                <a:latin typeface="+mn-lt"/>
              </a:rPr>
              <a:t>rowstore</a:t>
            </a:r>
            <a:r>
              <a:rPr lang="en-US" sz="1200">
                <a:latin typeface="+mn-lt"/>
              </a:rPr>
              <a:t> index:  The leaf nodes store pointers to the data values, not the values themselves</a:t>
            </a:r>
          </a:p>
        </p:txBody>
      </p:sp>
      <p:sp>
        <p:nvSpPr>
          <p:cNvPr id="53" name="Text Placeholder 5">
            <a:extLst>
              <a:ext uri="{FF2B5EF4-FFF2-40B4-BE49-F238E27FC236}">
                <a16:creationId xmlns:a16="http://schemas.microsoft.com/office/drawing/2014/main" id="{57ABE3CD-C0EA-442C-AF84-7A949B24F427}"/>
              </a:ext>
            </a:extLst>
          </p:cNvPr>
          <p:cNvSpPr txBox="1">
            <a:spLocks/>
          </p:cNvSpPr>
          <p:nvPr/>
        </p:nvSpPr>
        <p:spPr>
          <a:xfrm>
            <a:off x="4663609" y="3801467"/>
            <a:ext cx="272926" cy="514756"/>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3300">
                <a:latin typeface="Segoe UI Semibold"/>
              </a:rPr>
              <a:t>+</a:t>
            </a:r>
          </a:p>
        </p:txBody>
      </p:sp>
      <p:graphicFrame>
        <p:nvGraphicFramePr>
          <p:cNvPr id="54" name="Table 53">
            <a:extLst>
              <a:ext uri="{FF2B5EF4-FFF2-40B4-BE49-F238E27FC236}">
                <a16:creationId xmlns:a16="http://schemas.microsoft.com/office/drawing/2014/main" id="{07F4BC5A-BA79-484D-8866-E62D27544CB5}"/>
              </a:ext>
            </a:extLst>
          </p:cNvPr>
          <p:cNvGraphicFramePr>
            <a:graphicFrameLocks noGrp="1"/>
          </p:cNvGraphicFramePr>
          <p:nvPr/>
        </p:nvGraphicFramePr>
        <p:xfrm>
          <a:off x="8255523" y="1693568"/>
          <a:ext cx="1693958" cy="547704"/>
        </p:xfrm>
        <a:graphic>
          <a:graphicData uri="http://schemas.openxmlformats.org/drawingml/2006/table">
            <a:tbl>
              <a:tblPr firstRow="1" bandRow="1">
                <a:tableStyleId>{69CF1AB2-1976-4502-BF36-3FF5EA218861}</a:tableStyleId>
              </a:tblPr>
              <a:tblGrid>
                <a:gridCol w="797868">
                  <a:extLst>
                    <a:ext uri="{9D8B030D-6E8A-4147-A177-3AD203B41FA5}">
                      <a16:colId xmlns:a16="http://schemas.microsoft.com/office/drawing/2014/main" val="2330257518"/>
                    </a:ext>
                  </a:extLst>
                </a:gridCol>
                <a:gridCol w="896090">
                  <a:extLst>
                    <a:ext uri="{9D8B030D-6E8A-4147-A177-3AD203B41FA5}">
                      <a16:colId xmlns:a16="http://schemas.microsoft.com/office/drawing/2014/main" val="778469355"/>
                    </a:ext>
                  </a:extLst>
                </a:gridCol>
              </a:tblGrid>
              <a:tr h="191611">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err="1">
                          <a:solidFill>
                            <a:schemeClr val="bg1"/>
                          </a:solidFill>
                        </a:rPr>
                        <a:t>PageId</a:t>
                      </a:r>
                      <a:endParaRPr lang="en-US" sz="900">
                        <a:solidFill>
                          <a:schemeClr val="bg1"/>
                        </a:solidFill>
                      </a:endParaRP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78037">
                <a:tc>
                  <a:txBody>
                    <a:bodyPr/>
                    <a:lstStyle/>
                    <a:p>
                      <a:pPr algn="r" fontAlgn="b"/>
                      <a:r>
                        <a:rPr lang="en-US" sz="1100" u="none" strike="noStrike">
                          <a:effectLst/>
                        </a:rPr>
                        <a:t>82147</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tcPr>
                </a:tc>
                <a:tc>
                  <a:txBody>
                    <a:bodyPr/>
                    <a:lstStyle/>
                    <a:p>
                      <a:r>
                        <a:rPr lang="en-US" sz="800"/>
                        <a:t>1001</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178037">
                <a:tc>
                  <a:txBody>
                    <a:bodyPr/>
                    <a:lstStyle/>
                    <a:p>
                      <a:pPr algn="r" fontAlgn="b"/>
                      <a:r>
                        <a:rPr lang="en-US" sz="1100" u="none" strike="noStrike">
                          <a:effectLst/>
                        </a:rPr>
                        <a:t>98137</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1002</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2157967"/>
                  </a:ext>
                </a:extLst>
              </a:tr>
            </a:tbl>
          </a:graphicData>
        </a:graphic>
      </p:graphicFrame>
      <p:graphicFrame>
        <p:nvGraphicFramePr>
          <p:cNvPr id="55" name="Table 54">
            <a:extLst>
              <a:ext uri="{FF2B5EF4-FFF2-40B4-BE49-F238E27FC236}">
                <a16:creationId xmlns:a16="http://schemas.microsoft.com/office/drawing/2014/main" id="{BC8C929C-716A-4B92-B5FA-8460D0DD188B}"/>
              </a:ext>
            </a:extLst>
          </p:cNvPr>
          <p:cNvGraphicFramePr>
            <a:graphicFrameLocks noGrp="1"/>
          </p:cNvGraphicFramePr>
          <p:nvPr/>
        </p:nvGraphicFramePr>
        <p:xfrm>
          <a:off x="7338870" y="2694354"/>
          <a:ext cx="1693958" cy="547704"/>
        </p:xfrm>
        <a:graphic>
          <a:graphicData uri="http://schemas.openxmlformats.org/drawingml/2006/table">
            <a:tbl>
              <a:tblPr firstRow="1" bandRow="1">
                <a:tableStyleId>{69CF1AB2-1976-4502-BF36-3FF5EA218861}</a:tableStyleId>
              </a:tblPr>
              <a:tblGrid>
                <a:gridCol w="797868">
                  <a:extLst>
                    <a:ext uri="{9D8B030D-6E8A-4147-A177-3AD203B41FA5}">
                      <a16:colId xmlns:a16="http://schemas.microsoft.com/office/drawing/2014/main" val="2330257518"/>
                    </a:ext>
                  </a:extLst>
                </a:gridCol>
                <a:gridCol w="896090">
                  <a:extLst>
                    <a:ext uri="{9D8B030D-6E8A-4147-A177-3AD203B41FA5}">
                      <a16:colId xmlns:a16="http://schemas.microsoft.com/office/drawing/2014/main" val="778469355"/>
                    </a:ext>
                  </a:extLst>
                </a:gridCol>
              </a:tblGrid>
              <a:tr h="191611">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err="1">
                          <a:solidFill>
                            <a:schemeClr val="bg1"/>
                          </a:solidFill>
                        </a:rPr>
                        <a:t>PageId</a:t>
                      </a:r>
                      <a:endParaRPr lang="en-US" sz="900">
                        <a:solidFill>
                          <a:schemeClr val="bg1"/>
                        </a:solidFill>
                      </a:endParaRP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78037">
                <a:tc>
                  <a:txBody>
                    <a:bodyPr/>
                    <a:lstStyle/>
                    <a:p>
                      <a:pPr algn="r" fontAlgn="b"/>
                      <a:r>
                        <a:rPr lang="en-US" sz="1100" u="none" strike="noStrike">
                          <a:effectLst/>
                        </a:rPr>
                        <a:t>82147</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tcPr>
                </a:tc>
                <a:tc>
                  <a:txBody>
                    <a:bodyPr/>
                    <a:lstStyle/>
                    <a:p>
                      <a:r>
                        <a:rPr lang="en-US" sz="800"/>
                        <a:t>1005</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178037">
                <a:tc>
                  <a:txBody>
                    <a:bodyPr/>
                    <a:lstStyle/>
                    <a:p>
                      <a:pPr algn="r" fontAlgn="b"/>
                      <a:r>
                        <a:rPr lang="en-US" sz="1100" u="none" strike="noStrike">
                          <a:effectLst/>
                        </a:rPr>
                        <a:t>85395</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1006</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2157967"/>
                  </a:ext>
                </a:extLst>
              </a:tr>
            </a:tbl>
          </a:graphicData>
        </a:graphic>
      </p:graphicFrame>
      <p:graphicFrame>
        <p:nvGraphicFramePr>
          <p:cNvPr id="56" name="Table 55">
            <a:extLst>
              <a:ext uri="{FF2B5EF4-FFF2-40B4-BE49-F238E27FC236}">
                <a16:creationId xmlns:a16="http://schemas.microsoft.com/office/drawing/2014/main" id="{7C30944A-A412-4F5C-B1FE-3276971AF5C5}"/>
              </a:ext>
            </a:extLst>
          </p:cNvPr>
          <p:cNvGraphicFramePr>
            <a:graphicFrameLocks noGrp="1"/>
          </p:cNvGraphicFramePr>
          <p:nvPr/>
        </p:nvGraphicFramePr>
        <p:xfrm>
          <a:off x="9710043" y="2690089"/>
          <a:ext cx="1693958" cy="547704"/>
        </p:xfrm>
        <a:graphic>
          <a:graphicData uri="http://schemas.openxmlformats.org/drawingml/2006/table">
            <a:tbl>
              <a:tblPr firstRow="1" bandRow="1">
                <a:tableStyleId>{69CF1AB2-1976-4502-BF36-3FF5EA218861}</a:tableStyleId>
              </a:tblPr>
              <a:tblGrid>
                <a:gridCol w="797868">
                  <a:extLst>
                    <a:ext uri="{9D8B030D-6E8A-4147-A177-3AD203B41FA5}">
                      <a16:colId xmlns:a16="http://schemas.microsoft.com/office/drawing/2014/main" val="2330257518"/>
                    </a:ext>
                  </a:extLst>
                </a:gridCol>
                <a:gridCol w="896090">
                  <a:extLst>
                    <a:ext uri="{9D8B030D-6E8A-4147-A177-3AD203B41FA5}">
                      <a16:colId xmlns:a16="http://schemas.microsoft.com/office/drawing/2014/main" val="778469355"/>
                    </a:ext>
                  </a:extLst>
                </a:gridCol>
              </a:tblGrid>
              <a:tr h="191611">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err="1">
                          <a:solidFill>
                            <a:schemeClr val="bg1"/>
                          </a:solidFill>
                        </a:rPr>
                        <a:t>PageId</a:t>
                      </a:r>
                      <a:endParaRPr lang="en-US" sz="900">
                        <a:solidFill>
                          <a:schemeClr val="bg1"/>
                        </a:solidFill>
                      </a:endParaRP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78037">
                <a:tc>
                  <a:txBody>
                    <a:bodyPr/>
                    <a:lstStyle/>
                    <a:p>
                      <a:pPr algn="r" fontAlgn="b"/>
                      <a:r>
                        <a:rPr lang="en-US" sz="1100" u="none" strike="noStrike">
                          <a:effectLst/>
                        </a:rPr>
                        <a:t>98137</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tcPr>
                </a:tc>
                <a:tc>
                  <a:txBody>
                    <a:bodyPr/>
                    <a:lstStyle/>
                    <a:p>
                      <a:r>
                        <a:rPr lang="en-US" sz="800"/>
                        <a:t>1007</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178037">
                <a:tc>
                  <a:txBody>
                    <a:bodyPr/>
                    <a:lstStyle/>
                    <a:p>
                      <a:pPr algn="r" fontAlgn="b"/>
                      <a:r>
                        <a:rPr lang="en-US" sz="1100" u="none" strike="noStrike">
                          <a:effectLst/>
                        </a:rPr>
                        <a:t>98979</a:t>
                      </a:r>
                      <a:endParaRPr lang="en-US" sz="1100" b="0" i="0" u="none" strike="noStrike">
                        <a:solidFill>
                          <a:srgbClr val="000000"/>
                        </a:solidFill>
                        <a:effectLst/>
                        <a:latin typeface="Calibri" panose="020F0502020204030204" pitchFamily="34" charset="0"/>
                      </a:endParaRPr>
                    </a:p>
                  </a:txBody>
                  <a:tcPr marL="5442" marR="5442" marT="5442"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1008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2157967"/>
                  </a:ext>
                </a:extLst>
              </a:tr>
            </a:tbl>
          </a:graphicData>
        </a:graphic>
      </p:graphicFrame>
      <p:graphicFrame>
        <p:nvGraphicFramePr>
          <p:cNvPr id="57" name="Table 56">
            <a:extLst>
              <a:ext uri="{FF2B5EF4-FFF2-40B4-BE49-F238E27FC236}">
                <a16:creationId xmlns:a16="http://schemas.microsoft.com/office/drawing/2014/main" id="{727E6AF6-7C8A-4704-A7FC-0B6D80EAC8AA}"/>
              </a:ext>
            </a:extLst>
          </p:cNvPr>
          <p:cNvGraphicFramePr>
            <a:graphicFrameLocks noGrp="1"/>
          </p:cNvGraphicFramePr>
          <p:nvPr/>
        </p:nvGraphicFramePr>
        <p:xfrm>
          <a:off x="7338871" y="3538225"/>
          <a:ext cx="2318929" cy="998010"/>
        </p:xfrm>
        <a:graphic>
          <a:graphicData uri="http://schemas.openxmlformats.org/drawingml/2006/table">
            <a:tbl>
              <a:tblPr firstRow="1" bandRow="1">
                <a:tableStyleId>{69CF1AB2-1976-4502-BF36-3FF5EA218861}</a:tableStyleId>
              </a:tblPr>
              <a:tblGrid>
                <a:gridCol w="576777">
                  <a:extLst>
                    <a:ext uri="{9D8B030D-6E8A-4147-A177-3AD203B41FA5}">
                      <a16:colId xmlns:a16="http://schemas.microsoft.com/office/drawing/2014/main" val="2330257518"/>
                    </a:ext>
                  </a:extLst>
                </a:gridCol>
                <a:gridCol w="734296">
                  <a:extLst>
                    <a:ext uri="{9D8B030D-6E8A-4147-A177-3AD203B41FA5}">
                      <a16:colId xmlns:a16="http://schemas.microsoft.com/office/drawing/2014/main" val="778469355"/>
                    </a:ext>
                  </a:extLst>
                </a:gridCol>
                <a:gridCol w="460734">
                  <a:extLst>
                    <a:ext uri="{9D8B030D-6E8A-4147-A177-3AD203B41FA5}">
                      <a16:colId xmlns:a16="http://schemas.microsoft.com/office/drawing/2014/main" val="3068263925"/>
                    </a:ext>
                  </a:extLst>
                </a:gridCol>
                <a:gridCol w="547122">
                  <a:extLst>
                    <a:ext uri="{9D8B030D-6E8A-4147-A177-3AD203B41FA5}">
                      <a16:colId xmlns:a16="http://schemas.microsoft.com/office/drawing/2014/main" val="40476078"/>
                    </a:ext>
                  </a:extLst>
                </a:gridCol>
              </a:tblGrid>
              <a:tr h="335292">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Date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Name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Country</a:t>
                      </a: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r>
                        <a:rPr kumimoji="0" lang="en-US" sz="1000" u="none" strike="noStrike" kern="1200" cap="none" spc="0" normalizeH="0" baseline="0" noProof="0">
                          <a:ln>
                            <a:noFill/>
                          </a:ln>
                          <a:effectLst/>
                          <a:uLnTx/>
                          <a:uFillTx/>
                        </a:rPr>
                        <a:t>82147</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Q</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0906">
                <a:tc>
                  <a:txBody>
                    <a:bodyPr/>
                    <a:lstStyle/>
                    <a:p>
                      <a:r>
                        <a:rPr lang="en-US" sz="1000"/>
                        <a:t>85016</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lang="en-US" sz="1000"/>
                        <a:t>11-2-2018</a:t>
                      </a:r>
                    </a:p>
                  </a:txBody>
                  <a:tcPr marL="54471" marR="54471" marT="27235" marB="27235"/>
                </a:tc>
                <a:tc>
                  <a:txBody>
                    <a:bodyPr/>
                    <a:lstStyle/>
                    <a:p>
                      <a:r>
                        <a:rPr lang="en-US" sz="1000"/>
                        <a:t>V</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0906">
                <a:tc>
                  <a:txBody>
                    <a:bodyPr/>
                    <a:lstStyle/>
                    <a:p>
                      <a:r>
                        <a:rPr lang="en-US" sz="1000"/>
                        <a:t>85018</a:t>
                      </a:r>
                    </a:p>
                  </a:txBody>
                  <a:tcPr marL="54471" marR="54471" marT="27235" marB="27235">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1000"/>
                        <a:t>Q</a:t>
                      </a:r>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1000"/>
                        <a:t>SP</a:t>
                      </a: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040596"/>
                  </a:ext>
                </a:extLst>
              </a:tr>
            </a:tbl>
          </a:graphicData>
        </a:graphic>
      </p:graphicFrame>
      <p:graphicFrame>
        <p:nvGraphicFramePr>
          <p:cNvPr id="59" name="Table 58">
            <a:extLst>
              <a:ext uri="{FF2B5EF4-FFF2-40B4-BE49-F238E27FC236}">
                <a16:creationId xmlns:a16="http://schemas.microsoft.com/office/drawing/2014/main" id="{C4AA2735-7470-4789-84A7-F76A77A43A58}"/>
              </a:ext>
            </a:extLst>
          </p:cNvPr>
          <p:cNvGraphicFramePr>
            <a:graphicFrameLocks noGrp="1"/>
          </p:cNvGraphicFramePr>
          <p:nvPr/>
        </p:nvGraphicFramePr>
        <p:xfrm>
          <a:off x="9826983" y="3545014"/>
          <a:ext cx="2318929" cy="998010"/>
        </p:xfrm>
        <a:graphic>
          <a:graphicData uri="http://schemas.openxmlformats.org/drawingml/2006/table">
            <a:tbl>
              <a:tblPr firstRow="1" bandRow="1">
                <a:tableStyleId>{69CF1AB2-1976-4502-BF36-3FF5EA218861}</a:tableStyleId>
              </a:tblPr>
              <a:tblGrid>
                <a:gridCol w="576777">
                  <a:extLst>
                    <a:ext uri="{9D8B030D-6E8A-4147-A177-3AD203B41FA5}">
                      <a16:colId xmlns:a16="http://schemas.microsoft.com/office/drawing/2014/main" val="2330257518"/>
                    </a:ext>
                  </a:extLst>
                </a:gridCol>
                <a:gridCol w="734296">
                  <a:extLst>
                    <a:ext uri="{9D8B030D-6E8A-4147-A177-3AD203B41FA5}">
                      <a16:colId xmlns:a16="http://schemas.microsoft.com/office/drawing/2014/main" val="778469355"/>
                    </a:ext>
                  </a:extLst>
                </a:gridCol>
                <a:gridCol w="460734">
                  <a:extLst>
                    <a:ext uri="{9D8B030D-6E8A-4147-A177-3AD203B41FA5}">
                      <a16:colId xmlns:a16="http://schemas.microsoft.com/office/drawing/2014/main" val="3068263925"/>
                    </a:ext>
                  </a:extLst>
                </a:gridCol>
                <a:gridCol w="547122">
                  <a:extLst>
                    <a:ext uri="{9D8B030D-6E8A-4147-A177-3AD203B41FA5}">
                      <a16:colId xmlns:a16="http://schemas.microsoft.com/office/drawing/2014/main" val="40476078"/>
                    </a:ext>
                  </a:extLst>
                </a:gridCol>
              </a:tblGrid>
              <a:tr h="335292">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Date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Name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Country</a:t>
                      </a: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r>
                        <a:rPr kumimoji="0" lang="en-US" sz="1000" u="none" strike="noStrike" kern="1200" cap="none" spc="0" normalizeH="0" baseline="0" noProof="0">
                          <a:ln>
                            <a:noFill/>
                          </a:ln>
                          <a:effectLst/>
                          <a:uLnTx/>
                          <a:uFillTx/>
                        </a:rPr>
                        <a:t>98137</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T</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0906">
                <a:tc>
                  <a:txBody>
                    <a:bodyPr/>
                    <a:lstStyle/>
                    <a:p>
                      <a:r>
                        <a:rPr kumimoji="0" lang="en-US" sz="1000" u="none" strike="noStrike" kern="1200" cap="none" spc="0" normalizeH="0" baseline="0" noProof="0">
                          <a:ln>
                            <a:noFill/>
                          </a:ln>
                          <a:effectLst/>
                          <a:uLnTx/>
                          <a:uFillTx/>
                        </a:rPr>
                        <a:t>98310</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D</a:t>
                      </a:r>
                    </a:p>
                  </a:txBody>
                  <a:tcPr marL="54471" marR="54471" marT="27235" marB="27235"/>
                </a:tc>
                <a:tc>
                  <a:txBody>
                    <a:bodyPr/>
                    <a:lstStyle/>
                    <a:p>
                      <a:r>
                        <a:rPr lang="en-US" sz="10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0906">
                <a:tc>
                  <a:txBody>
                    <a:bodyPr/>
                    <a:lstStyle/>
                    <a:p>
                      <a:r>
                        <a:rPr kumimoji="0" lang="en-US" sz="1000" u="none" strike="noStrike" kern="1200" cap="none" spc="0" normalizeH="0" baseline="0" noProof="0">
                          <a:ln>
                            <a:noFill/>
                          </a:ln>
                          <a:effectLst/>
                          <a:uLnTx/>
                          <a:uFillTx/>
                        </a:rPr>
                        <a:t>98799</a:t>
                      </a:r>
                      <a:endParaRPr lang="en-US" sz="1000"/>
                    </a:p>
                  </a:txBody>
                  <a:tcPr marL="54471" marR="54471" marT="27235" marB="27235">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1000"/>
                        <a:t>R</a:t>
                      </a:r>
                    </a:p>
                  </a:txBody>
                  <a:tcPr marL="54471" marR="54471" marT="27235" marB="27235">
                    <a:lnB w="12700" cap="flat" cmpd="sng" algn="ctr">
                      <a:solidFill>
                        <a:schemeClr val="tx1"/>
                      </a:solidFill>
                      <a:prstDash val="solid"/>
                      <a:round/>
                      <a:headEnd type="none" w="med" len="med"/>
                      <a:tailEnd type="none" w="med" len="med"/>
                    </a:lnB>
                  </a:tcPr>
                </a:tc>
                <a:tc>
                  <a:txBody>
                    <a:bodyPr/>
                    <a:lstStyle/>
                    <a:p>
                      <a:r>
                        <a:rPr lang="en-US" sz="1000"/>
                        <a:t>NL</a:t>
                      </a: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040596"/>
                  </a:ext>
                </a:extLst>
              </a:tr>
            </a:tbl>
          </a:graphicData>
        </a:graphic>
      </p:graphicFrame>
      <p:cxnSp>
        <p:nvCxnSpPr>
          <p:cNvPr id="3" name="Straight Connector 2">
            <a:extLst>
              <a:ext uri="{FF2B5EF4-FFF2-40B4-BE49-F238E27FC236}">
                <a16:creationId xmlns:a16="http://schemas.microsoft.com/office/drawing/2014/main" id="{A9A316A7-74F6-4727-9A4E-88CFD131495C}"/>
              </a:ext>
            </a:extLst>
          </p:cNvPr>
          <p:cNvCxnSpPr>
            <a:cxnSpLocks/>
          </p:cNvCxnSpPr>
          <p:nvPr/>
        </p:nvCxnSpPr>
        <p:spPr>
          <a:xfrm flipH="1">
            <a:off x="8397692" y="2329077"/>
            <a:ext cx="249147" cy="307371"/>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12AB102E-1500-4BE0-A3D7-8D6401C98A48}"/>
              </a:ext>
            </a:extLst>
          </p:cNvPr>
          <p:cNvCxnSpPr>
            <a:cxnSpLocks/>
          </p:cNvCxnSpPr>
          <p:nvPr/>
        </p:nvCxnSpPr>
        <p:spPr>
          <a:xfrm>
            <a:off x="9536196" y="2313076"/>
            <a:ext cx="254522" cy="287865"/>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7303AEE5-4196-4E8F-8E13-44094D7C88D1}"/>
              </a:ext>
            </a:extLst>
          </p:cNvPr>
          <p:cNvCxnSpPr>
            <a:cxnSpLocks/>
          </p:cNvCxnSpPr>
          <p:nvPr/>
        </p:nvCxnSpPr>
        <p:spPr>
          <a:xfrm flipH="1">
            <a:off x="7838435" y="3263370"/>
            <a:ext cx="133296" cy="206163"/>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A4B68E0-B628-4505-BE67-CF509A8C5D89}"/>
              </a:ext>
            </a:extLst>
          </p:cNvPr>
          <p:cNvCxnSpPr>
            <a:cxnSpLocks/>
          </p:cNvCxnSpPr>
          <p:nvPr/>
        </p:nvCxnSpPr>
        <p:spPr>
          <a:xfrm>
            <a:off x="8329219" y="3264030"/>
            <a:ext cx="136947" cy="201044"/>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85" name="Text Placeholder 5">
            <a:extLst>
              <a:ext uri="{FF2B5EF4-FFF2-40B4-BE49-F238E27FC236}">
                <a16:creationId xmlns:a16="http://schemas.microsoft.com/office/drawing/2014/main" id="{FAA71C64-FA68-4099-AB15-8DACE5E16401}"/>
              </a:ext>
            </a:extLst>
          </p:cNvPr>
          <p:cNvSpPr txBox="1">
            <a:spLocks/>
          </p:cNvSpPr>
          <p:nvPr/>
        </p:nvSpPr>
        <p:spPr>
          <a:xfrm>
            <a:off x="8575342" y="3205626"/>
            <a:ext cx="256435" cy="249620"/>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600">
                <a:latin typeface="Segoe UI Semibold"/>
              </a:rPr>
              <a:t>…</a:t>
            </a:r>
          </a:p>
        </p:txBody>
      </p:sp>
      <p:cxnSp>
        <p:nvCxnSpPr>
          <p:cNvPr id="86" name="Straight Connector 85">
            <a:extLst>
              <a:ext uri="{FF2B5EF4-FFF2-40B4-BE49-F238E27FC236}">
                <a16:creationId xmlns:a16="http://schemas.microsoft.com/office/drawing/2014/main" id="{13091875-F2F1-4CC4-BC53-D39340C4A77C}"/>
              </a:ext>
            </a:extLst>
          </p:cNvPr>
          <p:cNvCxnSpPr>
            <a:cxnSpLocks/>
            <a:stCxn id="55" idx="2"/>
          </p:cNvCxnSpPr>
          <p:nvPr/>
        </p:nvCxnSpPr>
        <p:spPr>
          <a:xfrm flipH="1">
            <a:off x="8147788" y="3242058"/>
            <a:ext cx="38061" cy="247489"/>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B0F5D18C-4215-43F2-9431-F58A585D5E30}"/>
              </a:ext>
            </a:extLst>
          </p:cNvPr>
          <p:cNvCxnSpPr>
            <a:cxnSpLocks/>
          </p:cNvCxnSpPr>
          <p:nvPr/>
        </p:nvCxnSpPr>
        <p:spPr>
          <a:xfrm flipH="1">
            <a:off x="10358718" y="3257729"/>
            <a:ext cx="133296" cy="206163"/>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5D612F57-24E0-46FD-AE2B-EDD0F301E669}"/>
              </a:ext>
            </a:extLst>
          </p:cNvPr>
          <p:cNvCxnSpPr>
            <a:cxnSpLocks/>
          </p:cNvCxnSpPr>
          <p:nvPr/>
        </p:nvCxnSpPr>
        <p:spPr>
          <a:xfrm>
            <a:off x="10849502" y="3258389"/>
            <a:ext cx="136947" cy="201044"/>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13" name="Text Placeholder 5">
            <a:extLst>
              <a:ext uri="{FF2B5EF4-FFF2-40B4-BE49-F238E27FC236}">
                <a16:creationId xmlns:a16="http://schemas.microsoft.com/office/drawing/2014/main" id="{C46C9EE0-A081-4F91-85D9-A7862AD72173}"/>
              </a:ext>
            </a:extLst>
          </p:cNvPr>
          <p:cNvSpPr txBox="1">
            <a:spLocks/>
          </p:cNvSpPr>
          <p:nvPr/>
        </p:nvSpPr>
        <p:spPr>
          <a:xfrm>
            <a:off x="11068645" y="3187991"/>
            <a:ext cx="256435" cy="249620"/>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600">
                <a:latin typeface="Segoe UI Semibold"/>
              </a:rPr>
              <a:t>…</a:t>
            </a:r>
          </a:p>
        </p:txBody>
      </p:sp>
      <p:cxnSp>
        <p:nvCxnSpPr>
          <p:cNvPr id="114" name="Straight Connector 113">
            <a:extLst>
              <a:ext uri="{FF2B5EF4-FFF2-40B4-BE49-F238E27FC236}">
                <a16:creationId xmlns:a16="http://schemas.microsoft.com/office/drawing/2014/main" id="{D13F67CE-E58C-4EB2-B76D-74733FF22A92}"/>
              </a:ext>
            </a:extLst>
          </p:cNvPr>
          <p:cNvCxnSpPr>
            <a:cxnSpLocks/>
          </p:cNvCxnSpPr>
          <p:nvPr/>
        </p:nvCxnSpPr>
        <p:spPr>
          <a:xfrm flipH="1">
            <a:off x="10668071" y="3236396"/>
            <a:ext cx="38061" cy="247509"/>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126308"/>
      </p:ext>
    </p:extLst>
  </p:cSld>
  <p:clrMapOvr>
    <a:masterClrMapping/>
  </p:clrMapOvr>
  <p:transition>
    <p:fade/>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0D3F549-C1E3-4321-AF51-D8C9CCD1531C}"/>
              </a:ext>
            </a:extLst>
          </p:cNvPr>
          <p:cNvSpPr>
            <a:spLocks noGrp="1"/>
          </p:cNvSpPr>
          <p:nvPr>
            <p:ph type="body" sz="quarter" idx="10"/>
          </p:nvPr>
        </p:nvSpPr>
        <p:spPr>
          <a:xfrm>
            <a:off x="427226" y="1120901"/>
            <a:ext cx="9509886" cy="1358770"/>
          </a:xfrm>
        </p:spPr>
        <p:txBody>
          <a:bodyPr/>
          <a:lstStyle/>
          <a:p>
            <a:r>
              <a:rPr lang="en-US" sz="1961">
                <a:solidFill>
                  <a:schemeClr val="tx2"/>
                </a:solidFill>
              </a:rPr>
              <a:t>Overview</a:t>
            </a:r>
          </a:p>
          <a:p>
            <a:r>
              <a:rPr lang="en-US" sz="1765">
                <a:latin typeface="+mn-lt"/>
              </a:rPr>
              <a:t>Queries against tables with ordered </a:t>
            </a:r>
            <a:r>
              <a:rPr lang="en-US" sz="1765" err="1">
                <a:latin typeface="+mn-lt"/>
              </a:rPr>
              <a:t>columnstore</a:t>
            </a:r>
            <a:r>
              <a:rPr lang="en-US" sz="1765">
                <a:latin typeface="+mn-lt"/>
              </a:rPr>
              <a:t> segments can take advantage of improved segment elimination to drastically reduce the time needed to service a query.</a:t>
            </a:r>
          </a:p>
          <a:p>
            <a:endParaRPr lang="en-US" sz="1765">
              <a:solidFill>
                <a:schemeClr val="tx2"/>
              </a:solidFill>
            </a:endParaRPr>
          </a:p>
        </p:txBody>
      </p:sp>
      <p:sp>
        <p:nvSpPr>
          <p:cNvPr id="6" name="Title 5">
            <a:extLst>
              <a:ext uri="{FF2B5EF4-FFF2-40B4-BE49-F238E27FC236}">
                <a16:creationId xmlns:a16="http://schemas.microsoft.com/office/drawing/2014/main" id="{99259584-8010-4F45-95B7-8DD058619E38}"/>
              </a:ext>
            </a:extLst>
          </p:cNvPr>
          <p:cNvSpPr>
            <a:spLocks noGrp="1"/>
          </p:cNvSpPr>
          <p:nvPr>
            <p:ph type="title"/>
          </p:nvPr>
        </p:nvSpPr>
        <p:spPr>
          <a:xfrm>
            <a:off x="427229" y="223040"/>
            <a:ext cx="9067981" cy="739238"/>
          </a:xfrm>
        </p:spPr>
        <p:txBody>
          <a:bodyPr/>
          <a:lstStyle/>
          <a:p>
            <a:r>
              <a:rPr lang="en-US"/>
              <a:t>Ordered Clustered </a:t>
            </a:r>
            <a:r>
              <a:rPr lang="en-US" err="1"/>
              <a:t>Columnstore</a:t>
            </a:r>
            <a:r>
              <a:rPr lang="en-US"/>
              <a:t> Indexes</a:t>
            </a:r>
            <a:endParaRPr lang="en-US">
              <a:solidFill>
                <a:srgbClr val="FF0000"/>
              </a:solidFill>
            </a:endParaRPr>
          </a:p>
        </p:txBody>
      </p:sp>
      <p:sp>
        <p:nvSpPr>
          <p:cNvPr id="9" name="Rectangle 8">
            <a:extLst>
              <a:ext uri="{FF2B5EF4-FFF2-40B4-BE49-F238E27FC236}">
                <a16:creationId xmlns:a16="http://schemas.microsoft.com/office/drawing/2014/main" id="{34B2EFA8-0B64-44B8-8908-E4A59C968CEC}"/>
              </a:ext>
            </a:extLst>
          </p:cNvPr>
          <p:cNvSpPr/>
          <p:nvPr/>
        </p:nvSpPr>
        <p:spPr>
          <a:xfrm>
            <a:off x="6379182" y="2668446"/>
            <a:ext cx="5661146" cy="1076552"/>
          </a:xfrm>
          <a:prstGeom prst="rect">
            <a:avLst/>
          </a:prstGeom>
          <a:ln>
            <a:solidFill>
              <a:schemeClr val="bg1">
                <a:lumMod val="85000"/>
              </a:schemeClr>
            </a:solidFill>
          </a:ln>
        </p:spPr>
        <p:txBody>
          <a:bodyPr wrap="square">
            <a:spAutoFit/>
          </a:bodyPr>
          <a:lstStyle/>
          <a:p>
            <a:pPr defTabSz="914225">
              <a:spcAft>
                <a:spcPts val="600"/>
              </a:spcAft>
              <a:defRPr/>
            </a:pPr>
            <a:endParaRPr lang="en-US" sz="1200">
              <a:solidFill>
                <a:srgbClr val="000000"/>
              </a:solidFill>
              <a:latin typeface="Calibri" panose="020F0502020204030204" pitchFamily="34" charset="0"/>
              <a:cs typeface="Calibri" panose="020F0502020204030204" pitchFamily="34" charset="0"/>
            </a:endParaRPr>
          </a:p>
          <a:p>
            <a:pPr defTabSz="914225">
              <a:spcAft>
                <a:spcPts val="600"/>
              </a:spcAft>
              <a:defRPr/>
            </a:pPr>
            <a:r>
              <a:rPr lang="en-US" sz="1200" b="1">
                <a:solidFill>
                  <a:srgbClr val="008000"/>
                </a:solidFill>
                <a:latin typeface="Calibri" panose="020F0502020204030204" pitchFamily="34" charset="0"/>
                <a:cs typeface="Calibri" panose="020F0502020204030204" pitchFamily="34" charset="0"/>
              </a:rPr>
              <a:t>-- Insert data into table with ordered </a:t>
            </a:r>
            <a:r>
              <a:rPr lang="en-US" sz="1200" b="1" err="1">
                <a:solidFill>
                  <a:srgbClr val="008000"/>
                </a:solidFill>
                <a:latin typeface="Calibri" panose="020F0502020204030204" pitchFamily="34" charset="0"/>
                <a:cs typeface="Calibri" panose="020F0502020204030204" pitchFamily="34" charset="0"/>
              </a:rPr>
              <a:t>columnstore</a:t>
            </a:r>
            <a:r>
              <a:rPr lang="en-US" sz="1200" b="1">
                <a:solidFill>
                  <a:srgbClr val="008000"/>
                </a:solidFill>
                <a:latin typeface="Calibri" panose="020F0502020204030204" pitchFamily="34" charset="0"/>
                <a:cs typeface="Calibri" panose="020F0502020204030204" pitchFamily="34" charset="0"/>
              </a:rPr>
              <a:t> index</a:t>
            </a:r>
          </a:p>
          <a:p>
            <a:pPr defTabSz="914225">
              <a:spcAft>
                <a:spcPts val="600"/>
              </a:spcAft>
              <a:defRPr/>
            </a:pPr>
            <a:r>
              <a:rPr lang="en-US" sz="1200">
                <a:solidFill>
                  <a:srgbClr val="0000FF"/>
                </a:solidFill>
                <a:latin typeface="Calibri" panose="020F0502020204030204" pitchFamily="34" charset="0"/>
                <a:cs typeface="Calibri" panose="020F0502020204030204" pitchFamily="34" charset="0"/>
              </a:rPr>
              <a:t>INSERT INTO </a:t>
            </a:r>
            <a:r>
              <a:rPr lang="en-US" sz="1200" err="1">
                <a:solidFill>
                  <a:srgbClr val="000000">
                    <a:lumMod val="95000"/>
                    <a:lumOff val="5000"/>
                  </a:srgbClr>
                </a:solidFill>
                <a:latin typeface="Calibri" panose="020F0502020204030204" pitchFamily="34" charset="0"/>
                <a:cs typeface="Calibri" panose="020F0502020204030204" pitchFamily="34" charset="0"/>
              </a:rPr>
              <a:t>sortedOrderTable</a:t>
            </a:r>
            <a:endParaRPr lang="en-US" sz="1200">
              <a:solidFill>
                <a:srgbClr val="000000">
                  <a:lumMod val="95000"/>
                  <a:lumOff val="5000"/>
                </a:srgbClr>
              </a:solidFill>
              <a:latin typeface="Calibri" panose="020F0502020204030204" pitchFamily="34" charset="0"/>
              <a:cs typeface="Calibri" panose="020F0502020204030204" pitchFamily="34" charset="0"/>
            </a:endParaRPr>
          </a:p>
          <a:p>
            <a:pPr defTabSz="914225">
              <a:spcAft>
                <a:spcPts val="600"/>
              </a:spcAft>
              <a:defRPr/>
            </a:pPr>
            <a:r>
              <a:rPr lang="en-US" sz="1200">
                <a:solidFill>
                  <a:srgbClr val="0000FF"/>
                </a:solidFill>
                <a:latin typeface="Calibri" panose="020F0502020204030204" pitchFamily="34" charset="0"/>
                <a:cs typeface="Calibri" panose="020F0502020204030204" pitchFamily="34" charset="0"/>
              </a:rPr>
              <a:t>VALUES</a:t>
            </a:r>
            <a:r>
              <a:rPr lang="en-US" sz="1200">
                <a:solidFill>
                  <a:srgbClr val="000000">
                    <a:lumMod val="95000"/>
                    <a:lumOff val="5000"/>
                  </a:srgbClr>
                </a:solidFill>
                <a:latin typeface="Calibri" panose="020F0502020204030204" pitchFamily="34" charset="0"/>
                <a:cs typeface="Calibri" panose="020F0502020204030204" pitchFamily="34" charset="0"/>
              </a:rPr>
              <a:t> (1, </a:t>
            </a:r>
            <a:r>
              <a:rPr lang="en-US" sz="1200">
                <a:solidFill>
                  <a:srgbClr val="FF0000"/>
                </a:solidFill>
                <a:latin typeface="Calibri" panose="020F0502020204030204" pitchFamily="34" charset="0"/>
                <a:cs typeface="Calibri" panose="020F0502020204030204" pitchFamily="34" charset="0"/>
              </a:rPr>
              <a:t>'01-01-2019','Dave’, 'UK'</a:t>
            </a:r>
            <a:r>
              <a:rPr lang="en-US" sz="1200">
                <a:solidFill>
                  <a:srgbClr val="000000">
                    <a:lumMod val="95000"/>
                    <a:lumOff val="5000"/>
                  </a:srgbClr>
                </a:solidFill>
                <a:latin typeface="Calibri" panose="020F0502020204030204" pitchFamily="34" charset="0"/>
                <a:cs typeface="Calibri" panose="020F0502020204030204" pitchFamily="34" charset="0"/>
              </a:rPr>
              <a:t>)</a:t>
            </a:r>
            <a:endParaRPr lang="en-US" sz="1200" b="1">
              <a:solidFill>
                <a:srgbClr val="000000"/>
              </a:solidFill>
              <a:latin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25DA1F90-267E-4246-B60D-6E822D39F65C}"/>
              </a:ext>
            </a:extLst>
          </p:cNvPr>
          <p:cNvSpPr/>
          <p:nvPr/>
        </p:nvSpPr>
        <p:spPr>
          <a:xfrm>
            <a:off x="736279" y="2775053"/>
            <a:ext cx="4876109" cy="3994759"/>
          </a:xfrm>
          <a:prstGeom prst="rect">
            <a:avLst/>
          </a:prstGeom>
        </p:spPr>
        <p:txBody>
          <a:bodyPr wrap="square">
            <a:spAutoFit/>
          </a:bodyPr>
          <a:lstStyle/>
          <a:p>
            <a:pPr>
              <a:spcAft>
                <a:spcPts val="600"/>
              </a:spcAft>
              <a:defRPr/>
            </a:pPr>
            <a:r>
              <a:rPr lang="en-US" sz="1200" b="1">
                <a:solidFill>
                  <a:srgbClr val="008000"/>
                </a:solidFill>
                <a:latin typeface="Calibri" panose="020F0502020204030204" pitchFamily="34" charset="0"/>
                <a:cs typeface="Calibri" panose="020F0502020204030204" pitchFamily="34" charset="0"/>
              </a:rPr>
              <a:t>-- Create Table with Ordered </a:t>
            </a:r>
            <a:r>
              <a:rPr lang="en-US" sz="1200" b="1" err="1">
                <a:solidFill>
                  <a:srgbClr val="008000"/>
                </a:solidFill>
                <a:latin typeface="Calibri" panose="020F0502020204030204" pitchFamily="34" charset="0"/>
                <a:cs typeface="Calibri" panose="020F0502020204030204" pitchFamily="34" charset="0"/>
              </a:rPr>
              <a:t>Columnstore</a:t>
            </a:r>
            <a:r>
              <a:rPr lang="en-US" sz="1200" b="1">
                <a:solidFill>
                  <a:srgbClr val="008000"/>
                </a:solidFill>
                <a:latin typeface="Calibri" panose="020F0502020204030204" pitchFamily="34" charset="0"/>
                <a:cs typeface="Calibri" panose="020F0502020204030204" pitchFamily="34" charset="0"/>
              </a:rPr>
              <a:t> Index </a:t>
            </a:r>
            <a:endParaRPr lang="en-US" sz="1200" b="1">
              <a:solidFill>
                <a:srgbClr val="000000"/>
              </a:solidFill>
              <a:latin typeface="Calibri" panose="020F0502020204030204" pitchFamily="34" charset="0"/>
              <a:cs typeface="Calibri" panose="020F0502020204030204" pitchFamily="34" charset="0"/>
            </a:endParaRPr>
          </a:p>
          <a:p>
            <a:pPr>
              <a:spcAft>
                <a:spcPts val="600"/>
              </a:spcAft>
              <a:defRPr/>
            </a:pPr>
            <a:r>
              <a:rPr lang="en-US" sz="1200">
                <a:solidFill>
                  <a:srgbClr val="0000FF"/>
                </a:solidFill>
                <a:latin typeface="Calibri" panose="020F0502020204030204" pitchFamily="34" charset="0"/>
                <a:cs typeface="Calibri" panose="020F0502020204030204" pitchFamily="34" charset="0"/>
              </a:rPr>
              <a:t>CREATE</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TABLE</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sortedOrderTable</a:t>
            </a:r>
            <a:r>
              <a:rPr lang="en-US" sz="1200">
                <a:solidFill>
                  <a:srgbClr val="000000"/>
                </a:solidFill>
                <a:latin typeface="Calibri" panose="020F0502020204030204" pitchFamily="34" charset="0"/>
                <a:cs typeface="Calibri" panose="020F0502020204030204" pitchFamily="34" charset="0"/>
              </a:rPr>
              <a:t>   </a:t>
            </a:r>
          </a:p>
          <a:p>
            <a:pPr>
              <a:spcAft>
                <a:spcPts val="600"/>
              </a:spcAft>
              <a:defRPr/>
            </a:pP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  </a:t>
            </a:r>
          </a:p>
          <a:p>
            <a:pPr>
              <a:spcAft>
                <a:spcPts val="600"/>
              </a:spcAft>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OrderId</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INT</a:t>
            </a:r>
            <a:r>
              <a:rPr lang="en-US" sz="1200">
                <a:solidFill>
                  <a:srgbClr val="000000"/>
                </a:solidFill>
                <a:latin typeface="Calibri" panose="020F0502020204030204" pitchFamily="34" charset="0"/>
                <a:cs typeface="Calibri" panose="020F0502020204030204" pitchFamily="34" charset="0"/>
              </a:rPr>
              <a:t> NOT NULL</a:t>
            </a: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  </a:t>
            </a:r>
          </a:p>
          <a:p>
            <a:pPr>
              <a:spcAft>
                <a:spcPts val="600"/>
              </a:spcAft>
              <a:defRPr/>
            </a:pPr>
            <a:r>
              <a:rPr lang="en-US" sz="1200">
                <a:solidFill>
                  <a:srgbClr val="000000"/>
                </a:solidFill>
                <a:latin typeface="Calibri" panose="020F0502020204030204" pitchFamily="34" charset="0"/>
                <a:cs typeface="Calibri" panose="020F0502020204030204" pitchFamily="34" charset="0"/>
              </a:rPr>
              <a:t>    Date     </a:t>
            </a:r>
            <a:r>
              <a:rPr lang="en-US" sz="1200" err="1">
                <a:solidFill>
                  <a:srgbClr val="0000FF"/>
                </a:solidFill>
                <a:latin typeface="Calibri" panose="020F0502020204030204" pitchFamily="34" charset="0"/>
                <a:cs typeface="Calibri" panose="020F0502020204030204" pitchFamily="34" charset="0"/>
              </a:rPr>
              <a:t>DATE</a:t>
            </a:r>
            <a:r>
              <a:rPr lang="en-US" sz="1200">
                <a:solidFill>
                  <a:srgbClr val="000000"/>
                </a:solidFill>
                <a:latin typeface="Calibri" panose="020F0502020204030204" pitchFamily="34" charset="0"/>
                <a:cs typeface="Calibri" panose="020F0502020204030204" pitchFamily="34" charset="0"/>
              </a:rPr>
              <a:t> NOT NULL,</a:t>
            </a:r>
          </a:p>
          <a:p>
            <a:pPr>
              <a:spcAft>
                <a:spcPts val="600"/>
              </a:spcAft>
              <a:defRPr/>
            </a:pPr>
            <a:r>
              <a:rPr lang="en-US" sz="1200">
                <a:solidFill>
                  <a:srgbClr val="000000"/>
                </a:solidFill>
                <a:latin typeface="Calibri" panose="020F0502020204030204" pitchFamily="34" charset="0"/>
                <a:cs typeface="Calibri" panose="020F0502020204030204" pitchFamily="34" charset="0"/>
              </a:rPr>
              <a:t>    Name     </a:t>
            </a:r>
            <a:r>
              <a:rPr lang="en-US" sz="1200">
                <a:solidFill>
                  <a:srgbClr val="0000FF"/>
                </a:solidFill>
                <a:latin typeface="Calibri" panose="020F0502020204030204" pitchFamily="34" charset="0"/>
                <a:cs typeface="Calibri" panose="020F0502020204030204" pitchFamily="34" charset="0"/>
              </a:rPr>
              <a:t>VARCHAR</a:t>
            </a: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2</a:t>
            </a: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  </a:t>
            </a:r>
          </a:p>
          <a:p>
            <a:pPr>
              <a:spcAft>
                <a:spcPts val="600"/>
              </a:spcAft>
              <a:defRPr/>
            </a:pPr>
            <a:r>
              <a:rPr lang="en-US" sz="1200">
                <a:solidFill>
                  <a:srgbClr val="000000"/>
                </a:solidFill>
                <a:latin typeface="Calibri" panose="020F0502020204030204" pitchFamily="34" charset="0"/>
                <a:cs typeface="Calibri" panose="020F0502020204030204" pitchFamily="34" charset="0"/>
              </a:rPr>
              <a:t>    Country  </a:t>
            </a:r>
            <a:r>
              <a:rPr lang="en-US" sz="1200">
                <a:solidFill>
                  <a:srgbClr val="0000FF"/>
                </a:solidFill>
                <a:latin typeface="Calibri" panose="020F0502020204030204" pitchFamily="34" charset="0"/>
                <a:cs typeface="Calibri" panose="020F0502020204030204" pitchFamily="34" charset="0"/>
              </a:rPr>
              <a:t>VARCHAR</a:t>
            </a: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2</a:t>
            </a: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  </a:t>
            </a:r>
          </a:p>
          <a:p>
            <a:pPr>
              <a:spcAft>
                <a:spcPts val="600"/>
              </a:spcAft>
              <a:defRPr/>
            </a:pPr>
            <a:r>
              <a:rPr lang="en-US" sz="1200">
                <a:solidFill>
                  <a:srgbClr val="808080"/>
                </a:solidFill>
                <a:latin typeface="Calibri" panose="020F0502020204030204" pitchFamily="34" charset="0"/>
                <a:cs typeface="Calibri" panose="020F0502020204030204" pitchFamily="34" charset="0"/>
              </a:rPr>
              <a:t>) </a:t>
            </a:r>
          </a:p>
          <a:p>
            <a:pPr>
              <a:spcAft>
                <a:spcPts val="600"/>
              </a:spcAft>
              <a:defRPr/>
            </a:pPr>
            <a:r>
              <a:rPr lang="en-US" sz="1200">
                <a:solidFill>
                  <a:srgbClr val="0000FF"/>
                </a:solidFill>
                <a:latin typeface="Calibri" panose="020F0502020204030204" pitchFamily="34" charset="0"/>
                <a:cs typeface="Calibri" panose="020F0502020204030204" pitchFamily="34" charset="0"/>
              </a:rPr>
              <a:t>WITH</a:t>
            </a:r>
          </a:p>
          <a:p>
            <a:pPr>
              <a:spcAft>
                <a:spcPts val="600"/>
              </a:spcAft>
              <a:defRPr/>
            </a:pPr>
            <a:r>
              <a:rPr lang="en-US" sz="1200">
                <a:solidFill>
                  <a:srgbClr val="000000"/>
                </a:solidFill>
                <a:latin typeface="Calibri" panose="020F0502020204030204" pitchFamily="34" charset="0"/>
                <a:cs typeface="Calibri" panose="020F0502020204030204" pitchFamily="34" charset="0"/>
              </a:rPr>
              <a:t>(</a:t>
            </a:r>
          </a:p>
          <a:p>
            <a:pPr>
              <a:spcAft>
                <a:spcPts val="600"/>
              </a:spcAft>
              <a:defRPr/>
            </a:pPr>
            <a:r>
              <a:rPr lang="en-US" sz="1200">
                <a:solidFill>
                  <a:srgbClr val="0000FF"/>
                </a:solidFill>
                <a:latin typeface="Calibri" panose="020F0502020204030204" pitchFamily="34" charset="0"/>
                <a:cs typeface="Calibri" panose="020F0502020204030204" pitchFamily="34" charset="0"/>
              </a:rPr>
              <a:t>  CLUSTERED COLUMNSTORE INDEX ORDER</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OrderId</a:t>
            </a:r>
            <a:r>
              <a:rPr lang="en-US" sz="1200">
                <a:solidFill>
                  <a:srgbClr val="000000"/>
                </a:solidFill>
                <a:latin typeface="Calibri" panose="020F0502020204030204" pitchFamily="34" charset="0"/>
                <a:cs typeface="Calibri" panose="020F0502020204030204" pitchFamily="34" charset="0"/>
              </a:rPr>
              <a:t>)</a:t>
            </a:r>
          </a:p>
          <a:p>
            <a:pPr>
              <a:spcAft>
                <a:spcPts val="600"/>
              </a:spcAft>
              <a:defRPr/>
            </a:pPr>
            <a:r>
              <a:rPr lang="en-US" sz="1200">
                <a:solidFill>
                  <a:srgbClr val="000000"/>
                </a:solidFill>
                <a:latin typeface="Calibri" panose="020F0502020204030204" pitchFamily="34" charset="0"/>
                <a:cs typeface="Calibri" panose="020F0502020204030204" pitchFamily="34" charset="0"/>
              </a:rPr>
              <a:t>)</a:t>
            </a:r>
          </a:p>
          <a:p>
            <a:pPr>
              <a:spcAft>
                <a:spcPts val="600"/>
              </a:spcAft>
              <a:defRPr/>
            </a:pPr>
            <a:r>
              <a:rPr lang="en-US" sz="1200" b="1">
                <a:solidFill>
                  <a:srgbClr val="008000"/>
                </a:solidFill>
                <a:latin typeface="Calibri" panose="020F0502020204030204" pitchFamily="34" charset="0"/>
                <a:cs typeface="Calibri" panose="020F0502020204030204" pitchFamily="34" charset="0"/>
              </a:rPr>
              <a:t>-- Create Clustered </a:t>
            </a:r>
            <a:r>
              <a:rPr lang="en-US" sz="1200" b="1" err="1">
                <a:solidFill>
                  <a:srgbClr val="008000"/>
                </a:solidFill>
                <a:latin typeface="Calibri" panose="020F0502020204030204" pitchFamily="34" charset="0"/>
                <a:cs typeface="Calibri" panose="020F0502020204030204" pitchFamily="34" charset="0"/>
              </a:rPr>
              <a:t>Columnstore</a:t>
            </a:r>
            <a:r>
              <a:rPr lang="en-US" sz="1200" b="1">
                <a:solidFill>
                  <a:srgbClr val="008000"/>
                </a:solidFill>
                <a:latin typeface="Calibri" panose="020F0502020204030204" pitchFamily="34" charset="0"/>
                <a:cs typeface="Calibri" panose="020F0502020204030204" pitchFamily="34" charset="0"/>
              </a:rPr>
              <a:t> Index on existing table</a:t>
            </a:r>
          </a:p>
          <a:p>
            <a:pPr>
              <a:spcAft>
                <a:spcPts val="600"/>
              </a:spcAft>
              <a:defRPr/>
            </a:pPr>
            <a:r>
              <a:rPr lang="en-US" sz="1200">
                <a:solidFill>
                  <a:srgbClr val="0000FF"/>
                </a:solidFill>
                <a:latin typeface="Calibri" panose="020F0502020204030204" pitchFamily="34" charset="0"/>
                <a:cs typeface="Calibri" panose="020F0502020204030204" pitchFamily="34" charset="0"/>
              </a:rPr>
              <a:t>CREATE CLUSTERED COLUMNSTORE INDEX </a:t>
            </a:r>
            <a:r>
              <a:rPr lang="en-US" sz="1200" err="1">
                <a:solidFill>
                  <a:srgbClr val="000000"/>
                </a:solidFill>
                <a:latin typeface="Calibri" panose="020F0502020204030204" pitchFamily="34" charset="0"/>
                <a:cs typeface="Calibri" panose="020F0502020204030204" pitchFamily="34" charset="0"/>
              </a:rPr>
              <a:t>cciOrderId</a:t>
            </a:r>
            <a:r>
              <a:rPr lang="en-US" sz="1200">
                <a:solidFill>
                  <a:srgbClr val="0000FF"/>
                </a:solidFill>
                <a:latin typeface="Calibri" panose="020F0502020204030204" pitchFamily="34" charset="0"/>
                <a:cs typeface="Calibri" panose="020F0502020204030204" pitchFamily="34" charset="0"/>
              </a:rPr>
              <a:t> </a:t>
            </a:r>
          </a:p>
          <a:p>
            <a:pPr>
              <a:spcAft>
                <a:spcPts val="600"/>
              </a:spcAft>
              <a:defRPr/>
            </a:pPr>
            <a:r>
              <a:rPr lang="en-US" sz="1200">
                <a:solidFill>
                  <a:srgbClr val="0000FF"/>
                </a:solidFill>
                <a:latin typeface="Calibri" panose="020F0502020204030204" pitchFamily="34" charset="0"/>
                <a:cs typeface="Calibri" panose="020F0502020204030204" pitchFamily="34" charset="0"/>
              </a:rPr>
              <a:t>ON </a:t>
            </a:r>
            <a:r>
              <a:rPr lang="en-US" sz="1200" err="1">
                <a:solidFill>
                  <a:srgbClr val="000000">
                    <a:lumMod val="95000"/>
                    <a:lumOff val="5000"/>
                  </a:srgbClr>
                </a:solidFill>
                <a:latin typeface="Calibri" panose="020F0502020204030204" pitchFamily="34" charset="0"/>
                <a:cs typeface="Calibri" panose="020F0502020204030204" pitchFamily="34" charset="0"/>
              </a:rPr>
              <a:t>dbo.OrderTable</a:t>
            </a:r>
            <a:r>
              <a:rPr lang="en-US" sz="1200">
                <a:solidFill>
                  <a:srgbClr val="000000">
                    <a:lumMod val="95000"/>
                    <a:lumOff val="5000"/>
                  </a:srgbClr>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ORDER</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OrderId</a:t>
            </a:r>
            <a:r>
              <a:rPr lang="en-US" sz="1200">
                <a:solidFill>
                  <a:srgbClr val="000000"/>
                </a:solidFill>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3850292942"/>
      </p:ext>
    </p:extLst>
  </p:cSld>
  <p:clrMapOvr>
    <a:masterClrMapping/>
  </p:clrMapOvr>
  <p:transition>
    <p:fade/>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Ordered CCI</a:t>
            </a:r>
          </a:p>
        </p:txBody>
      </p:sp>
      <p:sp>
        <p:nvSpPr>
          <p:cNvPr id="8" name="Text Placeholder 7">
            <a:extLst>
              <a:ext uri="{FF2B5EF4-FFF2-40B4-BE49-F238E27FC236}">
                <a16:creationId xmlns:a16="http://schemas.microsoft.com/office/drawing/2014/main" id="{D53F5935-E30E-4DD8-B33E-F779F282CC53}"/>
              </a:ext>
            </a:extLst>
          </p:cNvPr>
          <p:cNvSpPr>
            <a:spLocks noGrp="1"/>
          </p:cNvSpPr>
          <p:nvPr>
            <p:ph type="body" sz="quarter" idx="10"/>
          </p:nvPr>
        </p:nvSpPr>
        <p:spPr>
          <a:xfrm>
            <a:off x="584201" y="1435780"/>
            <a:ext cx="11018520" cy="3020250"/>
          </a:xfrm>
        </p:spPr>
        <p:txBody>
          <a:bodyPr/>
          <a:lstStyle/>
          <a:p>
            <a:pPr marL="241254" marR="71106" indent="-229191">
              <a:lnSpc>
                <a:spcPct val="90000"/>
              </a:lnSpc>
              <a:spcBef>
                <a:spcPts val="430"/>
              </a:spcBef>
              <a:buFont typeface="Arial"/>
              <a:buChar char="•"/>
              <a:tabLst>
                <a:tab pos="241889" algn="l"/>
              </a:tabLst>
            </a:pPr>
            <a:r>
              <a:rPr lang="en-US" spc="-5">
                <a:latin typeface="+mn-lt"/>
                <a:cs typeface="Calibri"/>
              </a:rPr>
              <a:t>Queries </a:t>
            </a:r>
            <a:r>
              <a:rPr lang="en-US" spc="-15">
                <a:latin typeface="+mn-lt"/>
                <a:cs typeface="Calibri"/>
              </a:rPr>
              <a:t>against </a:t>
            </a:r>
            <a:r>
              <a:rPr lang="en-US" spc="-10">
                <a:latin typeface="+mn-lt"/>
                <a:cs typeface="Calibri"/>
              </a:rPr>
              <a:t>tables </a:t>
            </a:r>
            <a:r>
              <a:rPr lang="en-US">
                <a:latin typeface="+mn-lt"/>
                <a:cs typeface="Calibri"/>
              </a:rPr>
              <a:t>with </a:t>
            </a:r>
            <a:r>
              <a:rPr lang="en-US" spc="-20">
                <a:latin typeface="+mn-lt"/>
                <a:cs typeface="Calibri"/>
              </a:rPr>
              <a:t>ordered </a:t>
            </a:r>
            <a:r>
              <a:rPr lang="en-US" spc="-20" err="1">
                <a:latin typeface="+mn-lt"/>
                <a:cs typeface="Calibri"/>
              </a:rPr>
              <a:t>columnstore</a:t>
            </a:r>
            <a:r>
              <a:rPr lang="en-US" spc="-20">
                <a:latin typeface="+mn-lt"/>
                <a:cs typeface="Calibri"/>
              </a:rPr>
              <a:t> </a:t>
            </a:r>
            <a:r>
              <a:rPr lang="en-US" spc="-10">
                <a:latin typeface="+mn-lt"/>
                <a:cs typeface="Calibri"/>
              </a:rPr>
              <a:t>segments can </a:t>
            </a:r>
            <a:r>
              <a:rPr lang="en-US" spc="-35">
                <a:latin typeface="+mn-lt"/>
                <a:cs typeface="Calibri"/>
              </a:rPr>
              <a:t>take  </a:t>
            </a:r>
            <a:r>
              <a:rPr lang="en-US" spc="-20">
                <a:latin typeface="+mn-lt"/>
                <a:cs typeface="Calibri"/>
              </a:rPr>
              <a:t>advantage </a:t>
            </a:r>
            <a:r>
              <a:rPr lang="en-US" spc="-5">
                <a:latin typeface="+mn-lt"/>
                <a:cs typeface="Calibri"/>
              </a:rPr>
              <a:t>of </a:t>
            </a:r>
            <a:r>
              <a:rPr lang="en-US" spc="-20">
                <a:latin typeface="+mn-lt"/>
                <a:cs typeface="Calibri"/>
              </a:rPr>
              <a:t>improved </a:t>
            </a:r>
            <a:r>
              <a:rPr lang="en-US" spc="-10">
                <a:latin typeface="+mn-lt"/>
                <a:cs typeface="Calibri"/>
              </a:rPr>
              <a:t>segment elimination </a:t>
            </a:r>
            <a:r>
              <a:rPr lang="en-US" spc="-20">
                <a:latin typeface="+mn-lt"/>
                <a:cs typeface="Calibri"/>
              </a:rPr>
              <a:t>to </a:t>
            </a:r>
            <a:r>
              <a:rPr lang="en-US" spc="-15">
                <a:latin typeface="+mn-lt"/>
                <a:cs typeface="Calibri"/>
              </a:rPr>
              <a:t>drastically </a:t>
            </a:r>
            <a:r>
              <a:rPr lang="en-US" spc="-10">
                <a:latin typeface="+mn-lt"/>
                <a:cs typeface="Calibri"/>
              </a:rPr>
              <a:t>reduce </a:t>
            </a:r>
            <a:r>
              <a:rPr lang="en-US" spc="-5">
                <a:latin typeface="+mn-lt"/>
                <a:cs typeface="Calibri"/>
              </a:rPr>
              <a:t>the  time </a:t>
            </a:r>
            <a:r>
              <a:rPr lang="en-US" spc="-10">
                <a:latin typeface="+mn-lt"/>
                <a:cs typeface="Calibri"/>
              </a:rPr>
              <a:t>needed </a:t>
            </a:r>
            <a:r>
              <a:rPr lang="en-US" spc="-20">
                <a:latin typeface="+mn-lt"/>
                <a:cs typeface="Calibri"/>
              </a:rPr>
              <a:t>to </a:t>
            </a:r>
            <a:r>
              <a:rPr lang="en-US" spc="-5">
                <a:latin typeface="+mn-lt"/>
                <a:cs typeface="Calibri"/>
              </a:rPr>
              <a:t>service a</a:t>
            </a:r>
            <a:r>
              <a:rPr lang="en-US" spc="50">
                <a:latin typeface="+mn-lt"/>
                <a:cs typeface="Calibri"/>
              </a:rPr>
              <a:t> </a:t>
            </a:r>
            <a:r>
              <a:rPr lang="en-US" spc="-40">
                <a:latin typeface="+mn-lt"/>
                <a:cs typeface="Calibri"/>
              </a:rPr>
              <a:t>query.</a:t>
            </a:r>
            <a:endParaRPr lang="en-US">
              <a:latin typeface="+mn-lt"/>
              <a:cs typeface="Calibri"/>
            </a:endParaRPr>
          </a:p>
          <a:p>
            <a:pPr>
              <a:spcBef>
                <a:spcPts val="10"/>
              </a:spcBef>
              <a:buFont typeface="Arial"/>
              <a:buChar char="•"/>
            </a:pPr>
            <a:endParaRPr lang="en-US" sz="3921">
              <a:latin typeface="+mn-lt"/>
              <a:cs typeface="Calibri"/>
            </a:endParaRPr>
          </a:p>
          <a:p>
            <a:pPr marL="241254" marR="5079" indent="-229191">
              <a:lnSpc>
                <a:spcPts val="3019"/>
              </a:lnSpc>
              <a:spcBef>
                <a:spcPts val="5"/>
              </a:spcBef>
              <a:buFont typeface="Arial"/>
              <a:buChar char="•"/>
              <a:tabLst>
                <a:tab pos="241889" algn="l"/>
              </a:tabLst>
            </a:pPr>
            <a:r>
              <a:rPr lang="en-US" spc="-20" err="1">
                <a:latin typeface="+mn-lt"/>
                <a:cs typeface="Calibri"/>
              </a:rPr>
              <a:t>Columnstore</a:t>
            </a:r>
            <a:r>
              <a:rPr lang="en-US" spc="-20">
                <a:latin typeface="+mn-lt"/>
                <a:cs typeface="Calibri"/>
              </a:rPr>
              <a:t> </a:t>
            </a:r>
            <a:r>
              <a:rPr lang="en-US" spc="-10">
                <a:latin typeface="+mn-lt"/>
                <a:cs typeface="Calibri"/>
              </a:rPr>
              <a:t>Segments </a:t>
            </a:r>
            <a:r>
              <a:rPr lang="en-US" spc="-15">
                <a:latin typeface="+mn-lt"/>
                <a:cs typeface="Calibri"/>
              </a:rPr>
              <a:t>are </a:t>
            </a:r>
            <a:r>
              <a:rPr lang="en-US" spc="-10">
                <a:latin typeface="+mn-lt"/>
                <a:cs typeface="Calibri"/>
              </a:rPr>
              <a:t>automatically </a:t>
            </a:r>
            <a:r>
              <a:rPr lang="en-US" spc="-15">
                <a:latin typeface="+mn-lt"/>
                <a:cs typeface="Calibri"/>
              </a:rPr>
              <a:t>updated </a:t>
            </a:r>
            <a:r>
              <a:rPr lang="en-US" spc="-5">
                <a:latin typeface="+mn-lt"/>
                <a:cs typeface="Calibri"/>
              </a:rPr>
              <a:t>as </a:t>
            </a:r>
            <a:r>
              <a:rPr lang="en-US" spc="-20">
                <a:latin typeface="+mn-lt"/>
                <a:cs typeface="Calibri"/>
              </a:rPr>
              <a:t>data </a:t>
            </a:r>
            <a:r>
              <a:rPr lang="en-US" spc="-5">
                <a:latin typeface="+mn-lt"/>
                <a:cs typeface="Calibri"/>
              </a:rPr>
              <a:t>is inserted,  </a:t>
            </a:r>
            <a:r>
              <a:rPr lang="en-US" spc="-15">
                <a:latin typeface="+mn-lt"/>
                <a:cs typeface="Calibri"/>
              </a:rPr>
              <a:t>updated, </a:t>
            </a:r>
            <a:r>
              <a:rPr lang="en-US" spc="-5">
                <a:latin typeface="+mn-lt"/>
                <a:cs typeface="Calibri"/>
              </a:rPr>
              <a:t>or </a:t>
            </a:r>
            <a:r>
              <a:rPr lang="en-US" spc="-15">
                <a:latin typeface="+mn-lt"/>
                <a:cs typeface="Calibri"/>
              </a:rPr>
              <a:t>deleted </a:t>
            </a:r>
            <a:r>
              <a:rPr lang="en-US" spc="-5">
                <a:latin typeface="+mn-lt"/>
                <a:cs typeface="Calibri"/>
              </a:rPr>
              <a:t>in </a:t>
            </a:r>
            <a:r>
              <a:rPr lang="en-US" spc="-20">
                <a:latin typeface="+mn-lt"/>
                <a:cs typeface="Calibri"/>
              </a:rPr>
              <a:t>data </a:t>
            </a:r>
            <a:r>
              <a:rPr lang="en-US" spc="-15">
                <a:latin typeface="+mn-lt"/>
                <a:cs typeface="Calibri"/>
              </a:rPr>
              <a:t>warehouse</a:t>
            </a:r>
            <a:r>
              <a:rPr lang="en-US" spc="105">
                <a:latin typeface="+mn-lt"/>
                <a:cs typeface="Calibri"/>
              </a:rPr>
              <a:t> </a:t>
            </a:r>
            <a:r>
              <a:rPr lang="en-US" spc="-10">
                <a:latin typeface="+mn-lt"/>
                <a:cs typeface="Calibri"/>
              </a:rPr>
              <a:t>tables.</a:t>
            </a:r>
            <a:endParaRPr lang="en-US">
              <a:latin typeface="+mn-lt"/>
              <a:cs typeface="Calibri"/>
            </a:endParaRPr>
          </a:p>
          <a:p>
            <a:endParaRPr lang="en-US">
              <a:latin typeface="+mn-lt"/>
            </a:endParaRPr>
          </a:p>
        </p:txBody>
      </p:sp>
    </p:spTree>
    <p:extLst>
      <p:ext uri="{BB962C8B-B14F-4D97-AF65-F5344CB8AC3E}">
        <p14:creationId xmlns:p14="http://schemas.microsoft.com/office/powerpoint/2010/main" val="343236035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C1E531D-C5DA-453E-BB02-410233C5D561}"/>
              </a:ext>
            </a:extLst>
          </p:cNvPr>
          <p:cNvSpPr>
            <a:spLocks noGrp="1"/>
          </p:cNvSpPr>
          <p:nvPr>
            <p:ph type="title"/>
          </p:nvPr>
        </p:nvSpPr>
        <p:spPr>
          <a:xfrm>
            <a:off x="427229" y="168592"/>
            <a:ext cx="7419566" cy="757914"/>
          </a:xfrm>
        </p:spPr>
        <p:txBody>
          <a:bodyPr/>
          <a:lstStyle/>
          <a:p>
            <a:r>
              <a:rPr lang="en-US"/>
              <a:t>Integration runtimes</a:t>
            </a:r>
          </a:p>
        </p:txBody>
      </p:sp>
      <p:sp>
        <p:nvSpPr>
          <p:cNvPr id="4" name="Text Placeholder 3">
            <a:extLst>
              <a:ext uri="{FF2B5EF4-FFF2-40B4-BE49-F238E27FC236}">
                <a16:creationId xmlns:a16="http://schemas.microsoft.com/office/drawing/2014/main" id="{C21EFEB7-305C-45F3-BA04-BC45B10F0CFA}"/>
              </a:ext>
            </a:extLst>
          </p:cNvPr>
          <p:cNvSpPr>
            <a:spLocks noGrp="1"/>
          </p:cNvSpPr>
          <p:nvPr>
            <p:ph type="body" sz="quarter" idx="11"/>
          </p:nvPr>
        </p:nvSpPr>
        <p:spPr>
          <a:xfrm>
            <a:off x="427229" y="999630"/>
            <a:ext cx="5555177" cy="5559347"/>
          </a:xfrm>
        </p:spPr>
        <p:txBody>
          <a:bodyPr/>
          <a:lstStyle/>
          <a:p>
            <a:pPr>
              <a:lnSpc>
                <a:spcPct val="110000"/>
              </a:lnSpc>
              <a:spcBef>
                <a:spcPts val="600"/>
              </a:spcBef>
              <a:spcAft>
                <a:spcPts val="600"/>
              </a:spcAft>
            </a:pPr>
            <a:r>
              <a:rPr lang="en-US" sz="1961">
                <a:solidFill>
                  <a:schemeClr val="tx2"/>
                </a:solidFill>
                <a:latin typeface="+mj-lt"/>
              </a:rPr>
              <a:t>Overview</a:t>
            </a:r>
          </a:p>
          <a:p>
            <a:pPr>
              <a:lnSpc>
                <a:spcPct val="110000"/>
              </a:lnSpc>
              <a:spcBef>
                <a:spcPts val="600"/>
              </a:spcBef>
              <a:spcAft>
                <a:spcPts val="600"/>
              </a:spcAft>
            </a:pPr>
            <a:r>
              <a:rPr lang="en-US" sz="1765"/>
              <a:t>Integration runtimes are the compute infrastructure used by Pipelines to provide the data integration capabilities across different network environments. An integration runtime provides the bridge between the activity and linked services.</a:t>
            </a:r>
            <a:endParaRPr lang="en-US" sz="1765">
              <a:latin typeface="Segoe UI"/>
            </a:endParaRPr>
          </a:p>
          <a:p>
            <a:pPr>
              <a:lnSpc>
                <a:spcPct val="110000"/>
              </a:lnSpc>
              <a:spcBef>
                <a:spcPts val="600"/>
              </a:spcBef>
              <a:spcAft>
                <a:spcPts val="600"/>
              </a:spcAft>
            </a:pPr>
            <a:r>
              <a:rPr lang="en-US" sz="1961">
                <a:solidFill>
                  <a:schemeClr val="tx2"/>
                </a:solidFill>
                <a:latin typeface="+mj-lt"/>
              </a:rPr>
              <a:t>Benefits</a:t>
            </a:r>
          </a:p>
          <a:p>
            <a:pPr marL="280121" indent="-280121">
              <a:lnSpc>
                <a:spcPct val="110000"/>
              </a:lnSpc>
              <a:spcBef>
                <a:spcPts val="600"/>
              </a:spcBef>
              <a:spcAft>
                <a:spcPts val="600"/>
              </a:spcAft>
              <a:buFont typeface="Arial" panose="020B0604020202020204" pitchFamily="34" charset="0"/>
              <a:buChar char="•"/>
            </a:pPr>
            <a:r>
              <a:rPr lang="en-US" sz="1765"/>
              <a:t>Offers Azure Integration Runtime or Self-Hosted Integration Runtime</a:t>
            </a:r>
          </a:p>
          <a:p>
            <a:pPr marL="280121" indent="-280121">
              <a:lnSpc>
                <a:spcPct val="110000"/>
              </a:lnSpc>
              <a:spcBef>
                <a:spcPts val="600"/>
              </a:spcBef>
              <a:spcAft>
                <a:spcPts val="600"/>
              </a:spcAft>
              <a:buFont typeface="Arial" panose="020B0604020202020204" pitchFamily="34" charset="0"/>
              <a:buChar char="•"/>
            </a:pPr>
            <a:r>
              <a:rPr lang="en-US" sz="1765"/>
              <a:t>Azure Integration Runtime – provides fully managed, serverless compute in Azure</a:t>
            </a:r>
          </a:p>
          <a:p>
            <a:pPr marL="280121" indent="-280121">
              <a:lnSpc>
                <a:spcPct val="110000"/>
              </a:lnSpc>
              <a:spcBef>
                <a:spcPts val="600"/>
              </a:spcBef>
              <a:spcAft>
                <a:spcPts val="600"/>
              </a:spcAft>
              <a:buFont typeface="Arial" panose="020B0604020202020204" pitchFamily="34" charset="0"/>
              <a:buChar char="•"/>
            </a:pPr>
            <a:r>
              <a:rPr lang="en-US" sz="1765"/>
              <a:t>Self-Hosted Integration Runtime – use compute resources in on-premises machine or a VM inside private network</a:t>
            </a:r>
          </a:p>
          <a:p>
            <a:pPr>
              <a:lnSpc>
                <a:spcPct val="110000"/>
              </a:lnSpc>
              <a:spcBef>
                <a:spcPts val="600"/>
              </a:spcBef>
              <a:spcAft>
                <a:spcPts val="600"/>
              </a:spcAft>
            </a:pPr>
            <a:endParaRPr lang="en-US" sz="1765"/>
          </a:p>
        </p:txBody>
      </p:sp>
      <p:pic>
        <p:nvPicPr>
          <p:cNvPr id="6" name="Picture 5">
            <a:extLst>
              <a:ext uri="{FF2B5EF4-FFF2-40B4-BE49-F238E27FC236}">
                <a16:creationId xmlns:a16="http://schemas.microsoft.com/office/drawing/2014/main" id="{7FCFB6F5-EB1A-49D4-B54E-664E83A0C3FC}"/>
              </a:ext>
            </a:extLst>
          </p:cNvPr>
          <p:cNvPicPr>
            <a:picLocks noChangeAspect="1"/>
          </p:cNvPicPr>
          <p:nvPr/>
        </p:nvPicPr>
        <p:blipFill>
          <a:blip r:embed="rId3"/>
          <a:stretch>
            <a:fillRect/>
          </a:stretch>
        </p:blipFill>
        <p:spPr>
          <a:xfrm>
            <a:off x="5982406" y="1119541"/>
            <a:ext cx="6058750" cy="2573144"/>
          </a:xfrm>
          <a:prstGeom prst="rect">
            <a:avLst/>
          </a:prstGeom>
        </p:spPr>
      </p:pic>
      <p:sp>
        <p:nvSpPr>
          <p:cNvPr id="7" name="Rectangle 6">
            <a:extLst>
              <a:ext uri="{FF2B5EF4-FFF2-40B4-BE49-F238E27FC236}">
                <a16:creationId xmlns:a16="http://schemas.microsoft.com/office/drawing/2014/main" id="{3E2649C9-45D5-4F5A-B209-D9D5FAB837CD}"/>
              </a:ext>
            </a:extLst>
          </p:cNvPr>
          <p:cNvSpPr/>
          <p:nvPr/>
        </p:nvSpPr>
        <p:spPr bwMode="auto">
          <a:xfrm>
            <a:off x="6274902" y="2234761"/>
            <a:ext cx="1086772" cy="217380"/>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37D12F24-A51C-4E1A-BAD2-10949C8C838F}"/>
              </a:ext>
            </a:extLst>
          </p:cNvPr>
          <p:cNvSpPr/>
          <p:nvPr/>
        </p:nvSpPr>
        <p:spPr bwMode="auto">
          <a:xfrm>
            <a:off x="7501619" y="1194636"/>
            <a:ext cx="597074" cy="1161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a:extLst>
              <a:ext uri="{FF2B5EF4-FFF2-40B4-BE49-F238E27FC236}">
                <a16:creationId xmlns:a16="http://schemas.microsoft.com/office/drawing/2014/main" id="{2D515019-8678-4FC6-8595-BC6A0B5C87BC}"/>
              </a:ext>
            </a:extLst>
          </p:cNvPr>
          <p:cNvPicPr>
            <a:picLocks noChangeAspect="1"/>
          </p:cNvPicPr>
          <p:nvPr/>
        </p:nvPicPr>
        <p:blipFill>
          <a:blip r:embed="rId4"/>
          <a:stretch>
            <a:fillRect/>
          </a:stretch>
        </p:blipFill>
        <p:spPr>
          <a:xfrm>
            <a:off x="7851297" y="2772030"/>
            <a:ext cx="3367548" cy="3961086"/>
          </a:xfrm>
          <a:prstGeom prst="rect">
            <a:avLst/>
          </a:prstGeom>
          <a:ln>
            <a:solidFill>
              <a:schemeClr val="bg2">
                <a:lumMod val="50000"/>
              </a:schemeClr>
            </a:solidFill>
          </a:ln>
        </p:spPr>
      </p:pic>
      <p:sp>
        <p:nvSpPr>
          <p:cNvPr id="10" name="Rectangle 9">
            <a:extLst>
              <a:ext uri="{FF2B5EF4-FFF2-40B4-BE49-F238E27FC236}">
                <a16:creationId xmlns:a16="http://schemas.microsoft.com/office/drawing/2014/main" id="{3B66D9B3-BECD-4DA7-A13A-785439782F4B}"/>
              </a:ext>
            </a:extLst>
          </p:cNvPr>
          <p:cNvSpPr/>
          <p:nvPr/>
        </p:nvSpPr>
        <p:spPr bwMode="auto">
          <a:xfrm>
            <a:off x="7447928" y="1882781"/>
            <a:ext cx="597075" cy="244785"/>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cxnSp>
        <p:nvCxnSpPr>
          <p:cNvPr id="13" name="Connector: Elbow 12">
            <a:extLst>
              <a:ext uri="{FF2B5EF4-FFF2-40B4-BE49-F238E27FC236}">
                <a16:creationId xmlns:a16="http://schemas.microsoft.com/office/drawing/2014/main" id="{D9137469-2651-4AA1-88EA-3B10EE27024D}"/>
              </a:ext>
            </a:extLst>
          </p:cNvPr>
          <p:cNvCxnSpPr>
            <a:cxnSpLocks/>
            <a:stCxn id="10" idx="3"/>
            <a:endCxn id="9" idx="0"/>
          </p:cNvCxnSpPr>
          <p:nvPr/>
        </p:nvCxnSpPr>
        <p:spPr>
          <a:xfrm>
            <a:off x="8045002" y="2005174"/>
            <a:ext cx="1188551" cy="766856"/>
          </a:xfrm>
          <a:prstGeom prst="bentConnector2">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613227"/>
      </p:ext>
    </p:extLst>
  </p:cSld>
  <p:clrMapOvr>
    <a:masterClrMapping/>
  </p:clrMapOvr>
  <p:transition>
    <p:fade/>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267747" y="1151079"/>
            <a:ext cx="11651870" cy="6589368"/>
          </a:xfrm>
        </p:spPr>
        <p:txBody>
          <a:bodyPr/>
          <a:lstStyle/>
          <a:p>
            <a:pPr>
              <a:lnSpc>
                <a:spcPct val="100000"/>
              </a:lnSpc>
            </a:pPr>
            <a:r>
              <a:rPr lang="en-US" sz="2353">
                <a:latin typeface="+mn-lt"/>
              </a:rPr>
              <a:t>Clustered </a:t>
            </a:r>
            <a:r>
              <a:rPr lang="en-US" sz="2353" err="1">
                <a:latin typeface="+mn-lt"/>
              </a:rPr>
              <a:t>Columnstore</a:t>
            </a:r>
            <a:r>
              <a:rPr lang="en-US" sz="2353">
                <a:latin typeface="+mn-lt"/>
              </a:rPr>
              <a:t> indexes (CCI) are best for fact tables. </a:t>
            </a:r>
          </a:p>
          <a:p>
            <a:pPr>
              <a:lnSpc>
                <a:spcPct val="100000"/>
              </a:lnSpc>
            </a:pPr>
            <a:r>
              <a:rPr lang="en-US" sz="2353">
                <a:latin typeface="+mn-lt"/>
              </a:rPr>
              <a:t>CCI offer the highest level of data compression and best query performance for tables with over 100 million rows. </a:t>
            </a:r>
          </a:p>
          <a:p>
            <a:pPr>
              <a:lnSpc>
                <a:spcPct val="100000"/>
              </a:lnSpc>
            </a:pPr>
            <a:r>
              <a:rPr lang="en-US" sz="2353">
                <a:latin typeface="+mn-lt"/>
              </a:rPr>
              <a:t>Heap tables are best for small lookup tables and recommended for tables with less than 100 million rows.</a:t>
            </a:r>
          </a:p>
          <a:p>
            <a:pPr>
              <a:lnSpc>
                <a:spcPct val="100000"/>
              </a:lnSpc>
            </a:pPr>
            <a:r>
              <a:rPr lang="en-US" sz="2353">
                <a:latin typeface="+mn-lt"/>
              </a:rPr>
              <a:t>Clustered Indexes may outperform CCI when very few rows need to be retrieved quickly.</a:t>
            </a:r>
          </a:p>
          <a:p>
            <a:pPr lvl="1">
              <a:lnSpc>
                <a:spcPct val="100000"/>
              </a:lnSpc>
            </a:pPr>
            <a:r>
              <a:rPr lang="en-US"/>
              <a:t>Add non-clustered indexes to improve performance for less selective queries. </a:t>
            </a:r>
          </a:p>
          <a:p>
            <a:pPr lvl="1">
              <a:lnSpc>
                <a:spcPct val="100000"/>
              </a:lnSpc>
            </a:pPr>
            <a:r>
              <a:rPr lang="en-US"/>
              <a:t>Each additional index added to a table increases storage space required and processing time during data loads.</a:t>
            </a:r>
          </a:p>
          <a:p>
            <a:pPr>
              <a:lnSpc>
                <a:spcPct val="100000"/>
              </a:lnSpc>
            </a:pPr>
            <a:r>
              <a:rPr lang="en-US" sz="2353">
                <a:latin typeface="+mn-lt"/>
              </a:rPr>
              <a:t>Speed load performance by staging data in heap tables and temporary tables prior to running transformations.</a:t>
            </a:r>
          </a:p>
          <a:p>
            <a:endParaRPr lang="en-US" sz="3967"/>
          </a:p>
          <a:p>
            <a:pPr lvl="1"/>
            <a:r>
              <a:rPr lang="en-US" sz="200"/>
              <a:t>as</a:t>
            </a:r>
          </a:p>
          <a:p>
            <a:endParaRPr lang="en-US" sz="4000"/>
          </a:p>
          <a:p>
            <a:endParaRPr lang="en-US"/>
          </a:p>
        </p:txBody>
      </p:sp>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a:xfrm>
            <a:off x="270066" y="289956"/>
            <a:ext cx="11654187" cy="543108"/>
          </a:xfrm>
        </p:spPr>
        <p:txBody>
          <a:bodyPr/>
          <a:lstStyle/>
          <a:p>
            <a:r>
              <a:rPr lang="en-US"/>
              <a:t>Choosing the right index</a:t>
            </a:r>
          </a:p>
        </p:txBody>
      </p:sp>
    </p:spTree>
    <p:extLst>
      <p:ext uri="{BB962C8B-B14F-4D97-AF65-F5344CB8AC3E}">
        <p14:creationId xmlns:p14="http://schemas.microsoft.com/office/powerpoint/2010/main" val="2047069148"/>
      </p:ext>
    </p:extLst>
  </p:cSld>
  <p:clrMapOvr>
    <a:masterClrMapping/>
  </p:clrMapOvr>
  <p:transition>
    <p:fade/>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40A6C7-F682-4695-A358-6A86B4FA124B}"/>
              </a:ext>
            </a:extLst>
          </p:cNvPr>
          <p:cNvSpPr>
            <a:spLocks noGrp="1"/>
          </p:cNvSpPr>
          <p:nvPr>
            <p:ph type="title"/>
          </p:nvPr>
        </p:nvSpPr>
        <p:spPr/>
        <p:txBody>
          <a:bodyPr/>
          <a:lstStyle/>
          <a:p>
            <a:r>
              <a:rPr lang="en-US"/>
              <a:t>Performance Anti-Patterns</a:t>
            </a:r>
          </a:p>
        </p:txBody>
      </p:sp>
    </p:spTree>
    <p:extLst>
      <p:ext uri="{BB962C8B-B14F-4D97-AF65-F5344CB8AC3E}">
        <p14:creationId xmlns:p14="http://schemas.microsoft.com/office/powerpoint/2010/main" val="278315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Too many indexes</a:t>
            </a:r>
          </a:p>
        </p:txBody>
      </p:sp>
      <p:sp>
        <p:nvSpPr>
          <p:cNvPr id="6" name="Text Placeholder 5">
            <a:extLst>
              <a:ext uri="{FF2B5EF4-FFF2-40B4-BE49-F238E27FC236}">
                <a16:creationId xmlns:a16="http://schemas.microsoft.com/office/drawing/2014/main" id="{88B6EE0A-95D9-4675-9358-02AAC90614C7}"/>
              </a:ext>
            </a:extLst>
          </p:cNvPr>
          <p:cNvSpPr>
            <a:spLocks noGrp="1"/>
          </p:cNvSpPr>
          <p:nvPr>
            <p:ph type="body" sz="quarter" idx="10"/>
          </p:nvPr>
        </p:nvSpPr>
        <p:spPr>
          <a:xfrm>
            <a:off x="584201" y="1651200"/>
            <a:ext cx="11018520" cy="2675181"/>
          </a:xfrm>
        </p:spPr>
        <p:txBody>
          <a:bodyPr/>
          <a:lstStyle/>
          <a:p>
            <a:pPr marL="241254" marR="734553" indent="-229191">
              <a:lnSpc>
                <a:spcPts val="3029"/>
              </a:lnSpc>
              <a:spcBef>
                <a:spcPts val="470"/>
              </a:spcBef>
              <a:buFont typeface="Arial"/>
              <a:buChar char="•"/>
              <a:tabLst>
                <a:tab pos="241889" algn="l"/>
              </a:tabLst>
            </a:pPr>
            <a:r>
              <a:rPr lang="en-US" spc="-15">
                <a:latin typeface="+mn-lt"/>
                <a:cs typeface="Calibri"/>
              </a:rPr>
              <a:t>Start </a:t>
            </a:r>
            <a:r>
              <a:rPr lang="en-US" spc="-5">
                <a:latin typeface="+mn-lt"/>
                <a:cs typeface="Calibri"/>
              </a:rPr>
              <a:t>without </a:t>
            </a:r>
            <a:r>
              <a:rPr lang="en-US" spc="-20">
                <a:latin typeface="+mn-lt"/>
                <a:cs typeface="Calibri"/>
              </a:rPr>
              <a:t>indexes. </a:t>
            </a:r>
            <a:r>
              <a:rPr lang="en-US" spc="-10">
                <a:latin typeface="+mn-lt"/>
                <a:cs typeface="Calibri"/>
              </a:rPr>
              <a:t>The overhead </a:t>
            </a:r>
            <a:r>
              <a:rPr lang="en-US" spc="-5">
                <a:latin typeface="+mn-lt"/>
                <a:cs typeface="Calibri"/>
              </a:rPr>
              <a:t>of </a:t>
            </a:r>
            <a:r>
              <a:rPr lang="en-US" spc="-10">
                <a:latin typeface="+mn-lt"/>
                <a:cs typeface="Calibri"/>
              </a:rPr>
              <a:t>maintaining </a:t>
            </a:r>
            <a:r>
              <a:rPr lang="en-US" spc="-5">
                <a:latin typeface="+mn-lt"/>
                <a:cs typeface="Calibri"/>
              </a:rPr>
              <a:t>them </a:t>
            </a:r>
            <a:r>
              <a:rPr lang="en-US" spc="-10">
                <a:latin typeface="+mn-lt"/>
                <a:cs typeface="Calibri"/>
              </a:rPr>
              <a:t>can be  </a:t>
            </a:r>
            <a:r>
              <a:rPr lang="en-US" spc="-15">
                <a:latin typeface="+mn-lt"/>
                <a:cs typeface="Calibri"/>
              </a:rPr>
              <a:t>greater </a:t>
            </a:r>
            <a:r>
              <a:rPr lang="en-US" spc="-5">
                <a:latin typeface="+mn-lt"/>
                <a:cs typeface="Calibri"/>
              </a:rPr>
              <a:t>than their</a:t>
            </a:r>
            <a:r>
              <a:rPr lang="en-US" spc="15">
                <a:latin typeface="+mn-lt"/>
                <a:cs typeface="Calibri"/>
              </a:rPr>
              <a:t> </a:t>
            </a:r>
            <a:r>
              <a:rPr lang="en-US" spc="-10">
                <a:latin typeface="+mn-lt"/>
                <a:cs typeface="Calibri"/>
              </a:rPr>
              <a:t>value.</a:t>
            </a:r>
            <a:endParaRPr lang="en-US">
              <a:latin typeface="+mn-lt"/>
              <a:cs typeface="Calibri"/>
            </a:endParaRPr>
          </a:p>
          <a:p>
            <a:pPr>
              <a:buFont typeface="Arial"/>
              <a:buChar char="•"/>
            </a:pPr>
            <a:endParaRPr lang="en-US" sz="3137">
              <a:latin typeface="+mn-lt"/>
              <a:cs typeface="Calibri"/>
            </a:endParaRPr>
          </a:p>
          <a:p>
            <a:pPr marL="241254" marR="5079" indent="-229191">
              <a:lnSpc>
                <a:spcPts val="3019"/>
              </a:lnSpc>
              <a:spcBef>
                <a:spcPts val="5"/>
              </a:spcBef>
              <a:buFont typeface="Arial"/>
              <a:buChar char="•"/>
              <a:tabLst>
                <a:tab pos="241889" algn="l"/>
              </a:tabLst>
            </a:pPr>
            <a:r>
              <a:rPr lang="en-US" spc="-5">
                <a:latin typeface="+mn-lt"/>
                <a:cs typeface="Calibri"/>
              </a:rPr>
              <a:t>A </a:t>
            </a:r>
            <a:r>
              <a:rPr lang="en-US" spc="-15">
                <a:latin typeface="+mn-lt"/>
                <a:cs typeface="Calibri"/>
              </a:rPr>
              <a:t>primary-key non-clustered </a:t>
            </a:r>
            <a:r>
              <a:rPr lang="en-US" spc="-20">
                <a:latin typeface="+mn-lt"/>
                <a:cs typeface="Calibri"/>
              </a:rPr>
              <a:t>index may improve </a:t>
            </a:r>
            <a:r>
              <a:rPr lang="en-US" spc="-15">
                <a:latin typeface="+mn-lt"/>
                <a:cs typeface="Calibri"/>
              </a:rPr>
              <a:t>performance </a:t>
            </a:r>
            <a:r>
              <a:rPr lang="en-US" spc="-5">
                <a:latin typeface="+mn-lt"/>
                <a:cs typeface="Calibri"/>
              </a:rPr>
              <a:t>of </a:t>
            </a:r>
            <a:r>
              <a:rPr lang="en-US" spc="-10">
                <a:latin typeface="+mn-lt"/>
                <a:cs typeface="Calibri"/>
              </a:rPr>
              <a:t>joins  </a:t>
            </a:r>
            <a:r>
              <a:rPr lang="en-US" spc="-5">
                <a:latin typeface="+mn-lt"/>
                <a:cs typeface="Calibri"/>
              </a:rPr>
              <a:t>when </a:t>
            </a:r>
            <a:r>
              <a:rPr lang="en-US" spc="-20">
                <a:latin typeface="+mn-lt"/>
                <a:cs typeface="Calibri"/>
              </a:rPr>
              <a:t>fact </a:t>
            </a:r>
            <a:r>
              <a:rPr lang="en-US" spc="-10">
                <a:latin typeface="+mn-lt"/>
                <a:cs typeface="Calibri"/>
              </a:rPr>
              <a:t>tables </a:t>
            </a:r>
            <a:r>
              <a:rPr lang="en-US" spc="-15">
                <a:latin typeface="+mn-lt"/>
                <a:cs typeface="Calibri"/>
              </a:rPr>
              <a:t>are </a:t>
            </a:r>
            <a:r>
              <a:rPr lang="en-US" spc="-5">
                <a:latin typeface="+mn-lt"/>
                <a:cs typeface="Calibri"/>
              </a:rPr>
              <a:t>joined </a:t>
            </a:r>
            <a:r>
              <a:rPr lang="en-US" spc="-20">
                <a:latin typeface="+mn-lt"/>
                <a:cs typeface="Calibri"/>
              </a:rPr>
              <a:t>to </a:t>
            </a:r>
            <a:r>
              <a:rPr lang="en-US" spc="-10">
                <a:latin typeface="+mn-lt"/>
                <a:cs typeface="Calibri"/>
              </a:rPr>
              <a:t>very </a:t>
            </a:r>
            <a:r>
              <a:rPr lang="en-US" spc="-15">
                <a:latin typeface="+mn-lt"/>
                <a:cs typeface="Calibri"/>
              </a:rPr>
              <a:t>large </a:t>
            </a:r>
            <a:r>
              <a:rPr lang="en-US" spc="-10">
                <a:latin typeface="+mn-lt"/>
                <a:cs typeface="Calibri"/>
              </a:rPr>
              <a:t>(billion+)</a:t>
            </a:r>
            <a:r>
              <a:rPr lang="en-US" spc="140">
                <a:latin typeface="+mn-lt"/>
                <a:cs typeface="Calibri"/>
              </a:rPr>
              <a:t> </a:t>
            </a:r>
            <a:r>
              <a:rPr lang="en-US" spc="-10">
                <a:latin typeface="+mn-lt"/>
                <a:cs typeface="Calibri"/>
              </a:rPr>
              <a:t>dimensions</a:t>
            </a:r>
            <a:endParaRPr lang="en-US">
              <a:latin typeface="+mn-lt"/>
              <a:cs typeface="Calibri"/>
            </a:endParaRPr>
          </a:p>
          <a:p>
            <a:endParaRPr lang="en-US">
              <a:latin typeface="+mn-lt"/>
            </a:endParaRPr>
          </a:p>
        </p:txBody>
      </p:sp>
    </p:spTree>
  </p:cSld>
  <p:clrMapOvr>
    <a:masterClrMapping/>
  </p:clrMapOvr>
  <p:transition>
    <p:fade/>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E0DD-B5C0-42BD-AD53-C285EF2A376F}"/>
              </a:ext>
            </a:extLst>
          </p:cNvPr>
          <p:cNvSpPr>
            <a:spLocks noGrp="1"/>
          </p:cNvSpPr>
          <p:nvPr>
            <p:ph type="title"/>
          </p:nvPr>
        </p:nvSpPr>
        <p:spPr>
          <a:xfrm>
            <a:off x="585764" y="2579733"/>
            <a:ext cx="2033814" cy="553998"/>
          </a:xfrm>
        </p:spPr>
        <p:txBody>
          <a:bodyPr/>
          <a:lstStyle/>
          <a:p>
            <a:r>
              <a:rPr lang="en-US"/>
              <a:t>Pop Quiz</a:t>
            </a:r>
          </a:p>
        </p:txBody>
      </p:sp>
      <p:sp>
        <p:nvSpPr>
          <p:cNvPr id="3" name="Text Placeholder 2">
            <a:extLst>
              <a:ext uri="{FF2B5EF4-FFF2-40B4-BE49-F238E27FC236}">
                <a16:creationId xmlns:a16="http://schemas.microsoft.com/office/drawing/2014/main" id="{719A5F27-4C6F-40AD-8655-81C0D6D686A0}"/>
              </a:ext>
            </a:extLst>
          </p:cNvPr>
          <p:cNvSpPr>
            <a:spLocks noGrp="1"/>
          </p:cNvSpPr>
          <p:nvPr>
            <p:ph type="body" sz="quarter" idx="10"/>
          </p:nvPr>
        </p:nvSpPr>
        <p:spPr>
          <a:xfrm>
            <a:off x="585765" y="3535511"/>
            <a:ext cx="4161244" cy="1230757"/>
          </a:xfrm>
        </p:spPr>
        <p:txBody>
          <a:bodyPr>
            <a:normAutofit/>
          </a:bodyPr>
          <a:lstStyle/>
          <a:p>
            <a:r>
              <a:rPr lang="en-US" sz="2745"/>
              <a:t>Match the tables with their recommended index!</a:t>
            </a:r>
          </a:p>
        </p:txBody>
      </p:sp>
      <p:grpSp>
        <p:nvGrpSpPr>
          <p:cNvPr id="115" name="Group 114">
            <a:extLst>
              <a:ext uri="{FF2B5EF4-FFF2-40B4-BE49-F238E27FC236}">
                <a16:creationId xmlns:a16="http://schemas.microsoft.com/office/drawing/2014/main" id="{A1035425-A41A-48BB-B83C-A2E4CACAEA59}"/>
              </a:ext>
            </a:extLst>
          </p:cNvPr>
          <p:cNvGrpSpPr/>
          <p:nvPr/>
        </p:nvGrpSpPr>
        <p:grpSpPr>
          <a:xfrm>
            <a:off x="2488845" y="2513989"/>
            <a:ext cx="703664" cy="703664"/>
            <a:chOff x="2470513" y="2378140"/>
            <a:chExt cx="933687" cy="933687"/>
          </a:xfrm>
        </p:grpSpPr>
        <p:sp>
          <p:nvSpPr>
            <p:cNvPr id="9" name="Oval 8">
              <a:extLst>
                <a:ext uri="{FF2B5EF4-FFF2-40B4-BE49-F238E27FC236}">
                  <a16:creationId xmlns:a16="http://schemas.microsoft.com/office/drawing/2014/main" id="{60CB7193-285B-44C5-923E-CFF3A02BDBD7}"/>
                </a:ext>
              </a:extLst>
            </p:cNvPr>
            <p:cNvSpPr/>
            <p:nvPr/>
          </p:nvSpPr>
          <p:spPr bwMode="auto">
            <a:xfrm>
              <a:off x="2470513" y="2378140"/>
              <a:ext cx="933687" cy="933687"/>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51" rIns="0" bIns="47551" numCol="1" rtlCol="0" anchor="ctr" anchorCtr="0" compatLnSpc="1">
              <a:prstTxWarp prst="textNoShape">
                <a:avLst/>
              </a:prstTxWarp>
            </a:bodyPr>
            <a:lstStyle/>
            <a:p>
              <a:pPr algn="ctr" defTabSz="950663" fontAlgn="base">
                <a:spcBef>
                  <a:spcPct val="0"/>
                </a:spcBef>
                <a:spcAft>
                  <a:spcPct val="0"/>
                </a:spcAft>
                <a:defRPr/>
              </a:pPr>
              <a:endParaRPr lang="en-US" sz="2040" kern="0">
                <a:gradFill>
                  <a:gsLst>
                    <a:gs pos="0">
                      <a:srgbClr val="FFFFFF"/>
                    </a:gs>
                    <a:gs pos="100000">
                      <a:srgbClr val="FFFFFF"/>
                    </a:gs>
                  </a:gsLst>
                  <a:lin ang="5400000" scaled="0"/>
                </a:gradFill>
                <a:latin typeface="Segoe UI Semilight"/>
              </a:endParaRPr>
            </a:p>
          </p:txBody>
        </p:sp>
        <p:sp>
          <p:nvSpPr>
            <p:cNvPr id="11" name="Freeform: Shape 10">
              <a:extLst>
                <a:ext uri="{FF2B5EF4-FFF2-40B4-BE49-F238E27FC236}">
                  <a16:creationId xmlns:a16="http://schemas.microsoft.com/office/drawing/2014/main" id="{96030A08-D618-4B8E-AFD7-997C4DFB56E1}"/>
                </a:ext>
              </a:extLst>
            </p:cNvPr>
            <p:cNvSpPr/>
            <p:nvPr/>
          </p:nvSpPr>
          <p:spPr bwMode="auto">
            <a:xfrm>
              <a:off x="2575510" y="3038226"/>
              <a:ext cx="723693" cy="229372"/>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68" tIns="149175" rIns="186468" bIns="149175"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2" name="Graphic 146">
              <a:extLst>
                <a:ext uri="{FF2B5EF4-FFF2-40B4-BE49-F238E27FC236}">
                  <a16:creationId xmlns:a16="http://schemas.microsoft.com/office/drawing/2014/main" id="{4D8BC4DA-6384-4FBF-9B3C-C3E07CD45882}"/>
                </a:ext>
              </a:extLst>
            </p:cNvPr>
            <p:cNvGrpSpPr/>
            <p:nvPr/>
          </p:nvGrpSpPr>
          <p:grpSpPr>
            <a:xfrm>
              <a:off x="2808080" y="2600140"/>
              <a:ext cx="258552" cy="503496"/>
              <a:chOff x="5767390" y="4295776"/>
              <a:chExt cx="401079" cy="781050"/>
            </a:xfrm>
          </p:grpSpPr>
          <p:sp>
            <p:nvSpPr>
              <p:cNvPr id="13" name="Freeform: Shape 12">
                <a:extLst>
                  <a:ext uri="{FF2B5EF4-FFF2-40B4-BE49-F238E27FC236}">
                    <a16:creationId xmlns:a16="http://schemas.microsoft.com/office/drawing/2014/main" id="{B72C69A0-A632-4572-9984-3BD416964651}"/>
                  </a:ext>
                </a:extLst>
              </p:cNvPr>
              <p:cNvSpPr/>
              <p:nvPr/>
            </p:nvSpPr>
            <p:spPr>
              <a:xfrm>
                <a:off x="5751558" y="4279944"/>
                <a:ext cx="422188" cy="802159"/>
              </a:xfrm>
              <a:custGeom>
                <a:avLst/>
                <a:gdLst/>
                <a:ahLst/>
                <a:cxnLst/>
                <a:rect l="0" t="0" r="0" b="0"/>
                <a:pathLst>
                  <a:path w="422188" h="802159">
                    <a:moveTo>
                      <a:pt x="182597" y="792660"/>
                    </a:moveTo>
                    <a:lnTo>
                      <a:pt x="182597" y="245925"/>
                    </a:lnTo>
                    <a:cubicBezTo>
                      <a:pt x="157265" y="260702"/>
                      <a:pt x="131934" y="271257"/>
                      <a:pt x="106603" y="279700"/>
                    </a:cubicBezTo>
                    <a:cubicBezTo>
                      <a:pt x="79160" y="286033"/>
                      <a:pt x="49607" y="292366"/>
                      <a:pt x="15832" y="294477"/>
                    </a:cubicBezTo>
                    <a:lnTo>
                      <a:pt x="15832" y="125601"/>
                    </a:lnTo>
                    <a:cubicBezTo>
                      <a:pt x="64384" y="117158"/>
                      <a:pt x="108714" y="104492"/>
                      <a:pt x="148821" y="87604"/>
                    </a:cubicBezTo>
                    <a:cubicBezTo>
                      <a:pt x="188929" y="70717"/>
                      <a:pt x="231148" y="45385"/>
                      <a:pt x="275478" y="15832"/>
                    </a:cubicBezTo>
                    <a:lnTo>
                      <a:pt x="408467" y="15832"/>
                    </a:lnTo>
                    <a:lnTo>
                      <a:pt x="408467" y="792660"/>
                    </a:lnTo>
                    <a:lnTo>
                      <a:pt x="182597" y="792660"/>
                    </a:lnTo>
                    <a:close/>
                  </a:path>
                </a:pathLst>
              </a:custGeom>
              <a:solidFill>
                <a:schemeClr val="bg1"/>
              </a:solidFill>
              <a:ln w="9525" cap="flat">
                <a:noFill/>
                <a:prstDash val="solid"/>
                <a:miter/>
              </a:ln>
            </p:spPr>
            <p:txBody>
              <a:bodyPr/>
              <a:lstStyle/>
              <a:p>
                <a:pPr defTabSz="932026">
                  <a:defRPr/>
                </a:pPr>
                <a:endParaRPr lang="en-US" sz="1764">
                  <a:solidFill>
                    <a:srgbClr val="353535"/>
                  </a:solidFill>
                  <a:latin typeface="Segoe UI Semilight"/>
                </a:endParaRPr>
              </a:p>
            </p:txBody>
          </p:sp>
          <p:sp>
            <p:nvSpPr>
              <p:cNvPr id="14" name="Freeform: Shape 13">
                <a:extLst>
                  <a:ext uri="{FF2B5EF4-FFF2-40B4-BE49-F238E27FC236}">
                    <a16:creationId xmlns:a16="http://schemas.microsoft.com/office/drawing/2014/main" id="{CD5344D7-4A35-49AB-A340-A9982B45EFC2}"/>
                  </a:ext>
                </a:extLst>
              </p:cNvPr>
              <p:cNvSpPr/>
              <p:nvPr/>
            </p:nvSpPr>
            <p:spPr>
              <a:xfrm>
                <a:off x="6038646" y="4279944"/>
                <a:ext cx="126657" cy="802159"/>
              </a:xfrm>
              <a:custGeom>
                <a:avLst/>
                <a:gdLst/>
                <a:ahLst/>
                <a:cxnLst/>
                <a:rect l="0" t="0" r="0" b="0"/>
                <a:pathLst>
                  <a:path w="126656" h="802159">
                    <a:moveTo>
                      <a:pt x="15832" y="15832"/>
                    </a:moveTo>
                    <a:lnTo>
                      <a:pt x="119268" y="15832"/>
                    </a:lnTo>
                    <a:lnTo>
                      <a:pt x="119268" y="792660"/>
                    </a:lnTo>
                    <a:lnTo>
                      <a:pt x="24276" y="792660"/>
                    </a:lnTo>
                    <a:lnTo>
                      <a:pt x="15832" y="15832"/>
                    </a:lnTo>
                    <a:close/>
                  </a:path>
                </a:pathLst>
              </a:custGeom>
              <a:solidFill>
                <a:schemeClr val="bg1">
                  <a:lumMod val="65000"/>
                </a:schemeClr>
              </a:solidFill>
              <a:ln w="9525" cap="flat">
                <a:noFill/>
                <a:prstDash val="solid"/>
                <a:miter/>
              </a:ln>
            </p:spPr>
            <p:txBody>
              <a:bodyPr/>
              <a:lstStyle/>
              <a:p>
                <a:pPr defTabSz="932026">
                  <a:defRPr/>
                </a:pPr>
                <a:endParaRPr lang="en-US" sz="1764">
                  <a:solidFill>
                    <a:srgbClr val="353535"/>
                  </a:solidFill>
                  <a:latin typeface="Segoe UI Semilight"/>
                </a:endParaRPr>
              </a:p>
            </p:txBody>
          </p:sp>
        </p:grpSp>
      </p:grpSp>
      <p:grpSp>
        <p:nvGrpSpPr>
          <p:cNvPr id="17" name="Group 16">
            <a:extLst>
              <a:ext uri="{FF2B5EF4-FFF2-40B4-BE49-F238E27FC236}">
                <a16:creationId xmlns:a16="http://schemas.microsoft.com/office/drawing/2014/main" id="{0D13AA83-851D-47A1-AD24-9FAED143ECA2}"/>
              </a:ext>
            </a:extLst>
          </p:cNvPr>
          <p:cNvGrpSpPr/>
          <p:nvPr/>
        </p:nvGrpSpPr>
        <p:grpSpPr>
          <a:xfrm>
            <a:off x="5510554" y="3752345"/>
            <a:ext cx="4077295" cy="1133861"/>
            <a:chOff x="5621051" y="628165"/>
            <a:chExt cx="4159053" cy="1156597"/>
          </a:xfrm>
        </p:grpSpPr>
        <p:pic>
          <p:nvPicPr>
            <p:cNvPr id="5" name="Graphic 4" descr="Table">
              <a:extLst>
                <a:ext uri="{FF2B5EF4-FFF2-40B4-BE49-F238E27FC236}">
                  <a16:creationId xmlns:a16="http://schemas.microsoft.com/office/drawing/2014/main" id="{E94024BE-ECCA-4FE7-830D-707108162F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21051" y="628165"/>
              <a:ext cx="1166447" cy="1156597"/>
            </a:xfrm>
            <a:prstGeom prst="rect">
              <a:avLst/>
            </a:prstGeom>
          </p:spPr>
        </p:pic>
        <p:sp>
          <p:nvSpPr>
            <p:cNvPr id="6" name="TextBox 5">
              <a:extLst>
                <a:ext uri="{FF2B5EF4-FFF2-40B4-BE49-F238E27FC236}">
                  <a16:creationId xmlns:a16="http://schemas.microsoft.com/office/drawing/2014/main" id="{FC454187-54CE-4371-9240-A5B232E61B16}"/>
                </a:ext>
              </a:extLst>
            </p:cNvPr>
            <p:cNvSpPr txBox="1"/>
            <p:nvPr/>
          </p:nvSpPr>
          <p:spPr>
            <a:xfrm>
              <a:off x="6787498" y="744798"/>
              <a:ext cx="2992606" cy="923330"/>
            </a:xfrm>
            <a:prstGeom prst="rect">
              <a:avLst/>
            </a:prstGeom>
            <a:noFill/>
          </p:spPr>
          <p:txBody>
            <a:bodyPr wrap="square" rtlCol="0">
              <a:spAutoFit/>
            </a:bodyPr>
            <a:lstStyle/>
            <a:p>
              <a:r>
                <a:rPr lang="en-US" sz="1765" b="1" err="1"/>
                <a:t>dbo.LineItem</a:t>
              </a:r>
              <a:endParaRPr lang="en-US" sz="1765" b="1"/>
            </a:p>
            <a:p>
              <a:r>
                <a:rPr lang="en-US" sz="1765"/>
                <a:t>30B rows</a:t>
              </a:r>
            </a:p>
            <a:p>
              <a:r>
                <a:rPr lang="en-US" sz="1765"/>
                <a:t>Primary fact table</a:t>
              </a:r>
            </a:p>
          </p:txBody>
        </p:sp>
      </p:grpSp>
      <p:grpSp>
        <p:nvGrpSpPr>
          <p:cNvPr id="19" name="Group 18">
            <a:extLst>
              <a:ext uri="{FF2B5EF4-FFF2-40B4-BE49-F238E27FC236}">
                <a16:creationId xmlns:a16="http://schemas.microsoft.com/office/drawing/2014/main" id="{D8E25659-B3DB-4D94-8E71-6A8DB0A0D82D}"/>
              </a:ext>
            </a:extLst>
          </p:cNvPr>
          <p:cNvGrpSpPr/>
          <p:nvPr/>
        </p:nvGrpSpPr>
        <p:grpSpPr>
          <a:xfrm>
            <a:off x="5510554" y="2214060"/>
            <a:ext cx="4077295" cy="1133861"/>
            <a:chOff x="5621051" y="5093130"/>
            <a:chExt cx="4159053" cy="1156597"/>
          </a:xfrm>
        </p:grpSpPr>
        <p:pic>
          <p:nvPicPr>
            <p:cNvPr id="117" name="Graphic 116" descr="Table">
              <a:extLst>
                <a:ext uri="{FF2B5EF4-FFF2-40B4-BE49-F238E27FC236}">
                  <a16:creationId xmlns:a16="http://schemas.microsoft.com/office/drawing/2014/main" id="{A7A84875-8724-4297-A4EC-2BA419F94FE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21051" y="5093130"/>
              <a:ext cx="1166447" cy="1156597"/>
            </a:xfrm>
            <a:prstGeom prst="rect">
              <a:avLst/>
            </a:prstGeom>
          </p:spPr>
        </p:pic>
        <p:sp>
          <p:nvSpPr>
            <p:cNvPr id="118" name="TextBox 117">
              <a:extLst>
                <a:ext uri="{FF2B5EF4-FFF2-40B4-BE49-F238E27FC236}">
                  <a16:creationId xmlns:a16="http://schemas.microsoft.com/office/drawing/2014/main" id="{D804CB6F-9033-40E3-93DA-4BC420444308}"/>
                </a:ext>
              </a:extLst>
            </p:cNvPr>
            <p:cNvSpPr txBox="1"/>
            <p:nvPr/>
          </p:nvSpPr>
          <p:spPr>
            <a:xfrm>
              <a:off x="6787498" y="5209763"/>
              <a:ext cx="2992606" cy="923330"/>
            </a:xfrm>
            <a:prstGeom prst="rect">
              <a:avLst/>
            </a:prstGeom>
            <a:noFill/>
          </p:spPr>
          <p:txBody>
            <a:bodyPr wrap="square" rtlCol="0">
              <a:spAutoFit/>
            </a:bodyPr>
            <a:lstStyle/>
            <a:p>
              <a:r>
                <a:rPr lang="en-US" sz="1765" b="1" err="1"/>
                <a:t>dbo.Sales</a:t>
              </a:r>
              <a:endParaRPr lang="en-US" sz="1765" b="1"/>
            </a:p>
            <a:p>
              <a:r>
                <a:rPr lang="en-US" sz="1765"/>
                <a:t>150M rows</a:t>
              </a:r>
            </a:p>
            <a:p>
              <a:r>
                <a:rPr lang="en-US" sz="1765"/>
                <a:t>Single sales lookups</a:t>
              </a:r>
            </a:p>
          </p:txBody>
        </p:sp>
      </p:grpSp>
      <p:grpSp>
        <p:nvGrpSpPr>
          <p:cNvPr id="18" name="Group 17">
            <a:extLst>
              <a:ext uri="{FF2B5EF4-FFF2-40B4-BE49-F238E27FC236}">
                <a16:creationId xmlns:a16="http://schemas.microsoft.com/office/drawing/2014/main" id="{FBCF22D3-A771-4F8F-873D-A83C7FE935DA}"/>
              </a:ext>
            </a:extLst>
          </p:cNvPr>
          <p:cNvGrpSpPr/>
          <p:nvPr/>
        </p:nvGrpSpPr>
        <p:grpSpPr>
          <a:xfrm>
            <a:off x="5510553" y="5290630"/>
            <a:ext cx="3687545" cy="1133861"/>
            <a:chOff x="5621051" y="3625402"/>
            <a:chExt cx="3761488" cy="1156597"/>
          </a:xfrm>
        </p:grpSpPr>
        <p:pic>
          <p:nvPicPr>
            <p:cNvPr id="120" name="Graphic 119" descr="Table">
              <a:extLst>
                <a:ext uri="{FF2B5EF4-FFF2-40B4-BE49-F238E27FC236}">
                  <a16:creationId xmlns:a16="http://schemas.microsoft.com/office/drawing/2014/main" id="{73FEF83F-24CD-482E-9B10-3CA36319A91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21051" y="3625402"/>
              <a:ext cx="1166447" cy="1156597"/>
            </a:xfrm>
            <a:prstGeom prst="rect">
              <a:avLst/>
            </a:prstGeom>
          </p:spPr>
        </p:pic>
        <p:sp>
          <p:nvSpPr>
            <p:cNvPr id="121" name="TextBox 120">
              <a:extLst>
                <a:ext uri="{FF2B5EF4-FFF2-40B4-BE49-F238E27FC236}">
                  <a16:creationId xmlns:a16="http://schemas.microsoft.com/office/drawing/2014/main" id="{0C9822F2-BDF0-4AB3-9896-61CE549654E9}"/>
                </a:ext>
              </a:extLst>
            </p:cNvPr>
            <p:cNvSpPr txBox="1"/>
            <p:nvPr/>
          </p:nvSpPr>
          <p:spPr>
            <a:xfrm>
              <a:off x="6787498" y="3742035"/>
              <a:ext cx="2595041" cy="923330"/>
            </a:xfrm>
            <a:prstGeom prst="rect">
              <a:avLst/>
            </a:prstGeom>
            <a:noFill/>
          </p:spPr>
          <p:txBody>
            <a:bodyPr wrap="square" rtlCol="0">
              <a:spAutoFit/>
            </a:bodyPr>
            <a:lstStyle/>
            <a:p>
              <a:r>
                <a:rPr lang="en-US" sz="1765" b="1" err="1"/>
                <a:t>stg.stagingLineItem</a:t>
              </a:r>
              <a:endParaRPr lang="en-US" sz="1765" b="1"/>
            </a:p>
            <a:p>
              <a:r>
                <a:rPr lang="en-US" sz="1765"/>
                <a:t>10k rows</a:t>
              </a:r>
            </a:p>
            <a:p>
              <a:r>
                <a:rPr lang="en-US" sz="1765"/>
                <a:t>Staging table for loads</a:t>
              </a:r>
            </a:p>
          </p:txBody>
        </p:sp>
      </p:grpSp>
      <p:grpSp>
        <p:nvGrpSpPr>
          <p:cNvPr id="16" name="Group 15">
            <a:extLst>
              <a:ext uri="{FF2B5EF4-FFF2-40B4-BE49-F238E27FC236}">
                <a16:creationId xmlns:a16="http://schemas.microsoft.com/office/drawing/2014/main" id="{A15155EA-C678-44A8-B69F-0E3BE9EB8EDD}"/>
              </a:ext>
            </a:extLst>
          </p:cNvPr>
          <p:cNvGrpSpPr/>
          <p:nvPr/>
        </p:nvGrpSpPr>
        <p:grpSpPr>
          <a:xfrm>
            <a:off x="5510554" y="675776"/>
            <a:ext cx="4077295" cy="1133861"/>
            <a:chOff x="5621051" y="2148422"/>
            <a:chExt cx="4159053" cy="1156597"/>
          </a:xfrm>
        </p:grpSpPr>
        <p:pic>
          <p:nvPicPr>
            <p:cNvPr id="123" name="Graphic 122" descr="Table">
              <a:extLst>
                <a:ext uri="{FF2B5EF4-FFF2-40B4-BE49-F238E27FC236}">
                  <a16:creationId xmlns:a16="http://schemas.microsoft.com/office/drawing/2014/main" id="{958A058B-DC10-499B-97EF-70D0D0F6C5C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621051" y="2148422"/>
              <a:ext cx="1166447" cy="1156597"/>
            </a:xfrm>
            <a:prstGeom prst="rect">
              <a:avLst/>
            </a:prstGeom>
          </p:spPr>
        </p:pic>
        <p:sp>
          <p:nvSpPr>
            <p:cNvPr id="124" name="TextBox 123">
              <a:extLst>
                <a:ext uri="{FF2B5EF4-FFF2-40B4-BE49-F238E27FC236}">
                  <a16:creationId xmlns:a16="http://schemas.microsoft.com/office/drawing/2014/main" id="{4E386284-2FC6-450B-BB74-C17C3852146F}"/>
                </a:ext>
              </a:extLst>
            </p:cNvPr>
            <p:cNvSpPr txBox="1"/>
            <p:nvPr/>
          </p:nvSpPr>
          <p:spPr>
            <a:xfrm>
              <a:off x="6787498" y="2265055"/>
              <a:ext cx="2992606" cy="923330"/>
            </a:xfrm>
            <a:prstGeom prst="rect">
              <a:avLst/>
            </a:prstGeom>
            <a:noFill/>
          </p:spPr>
          <p:txBody>
            <a:bodyPr wrap="square" rtlCol="0">
              <a:spAutoFit/>
            </a:bodyPr>
            <a:lstStyle/>
            <a:p>
              <a:r>
                <a:rPr lang="en-US" sz="1765" b="1" err="1"/>
                <a:t>dbo.dimProduct</a:t>
              </a:r>
              <a:endParaRPr lang="en-US" sz="1765" b="1"/>
            </a:p>
            <a:p>
              <a:r>
                <a:rPr lang="en-US" sz="1765"/>
                <a:t>1.5k rows</a:t>
              </a:r>
            </a:p>
            <a:p>
              <a:r>
                <a:rPr lang="en-US" sz="1765"/>
                <a:t>Product information</a:t>
              </a:r>
            </a:p>
          </p:txBody>
        </p:sp>
      </p:grpSp>
      <p:sp>
        <p:nvSpPr>
          <p:cNvPr id="21" name="Rectangle: Rounded Corners 20">
            <a:extLst>
              <a:ext uri="{FF2B5EF4-FFF2-40B4-BE49-F238E27FC236}">
                <a16:creationId xmlns:a16="http://schemas.microsoft.com/office/drawing/2014/main" id="{23628999-0DD3-44DB-8014-4FC9309C8D42}"/>
              </a:ext>
            </a:extLst>
          </p:cNvPr>
          <p:cNvSpPr/>
          <p:nvPr/>
        </p:nvSpPr>
        <p:spPr bwMode="auto">
          <a:xfrm>
            <a:off x="10495997" y="2914292"/>
            <a:ext cx="1110239"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1961">
                <a:gradFill>
                  <a:gsLst>
                    <a:gs pos="0">
                      <a:srgbClr val="FFFFFF"/>
                    </a:gs>
                    <a:gs pos="100000">
                      <a:srgbClr val="FFFFFF"/>
                    </a:gs>
                  </a:gsLst>
                  <a:lin ang="5400000" scaled="0"/>
                </a:gradFill>
                <a:latin typeface="Segoe UI"/>
                <a:ea typeface="Segoe UI" pitchFamily="34" charset="0"/>
                <a:cs typeface="Segoe UI" pitchFamily="34" charset="0"/>
              </a:rPr>
              <a:t>Heap</a:t>
            </a:r>
          </a:p>
        </p:txBody>
      </p:sp>
      <p:sp>
        <p:nvSpPr>
          <p:cNvPr id="22" name="Rectangle: Rounded Corners 21">
            <a:extLst>
              <a:ext uri="{FF2B5EF4-FFF2-40B4-BE49-F238E27FC236}">
                <a16:creationId xmlns:a16="http://schemas.microsoft.com/office/drawing/2014/main" id="{6433F6FB-FDFD-4B5E-BE92-E3B17089A54B}"/>
              </a:ext>
            </a:extLst>
          </p:cNvPr>
          <p:cNvSpPr/>
          <p:nvPr/>
        </p:nvSpPr>
        <p:spPr bwMode="auto">
          <a:xfrm>
            <a:off x="10495997" y="1396560"/>
            <a:ext cx="1110239"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a:gradFill>
                  <a:gsLst>
                    <a:gs pos="0">
                      <a:srgbClr val="FFFFFF"/>
                    </a:gs>
                    <a:gs pos="100000">
                      <a:srgbClr val="FFFFFF"/>
                    </a:gs>
                  </a:gsLst>
                  <a:lin ang="5400000" scaled="0"/>
                </a:gradFill>
                <a:latin typeface="Segoe UI"/>
                <a:ea typeface="Segoe UI" pitchFamily="34" charset="0"/>
                <a:cs typeface="Segoe UI" pitchFamily="34" charset="0"/>
              </a:rPr>
              <a:t>CCI</a:t>
            </a:r>
          </a:p>
        </p:txBody>
      </p:sp>
      <p:sp>
        <p:nvSpPr>
          <p:cNvPr id="23" name="Rectangle: Rounded Corners 22">
            <a:extLst>
              <a:ext uri="{FF2B5EF4-FFF2-40B4-BE49-F238E27FC236}">
                <a16:creationId xmlns:a16="http://schemas.microsoft.com/office/drawing/2014/main" id="{32EA6678-96BE-44E0-8687-ED4A28284CDB}"/>
              </a:ext>
            </a:extLst>
          </p:cNvPr>
          <p:cNvSpPr/>
          <p:nvPr/>
        </p:nvSpPr>
        <p:spPr bwMode="auto">
          <a:xfrm>
            <a:off x="10495997" y="4432025"/>
            <a:ext cx="1110239"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a:gradFill>
                  <a:gsLst>
                    <a:gs pos="0">
                      <a:srgbClr val="FFFFFF"/>
                    </a:gs>
                    <a:gs pos="100000">
                      <a:srgbClr val="FFFFFF"/>
                    </a:gs>
                  </a:gsLst>
                  <a:lin ang="5400000" scaled="0"/>
                </a:gradFill>
                <a:latin typeface="Segoe UI"/>
                <a:ea typeface="Segoe UI" pitchFamily="34" charset="0"/>
                <a:cs typeface="Segoe UI" pitchFamily="34" charset="0"/>
              </a:rPr>
              <a:t>CI</a:t>
            </a:r>
          </a:p>
        </p:txBody>
      </p:sp>
    </p:spTree>
    <p:extLst>
      <p:ext uri="{BB962C8B-B14F-4D97-AF65-F5344CB8AC3E}">
        <p14:creationId xmlns:p14="http://schemas.microsoft.com/office/powerpoint/2010/main" val="179681928"/>
      </p:ext>
    </p:extLst>
  </p:cSld>
  <p:clrMapOvr>
    <a:masterClrMapping/>
  </p:clrMapOvr>
  <p:transition>
    <p:fade/>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E0DD-B5C0-42BD-AD53-C285EF2A376F}"/>
              </a:ext>
            </a:extLst>
          </p:cNvPr>
          <p:cNvSpPr>
            <a:spLocks noGrp="1"/>
          </p:cNvSpPr>
          <p:nvPr>
            <p:ph type="title"/>
          </p:nvPr>
        </p:nvSpPr>
        <p:spPr>
          <a:xfrm>
            <a:off x="585764" y="2579733"/>
            <a:ext cx="2033814" cy="553998"/>
          </a:xfrm>
        </p:spPr>
        <p:txBody>
          <a:bodyPr/>
          <a:lstStyle/>
          <a:p>
            <a:r>
              <a:rPr lang="en-US"/>
              <a:t>Pop Quiz</a:t>
            </a:r>
          </a:p>
        </p:txBody>
      </p:sp>
      <p:sp>
        <p:nvSpPr>
          <p:cNvPr id="3" name="Text Placeholder 2">
            <a:extLst>
              <a:ext uri="{FF2B5EF4-FFF2-40B4-BE49-F238E27FC236}">
                <a16:creationId xmlns:a16="http://schemas.microsoft.com/office/drawing/2014/main" id="{719A5F27-4C6F-40AD-8655-81C0D6D686A0}"/>
              </a:ext>
            </a:extLst>
          </p:cNvPr>
          <p:cNvSpPr>
            <a:spLocks noGrp="1"/>
          </p:cNvSpPr>
          <p:nvPr>
            <p:ph type="body" sz="quarter" idx="10"/>
          </p:nvPr>
        </p:nvSpPr>
        <p:spPr>
          <a:xfrm>
            <a:off x="585765" y="3535511"/>
            <a:ext cx="4161244" cy="1230757"/>
          </a:xfrm>
        </p:spPr>
        <p:txBody>
          <a:bodyPr>
            <a:normAutofit/>
          </a:bodyPr>
          <a:lstStyle/>
          <a:p>
            <a:r>
              <a:rPr lang="en-US" sz="2745"/>
              <a:t>Match the tables with their recommended index!</a:t>
            </a:r>
          </a:p>
        </p:txBody>
      </p:sp>
      <p:grpSp>
        <p:nvGrpSpPr>
          <p:cNvPr id="115" name="Group 114">
            <a:extLst>
              <a:ext uri="{FF2B5EF4-FFF2-40B4-BE49-F238E27FC236}">
                <a16:creationId xmlns:a16="http://schemas.microsoft.com/office/drawing/2014/main" id="{A1035425-A41A-48BB-B83C-A2E4CACAEA59}"/>
              </a:ext>
            </a:extLst>
          </p:cNvPr>
          <p:cNvGrpSpPr/>
          <p:nvPr/>
        </p:nvGrpSpPr>
        <p:grpSpPr>
          <a:xfrm>
            <a:off x="2488845" y="2513989"/>
            <a:ext cx="703664" cy="703664"/>
            <a:chOff x="2470513" y="2378140"/>
            <a:chExt cx="933687" cy="933687"/>
          </a:xfrm>
        </p:grpSpPr>
        <p:sp>
          <p:nvSpPr>
            <p:cNvPr id="9" name="Oval 8">
              <a:extLst>
                <a:ext uri="{FF2B5EF4-FFF2-40B4-BE49-F238E27FC236}">
                  <a16:creationId xmlns:a16="http://schemas.microsoft.com/office/drawing/2014/main" id="{60CB7193-285B-44C5-923E-CFF3A02BDBD7}"/>
                </a:ext>
              </a:extLst>
            </p:cNvPr>
            <p:cNvSpPr/>
            <p:nvPr/>
          </p:nvSpPr>
          <p:spPr bwMode="auto">
            <a:xfrm>
              <a:off x="2470513" y="2378140"/>
              <a:ext cx="933687" cy="933687"/>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51" rIns="0" bIns="47551" numCol="1" rtlCol="0" anchor="ctr" anchorCtr="0" compatLnSpc="1">
              <a:prstTxWarp prst="textNoShape">
                <a:avLst/>
              </a:prstTxWarp>
            </a:bodyPr>
            <a:lstStyle/>
            <a:p>
              <a:pPr algn="ctr" defTabSz="950663" fontAlgn="base">
                <a:spcBef>
                  <a:spcPct val="0"/>
                </a:spcBef>
                <a:spcAft>
                  <a:spcPct val="0"/>
                </a:spcAft>
                <a:defRPr/>
              </a:pPr>
              <a:endParaRPr lang="en-US" sz="2040" kern="0">
                <a:gradFill>
                  <a:gsLst>
                    <a:gs pos="0">
                      <a:srgbClr val="FFFFFF"/>
                    </a:gs>
                    <a:gs pos="100000">
                      <a:srgbClr val="FFFFFF"/>
                    </a:gs>
                  </a:gsLst>
                  <a:lin ang="5400000" scaled="0"/>
                </a:gradFill>
                <a:latin typeface="Segoe UI Semilight"/>
              </a:endParaRPr>
            </a:p>
          </p:txBody>
        </p:sp>
        <p:sp>
          <p:nvSpPr>
            <p:cNvPr id="11" name="Freeform: Shape 10">
              <a:extLst>
                <a:ext uri="{FF2B5EF4-FFF2-40B4-BE49-F238E27FC236}">
                  <a16:creationId xmlns:a16="http://schemas.microsoft.com/office/drawing/2014/main" id="{96030A08-D618-4B8E-AFD7-997C4DFB56E1}"/>
                </a:ext>
              </a:extLst>
            </p:cNvPr>
            <p:cNvSpPr/>
            <p:nvPr/>
          </p:nvSpPr>
          <p:spPr bwMode="auto">
            <a:xfrm>
              <a:off x="2575510" y="3038226"/>
              <a:ext cx="723693" cy="229372"/>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68" tIns="149175" rIns="186468" bIns="149175"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2" name="Graphic 146">
              <a:extLst>
                <a:ext uri="{FF2B5EF4-FFF2-40B4-BE49-F238E27FC236}">
                  <a16:creationId xmlns:a16="http://schemas.microsoft.com/office/drawing/2014/main" id="{4D8BC4DA-6384-4FBF-9B3C-C3E07CD45882}"/>
                </a:ext>
              </a:extLst>
            </p:cNvPr>
            <p:cNvGrpSpPr/>
            <p:nvPr/>
          </p:nvGrpSpPr>
          <p:grpSpPr>
            <a:xfrm>
              <a:off x="2808080" y="2600140"/>
              <a:ext cx="258552" cy="503496"/>
              <a:chOff x="5767390" y="4295776"/>
              <a:chExt cx="401079" cy="781050"/>
            </a:xfrm>
          </p:grpSpPr>
          <p:sp>
            <p:nvSpPr>
              <p:cNvPr id="13" name="Freeform: Shape 12">
                <a:extLst>
                  <a:ext uri="{FF2B5EF4-FFF2-40B4-BE49-F238E27FC236}">
                    <a16:creationId xmlns:a16="http://schemas.microsoft.com/office/drawing/2014/main" id="{B72C69A0-A632-4572-9984-3BD416964651}"/>
                  </a:ext>
                </a:extLst>
              </p:cNvPr>
              <p:cNvSpPr/>
              <p:nvPr/>
            </p:nvSpPr>
            <p:spPr>
              <a:xfrm>
                <a:off x="5751558" y="4279944"/>
                <a:ext cx="422188" cy="802159"/>
              </a:xfrm>
              <a:custGeom>
                <a:avLst/>
                <a:gdLst/>
                <a:ahLst/>
                <a:cxnLst/>
                <a:rect l="0" t="0" r="0" b="0"/>
                <a:pathLst>
                  <a:path w="422188" h="802159">
                    <a:moveTo>
                      <a:pt x="182597" y="792660"/>
                    </a:moveTo>
                    <a:lnTo>
                      <a:pt x="182597" y="245925"/>
                    </a:lnTo>
                    <a:cubicBezTo>
                      <a:pt x="157265" y="260702"/>
                      <a:pt x="131934" y="271257"/>
                      <a:pt x="106603" y="279700"/>
                    </a:cubicBezTo>
                    <a:cubicBezTo>
                      <a:pt x="79160" y="286033"/>
                      <a:pt x="49607" y="292366"/>
                      <a:pt x="15832" y="294477"/>
                    </a:cubicBezTo>
                    <a:lnTo>
                      <a:pt x="15832" y="125601"/>
                    </a:lnTo>
                    <a:cubicBezTo>
                      <a:pt x="64384" y="117158"/>
                      <a:pt x="108714" y="104492"/>
                      <a:pt x="148821" y="87604"/>
                    </a:cubicBezTo>
                    <a:cubicBezTo>
                      <a:pt x="188929" y="70717"/>
                      <a:pt x="231148" y="45385"/>
                      <a:pt x="275478" y="15832"/>
                    </a:cubicBezTo>
                    <a:lnTo>
                      <a:pt x="408467" y="15832"/>
                    </a:lnTo>
                    <a:lnTo>
                      <a:pt x="408467" y="792660"/>
                    </a:lnTo>
                    <a:lnTo>
                      <a:pt x="182597" y="792660"/>
                    </a:lnTo>
                    <a:close/>
                  </a:path>
                </a:pathLst>
              </a:custGeom>
              <a:solidFill>
                <a:schemeClr val="bg1"/>
              </a:solidFill>
              <a:ln w="9525" cap="flat">
                <a:noFill/>
                <a:prstDash val="solid"/>
                <a:miter/>
              </a:ln>
            </p:spPr>
            <p:txBody>
              <a:bodyPr/>
              <a:lstStyle/>
              <a:p>
                <a:pPr defTabSz="932026">
                  <a:defRPr/>
                </a:pPr>
                <a:endParaRPr lang="en-US" sz="1764">
                  <a:solidFill>
                    <a:srgbClr val="353535"/>
                  </a:solidFill>
                  <a:latin typeface="Segoe UI Semilight"/>
                </a:endParaRPr>
              </a:p>
            </p:txBody>
          </p:sp>
          <p:sp>
            <p:nvSpPr>
              <p:cNvPr id="14" name="Freeform: Shape 13">
                <a:extLst>
                  <a:ext uri="{FF2B5EF4-FFF2-40B4-BE49-F238E27FC236}">
                    <a16:creationId xmlns:a16="http://schemas.microsoft.com/office/drawing/2014/main" id="{CD5344D7-4A35-49AB-A340-A9982B45EFC2}"/>
                  </a:ext>
                </a:extLst>
              </p:cNvPr>
              <p:cNvSpPr/>
              <p:nvPr/>
            </p:nvSpPr>
            <p:spPr>
              <a:xfrm>
                <a:off x="6038646" y="4279944"/>
                <a:ext cx="126657" cy="802159"/>
              </a:xfrm>
              <a:custGeom>
                <a:avLst/>
                <a:gdLst/>
                <a:ahLst/>
                <a:cxnLst/>
                <a:rect l="0" t="0" r="0" b="0"/>
                <a:pathLst>
                  <a:path w="126656" h="802159">
                    <a:moveTo>
                      <a:pt x="15832" y="15832"/>
                    </a:moveTo>
                    <a:lnTo>
                      <a:pt x="119268" y="15832"/>
                    </a:lnTo>
                    <a:lnTo>
                      <a:pt x="119268" y="792660"/>
                    </a:lnTo>
                    <a:lnTo>
                      <a:pt x="24276" y="792660"/>
                    </a:lnTo>
                    <a:lnTo>
                      <a:pt x="15832" y="15832"/>
                    </a:lnTo>
                    <a:close/>
                  </a:path>
                </a:pathLst>
              </a:custGeom>
              <a:solidFill>
                <a:schemeClr val="bg1">
                  <a:lumMod val="65000"/>
                </a:schemeClr>
              </a:solidFill>
              <a:ln w="9525" cap="flat">
                <a:noFill/>
                <a:prstDash val="solid"/>
                <a:miter/>
              </a:ln>
            </p:spPr>
            <p:txBody>
              <a:bodyPr/>
              <a:lstStyle/>
              <a:p>
                <a:pPr defTabSz="932026">
                  <a:defRPr/>
                </a:pPr>
                <a:endParaRPr lang="en-US" sz="1764">
                  <a:solidFill>
                    <a:srgbClr val="353535"/>
                  </a:solidFill>
                  <a:latin typeface="Segoe UI Semilight"/>
                </a:endParaRPr>
              </a:p>
            </p:txBody>
          </p:sp>
        </p:grpSp>
      </p:grpSp>
      <p:grpSp>
        <p:nvGrpSpPr>
          <p:cNvPr id="17" name="Group 16">
            <a:extLst>
              <a:ext uri="{FF2B5EF4-FFF2-40B4-BE49-F238E27FC236}">
                <a16:creationId xmlns:a16="http://schemas.microsoft.com/office/drawing/2014/main" id="{0D13AA83-851D-47A1-AD24-9FAED143ECA2}"/>
              </a:ext>
            </a:extLst>
          </p:cNvPr>
          <p:cNvGrpSpPr/>
          <p:nvPr/>
        </p:nvGrpSpPr>
        <p:grpSpPr>
          <a:xfrm>
            <a:off x="5510554" y="3752345"/>
            <a:ext cx="4077295" cy="1133861"/>
            <a:chOff x="5621051" y="628165"/>
            <a:chExt cx="4159053" cy="1156597"/>
          </a:xfrm>
        </p:grpSpPr>
        <p:pic>
          <p:nvPicPr>
            <p:cNvPr id="5" name="Graphic 4" descr="Table">
              <a:extLst>
                <a:ext uri="{FF2B5EF4-FFF2-40B4-BE49-F238E27FC236}">
                  <a16:creationId xmlns:a16="http://schemas.microsoft.com/office/drawing/2014/main" id="{E94024BE-ECCA-4FE7-830D-707108162F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21051" y="628165"/>
              <a:ext cx="1166447" cy="1156597"/>
            </a:xfrm>
            <a:prstGeom prst="rect">
              <a:avLst/>
            </a:prstGeom>
          </p:spPr>
        </p:pic>
        <p:sp>
          <p:nvSpPr>
            <p:cNvPr id="6" name="TextBox 5">
              <a:extLst>
                <a:ext uri="{FF2B5EF4-FFF2-40B4-BE49-F238E27FC236}">
                  <a16:creationId xmlns:a16="http://schemas.microsoft.com/office/drawing/2014/main" id="{FC454187-54CE-4371-9240-A5B232E61B16}"/>
                </a:ext>
              </a:extLst>
            </p:cNvPr>
            <p:cNvSpPr txBox="1"/>
            <p:nvPr/>
          </p:nvSpPr>
          <p:spPr>
            <a:xfrm>
              <a:off x="6787498" y="744798"/>
              <a:ext cx="2992606" cy="923330"/>
            </a:xfrm>
            <a:prstGeom prst="rect">
              <a:avLst/>
            </a:prstGeom>
            <a:noFill/>
          </p:spPr>
          <p:txBody>
            <a:bodyPr wrap="square" rtlCol="0">
              <a:spAutoFit/>
            </a:bodyPr>
            <a:lstStyle/>
            <a:p>
              <a:r>
                <a:rPr lang="en-US" sz="1765" b="1" err="1"/>
                <a:t>dbo.LineItem</a:t>
              </a:r>
              <a:endParaRPr lang="en-US" sz="1765" b="1"/>
            </a:p>
            <a:p>
              <a:r>
                <a:rPr lang="en-US" sz="1765"/>
                <a:t>30B rows</a:t>
              </a:r>
            </a:p>
            <a:p>
              <a:r>
                <a:rPr lang="en-US" sz="1765"/>
                <a:t>Primary fact table</a:t>
              </a:r>
            </a:p>
          </p:txBody>
        </p:sp>
      </p:grpSp>
      <p:grpSp>
        <p:nvGrpSpPr>
          <p:cNvPr id="19" name="Group 18">
            <a:extLst>
              <a:ext uri="{FF2B5EF4-FFF2-40B4-BE49-F238E27FC236}">
                <a16:creationId xmlns:a16="http://schemas.microsoft.com/office/drawing/2014/main" id="{D8E25659-B3DB-4D94-8E71-6A8DB0A0D82D}"/>
              </a:ext>
            </a:extLst>
          </p:cNvPr>
          <p:cNvGrpSpPr/>
          <p:nvPr/>
        </p:nvGrpSpPr>
        <p:grpSpPr>
          <a:xfrm>
            <a:off x="5510554" y="2214060"/>
            <a:ext cx="4077295" cy="1133861"/>
            <a:chOff x="5621051" y="5093130"/>
            <a:chExt cx="4159053" cy="1156597"/>
          </a:xfrm>
        </p:grpSpPr>
        <p:pic>
          <p:nvPicPr>
            <p:cNvPr id="117" name="Graphic 116" descr="Table">
              <a:extLst>
                <a:ext uri="{FF2B5EF4-FFF2-40B4-BE49-F238E27FC236}">
                  <a16:creationId xmlns:a16="http://schemas.microsoft.com/office/drawing/2014/main" id="{A7A84875-8724-4297-A4EC-2BA419F94FE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21051" y="5093130"/>
              <a:ext cx="1166447" cy="1156597"/>
            </a:xfrm>
            <a:prstGeom prst="rect">
              <a:avLst/>
            </a:prstGeom>
          </p:spPr>
        </p:pic>
        <p:sp>
          <p:nvSpPr>
            <p:cNvPr id="118" name="TextBox 117">
              <a:extLst>
                <a:ext uri="{FF2B5EF4-FFF2-40B4-BE49-F238E27FC236}">
                  <a16:creationId xmlns:a16="http://schemas.microsoft.com/office/drawing/2014/main" id="{D804CB6F-9033-40E3-93DA-4BC420444308}"/>
                </a:ext>
              </a:extLst>
            </p:cNvPr>
            <p:cNvSpPr txBox="1"/>
            <p:nvPr/>
          </p:nvSpPr>
          <p:spPr>
            <a:xfrm>
              <a:off x="6787498" y="5209763"/>
              <a:ext cx="2992606" cy="923330"/>
            </a:xfrm>
            <a:prstGeom prst="rect">
              <a:avLst/>
            </a:prstGeom>
            <a:noFill/>
          </p:spPr>
          <p:txBody>
            <a:bodyPr wrap="square" rtlCol="0">
              <a:spAutoFit/>
            </a:bodyPr>
            <a:lstStyle/>
            <a:p>
              <a:r>
                <a:rPr lang="en-US" sz="1765" b="1" err="1"/>
                <a:t>dbo.Sales</a:t>
              </a:r>
              <a:endParaRPr lang="en-US" sz="1765" b="1"/>
            </a:p>
            <a:p>
              <a:r>
                <a:rPr lang="en-US" sz="1765"/>
                <a:t>150M rows</a:t>
              </a:r>
            </a:p>
            <a:p>
              <a:r>
                <a:rPr lang="en-US" sz="1765"/>
                <a:t>Single sales lookups</a:t>
              </a:r>
            </a:p>
          </p:txBody>
        </p:sp>
      </p:grpSp>
      <p:grpSp>
        <p:nvGrpSpPr>
          <p:cNvPr id="18" name="Group 17">
            <a:extLst>
              <a:ext uri="{FF2B5EF4-FFF2-40B4-BE49-F238E27FC236}">
                <a16:creationId xmlns:a16="http://schemas.microsoft.com/office/drawing/2014/main" id="{FBCF22D3-A771-4F8F-873D-A83C7FE935DA}"/>
              </a:ext>
            </a:extLst>
          </p:cNvPr>
          <p:cNvGrpSpPr/>
          <p:nvPr/>
        </p:nvGrpSpPr>
        <p:grpSpPr>
          <a:xfrm>
            <a:off x="5510553" y="5290630"/>
            <a:ext cx="3687545" cy="1133861"/>
            <a:chOff x="5621051" y="3625402"/>
            <a:chExt cx="3761488" cy="1156597"/>
          </a:xfrm>
        </p:grpSpPr>
        <p:pic>
          <p:nvPicPr>
            <p:cNvPr id="120" name="Graphic 119" descr="Table">
              <a:extLst>
                <a:ext uri="{FF2B5EF4-FFF2-40B4-BE49-F238E27FC236}">
                  <a16:creationId xmlns:a16="http://schemas.microsoft.com/office/drawing/2014/main" id="{73FEF83F-24CD-482E-9B10-3CA36319A91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21051" y="3625402"/>
              <a:ext cx="1166447" cy="1156597"/>
            </a:xfrm>
            <a:prstGeom prst="rect">
              <a:avLst/>
            </a:prstGeom>
          </p:spPr>
        </p:pic>
        <p:sp>
          <p:nvSpPr>
            <p:cNvPr id="121" name="TextBox 120">
              <a:extLst>
                <a:ext uri="{FF2B5EF4-FFF2-40B4-BE49-F238E27FC236}">
                  <a16:creationId xmlns:a16="http://schemas.microsoft.com/office/drawing/2014/main" id="{0C9822F2-BDF0-4AB3-9896-61CE549654E9}"/>
                </a:ext>
              </a:extLst>
            </p:cNvPr>
            <p:cNvSpPr txBox="1"/>
            <p:nvPr/>
          </p:nvSpPr>
          <p:spPr>
            <a:xfrm>
              <a:off x="6787498" y="3742035"/>
              <a:ext cx="2595041" cy="923330"/>
            </a:xfrm>
            <a:prstGeom prst="rect">
              <a:avLst/>
            </a:prstGeom>
            <a:noFill/>
          </p:spPr>
          <p:txBody>
            <a:bodyPr wrap="square" rtlCol="0">
              <a:spAutoFit/>
            </a:bodyPr>
            <a:lstStyle/>
            <a:p>
              <a:r>
                <a:rPr lang="en-US" sz="1765" b="1" err="1"/>
                <a:t>stg.stagingLineItem</a:t>
              </a:r>
              <a:endParaRPr lang="en-US" sz="1765" b="1"/>
            </a:p>
            <a:p>
              <a:r>
                <a:rPr lang="en-US" sz="1765"/>
                <a:t>10k rows</a:t>
              </a:r>
            </a:p>
            <a:p>
              <a:r>
                <a:rPr lang="en-US" sz="1765"/>
                <a:t>Staging table for loads</a:t>
              </a:r>
            </a:p>
          </p:txBody>
        </p:sp>
      </p:grpSp>
      <p:grpSp>
        <p:nvGrpSpPr>
          <p:cNvPr id="16" name="Group 15">
            <a:extLst>
              <a:ext uri="{FF2B5EF4-FFF2-40B4-BE49-F238E27FC236}">
                <a16:creationId xmlns:a16="http://schemas.microsoft.com/office/drawing/2014/main" id="{A15155EA-C678-44A8-B69F-0E3BE9EB8EDD}"/>
              </a:ext>
            </a:extLst>
          </p:cNvPr>
          <p:cNvGrpSpPr/>
          <p:nvPr/>
        </p:nvGrpSpPr>
        <p:grpSpPr>
          <a:xfrm>
            <a:off x="5510554" y="675776"/>
            <a:ext cx="4077295" cy="1133861"/>
            <a:chOff x="5621051" y="2148422"/>
            <a:chExt cx="4159053" cy="1156597"/>
          </a:xfrm>
        </p:grpSpPr>
        <p:pic>
          <p:nvPicPr>
            <p:cNvPr id="123" name="Graphic 122" descr="Table">
              <a:extLst>
                <a:ext uri="{FF2B5EF4-FFF2-40B4-BE49-F238E27FC236}">
                  <a16:creationId xmlns:a16="http://schemas.microsoft.com/office/drawing/2014/main" id="{958A058B-DC10-499B-97EF-70D0D0F6C5C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621051" y="2148422"/>
              <a:ext cx="1166447" cy="1156597"/>
            </a:xfrm>
            <a:prstGeom prst="rect">
              <a:avLst/>
            </a:prstGeom>
          </p:spPr>
        </p:pic>
        <p:sp>
          <p:nvSpPr>
            <p:cNvPr id="124" name="TextBox 123">
              <a:extLst>
                <a:ext uri="{FF2B5EF4-FFF2-40B4-BE49-F238E27FC236}">
                  <a16:creationId xmlns:a16="http://schemas.microsoft.com/office/drawing/2014/main" id="{4E386284-2FC6-450B-BB74-C17C3852146F}"/>
                </a:ext>
              </a:extLst>
            </p:cNvPr>
            <p:cNvSpPr txBox="1"/>
            <p:nvPr/>
          </p:nvSpPr>
          <p:spPr>
            <a:xfrm>
              <a:off x="6787498" y="2265055"/>
              <a:ext cx="2992606" cy="923330"/>
            </a:xfrm>
            <a:prstGeom prst="rect">
              <a:avLst/>
            </a:prstGeom>
            <a:noFill/>
          </p:spPr>
          <p:txBody>
            <a:bodyPr wrap="square" rtlCol="0">
              <a:spAutoFit/>
            </a:bodyPr>
            <a:lstStyle/>
            <a:p>
              <a:r>
                <a:rPr lang="en-US" sz="1765" b="1" err="1"/>
                <a:t>dbo.dimProduct</a:t>
              </a:r>
              <a:endParaRPr lang="en-US" sz="1765" b="1"/>
            </a:p>
            <a:p>
              <a:r>
                <a:rPr lang="en-US" sz="1765"/>
                <a:t>1.5k rows</a:t>
              </a:r>
            </a:p>
            <a:p>
              <a:r>
                <a:rPr lang="en-US" sz="1765"/>
                <a:t>Product information</a:t>
              </a:r>
            </a:p>
          </p:txBody>
        </p:sp>
      </p:grpSp>
      <p:sp>
        <p:nvSpPr>
          <p:cNvPr id="21" name="Rectangle: Rounded Corners 20">
            <a:extLst>
              <a:ext uri="{FF2B5EF4-FFF2-40B4-BE49-F238E27FC236}">
                <a16:creationId xmlns:a16="http://schemas.microsoft.com/office/drawing/2014/main" id="{23628999-0DD3-44DB-8014-4FC9309C8D42}"/>
              </a:ext>
            </a:extLst>
          </p:cNvPr>
          <p:cNvSpPr/>
          <p:nvPr/>
        </p:nvSpPr>
        <p:spPr bwMode="auto">
          <a:xfrm>
            <a:off x="10495997" y="2914292"/>
            <a:ext cx="1110239"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1961">
                <a:gradFill>
                  <a:gsLst>
                    <a:gs pos="0">
                      <a:srgbClr val="FFFFFF"/>
                    </a:gs>
                    <a:gs pos="100000">
                      <a:srgbClr val="FFFFFF"/>
                    </a:gs>
                  </a:gsLst>
                  <a:lin ang="5400000" scaled="0"/>
                </a:gradFill>
                <a:latin typeface="Segoe UI"/>
                <a:ea typeface="Segoe UI" pitchFamily="34" charset="0"/>
                <a:cs typeface="Segoe UI" pitchFamily="34" charset="0"/>
              </a:rPr>
              <a:t>Heap</a:t>
            </a:r>
          </a:p>
        </p:txBody>
      </p:sp>
      <p:sp>
        <p:nvSpPr>
          <p:cNvPr id="22" name="Rectangle: Rounded Corners 21">
            <a:extLst>
              <a:ext uri="{FF2B5EF4-FFF2-40B4-BE49-F238E27FC236}">
                <a16:creationId xmlns:a16="http://schemas.microsoft.com/office/drawing/2014/main" id="{6433F6FB-FDFD-4B5E-BE92-E3B17089A54B}"/>
              </a:ext>
            </a:extLst>
          </p:cNvPr>
          <p:cNvSpPr/>
          <p:nvPr/>
        </p:nvSpPr>
        <p:spPr bwMode="auto">
          <a:xfrm>
            <a:off x="10495997" y="1396560"/>
            <a:ext cx="1110239"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a:gradFill>
                  <a:gsLst>
                    <a:gs pos="0">
                      <a:srgbClr val="FFFFFF"/>
                    </a:gs>
                    <a:gs pos="100000">
                      <a:srgbClr val="FFFFFF"/>
                    </a:gs>
                  </a:gsLst>
                  <a:lin ang="5400000" scaled="0"/>
                </a:gradFill>
                <a:latin typeface="Segoe UI"/>
                <a:ea typeface="Segoe UI" pitchFamily="34" charset="0"/>
                <a:cs typeface="Segoe UI" pitchFamily="34" charset="0"/>
              </a:rPr>
              <a:t>CCI</a:t>
            </a:r>
          </a:p>
        </p:txBody>
      </p:sp>
      <p:sp>
        <p:nvSpPr>
          <p:cNvPr id="23" name="Rectangle: Rounded Corners 22">
            <a:extLst>
              <a:ext uri="{FF2B5EF4-FFF2-40B4-BE49-F238E27FC236}">
                <a16:creationId xmlns:a16="http://schemas.microsoft.com/office/drawing/2014/main" id="{32EA6678-96BE-44E0-8687-ED4A28284CDB}"/>
              </a:ext>
            </a:extLst>
          </p:cNvPr>
          <p:cNvSpPr/>
          <p:nvPr/>
        </p:nvSpPr>
        <p:spPr bwMode="auto">
          <a:xfrm>
            <a:off x="10495997" y="4432025"/>
            <a:ext cx="1110239"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a:gradFill>
                  <a:gsLst>
                    <a:gs pos="0">
                      <a:srgbClr val="FFFFFF"/>
                    </a:gs>
                    <a:gs pos="100000">
                      <a:srgbClr val="FFFFFF"/>
                    </a:gs>
                  </a:gsLst>
                  <a:lin ang="5400000" scaled="0"/>
                </a:gradFill>
                <a:latin typeface="Segoe UI"/>
                <a:ea typeface="Segoe UI" pitchFamily="34" charset="0"/>
                <a:cs typeface="Segoe UI" pitchFamily="34" charset="0"/>
              </a:rPr>
              <a:t>CI</a:t>
            </a:r>
          </a:p>
        </p:txBody>
      </p:sp>
      <p:cxnSp>
        <p:nvCxnSpPr>
          <p:cNvPr id="7" name="Straight Arrow Connector 6">
            <a:extLst>
              <a:ext uri="{FF2B5EF4-FFF2-40B4-BE49-F238E27FC236}">
                <a16:creationId xmlns:a16="http://schemas.microsoft.com/office/drawing/2014/main" id="{8E605372-9375-4897-836D-6E5579A6F970}"/>
              </a:ext>
            </a:extLst>
          </p:cNvPr>
          <p:cNvCxnSpPr>
            <a:endCxn id="21" idx="1"/>
          </p:cNvCxnSpPr>
          <p:nvPr/>
        </p:nvCxnSpPr>
        <p:spPr>
          <a:xfrm>
            <a:off x="8548515" y="1234695"/>
            <a:ext cx="1947482" cy="2092674"/>
          </a:xfrm>
          <a:prstGeom prst="straightConnector1">
            <a:avLst/>
          </a:prstGeom>
          <a:ln w="57150">
            <a:solidFill>
              <a:srgbClr val="333F5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00105C25-8C89-4C16-A3B2-CAC9BD238A29}"/>
              </a:ext>
            </a:extLst>
          </p:cNvPr>
          <p:cNvCxnSpPr>
            <a:cxnSpLocks/>
            <a:endCxn id="23" idx="1"/>
          </p:cNvCxnSpPr>
          <p:nvPr/>
        </p:nvCxnSpPr>
        <p:spPr>
          <a:xfrm>
            <a:off x="8601553" y="2762029"/>
            <a:ext cx="1894444" cy="2083073"/>
          </a:xfrm>
          <a:prstGeom prst="straightConnector1">
            <a:avLst/>
          </a:prstGeom>
          <a:ln w="57150">
            <a:solidFill>
              <a:srgbClr val="7F6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111D96B-ECDB-41B6-9B22-454FC6738852}"/>
              </a:ext>
            </a:extLst>
          </p:cNvPr>
          <p:cNvCxnSpPr>
            <a:cxnSpLocks/>
            <a:endCxn id="22" idx="1"/>
          </p:cNvCxnSpPr>
          <p:nvPr/>
        </p:nvCxnSpPr>
        <p:spPr>
          <a:xfrm flipV="1">
            <a:off x="8601553" y="1809637"/>
            <a:ext cx="1894444" cy="2584466"/>
          </a:xfrm>
          <a:prstGeom prst="straightConnector1">
            <a:avLst/>
          </a:prstGeom>
          <a:ln w="57150">
            <a:solidFill>
              <a:srgbClr val="0078D4"/>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DB1D8C1-146A-44A3-A0E2-C4F5D2549DF8}"/>
              </a:ext>
            </a:extLst>
          </p:cNvPr>
          <p:cNvCxnSpPr>
            <a:cxnSpLocks/>
            <a:endCxn id="21" idx="1"/>
          </p:cNvCxnSpPr>
          <p:nvPr/>
        </p:nvCxnSpPr>
        <p:spPr>
          <a:xfrm flipV="1">
            <a:off x="8601553" y="3327369"/>
            <a:ext cx="1894444" cy="2622388"/>
          </a:xfrm>
          <a:prstGeom prst="straightConnector1">
            <a:avLst/>
          </a:prstGeom>
          <a:ln w="57150">
            <a:solidFill>
              <a:srgbClr val="C55A1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22427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down)">
                                      <p:cBhvr>
                                        <p:cTn id="17" dur="500"/>
                                        <p:tgtEl>
                                          <p:spTgt spid="2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ipe(down)">
                                      <p:cBhvr>
                                        <p:cTn id="2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FCF14BDF-B452-4D32-A5A0-A1AD4F6B15FD}"/>
              </a:ext>
            </a:extLst>
          </p:cNvPr>
          <p:cNvSpPr/>
          <p:nvPr/>
        </p:nvSpPr>
        <p:spPr bwMode="auto">
          <a:xfrm>
            <a:off x="1578426" y="5021696"/>
            <a:ext cx="10485728" cy="1706097"/>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STORE</a:t>
            </a:r>
            <a:endParaRPr lang="en-US" sz="2400" b="1">
              <a:solidFill>
                <a:schemeClr val="tx1">
                  <a:lumMod val="50000"/>
                  <a:lumOff val="50000"/>
                </a:schemeClr>
              </a:solidFill>
              <a:ea typeface="Segoe UI" pitchFamily="34" charset="0"/>
              <a:cs typeface="Segoe UI" pitchFamily="34" charset="0"/>
            </a:endParaRPr>
          </a:p>
        </p:txBody>
      </p:sp>
      <p:sp>
        <p:nvSpPr>
          <p:cNvPr id="91" name="Rectangle 90">
            <a:extLst>
              <a:ext uri="{FF2B5EF4-FFF2-40B4-BE49-F238E27FC236}">
                <a16:creationId xmlns:a16="http://schemas.microsoft.com/office/drawing/2014/main" id="{D1CDC214-4E1D-40C7-AE60-10304584D57A}"/>
              </a:ext>
            </a:extLst>
          </p:cNvPr>
          <p:cNvSpPr/>
          <p:nvPr/>
        </p:nvSpPr>
        <p:spPr bwMode="auto">
          <a:xfrm>
            <a:off x="10650944" y="437281"/>
            <a:ext cx="1413210"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VISUALIZE</a:t>
            </a:r>
            <a:endParaRPr lang="en-US" sz="2400" b="1">
              <a:solidFill>
                <a:schemeClr val="tx1">
                  <a:lumMod val="50000"/>
                  <a:lumOff val="50000"/>
                </a:schemeClr>
              </a:solidFill>
              <a:ea typeface="Segoe UI" pitchFamily="34" charset="0"/>
              <a:cs typeface="Segoe UI" pitchFamily="34" charset="0"/>
            </a:endParaRPr>
          </a:p>
        </p:txBody>
      </p:sp>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r>
              <a:rPr lang="en-US"/>
              <a:t>Modern Data Warehouse</a:t>
            </a:r>
          </a:p>
        </p:txBody>
      </p:sp>
      <p:sp>
        <p:nvSpPr>
          <p:cNvPr id="6" name="Rectangle 5">
            <a:extLst>
              <a:ext uri="{FF2B5EF4-FFF2-40B4-BE49-F238E27FC236}">
                <a16:creationId xmlns:a16="http://schemas.microsoft.com/office/drawing/2014/main" id="{F608A9AF-2172-430A-A048-0E42E62E1535}"/>
              </a:ext>
            </a:extLst>
          </p:cNvPr>
          <p:cNvSpPr/>
          <p:nvPr/>
        </p:nvSpPr>
        <p:spPr bwMode="auto">
          <a:xfrm>
            <a:off x="1582950"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INGEST</a:t>
            </a:r>
            <a:endParaRPr lang="en-US" sz="2400" b="1">
              <a:solidFill>
                <a:schemeClr val="tx1">
                  <a:lumMod val="50000"/>
                  <a:lumOff val="50000"/>
                </a:schemeClr>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170FB63E-99E9-43E4-A4D5-CCB5FD9A85F1}"/>
              </a:ext>
            </a:extLst>
          </p:cNvPr>
          <p:cNvSpPr/>
          <p:nvPr/>
        </p:nvSpPr>
        <p:spPr bwMode="auto">
          <a:xfrm>
            <a:off x="3849948"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dirty="0">
                <a:solidFill>
                  <a:schemeClr val="tx1">
                    <a:lumMod val="50000"/>
                    <a:lumOff val="50000"/>
                  </a:schemeClr>
                </a:solidFill>
                <a:ea typeface="Segoe UI" pitchFamily="34" charset="0"/>
                <a:cs typeface="Segoe UI" pitchFamily="34" charset="0"/>
              </a:rPr>
              <a:t>PREPARE</a:t>
            </a:r>
            <a:endParaRPr lang="en-US" sz="2400" b="1" dirty="0">
              <a:solidFill>
                <a:schemeClr val="tx1">
                  <a:lumMod val="50000"/>
                  <a:lumOff val="50000"/>
                </a:schemeClr>
              </a:solidFill>
              <a:ea typeface="Segoe UI" pitchFamily="34" charset="0"/>
              <a:cs typeface="Segoe UI" pitchFamily="34" charset="0"/>
            </a:endParaRPr>
          </a:p>
        </p:txBody>
      </p:sp>
      <p:sp>
        <p:nvSpPr>
          <p:cNvPr id="9" name="Rectangle 8">
            <a:extLst>
              <a:ext uri="{FF2B5EF4-FFF2-40B4-BE49-F238E27FC236}">
                <a16:creationId xmlns:a16="http://schemas.microsoft.com/office/drawing/2014/main" id="{07F387B8-1A81-4F0D-9875-3BB4223648CB}"/>
              </a:ext>
            </a:extLst>
          </p:cNvPr>
          <p:cNvSpPr/>
          <p:nvPr/>
        </p:nvSpPr>
        <p:spPr bwMode="auto">
          <a:xfrm>
            <a:off x="6116947"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TRANSFORM &amp; ENRICH</a:t>
            </a:r>
            <a:endParaRPr lang="en-US" sz="2400" b="1">
              <a:solidFill>
                <a:schemeClr val="tx1">
                  <a:lumMod val="50000"/>
                  <a:lumOff val="50000"/>
                </a:schemeClr>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2C66B68D-EBC5-4D15-868A-0320583AE1E5}"/>
              </a:ext>
            </a:extLst>
          </p:cNvPr>
          <p:cNvSpPr/>
          <p:nvPr/>
        </p:nvSpPr>
        <p:spPr bwMode="auto">
          <a:xfrm>
            <a:off x="8383945"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SERVE</a:t>
            </a:r>
            <a:endParaRPr lang="en-US" sz="2400" b="1">
              <a:solidFill>
                <a:schemeClr val="tx1">
                  <a:lumMod val="50000"/>
                  <a:lumOff val="50000"/>
                </a:schemeClr>
              </a:soli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AFCE4EC1-6377-4916-8D27-3F2064FED3B1}"/>
              </a:ext>
            </a:extLst>
          </p:cNvPr>
          <p:cNvSpPr/>
          <p:nvPr/>
        </p:nvSpPr>
        <p:spPr bwMode="auto">
          <a:xfrm>
            <a:off x="1642571" y="1122995"/>
            <a:ext cx="10421582" cy="3605226"/>
          </a:xfrm>
          <a:prstGeom prst="rect">
            <a:avLst/>
          </a:prstGeom>
          <a:solidFill>
            <a:schemeClr val="bg1"/>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endParaRPr lang="en-US" b="1">
              <a:solidFill>
                <a:schemeClr val="tx2"/>
              </a:solidFill>
              <a:ea typeface="Segoe UI" pitchFamily="34" charset="0"/>
              <a:cs typeface="Segoe UI" pitchFamily="34" charset="0"/>
            </a:endParaRPr>
          </a:p>
        </p:txBody>
      </p:sp>
      <p:grpSp>
        <p:nvGrpSpPr>
          <p:cNvPr id="25" name="Group 24">
            <a:extLst>
              <a:ext uri="{FF2B5EF4-FFF2-40B4-BE49-F238E27FC236}">
                <a16:creationId xmlns:a16="http://schemas.microsoft.com/office/drawing/2014/main" id="{97F35014-8B23-4101-9AE6-F2FA710E841D}"/>
              </a:ext>
            </a:extLst>
          </p:cNvPr>
          <p:cNvGrpSpPr/>
          <p:nvPr/>
        </p:nvGrpSpPr>
        <p:grpSpPr>
          <a:xfrm>
            <a:off x="2150973" y="2578970"/>
            <a:ext cx="1017287" cy="1185864"/>
            <a:chOff x="2750837" y="5038424"/>
            <a:chExt cx="1017432" cy="1186032"/>
          </a:xfrm>
        </p:grpSpPr>
        <p:pic>
          <p:nvPicPr>
            <p:cNvPr id="22" name="Graphic 21">
              <a:extLst>
                <a:ext uri="{FF2B5EF4-FFF2-40B4-BE49-F238E27FC236}">
                  <a16:creationId xmlns:a16="http://schemas.microsoft.com/office/drawing/2014/main" id="{03A1B42A-E30F-44B1-915B-1061F8D53F2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016480" y="5038424"/>
              <a:ext cx="468443" cy="468443"/>
            </a:xfrm>
            <a:prstGeom prst="rect">
              <a:avLst/>
            </a:prstGeom>
          </p:spPr>
        </p:pic>
        <p:sp>
          <p:nvSpPr>
            <p:cNvPr id="23" name="TextBox 22">
              <a:extLst>
                <a:ext uri="{FF2B5EF4-FFF2-40B4-BE49-F238E27FC236}">
                  <a16:creationId xmlns:a16="http://schemas.microsoft.com/office/drawing/2014/main" id="{500CB214-A98C-4970-8799-FBD3E177BFEE}"/>
                </a:ext>
              </a:extLst>
            </p:cNvPr>
            <p:cNvSpPr txBox="1"/>
            <p:nvPr/>
          </p:nvSpPr>
          <p:spPr>
            <a:xfrm>
              <a:off x="2750837" y="5596540"/>
              <a:ext cx="1017432"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Pipelines</a:t>
              </a:r>
            </a:p>
          </p:txBody>
        </p:sp>
      </p:grpSp>
      <p:grpSp>
        <p:nvGrpSpPr>
          <p:cNvPr id="26" name="Group 25">
            <a:extLst>
              <a:ext uri="{FF2B5EF4-FFF2-40B4-BE49-F238E27FC236}">
                <a16:creationId xmlns:a16="http://schemas.microsoft.com/office/drawing/2014/main" id="{0B486371-1101-42D3-8694-480A4B427C1A}"/>
              </a:ext>
            </a:extLst>
          </p:cNvPr>
          <p:cNvGrpSpPr/>
          <p:nvPr/>
        </p:nvGrpSpPr>
        <p:grpSpPr>
          <a:xfrm>
            <a:off x="2936880" y="5188132"/>
            <a:ext cx="1747118" cy="1519759"/>
            <a:chOff x="2397239" y="5034521"/>
            <a:chExt cx="1747365" cy="1519974"/>
          </a:xfrm>
        </p:grpSpPr>
        <p:pic>
          <p:nvPicPr>
            <p:cNvPr id="27" name="Graphic 26">
              <a:extLst>
                <a:ext uri="{FF2B5EF4-FFF2-40B4-BE49-F238E27FC236}">
                  <a16:creationId xmlns:a16="http://schemas.microsoft.com/office/drawing/2014/main" id="{BC27C63B-4760-4E7F-9590-A9307913871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012577" y="5034521"/>
              <a:ext cx="476250" cy="476250"/>
            </a:xfrm>
            <a:prstGeom prst="rect">
              <a:avLst/>
            </a:prstGeom>
          </p:spPr>
        </p:pic>
        <p:sp>
          <p:nvSpPr>
            <p:cNvPr id="28" name="TextBox 27">
              <a:extLst>
                <a:ext uri="{FF2B5EF4-FFF2-40B4-BE49-F238E27FC236}">
                  <a16:creationId xmlns:a16="http://schemas.microsoft.com/office/drawing/2014/main" id="{C2E213C4-75C5-4D90-9720-E3FC51B7B67F}"/>
                </a:ext>
              </a:extLst>
            </p:cNvPr>
            <p:cNvSpPr txBox="1"/>
            <p:nvPr/>
          </p:nvSpPr>
          <p:spPr>
            <a:xfrm>
              <a:off x="2397239" y="5596540"/>
              <a:ext cx="1747365" cy="957955"/>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ADLS Gen 2</a:t>
              </a:r>
            </a:p>
            <a:p>
              <a:pPr algn="ctr">
                <a:lnSpc>
                  <a:spcPct val="90000"/>
                </a:lnSpc>
                <a:spcAft>
                  <a:spcPts val="600"/>
                </a:spcAft>
              </a:pPr>
              <a:r>
                <a:rPr lang="en-US" sz="1200">
                  <a:gradFill>
                    <a:gsLst>
                      <a:gs pos="2917">
                        <a:schemeClr val="tx1"/>
                      </a:gs>
                      <a:gs pos="30000">
                        <a:schemeClr val="tx1"/>
                      </a:gs>
                    </a:gsLst>
                    <a:lin ang="5400000" scaled="0"/>
                  </a:gradFill>
                </a:rPr>
                <a:t>Storage Account</a:t>
              </a:r>
            </a:p>
            <a:p>
              <a:pPr algn="ctr">
                <a:lnSpc>
                  <a:spcPct val="90000"/>
                </a:lnSpc>
                <a:spcAft>
                  <a:spcPts val="600"/>
                </a:spcAft>
              </a:pPr>
              <a:r>
                <a:rPr lang="en-US" sz="1200">
                  <a:gradFill>
                    <a:gsLst>
                      <a:gs pos="2917">
                        <a:schemeClr val="tx1"/>
                      </a:gs>
                      <a:gs pos="30000">
                        <a:schemeClr val="tx1"/>
                      </a:gs>
                    </a:gsLst>
                    <a:lin ang="5400000" scaled="0"/>
                  </a:gradFill>
                </a:rPr>
                <a:t>Data Lake</a:t>
              </a:r>
            </a:p>
          </p:txBody>
        </p:sp>
      </p:grpSp>
      <p:cxnSp>
        <p:nvCxnSpPr>
          <p:cNvPr id="30" name="Connector: Elbow 29">
            <a:extLst>
              <a:ext uri="{FF2B5EF4-FFF2-40B4-BE49-F238E27FC236}">
                <a16:creationId xmlns:a16="http://schemas.microsoft.com/office/drawing/2014/main" id="{AB75EFE7-9EA2-4AE9-8102-747456F64FD8}"/>
              </a:ext>
            </a:extLst>
          </p:cNvPr>
          <p:cNvCxnSpPr>
            <a:cxnSpLocks/>
            <a:stCxn id="6" idx="2"/>
            <a:endCxn id="27" idx="0"/>
          </p:cNvCxnSpPr>
          <p:nvPr/>
        </p:nvCxnSpPr>
        <p:spPr>
          <a:xfrm rot="16200000" flipH="1">
            <a:off x="3052901" y="4450809"/>
            <a:ext cx="295927" cy="1178718"/>
          </a:xfrm>
          <a:prstGeom prst="bentConnector3">
            <a:avLst>
              <a:gd name="adj1" fmla="val 43564"/>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57" name="Group 56">
            <a:extLst>
              <a:ext uri="{FF2B5EF4-FFF2-40B4-BE49-F238E27FC236}">
                <a16:creationId xmlns:a16="http://schemas.microsoft.com/office/drawing/2014/main" id="{E37DF3F3-047F-4326-80F2-25E2F1AC6B02}"/>
              </a:ext>
            </a:extLst>
          </p:cNvPr>
          <p:cNvGrpSpPr/>
          <p:nvPr/>
        </p:nvGrpSpPr>
        <p:grpSpPr>
          <a:xfrm>
            <a:off x="3826091" y="1901404"/>
            <a:ext cx="1274462" cy="1189766"/>
            <a:chOff x="2612382" y="5034521"/>
            <a:chExt cx="1274643" cy="1189935"/>
          </a:xfrm>
        </p:grpSpPr>
        <p:pic>
          <p:nvPicPr>
            <p:cNvPr id="58" name="Graphic 57">
              <a:extLst>
                <a:ext uri="{FF2B5EF4-FFF2-40B4-BE49-F238E27FC236}">
                  <a16:creationId xmlns:a16="http://schemas.microsoft.com/office/drawing/2014/main" id="{A4161551-D0FC-4BCD-9411-B1F875C5DFA9}"/>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59" name="TextBox 58">
              <a:extLst>
                <a:ext uri="{FF2B5EF4-FFF2-40B4-BE49-F238E27FC236}">
                  <a16:creationId xmlns:a16="http://schemas.microsoft.com/office/drawing/2014/main" id="{7BE3CC81-352C-4062-94CC-851CBD91D2B6}"/>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(Serverless)</a:t>
              </a:r>
            </a:p>
          </p:txBody>
        </p:sp>
      </p:grpSp>
      <p:grpSp>
        <p:nvGrpSpPr>
          <p:cNvPr id="60" name="Group 59">
            <a:extLst>
              <a:ext uri="{FF2B5EF4-FFF2-40B4-BE49-F238E27FC236}">
                <a16:creationId xmlns:a16="http://schemas.microsoft.com/office/drawing/2014/main" id="{E81D1BA8-5794-4540-8FD9-0BFFF822E388}"/>
              </a:ext>
            </a:extLst>
          </p:cNvPr>
          <p:cNvGrpSpPr/>
          <p:nvPr/>
        </p:nvGrpSpPr>
        <p:grpSpPr>
          <a:xfrm>
            <a:off x="4745429" y="1891507"/>
            <a:ext cx="1274462" cy="1193329"/>
            <a:chOff x="2612382" y="5037574"/>
            <a:chExt cx="1274643" cy="1193499"/>
          </a:xfrm>
        </p:grpSpPr>
        <p:pic>
          <p:nvPicPr>
            <p:cNvPr id="61" name="Graphic 60">
              <a:extLst>
                <a:ext uri="{FF2B5EF4-FFF2-40B4-BE49-F238E27FC236}">
                  <a16:creationId xmlns:a16="http://schemas.microsoft.com/office/drawing/2014/main" id="{B334DE59-6BC9-4D05-BA1B-CF5A724C2898}"/>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015630" y="5037574"/>
              <a:ext cx="470144" cy="470144"/>
            </a:xfrm>
            <a:prstGeom prst="rect">
              <a:avLst/>
            </a:prstGeom>
          </p:spPr>
        </p:pic>
        <p:sp>
          <p:nvSpPr>
            <p:cNvPr id="62" name="TextBox 61">
              <a:extLst>
                <a:ext uri="{FF2B5EF4-FFF2-40B4-BE49-F238E27FC236}">
                  <a16:creationId xmlns:a16="http://schemas.microsoft.com/office/drawing/2014/main" id="{589AC76D-2121-48E5-981B-8F70F58E04CA}"/>
                </a:ext>
              </a:extLst>
            </p:cNvPr>
            <p:cNvSpPr txBox="1"/>
            <p:nvPr/>
          </p:nvSpPr>
          <p:spPr>
            <a:xfrm>
              <a:off x="2612382" y="5596540"/>
              <a:ext cx="1274643"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Pipeline</a:t>
              </a:r>
            </a:p>
          </p:txBody>
        </p:sp>
      </p:grpSp>
      <p:cxnSp>
        <p:nvCxnSpPr>
          <p:cNvPr id="63" name="Connector: Elbow 62">
            <a:extLst>
              <a:ext uri="{FF2B5EF4-FFF2-40B4-BE49-F238E27FC236}">
                <a16:creationId xmlns:a16="http://schemas.microsoft.com/office/drawing/2014/main" id="{266A887A-5443-4AA5-B8D1-69110B4B171F}"/>
              </a:ext>
            </a:extLst>
          </p:cNvPr>
          <p:cNvCxnSpPr>
            <a:cxnSpLocks/>
            <a:stCxn id="27" idx="3"/>
            <a:endCxn id="8" idx="2"/>
          </p:cNvCxnSpPr>
          <p:nvPr/>
        </p:nvCxnSpPr>
        <p:spPr>
          <a:xfrm flipV="1">
            <a:off x="4028314" y="4892205"/>
            <a:ext cx="850189" cy="534018"/>
          </a:xfrm>
          <a:prstGeom prst="bentConnector2">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67" name="Group 66">
            <a:extLst>
              <a:ext uri="{FF2B5EF4-FFF2-40B4-BE49-F238E27FC236}">
                <a16:creationId xmlns:a16="http://schemas.microsoft.com/office/drawing/2014/main" id="{B9D836E3-D771-49EF-99EE-61903CF97691}"/>
              </a:ext>
            </a:extLst>
          </p:cNvPr>
          <p:cNvGrpSpPr/>
          <p:nvPr/>
        </p:nvGrpSpPr>
        <p:grpSpPr>
          <a:xfrm>
            <a:off x="7125632" y="1641342"/>
            <a:ext cx="1148205" cy="1192480"/>
            <a:chOff x="2660684" y="5038424"/>
            <a:chExt cx="1148368" cy="1192649"/>
          </a:xfrm>
        </p:grpSpPr>
        <p:pic>
          <p:nvPicPr>
            <p:cNvPr id="68" name="Graphic 67">
              <a:extLst>
                <a:ext uri="{FF2B5EF4-FFF2-40B4-BE49-F238E27FC236}">
                  <a16:creationId xmlns:a16="http://schemas.microsoft.com/office/drawing/2014/main" id="{B0146FD3-1EFD-4864-AFB6-0A3DB12836C3}"/>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016480" y="5038424"/>
              <a:ext cx="468443" cy="468443"/>
            </a:xfrm>
            <a:prstGeom prst="rect">
              <a:avLst/>
            </a:prstGeom>
          </p:spPr>
        </p:pic>
        <p:sp>
          <p:nvSpPr>
            <p:cNvPr id="69" name="TextBox 68">
              <a:extLst>
                <a:ext uri="{FF2B5EF4-FFF2-40B4-BE49-F238E27FC236}">
                  <a16:creationId xmlns:a16="http://schemas.microsoft.com/office/drawing/2014/main" id="{E490E254-3B21-48ED-BFAD-B666615E5EC4}"/>
                </a:ext>
              </a:extLst>
            </p:cNvPr>
            <p:cNvSpPr txBox="1"/>
            <p:nvPr/>
          </p:nvSpPr>
          <p:spPr>
            <a:xfrm>
              <a:off x="2660684" y="5596540"/>
              <a:ext cx="1148368"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Pipeline</a:t>
              </a:r>
            </a:p>
          </p:txBody>
        </p:sp>
      </p:grpSp>
      <p:cxnSp>
        <p:nvCxnSpPr>
          <p:cNvPr id="73" name="Connector: Elbow 72">
            <a:extLst>
              <a:ext uri="{FF2B5EF4-FFF2-40B4-BE49-F238E27FC236}">
                <a16:creationId xmlns:a16="http://schemas.microsoft.com/office/drawing/2014/main" id="{607F29EA-A1C6-4E2C-B4FC-B8CF3E119EF4}"/>
              </a:ext>
            </a:extLst>
          </p:cNvPr>
          <p:cNvCxnSpPr>
            <a:cxnSpLocks/>
            <a:stCxn id="27" idx="3"/>
            <a:endCxn id="9" idx="2"/>
          </p:cNvCxnSpPr>
          <p:nvPr/>
        </p:nvCxnSpPr>
        <p:spPr>
          <a:xfrm flipV="1">
            <a:off x="4028313" y="4892205"/>
            <a:ext cx="3117188" cy="534018"/>
          </a:xfrm>
          <a:prstGeom prst="bentConnector2">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80" name="Group 79">
            <a:extLst>
              <a:ext uri="{FF2B5EF4-FFF2-40B4-BE49-F238E27FC236}">
                <a16:creationId xmlns:a16="http://schemas.microsoft.com/office/drawing/2014/main" id="{ED03BDFD-1E44-444B-A8D3-451A3DE14274}"/>
              </a:ext>
            </a:extLst>
          </p:cNvPr>
          <p:cNvGrpSpPr/>
          <p:nvPr/>
        </p:nvGrpSpPr>
        <p:grpSpPr>
          <a:xfrm>
            <a:off x="8818091" y="1637364"/>
            <a:ext cx="1274462" cy="1189766"/>
            <a:chOff x="2612382" y="5034521"/>
            <a:chExt cx="1274643" cy="1189935"/>
          </a:xfrm>
        </p:grpSpPr>
        <p:pic>
          <p:nvPicPr>
            <p:cNvPr id="81" name="Graphic 80">
              <a:extLst>
                <a:ext uri="{FF2B5EF4-FFF2-40B4-BE49-F238E27FC236}">
                  <a16:creationId xmlns:a16="http://schemas.microsoft.com/office/drawing/2014/main" id="{2EB6997E-1BF1-4F0B-842A-F4DF33024582}"/>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82" name="TextBox 81">
              <a:extLst>
                <a:ext uri="{FF2B5EF4-FFF2-40B4-BE49-F238E27FC236}">
                  <a16:creationId xmlns:a16="http://schemas.microsoft.com/office/drawing/2014/main" id="{9CAB725A-178F-4846-AA74-19A1BEEAF3BF}"/>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(Provisioned)</a:t>
              </a:r>
            </a:p>
          </p:txBody>
        </p:sp>
      </p:grpSp>
      <p:grpSp>
        <p:nvGrpSpPr>
          <p:cNvPr id="88" name="Group 87">
            <a:extLst>
              <a:ext uri="{FF2B5EF4-FFF2-40B4-BE49-F238E27FC236}">
                <a16:creationId xmlns:a16="http://schemas.microsoft.com/office/drawing/2014/main" id="{C8CE92B3-8A38-4962-A1DA-EDB8EF6B9B00}"/>
              </a:ext>
            </a:extLst>
          </p:cNvPr>
          <p:cNvGrpSpPr/>
          <p:nvPr/>
        </p:nvGrpSpPr>
        <p:grpSpPr>
          <a:xfrm>
            <a:off x="10689860" y="2219706"/>
            <a:ext cx="1274462" cy="1229356"/>
            <a:chOff x="2612382" y="5071818"/>
            <a:chExt cx="1274643" cy="1229530"/>
          </a:xfrm>
        </p:grpSpPr>
        <p:pic>
          <p:nvPicPr>
            <p:cNvPr id="89" name="Graphic 88">
              <a:extLst>
                <a:ext uri="{FF2B5EF4-FFF2-40B4-BE49-F238E27FC236}">
                  <a16:creationId xmlns:a16="http://schemas.microsoft.com/office/drawing/2014/main" id="{7D4EE8C6-559E-482C-B9AA-BD8B44C485E3}"/>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3049874" y="5071818"/>
              <a:ext cx="401656" cy="401656"/>
            </a:xfrm>
            <a:prstGeom prst="rect">
              <a:avLst/>
            </a:prstGeom>
          </p:spPr>
        </p:pic>
        <p:sp>
          <p:nvSpPr>
            <p:cNvPr id="90" name="TextBox 89">
              <a:extLst>
                <a:ext uri="{FF2B5EF4-FFF2-40B4-BE49-F238E27FC236}">
                  <a16:creationId xmlns:a16="http://schemas.microsoft.com/office/drawing/2014/main" id="{2687718B-D561-4EEC-96AD-6263EECA15D3}"/>
                </a:ext>
              </a:extLst>
            </p:cNvPr>
            <p:cNvSpPr txBox="1"/>
            <p:nvPr/>
          </p:nvSpPr>
          <p:spPr>
            <a:xfrm>
              <a:off x="2612382" y="5596540"/>
              <a:ext cx="1274643" cy="704808"/>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Power BI</a:t>
              </a:r>
            </a:p>
            <a:p>
              <a:pPr algn="ctr">
                <a:lnSpc>
                  <a:spcPct val="90000"/>
                </a:lnSpc>
                <a:spcAft>
                  <a:spcPts val="600"/>
                </a:spcAft>
              </a:pPr>
              <a:endParaRPr lang="en-US" sz="1200">
                <a:gradFill>
                  <a:gsLst>
                    <a:gs pos="2917">
                      <a:schemeClr val="tx1"/>
                    </a:gs>
                    <a:gs pos="30000">
                      <a:schemeClr val="tx1"/>
                    </a:gs>
                  </a:gsLst>
                  <a:lin ang="5400000" scaled="0"/>
                </a:gradFill>
              </a:endParaRPr>
            </a:p>
          </p:txBody>
        </p:sp>
      </p:grpSp>
      <p:grpSp>
        <p:nvGrpSpPr>
          <p:cNvPr id="149" name="Group 148">
            <a:extLst>
              <a:ext uri="{FF2B5EF4-FFF2-40B4-BE49-F238E27FC236}">
                <a16:creationId xmlns:a16="http://schemas.microsoft.com/office/drawing/2014/main" id="{BE46F456-DB35-4301-8B3F-202F0BC8CB75}"/>
              </a:ext>
            </a:extLst>
          </p:cNvPr>
          <p:cNvGrpSpPr/>
          <p:nvPr/>
        </p:nvGrpSpPr>
        <p:grpSpPr>
          <a:xfrm>
            <a:off x="8818091" y="2978125"/>
            <a:ext cx="1274462" cy="1189766"/>
            <a:chOff x="2612382" y="5034521"/>
            <a:chExt cx="1274643" cy="1189935"/>
          </a:xfrm>
        </p:grpSpPr>
        <p:pic>
          <p:nvPicPr>
            <p:cNvPr id="150" name="Graphic 149">
              <a:extLst>
                <a:ext uri="{FF2B5EF4-FFF2-40B4-BE49-F238E27FC236}">
                  <a16:creationId xmlns:a16="http://schemas.microsoft.com/office/drawing/2014/main" id="{A0C6A189-9E83-440F-88C0-055D1C1A57DD}"/>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3015591" y="5034521"/>
              <a:ext cx="470221" cy="476250"/>
            </a:xfrm>
            <a:prstGeom prst="rect">
              <a:avLst/>
            </a:prstGeom>
          </p:spPr>
        </p:pic>
        <p:sp>
          <p:nvSpPr>
            <p:cNvPr id="151" name="TextBox 150">
              <a:extLst>
                <a:ext uri="{FF2B5EF4-FFF2-40B4-BE49-F238E27FC236}">
                  <a16:creationId xmlns:a16="http://schemas.microsoft.com/office/drawing/2014/main" id="{F885AA58-4BA7-4B73-9AB6-062C7339DF85}"/>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(Serverless)</a:t>
              </a:r>
            </a:p>
          </p:txBody>
        </p:sp>
      </p:grpSp>
      <p:cxnSp>
        <p:nvCxnSpPr>
          <p:cNvPr id="155" name="Connector: Elbow 154">
            <a:extLst>
              <a:ext uri="{FF2B5EF4-FFF2-40B4-BE49-F238E27FC236}">
                <a16:creationId xmlns:a16="http://schemas.microsoft.com/office/drawing/2014/main" id="{3947CB6D-34D9-4D7B-AF43-B99D0AD7029D}"/>
              </a:ext>
            </a:extLst>
          </p:cNvPr>
          <p:cNvCxnSpPr>
            <a:cxnSpLocks/>
            <a:stCxn id="27" idx="3"/>
            <a:endCxn id="10" idx="2"/>
          </p:cNvCxnSpPr>
          <p:nvPr/>
        </p:nvCxnSpPr>
        <p:spPr>
          <a:xfrm flipV="1">
            <a:off x="4028313" y="4892205"/>
            <a:ext cx="5384186" cy="534018"/>
          </a:xfrm>
          <a:prstGeom prst="bentConnector2">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C166E098-1CA3-4250-9653-2843C982B9D1}"/>
              </a:ext>
            </a:extLst>
          </p:cNvPr>
          <p:cNvSpPr txBox="1"/>
          <p:nvPr/>
        </p:nvSpPr>
        <p:spPr>
          <a:xfrm>
            <a:off x="4584021" y="2910451"/>
            <a:ext cx="595186" cy="461600"/>
          </a:xfrm>
          <a:prstGeom prst="rect">
            <a:avLst/>
          </a:prstGeom>
          <a:noFill/>
        </p:spPr>
        <p:txBody>
          <a:bodyPr wrap="square" lIns="182854" tIns="146284" rIns="182854" bIns="146284" rtlCol="0">
            <a:spAutoFit/>
          </a:bodyPr>
          <a:lstStyle/>
          <a:p>
            <a:pPr>
              <a:lnSpc>
                <a:spcPct val="90000"/>
              </a:lnSpc>
              <a:spcAft>
                <a:spcPts val="600"/>
              </a:spcAft>
            </a:pPr>
            <a:r>
              <a:rPr lang="en-US" sz="1200" dirty="0">
                <a:gradFill>
                  <a:gsLst>
                    <a:gs pos="2917">
                      <a:schemeClr val="tx1"/>
                    </a:gs>
                    <a:gs pos="30000">
                      <a:schemeClr val="tx1"/>
                    </a:gs>
                  </a:gsLst>
                  <a:lin ang="5400000" scaled="0"/>
                </a:gradFill>
              </a:rPr>
              <a:t>OR</a:t>
            </a:r>
          </a:p>
        </p:txBody>
      </p:sp>
      <p:grpSp>
        <p:nvGrpSpPr>
          <p:cNvPr id="85" name="Group 84">
            <a:extLst>
              <a:ext uri="{FF2B5EF4-FFF2-40B4-BE49-F238E27FC236}">
                <a16:creationId xmlns:a16="http://schemas.microsoft.com/office/drawing/2014/main" id="{5A5B0620-C0BB-4103-ACA2-4B9E440C4CA0}"/>
              </a:ext>
            </a:extLst>
          </p:cNvPr>
          <p:cNvGrpSpPr/>
          <p:nvPr/>
        </p:nvGrpSpPr>
        <p:grpSpPr>
          <a:xfrm>
            <a:off x="4248849" y="3311116"/>
            <a:ext cx="1274462" cy="1196382"/>
            <a:chOff x="2612382" y="5034521"/>
            <a:chExt cx="1274643" cy="1196552"/>
          </a:xfrm>
        </p:grpSpPr>
        <p:pic>
          <p:nvPicPr>
            <p:cNvPr id="86" name="Graphic 57">
              <a:extLst>
                <a:ext uri="{FF2B5EF4-FFF2-40B4-BE49-F238E27FC236}">
                  <a16:creationId xmlns:a16="http://schemas.microsoft.com/office/drawing/2014/main" id="{5791F666-1FE4-4725-9B63-6A2B13163684}"/>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87" name="TextBox 86">
              <a:extLst>
                <a:ext uri="{FF2B5EF4-FFF2-40B4-BE49-F238E27FC236}">
                  <a16:creationId xmlns:a16="http://schemas.microsoft.com/office/drawing/2014/main" id="{8A02CFCD-897A-47BC-A124-59E1B593246D}"/>
                </a:ext>
              </a:extLst>
            </p:cNvPr>
            <p:cNvSpPr txBox="1"/>
            <p:nvPr/>
          </p:nvSpPr>
          <p:spPr>
            <a:xfrm>
              <a:off x="2612382" y="5596540"/>
              <a:ext cx="1274643"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Spark</a:t>
              </a:r>
            </a:p>
          </p:txBody>
        </p:sp>
      </p:grpSp>
      <p:pic>
        <p:nvPicPr>
          <p:cNvPr id="93" name="Graphic 92">
            <a:extLst>
              <a:ext uri="{FF2B5EF4-FFF2-40B4-BE49-F238E27FC236}">
                <a16:creationId xmlns:a16="http://schemas.microsoft.com/office/drawing/2014/main" id="{950BC18E-750C-4B71-B634-C55CB6AC12D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1818413" y="1247195"/>
            <a:ext cx="476183" cy="476183"/>
          </a:xfrm>
          <a:prstGeom prst="rect">
            <a:avLst/>
          </a:prstGeom>
        </p:spPr>
      </p:pic>
      <p:cxnSp>
        <p:nvCxnSpPr>
          <p:cNvPr id="42" name="Straight Connector 41">
            <a:extLst>
              <a:ext uri="{FF2B5EF4-FFF2-40B4-BE49-F238E27FC236}">
                <a16:creationId xmlns:a16="http://schemas.microsoft.com/office/drawing/2014/main" id="{5245D802-EA6E-4B7C-9EE0-7817965E8594}"/>
              </a:ext>
            </a:extLst>
          </p:cNvPr>
          <p:cNvCxnSpPr>
            <a:cxnSpLocks/>
          </p:cNvCxnSpPr>
          <p:nvPr/>
        </p:nvCxnSpPr>
        <p:spPr>
          <a:xfrm>
            <a:off x="3640059" y="1130254"/>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A6186E06-BDE4-4163-99CD-CE440F0BA125}"/>
              </a:ext>
            </a:extLst>
          </p:cNvPr>
          <p:cNvCxnSpPr>
            <a:cxnSpLocks/>
          </p:cNvCxnSpPr>
          <p:nvPr/>
        </p:nvCxnSpPr>
        <p:spPr>
          <a:xfrm>
            <a:off x="3831533" y="1130254"/>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C11E1227-F937-4C9E-BE48-65C75A1E6F56}"/>
              </a:ext>
            </a:extLst>
          </p:cNvPr>
          <p:cNvCxnSpPr>
            <a:cxnSpLocks/>
          </p:cNvCxnSpPr>
          <p:nvPr/>
        </p:nvCxnSpPr>
        <p:spPr>
          <a:xfrm>
            <a:off x="5903501" y="11112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7FE93577-B564-4770-89A7-0B8B3C85EDA2}"/>
              </a:ext>
            </a:extLst>
          </p:cNvPr>
          <p:cNvCxnSpPr>
            <a:cxnSpLocks/>
          </p:cNvCxnSpPr>
          <p:nvPr/>
        </p:nvCxnSpPr>
        <p:spPr>
          <a:xfrm>
            <a:off x="6123547" y="11112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C149FD07-CFC5-4D57-8866-889AA73061E9}"/>
              </a:ext>
            </a:extLst>
          </p:cNvPr>
          <p:cNvCxnSpPr>
            <a:cxnSpLocks/>
          </p:cNvCxnSpPr>
          <p:nvPr/>
        </p:nvCxnSpPr>
        <p:spPr>
          <a:xfrm>
            <a:off x="8192363" y="1111228"/>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6D0BF86-2493-4424-A743-CF7E3C48176B}"/>
              </a:ext>
            </a:extLst>
          </p:cNvPr>
          <p:cNvCxnSpPr>
            <a:cxnSpLocks/>
          </p:cNvCxnSpPr>
          <p:nvPr/>
        </p:nvCxnSpPr>
        <p:spPr>
          <a:xfrm>
            <a:off x="8383837" y="1111228"/>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6940DB23-03D2-4087-A4E4-082508B1A27D}"/>
              </a:ext>
            </a:extLst>
          </p:cNvPr>
          <p:cNvCxnSpPr>
            <a:cxnSpLocks/>
          </p:cNvCxnSpPr>
          <p:nvPr/>
        </p:nvCxnSpPr>
        <p:spPr>
          <a:xfrm>
            <a:off x="10449944" y="11207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6A09E77D-9864-490A-82E1-39ED67BB9E9E}"/>
              </a:ext>
            </a:extLst>
          </p:cNvPr>
          <p:cNvCxnSpPr>
            <a:cxnSpLocks/>
          </p:cNvCxnSpPr>
          <p:nvPr/>
        </p:nvCxnSpPr>
        <p:spPr>
          <a:xfrm>
            <a:off x="10641419" y="11207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A0145A4B-040C-4CCC-BF27-EE50A211DE5E}"/>
              </a:ext>
            </a:extLst>
          </p:cNvPr>
          <p:cNvSpPr/>
          <p:nvPr/>
        </p:nvSpPr>
        <p:spPr>
          <a:xfrm>
            <a:off x="2306104" y="1317602"/>
            <a:ext cx="3360059" cy="346521"/>
          </a:xfrm>
          <a:prstGeom prst="rect">
            <a:avLst/>
          </a:prstGeom>
          <a:solidFill>
            <a:schemeClr val="bg1"/>
          </a:solidFill>
        </p:spPr>
        <p:txBody>
          <a:bodyPr wrap="none">
            <a:spAutoFit/>
          </a:bodyPr>
          <a:lstStyle/>
          <a:p>
            <a:pPr defTabSz="932293" fontAlgn="base">
              <a:lnSpc>
                <a:spcPct val="90000"/>
              </a:lnSpc>
              <a:spcBef>
                <a:spcPct val="0"/>
              </a:spcBef>
              <a:spcAft>
                <a:spcPct val="0"/>
              </a:spcAft>
            </a:pPr>
            <a:r>
              <a:rPr lang="en-US" b="1">
                <a:solidFill>
                  <a:schemeClr val="tx2"/>
                </a:solidFill>
                <a:ea typeface="Segoe UI" pitchFamily="34" charset="0"/>
                <a:cs typeface="Segoe UI" pitchFamily="34" charset="0"/>
              </a:rPr>
              <a:t>AZURE SYNAPSE ANALYTICS</a:t>
            </a:r>
          </a:p>
        </p:txBody>
      </p:sp>
      <p:sp>
        <p:nvSpPr>
          <p:cNvPr id="55" name="Arrow: Right 54">
            <a:extLst>
              <a:ext uri="{FF2B5EF4-FFF2-40B4-BE49-F238E27FC236}">
                <a16:creationId xmlns:a16="http://schemas.microsoft.com/office/drawing/2014/main" id="{761DC93B-B105-4642-B9E0-F29C47C3E526}"/>
              </a:ext>
            </a:extLst>
          </p:cNvPr>
          <p:cNvSpPr/>
          <p:nvPr/>
        </p:nvSpPr>
        <p:spPr bwMode="auto">
          <a:xfrm>
            <a:off x="3552131"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6" name="Arrow: Right 115">
            <a:extLst>
              <a:ext uri="{FF2B5EF4-FFF2-40B4-BE49-F238E27FC236}">
                <a16:creationId xmlns:a16="http://schemas.microsoft.com/office/drawing/2014/main" id="{8C011AB4-E0DF-4E22-904B-FBEE9119E3FC}"/>
              </a:ext>
            </a:extLst>
          </p:cNvPr>
          <p:cNvSpPr/>
          <p:nvPr/>
        </p:nvSpPr>
        <p:spPr bwMode="auto">
          <a:xfrm>
            <a:off x="5875580"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7" name="Arrow: Right 116">
            <a:extLst>
              <a:ext uri="{FF2B5EF4-FFF2-40B4-BE49-F238E27FC236}">
                <a16:creationId xmlns:a16="http://schemas.microsoft.com/office/drawing/2014/main" id="{A5AD10B9-C583-4572-94B0-D2255046662D}"/>
              </a:ext>
            </a:extLst>
          </p:cNvPr>
          <p:cNvSpPr/>
          <p:nvPr/>
        </p:nvSpPr>
        <p:spPr bwMode="auto">
          <a:xfrm>
            <a:off x="8085121"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8" name="Arrow: Right 117">
            <a:extLst>
              <a:ext uri="{FF2B5EF4-FFF2-40B4-BE49-F238E27FC236}">
                <a16:creationId xmlns:a16="http://schemas.microsoft.com/office/drawing/2014/main" id="{8C10096F-B147-452D-8A14-299BF96B6C6D}"/>
              </a:ext>
            </a:extLst>
          </p:cNvPr>
          <p:cNvSpPr/>
          <p:nvPr/>
        </p:nvSpPr>
        <p:spPr bwMode="auto">
          <a:xfrm>
            <a:off x="10385922"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0" name="Arrow: Right 119">
            <a:extLst>
              <a:ext uri="{FF2B5EF4-FFF2-40B4-BE49-F238E27FC236}">
                <a16:creationId xmlns:a16="http://schemas.microsoft.com/office/drawing/2014/main" id="{CE37F92E-E716-405A-B233-04C7090463A5}"/>
              </a:ext>
            </a:extLst>
          </p:cNvPr>
          <p:cNvSpPr/>
          <p:nvPr/>
        </p:nvSpPr>
        <p:spPr bwMode="auto">
          <a:xfrm>
            <a:off x="1253213" y="2705536"/>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24" name="Group 123">
            <a:extLst>
              <a:ext uri="{FF2B5EF4-FFF2-40B4-BE49-F238E27FC236}">
                <a16:creationId xmlns:a16="http://schemas.microsoft.com/office/drawing/2014/main" id="{7973E965-55D7-4B30-9745-B4502393E588}"/>
              </a:ext>
            </a:extLst>
          </p:cNvPr>
          <p:cNvGrpSpPr/>
          <p:nvPr/>
        </p:nvGrpSpPr>
        <p:grpSpPr>
          <a:xfrm>
            <a:off x="7067085" y="3305668"/>
            <a:ext cx="1274462" cy="1189766"/>
            <a:chOff x="2612382" y="5034521"/>
            <a:chExt cx="1274643" cy="1189935"/>
          </a:xfrm>
        </p:grpSpPr>
        <p:pic>
          <p:nvPicPr>
            <p:cNvPr id="125" name="Graphic 149">
              <a:extLst>
                <a:ext uri="{FF2B5EF4-FFF2-40B4-BE49-F238E27FC236}">
                  <a16:creationId xmlns:a16="http://schemas.microsoft.com/office/drawing/2014/main" id="{93CFEF97-B34E-4110-BF0B-413E70A052C2}"/>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3015591" y="5034521"/>
              <a:ext cx="470221" cy="476250"/>
            </a:xfrm>
            <a:prstGeom prst="rect">
              <a:avLst/>
            </a:prstGeom>
          </p:spPr>
        </p:pic>
        <p:sp>
          <p:nvSpPr>
            <p:cNvPr id="126" name="TextBox 125">
              <a:extLst>
                <a:ext uri="{FF2B5EF4-FFF2-40B4-BE49-F238E27FC236}">
                  <a16:creationId xmlns:a16="http://schemas.microsoft.com/office/drawing/2014/main" id="{8DF7044A-8746-43A3-86B9-5C22145D2E33}"/>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(Serverless)</a:t>
              </a:r>
            </a:p>
          </p:txBody>
        </p:sp>
      </p:grpSp>
      <p:grpSp>
        <p:nvGrpSpPr>
          <p:cNvPr id="127" name="Group 126">
            <a:extLst>
              <a:ext uri="{FF2B5EF4-FFF2-40B4-BE49-F238E27FC236}">
                <a16:creationId xmlns:a16="http://schemas.microsoft.com/office/drawing/2014/main" id="{A1288399-D5B4-43C4-8082-C6C5C18E4D08}"/>
              </a:ext>
            </a:extLst>
          </p:cNvPr>
          <p:cNvGrpSpPr/>
          <p:nvPr/>
        </p:nvGrpSpPr>
        <p:grpSpPr>
          <a:xfrm>
            <a:off x="6128563" y="3304551"/>
            <a:ext cx="1274462" cy="1196382"/>
            <a:chOff x="2612382" y="5034521"/>
            <a:chExt cx="1274643" cy="1196552"/>
          </a:xfrm>
        </p:grpSpPr>
        <p:pic>
          <p:nvPicPr>
            <p:cNvPr id="128" name="Graphic 57">
              <a:extLst>
                <a:ext uri="{FF2B5EF4-FFF2-40B4-BE49-F238E27FC236}">
                  <a16:creationId xmlns:a16="http://schemas.microsoft.com/office/drawing/2014/main" id="{FAE1090B-BB4D-43DD-8514-DEC363155D88}"/>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129" name="TextBox 128">
              <a:extLst>
                <a:ext uri="{FF2B5EF4-FFF2-40B4-BE49-F238E27FC236}">
                  <a16:creationId xmlns:a16="http://schemas.microsoft.com/office/drawing/2014/main" id="{8E90D64F-0D60-404D-BA6D-D37E95A0118B}"/>
                </a:ext>
              </a:extLst>
            </p:cNvPr>
            <p:cNvSpPr txBox="1"/>
            <p:nvPr/>
          </p:nvSpPr>
          <p:spPr>
            <a:xfrm>
              <a:off x="2612382" y="5596540"/>
              <a:ext cx="1274643"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Spark</a:t>
              </a:r>
            </a:p>
          </p:txBody>
        </p:sp>
      </p:grpSp>
      <p:grpSp>
        <p:nvGrpSpPr>
          <p:cNvPr id="130" name="Group 129">
            <a:extLst>
              <a:ext uri="{FF2B5EF4-FFF2-40B4-BE49-F238E27FC236}">
                <a16:creationId xmlns:a16="http://schemas.microsoft.com/office/drawing/2014/main" id="{FAEBF8DC-3E16-4685-8EC2-99128EFB2B55}"/>
              </a:ext>
            </a:extLst>
          </p:cNvPr>
          <p:cNvGrpSpPr/>
          <p:nvPr/>
        </p:nvGrpSpPr>
        <p:grpSpPr>
          <a:xfrm>
            <a:off x="6091105" y="1637439"/>
            <a:ext cx="1274462" cy="1189766"/>
            <a:chOff x="2612382" y="5034521"/>
            <a:chExt cx="1274643" cy="1189935"/>
          </a:xfrm>
        </p:grpSpPr>
        <p:pic>
          <p:nvPicPr>
            <p:cNvPr id="131" name="Graphic 57">
              <a:extLst>
                <a:ext uri="{FF2B5EF4-FFF2-40B4-BE49-F238E27FC236}">
                  <a16:creationId xmlns:a16="http://schemas.microsoft.com/office/drawing/2014/main" id="{9152D512-4EB3-4303-97C0-80CC350783E6}"/>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132" name="TextBox 131">
              <a:extLst>
                <a:ext uri="{FF2B5EF4-FFF2-40B4-BE49-F238E27FC236}">
                  <a16:creationId xmlns:a16="http://schemas.microsoft.com/office/drawing/2014/main" id="{91F8165F-204A-4964-9FBF-780475E14A6A}"/>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(Provisioned)</a:t>
              </a:r>
            </a:p>
          </p:txBody>
        </p:sp>
      </p:grpSp>
      <p:sp>
        <p:nvSpPr>
          <p:cNvPr id="133" name="TextBox 132">
            <a:extLst>
              <a:ext uri="{FF2B5EF4-FFF2-40B4-BE49-F238E27FC236}">
                <a16:creationId xmlns:a16="http://schemas.microsoft.com/office/drawing/2014/main" id="{1CF54385-E716-4CBE-BC11-F0FE0C4EB928}"/>
              </a:ext>
            </a:extLst>
          </p:cNvPr>
          <p:cNvSpPr txBox="1"/>
          <p:nvPr/>
        </p:nvSpPr>
        <p:spPr>
          <a:xfrm>
            <a:off x="6909521" y="2913563"/>
            <a:ext cx="595186" cy="461600"/>
          </a:xfrm>
          <a:prstGeom prst="rect">
            <a:avLst/>
          </a:prstGeom>
          <a:noFill/>
        </p:spPr>
        <p:txBody>
          <a:bodyPr wrap="square" lIns="182854" tIns="146284" rIns="182854" bIns="146284" rtlCol="0">
            <a:spAutoFit/>
          </a:bodyPr>
          <a:lstStyle/>
          <a:p>
            <a:pPr>
              <a:lnSpc>
                <a:spcPct val="90000"/>
              </a:lnSpc>
              <a:spcAft>
                <a:spcPts val="600"/>
              </a:spcAft>
            </a:pPr>
            <a:r>
              <a:rPr lang="en-US" sz="1200">
                <a:gradFill>
                  <a:gsLst>
                    <a:gs pos="2917">
                      <a:schemeClr val="tx1"/>
                    </a:gs>
                    <a:gs pos="30000">
                      <a:schemeClr val="tx1"/>
                    </a:gs>
                  </a:gsLst>
                  <a:lin ang="5400000" scaled="0"/>
                </a:gradFill>
              </a:rPr>
              <a:t>OR</a:t>
            </a:r>
          </a:p>
        </p:txBody>
      </p:sp>
      <p:cxnSp>
        <p:nvCxnSpPr>
          <p:cNvPr id="3" name="Straight Connector 2">
            <a:extLst>
              <a:ext uri="{FF2B5EF4-FFF2-40B4-BE49-F238E27FC236}">
                <a16:creationId xmlns:a16="http://schemas.microsoft.com/office/drawing/2014/main" id="{238FEE79-B352-47EB-9B36-172EB8F6A4F0}"/>
              </a:ext>
            </a:extLst>
          </p:cNvPr>
          <p:cNvCxnSpPr/>
          <p:nvPr/>
        </p:nvCxnSpPr>
        <p:spPr>
          <a:xfrm>
            <a:off x="2404547" y="1577288"/>
            <a:ext cx="9547744" cy="0"/>
          </a:xfrm>
          <a:prstGeom prst="line">
            <a:avLst/>
          </a:prstGeom>
          <a:ln>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606C0F09-8878-4361-B3D0-D2E2DD2967B0}"/>
              </a:ext>
            </a:extLst>
          </p:cNvPr>
          <p:cNvSpPr txBox="1"/>
          <p:nvPr/>
        </p:nvSpPr>
        <p:spPr>
          <a:xfrm>
            <a:off x="-181628" y="2574514"/>
            <a:ext cx="1522474" cy="683143"/>
          </a:xfrm>
          <a:prstGeom prst="rect">
            <a:avLst/>
          </a:prstGeom>
          <a:noFill/>
        </p:spPr>
        <p:txBody>
          <a:bodyPr wrap="square" lIns="182854" tIns="146284" rIns="182854" bIns="146284" rtlCol="0">
            <a:spAutoFit/>
          </a:bodyPr>
          <a:lstStyle/>
          <a:p>
            <a:pPr algn="ctr">
              <a:lnSpc>
                <a:spcPct val="90000"/>
              </a:lnSpc>
              <a:spcAft>
                <a:spcPts val="600"/>
              </a:spcAft>
            </a:pPr>
            <a:r>
              <a:rPr lang="en-US" sz="1400" b="1" dirty="0">
                <a:gradFill>
                  <a:gsLst>
                    <a:gs pos="2917">
                      <a:schemeClr val="tx1"/>
                    </a:gs>
                    <a:gs pos="30000">
                      <a:schemeClr val="tx1"/>
                    </a:gs>
                  </a:gsLst>
                  <a:lin ang="5400000" scaled="0"/>
                </a:gradFill>
              </a:rPr>
              <a:t>Data </a:t>
            </a:r>
            <a:br>
              <a:rPr lang="en-US" sz="1400" b="1" dirty="0">
                <a:gradFill>
                  <a:gsLst>
                    <a:gs pos="2917">
                      <a:schemeClr val="tx1"/>
                    </a:gs>
                    <a:gs pos="30000">
                      <a:schemeClr val="tx1"/>
                    </a:gs>
                  </a:gsLst>
                  <a:lin ang="5400000" scaled="0"/>
                </a:gradFill>
              </a:rPr>
            </a:br>
            <a:r>
              <a:rPr lang="en-US" sz="1400" b="1" dirty="0">
                <a:gradFill>
                  <a:gsLst>
                    <a:gs pos="2917">
                      <a:schemeClr val="tx1"/>
                    </a:gs>
                    <a:gs pos="30000">
                      <a:schemeClr val="tx1"/>
                    </a:gs>
                  </a:gsLst>
                  <a:lin ang="5400000" scaled="0"/>
                </a:gradFill>
              </a:rPr>
              <a:t>Sources</a:t>
            </a:r>
            <a:endParaRPr lang="en-US" sz="1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2984373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6"/>
                                        </p:tgtEl>
                                        <p:attrNameLst>
                                          <p:attrName>style.visibility</p:attrName>
                                        </p:attrNameLst>
                                      </p:cBhvr>
                                      <p:to>
                                        <p:strVal val="visible"/>
                                      </p:to>
                                    </p:set>
                                    <p:anim calcmode="lin" valueType="num">
                                      <p:cBhvr additive="base">
                                        <p:cTn id="7" dur="500" fill="hold"/>
                                        <p:tgtEl>
                                          <p:spTgt spid="106"/>
                                        </p:tgtEl>
                                        <p:attrNameLst>
                                          <p:attrName>ppt_x</p:attrName>
                                        </p:attrNameLst>
                                      </p:cBhvr>
                                      <p:tavLst>
                                        <p:tav tm="0">
                                          <p:val>
                                            <p:strVal val="#ppt_x"/>
                                          </p:val>
                                        </p:tav>
                                        <p:tav tm="100000">
                                          <p:val>
                                            <p:strVal val="#ppt_x"/>
                                          </p:val>
                                        </p:tav>
                                      </p:tavLst>
                                    </p:anim>
                                    <p:anim calcmode="lin" valueType="num">
                                      <p:cBhvr additive="base">
                                        <p:cTn id="8" dur="500" fill="hold"/>
                                        <p:tgtEl>
                                          <p:spTgt spid="10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6"/>
                                        </p:tgtEl>
                                        <p:attrNameLst>
                                          <p:attrName>style.visibility</p:attrName>
                                        </p:attrNameLst>
                                      </p:cBhvr>
                                      <p:to>
                                        <p:strVal val="visible"/>
                                      </p:to>
                                    </p:set>
                                    <p:anim calcmode="lin" valueType="num">
                                      <p:cBhvr additive="base">
                                        <p:cTn id="11" dur="500" fill="hold"/>
                                        <p:tgtEl>
                                          <p:spTgt spid="116"/>
                                        </p:tgtEl>
                                        <p:attrNameLst>
                                          <p:attrName>ppt_x</p:attrName>
                                        </p:attrNameLst>
                                      </p:cBhvr>
                                      <p:tavLst>
                                        <p:tav tm="0">
                                          <p:val>
                                            <p:strVal val="#ppt_x"/>
                                          </p:val>
                                        </p:tav>
                                        <p:tav tm="100000">
                                          <p:val>
                                            <p:strVal val="#ppt_x"/>
                                          </p:val>
                                        </p:tav>
                                      </p:tavLst>
                                    </p:anim>
                                    <p:anim calcmode="lin" valueType="num">
                                      <p:cBhvr additive="base">
                                        <p:cTn id="12" dur="500" fill="hold"/>
                                        <p:tgtEl>
                                          <p:spTgt spid="11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67"/>
                                        </p:tgtEl>
                                        <p:attrNameLst>
                                          <p:attrName>style.visibility</p:attrName>
                                        </p:attrNameLst>
                                      </p:cBhvr>
                                      <p:to>
                                        <p:strVal val="visible"/>
                                      </p:to>
                                    </p:set>
                                    <p:anim calcmode="lin" valueType="num">
                                      <p:cBhvr additive="base">
                                        <p:cTn id="19" dur="500" fill="hold"/>
                                        <p:tgtEl>
                                          <p:spTgt spid="67"/>
                                        </p:tgtEl>
                                        <p:attrNameLst>
                                          <p:attrName>ppt_x</p:attrName>
                                        </p:attrNameLst>
                                      </p:cBhvr>
                                      <p:tavLst>
                                        <p:tav tm="0">
                                          <p:val>
                                            <p:strVal val="#ppt_x"/>
                                          </p:val>
                                        </p:tav>
                                        <p:tav tm="100000">
                                          <p:val>
                                            <p:strVal val="#ppt_x"/>
                                          </p:val>
                                        </p:tav>
                                      </p:tavLst>
                                    </p:anim>
                                    <p:anim calcmode="lin" valueType="num">
                                      <p:cBhvr additive="base">
                                        <p:cTn id="20" dur="500" fill="hold"/>
                                        <p:tgtEl>
                                          <p:spTgt spid="67"/>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11"/>
                                        </p:tgtEl>
                                        <p:attrNameLst>
                                          <p:attrName>style.visibility</p:attrName>
                                        </p:attrNameLst>
                                      </p:cBhvr>
                                      <p:to>
                                        <p:strVal val="visible"/>
                                      </p:to>
                                    </p:set>
                                    <p:anim calcmode="lin" valueType="num">
                                      <p:cBhvr additive="base">
                                        <p:cTn id="23" dur="500" fill="hold"/>
                                        <p:tgtEl>
                                          <p:spTgt spid="111"/>
                                        </p:tgtEl>
                                        <p:attrNameLst>
                                          <p:attrName>ppt_x</p:attrName>
                                        </p:attrNameLst>
                                      </p:cBhvr>
                                      <p:tavLst>
                                        <p:tav tm="0">
                                          <p:val>
                                            <p:strVal val="#ppt_x"/>
                                          </p:val>
                                        </p:tav>
                                        <p:tav tm="100000">
                                          <p:val>
                                            <p:strVal val="#ppt_x"/>
                                          </p:val>
                                        </p:tav>
                                      </p:tavLst>
                                    </p:anim>
                                    <p:anim calcmode="lin" valueType="num">
                                      <p:cBhvr additive="base">
                                        <p:cTn id="24" dur="500" fill="hold"/>
                                        <p:tgtEl>
                                          <p:spTgt spid="111"/>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27"/>
                                        </p:tgtEl>
                                        <p:attrNameLst>
                                          <p:attrName>style.visibility</p:attrName>
                                        </p:attrNameLst>
                                      </p:cBhvr>
                                      <p:to>
                                        <p:strVal val="visible"/>
                                      </p:to>
                                    </p:set>
                                    <p:anim calcmode="lin" valueType="num">
                                      <p:cBhvr additive="base">
                                        <p:cTn id="27" dur="500" fill="hold"/>
                                        <p:tgtEl>
                                          <p:spTgt spid="127"/>
                                        </p:tgtEl>
                                        <p:attrNameLst>
                                          <p:attrName>ppt_x</p:attrName>
                                        </p:attrNameLst>
                                      </p:cBhvr>
                                      <p:tavLst>
                                        <p:tav tm="0">
                                          <p:val>
                                            <p:strVal val="#ppt_x"/>
                                          </p:val>
                                        </p:tav>
                                        <p:tav tm="100000">
                                          <p:val>
                                            <p:strVal val="#ppt_x"/>
                                          </p:val>
                                        </p:tav>
                                      </p:tavLst>
                                    </p:anim>
                                    <p:anim calcmode="lin" valueType="num">
                                      <p:cBhvr additive="base">
                                        <p:cTn id="28" dur="500" fill="hold"/>
                                        <p:tgtEl>
                                          <p:spTgt spid="12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30"/>
                                        </p:tgtEl>
                                        <p:attrNameLst>
                                          <p:attrName>style.visibility</p:attrName>
                                        </p:attrNameLst>
                                      </p:cBhvr>
                                      <p:to>
                                        <p:strVal val="visible"/>
                                      </p:to>
                                    </p:set>
                                    <p:anim calcmode="lin" valueType="num">
                                      <p:cBhvr additive="base">
                                        <p:cTn id="31" dur="500" fill="hold"/>
                                        <p:tgtEl>
                                          <p:spTgt spid="130"/>
                                        </p:tgtEl>
                                        <p:attrNameLst>
                                          <p:attrName>ppt_x</p:attrName>
                                        </p:attrNameLst>
                                      </p:cBhvr>
                                      <p:tavLst>
                                        <p:tav tm="0">
                                          <p:val>
                                            <p:strVal val="#ppt_x"/>
                                          </p:val>
                                        </p:tav>
                                        <p:tav tm="100000">
                                          <p:val>
                                            <p:strVal val="#ppt_x"/>
                                          </p:val>
                                        </p:tav>
                                      </p:tavLst>
                                    </p:anim>
                                    <p:anim calcmode="lin" valueType="num">
                                      <p:cBhvr additive="base">
                                        <p:cTn id="32" dur="500" fill="hold"/>
                                        <p:tgtEl>
                                          <p:spTgt spid="13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33"/>
                                        </p:tgtEl>
                                        <p:attrNameLst>
                                          <p:attrName>style.visibility</p:attrName>
                                        </p:attrNameLst>
                                      </p:cBhvr>
                                      <p:to>
                                        <p:strVal val="visible"/>
                                      </p:to>
                                    </p:set>
                                    <p:anim calcmode="lin" valueType="num">
                                      <p:cBhvr additive="base">
                                        <p:cTn id="35" dur="500" fill="hold"/>
                                        <p:tgtEl>
                                          <p:spTgt spid="133"/>
                                        </p:tgtEl>
                                        <p:attrNameLst>
                                          <p:attrName>ppt_x</p:attrName>
                                        </p:attrNameLst>
                                      </p:cBhvr>
                                      <p:tavLst>
                                        <p:tav tm="0">
                                          <p:val>
                                            <p:strVal val="#ppt_x"/>
                                          </p:val>
                                        </p:tav>
                                        <p:tav tm="100000">
                                          <p:val>
                                            <p:strVal val="#ppt_x"/>
                                          </p:val>
                                        </p:tav>
                                      </p:tavLst>
                                    </p:anim>
                                    <p:anim calcmode="lin" valueType="num">
                                      <p:cBhvr additive="base">
                                        <p:cTn id="36" dur="500" fill="hold"/>
                                        <p:tgtEl>
                                          <p:spTgt spid="133"/>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24"/>
                                        </p:tgtEl>
                                        <p:attrNameLst>
                                          <p:attrName>style.visibility</p:attrName>
                                        </p:attrNameLst>
                                      </p:cBhvr>
                                      <p:to>
                                        <p:strVal val="visible"/>
                                      </p:to>
                                    </p:set>
                                    <p:anim calcmode="lin" valueType="num">
                                      <p:cBhvr additive="base">
                                        <p:cTn id="39" dur="500" fill="hold"/>
                                        <p:tgtEl>
                                          <p:spTgt spid="124"/>
                                        </p:tgtEl>
                                        <p:attrNameLst>
                                          <p:attrName>ppt_x</p:attrName>
                                        </p:attrNameLst>
                                      </p:cBhvr>
                                      <p:tavLst>
                                        <p:tav tm="0">
                                          <p:val>
                                            <p:strVal val="#ppt_x"/>
                                          </p:val>
                                        </p:tav>
                                        <p:tav tm="100000">
                                          <p:val>
                                            <p:strVal val="#ppt_x"/>
                                          </p:val>
                                        </p:tav>
                                      </p:tavLst>
                                    </p:anim>
                                    <p:anim calcmode="lin" valueType="num">
                                      <p:cBhvr additive="base">
                                        <p:cTn id="40" dur="500" fill="hold"/>
                                        <p:tgtEl>
                                          <p:spTgt spid="124"/>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10"/>
                                        </p:tgtEl>
                                        <p:attrNameLst>
                                          <p:attrName>style.visibility</p:attrName>
                                        </p:attrNameLst>
                                      </p:cBhvr>
                                      <p:to>
                                        <p:strVal val="visible"/>
                                      </p:to>
                                    </p:set>
                                    <p:anim calcmode="lin" valueType="num">
                                      <p:cBhvr additive="base">
                                        <p:cTn id="45" dur="500" fill="hold"/>
                                        <p:tgtEl>
                                          <p:spTgt spid="10"/>
                                        </p:tgtEl>
                                        <p:attrNameLst>
                                          <p:attrName>ppt_x</p:attrName>
                                        </p:attrNameLst>
                                      </p:cBhvr>
                                      <p:tavLst>
                                        <p:tav tm="0">
                                          <p:val>
                                            <p:strVal val="#ppt_x"/>
                                          </p:val>
                                        </p:tav>
                                        <p:tav tm="100000">
                                          <p:val>
                                            <p:strVal val="#ppt_x"/>
                                          </p:val>
                                        </p:tav>
                                      </p:tavLst>
                                    </p:anim>
                                    <p:anim calcmode="lin" valueType="num">
                                      <p:cBhvr additive="base">
                                        <p:cTn id="46" dur="500" fill="hold"/>
                                        <p:tgtEl>
                                          <p:spTgt spid="10"/>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80"/>
                                        </p:tgtEl>
                                        <p:attrNameLst>
                                          <p:attrName>style.visibility</p:attrName>
                                        </p:attrNameLst>
                                      </p:cBhvr>
                                      <p:to>
                                        <p:strVal val="visible"/>
                                      </p:to>
                                    </p:set>
                                    <p:anim calcmode="lin" valueType="num">
                                      <p:cBhvr additive="base">
                                        <p:cTn id="49" dur="500" fill="hold"/>
                                        <p:tgtEl>
                                          <p:spTgt spid="80"/>
                                        </p:tgtEl>
                                        <p:attrNameLst>
                                          <p:attrName>ppt_x</p:attrName>
                                        </p:attrNameLst>
                                      </p:cBhvr>
                                      <p:tavLst>
                                        <p:tav tm="0">
                                          <p:val>
                                            <p:strVal val="#ppt_x"/>
                                          </p:val>
                                        </p:tav>
                                        <p:tav tm="100000">
                                          <p:val>
                                            <p:strVal val="#ppt_x"/>
                                          </p:val>
                                        </p:tav>
                                      </p:tavLst>
                                    </p:anim>
                                    <p:anim calcmode="lin" valueType="num">
                                      <p:cBhvr additive="base">
                                        <p:cTn id="50" dur="500" fill="hold"/>
                                        <p:tgtEl>
                                          <p:spTgt spid="80"/>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149"/>
                                        </p:tgtEl>
                                        <p:attrNameLst>
                                          <p:attrName>style.visibility</p:attrName>
                                        </p:attrNameLst>
                                      </p:cBhvr>
                                      <p:to>
                                        <p:strVal val="visible"/>
                                      </p:to>
                                    </p:set>
                                    <p:anim calcmode="lin" valueType="num">
                                      <p:cBhvr additive="base">
                                        <p:cTn id="53" dur="500" fill="hold"/>
                                        <p:tgtEl>
                                          <p:spTgt spid="149"/>
                                        </p:tgtEl>
                                        <p:attrNameLst>
                                          <p:attrName>ppt_x</p:attrName>
                                        </p:attrNameLst>
                                      </p:cBhvr>
                                      <p:tavLst>
                                        <p:tav tm="0">
                                          <p:val>
                                            <p:strVal val="#ppt_x"/>
                                          </p:val>
                                        </p:tav>
                                        <p:tav tm="100000">
                                          <p:val>
                                            <p:strVal val="#ppt_x"/>
                                          </p:val>
                                        </p:tav>
                                      </p:tavLst>
                                    </p:anim>
                                    <p:anim calcmode="lin" valueType="num">
                                      <p:cBhvr additive="base">
                                        <p:cTn id="54" dur="500" fill="hold"/>
                                        <p:tgtEl>
                                          <p:spTgt spid="149"/>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112"/>
                                        </p:tgtEl>
                                        <p:attrNameLst>
                                          <p:attrName>style.visibility</p:attrName>
                                        </p:attrNameLst>
                                      </p:cBhvr>
                                      <p:to>
                                        <p:strVal val="visible"/>
                                      </p:to>
                                    </p:set>
                                    <p:anim calcmode="lin" valueType="num">
                                      <p:cBhvr additive="base">
                                        <p:cTn id="57" dur="500" fill="hold"/>
                                        <p:tgtEl>
                                          <p:spTgt spid="112"/>
                                        </p:tgtEl>
                                        <p:attrNameLst>
                                          <p:attrName>ppt_x</p:attrName>
                                        </p:attrNameLst>
                                      </p:cBhvr>
                                      <p:tavLst>
                                        <p:tav tm="0">
                                          <p:val>
                                            <p:strVal val="#ppt_x"/>
                                          </p:val>
                                        </p:tav>
                                        <p:tav tm="100000">
                                          <p:val>
                                            <p:strVal val="#ppt_x"/>
                                          </p:val>
                                        </p:tav>
                                      </p:tavLst>
                                    </p:anim>
                                    <p:anim calcmode="lin" valueType="num">
                                      <p:cBhvr additive="base">
                                        <p:cTn id="58" dur="500" fill="hold"/>
                                        <p:tgtEl>
                                          <p:spTgt spid="112"/>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113"/>
                                        </p:tgtEl>
                                        <p:attrNameLst>
                                          <p:attrName>style.visibility</p:attrName>
                                        </p:attrNameLst>
                                      </p:cBhvr>
                                      <p:to>
                                        <p:strVal val="visible"/>
                                      </p:to>
                                    </p:set>
                                    <p:anim calcmode="lin" valueType="num">
                                      <p:cBhvr additive="base">
                                        <p:cTn id="61" dur="500" fill="hold"/>
                                        <p:tgtEl>
                                          <p:spTgt spid="113"/>
                                        </p:tgtEl>
                                        <p:attrNameLst>
                                          <p:attrName>ppt_x</p:attrName>
                                        </p:attrNameLst>
                                      </p:cBhvr>
                                      <p:tavLst>
                                        <p:tav tm="0">
                                          <p:val>
                                            <p:strVal val="#ppt_x"/>
                                          </p:val>
                                        </p:tav>
                                        <p:tav tm="100000">
                                          <p:val>
                                            <p:strVal val="#ppt_x"/>
                                          </p:val>
                                        </p:tav>
                                      </p:tavLst>
                                    </p:anim>
                                    <p:anim calcmode="lin" valueType="num">
                                      <p:cBhvr additive="base">
                                        <p:cTn id="62" dur="500" fill="hold"/>
                                        <p:tgtEl>
                                          <p:spTgt spid="113"/>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117"/>
                                        </p:tgtEl>
                                        <p:attrNameLst>
                                          <p:attrName>style.visibility</p:attrName>
                                        </p:attrNameLst>
                                      </p:cBhvr>
                                      <p:to>
                                        <p:strVal val="visible"/>
                                      </p:to>
                                    </p:set>
                                    <p:anim calcmode="lin" valueType="num">
                                      <p:cBhvr additive="base">
                                        <p:cTn id="65" dur="500" fill="hold"/>
                                        <p:tgtEl>
                                          <p:spTgt spid="117"/>
                                        </p:tgtEl>
                                        <p:attrNameLst>
                                          <p:attrName>ppt_x</p:attrName>
                                        </p:attrNameLst>
                                      </p:cBhvr>
                                      <p:tavLst>
                                        <p:tav tm="0">
                                          <p:val>
                                            <p:strVal val="#ppt_x"/>
                                          </p:val>
                                        </p:tav>
                                        <p:tav tm="100000">
                                          <p:val>
                                            <p:strVal val="#ppt_x"/>
                                          </p:val>
                                        </p:tav>
                                      </p:tavLst>
                                    </p:anim>
                                    <p:anim calcmode="lin" valueType="num">
                                      <p:cBhvr additive="base">
                                        <p:cTn id="66" dur="500" fill="hold"/>
                                        <p:tgtEl>
                                          <p:spTgt spid="117"/>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91"/>
                                        </p:tgtEl>
                                        <p:attrNameLst>
                                          <p:attrName>style.visibility</p:attrName>
                                        </p:attrNameLst>
                                      </p:cBhvr>
                                      <p:to>
                                        <p:strVal val="visible"/>
                                      </p:to>
                                    </p:set>
                                    <p:anim calcmode="lin" valueType="num">
                                      <p:cBhvr additive="base">
                                        <p:cTn id="71" dur="500" fill="hold"/>
                                        <p:tgtEl>
                                          <p:spTgt spid="91"/>
                                        </p:tgtEl>
                                        <p:attrNameLst>
                                          <p:attrName>ppt_x</p:attrName>
                                        </p:attrNameLst>
                                      </p:cBhvr>
                                      <p:tavLst>
                                        <p:tav tm="0">
                                          <p:val>
                                            <p:strVal val="#ppt_x"/>
                                          </p:val>
                                        </p:tav>
                                        <p:tav tm="100000">
                                          <p:val>
                                            <p:strVal val="#ppt_x"/>
                                          </p:val>
                                        </p:tav>
                                      </p:tavLst>
                                    </p:anim>
                                    <p:anim calcmode="lin" valueType="num">
                                      <p:cBhvr additive="base">
                                        <p:cTn id="72" dur="500" fill="hold"/>
                                        <p:tgtEl>
                                          <p:spTgt spid="91"/>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0"/>
                                  </p:stCondLst>
                                  <p:childTnLst>
                                    <p:set>
                                      <p:cBhvr>
                                        <p:cTn id="74" dur="1" fill="hold">
                                          <p:stCondLst>
                                            <p:cond delay="0"/>
                                          </p:stCondLst>
                                        </p:cTn>
                                        <p:tgtEl>
                                          <p:spTgt spid="88"/>
                                        </p:tgtEl>
                                        <p:attrNameLst>
                                          <p:attrName>style.visibility</p:attrName>
                                        </p:attrNameLst>
                                      </p:cBhvr>
                                      <p:to>
                                        <p:strVal val="visible"/>
                                      </p:to>
                                    </p:set>
                                    <p:anim calcmode="lin" valueType="num">
                                      <p:cBhvr additive="base">
                                        <p:cTn id="75" dur="500" fill="hold"/>
                                        <p:tgtEl>
                                          <p:spTgt spid="88"/>
                                        </p:tgtEl>
                                        <p:attrNameLst>
                                          <p:attrName>ppt_x</p:attrName>
                                        </p:attrNameLst>
                                      </p:cBhvr>
                                      <p:tavLst>
                                        <p:tav tm="0">
                                          <p:val>
                                            <p:strVal val="#ppt_x"/>
                                          </p:val>
                                        </p:tav>
                                        <p:tav tm="100000">
                                          <p:val>
                                            <p:strVal val="#ppt_x"/>
                                          </p:val>
                                        </p:tav>
                                      </p:tavLst>
                                    </p:anim>
                                    <p:anim calcmode="lin" valueType="num">
                                      <p:cBhvr additive="base">
                                        <p:cTn id="76" dur="500" fill="hold"/>
                                        <p:tgtEl>
                                          <p:spTgt spid="88"/>
                                        </p:tgtEl>
                                        <p:attrNameLst>
                                          <p:attrName>ppt_y</p:attrName>
                                        </p:attrNameLst>
                                      </p:cBhvr>
                                      <p:tavLst>
                                        <p:tav tm="0">
                                          <p:val>
                                            <p:strVal val="1+#ppt_h/2"/>
                                          </p:val>
                                        </p:tav>
                                        <p:tav tm="100000">
                                          <p:val>
                                            <p:strVal val="#ppt_y"/>
                                          </p:val>
                                        </p:tav>
                                      </p:tavLst>
                                    </p:anim>
                                  </p:childTnLst>
                                </p:cTn>
                              </p:par>
                              <p:par>
                                <p:cTn id="77" presetID="2" presetClass="entr" presetSubtype="4" fill="hold" nodeType="withEffect">
                                  <p:stCondLst>
                                    <p:cond delay="0"/>
                                  </p:stCondLst>
                                  <p:childTnLst>
                                    <p:set>
                                      <p:cBhvr>
                                        <p:cTn id="78" dur="1" fill="hold">
                                          <p:stCondLst>
                                            <p:cond delay="0"/>
                                          </p:stCondLst>
                                        </p:cTn>
                                        <p:tgtEl>
                                          <p:spTgt spid="115"/>
                                        </p:tgtEl>
                                        <p:attrNameLst>
                                          <p:attrName>style.visibility</p:attrName>
                                        </p:attrNameLst>
                                      </p:cBhvr>
                                      <p:to>
                                        <p:strVal val="visible"/>
                                      </p:to>
                                    </p:set>
                                    <p:anim calcmode="lin" valueType="num">
                                      <p:cBhvr additive="base">
                                        <p:cTn id="79" dur="500" fill="hold"/>
                                        <p:tgtEl>
                                          <p:spTgt spid="115"/>
                                        </p:tgtEl>
                                        <p:attrNameLst>
                                          <p:attrName>ppt_x</p:attrName>
                                        </p:attrNameLst>
                                      </p:cBhvr>
                                      <p:tavLst>
                                        <p:tav tm="0">
                                          <p:val>
                                            <p:strVal val="#ppt_x"/>
                                          </p:val>
                                        </p:tav>
                                        <p:tav tm="100000">
                                          <p:val>
                                            <p:strVal val="#ppt_x"/>
                                          </p:val>
                                        </p:tav>
                                      </p:tavLst>
                                    </p:anim>
                                    <p:anim calcmode="lin" valueType="num">
                                      <p:cBhvr additive="base">
                                        <p:cTn id="80" dur="500" fill="hold"/>
                                        <p:tgtEl>
                                          <p:spTgt spid="115"/>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118"/>
                                        </p:tgtEl>
                                        <p:attrNameLst>
                                          <p:attrName>style.visibility</p:attrName>
                                        </p:attrNameLst>
                                      </p:cBhvr>
                                      <p:to>
                                        <p:strVal val="visible"/>
                                      </p:to>
                                    </p:set>
                                    <p:anim calcmode="lin" valueType="num">
                                      <p:cBhvr additive="base">
                                        <p:cTn id="83" dur="500" fill="hold"/>
                                        <p:tgtEl>
                                          <p:spTgt spid="118"/>
                                        </p:tgtEl>
                                        <p:attrNameLst>
                                          <p:attrName>ppt_x</p:attrName>
                                        </p:attrNameLst>
                                      </p:cBhvr>
                                      <p:tavLst>
                                        <p:tav tm="0">
                                          <p:val>
                                            <p:strVal val="#ppt_x"/>
                                          </p:val>
                                        </p:tav>
                                        <p:tav tm="100000">
                                          <p:val>
                                            <p:strVal val="#ppt_x"/>
                                          </p:val>
                                        </p:tav>
                                      </p:tavLst>
                                    </p:anim>
                                    <p:anim calcmode="lin" valueType="num">
                                      <p:cBhvr additive="base">
                                        <p:cTn id="84" dur="500" fill="hold"/>
                                        <p:tgtEl>
                                          <p:spTgt spid="1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 grpId="0" animBg="1"/>
      <p:bldP spid="10" grpId="0" animBg="1"/>
      <p:bldP spid="116" grpId="0" animBg="1"/>
      <p:bldP spid="117" grpId="0" animBg="1"/>
      <p:bldP spid="118" grpId="0" animBg="1"/>
      <p:bldP spid="133"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886EC9-54A6-4E5E-BC02-F5A97CA22B36}"/>
              </a:ext>
            </a:extLst>
          </p:cNvPr>
          <p:cNvSpPr txBox="1"/>
          <p:nvPr/>
        </p:nvSpPr>
        <p:spPr>
          <a:xfrm>
            <a:off x="6537911" y="-754803"/>
            <a:ext cx="5654090" cy="561211"/>
          </a:xfrm>
          <a:prstGeom prst="rect">
            <a:avLst/>
          </a:prstGeom>
          <a:solidFill>
            <a:srgbClr val="FF0066"/>
          </a:solidFill>
        </p:spPr>
        <p:txBody>
          <a:bodyPr wrap="square" lIns="179285" tIns="143428" rIns="179285" bIns="143428" rtlCol="0">
            <a:spAutoFit/>
          </a:bodyPr>
          <a:lstStyle/>
          <a:p>
            <a:pPr>
              <a:lnSpc>
                <a:spcPct val="90000"/>
              </a:lnSpc>
              <a:spcAft>
                <a:spcPts val="588"/>
              </a:spcAft>
            </a:pPr>
            <a:r>
              <a:rPr lang="en-US" sz="1961" dirty="0">
                <a:solidFill>
                  <a:schemeClr val="bg1"/>
                </a:solidFill>
              </a:rPr>
              <a:t>Thank You slide</a:t>
            </a:r>
          </a:p>
        </p:txBody>
      </p:sp>
      <p:sp>
        <p:nvSpPr>
          <p:cNvPr id="3" name="Title 2">
            <a:extLst>
              <a:ext uri="{FF2B5EF4-FFF2-40B4-BE49-F238E27FC236}">
                <a16:creationId xmlns:a16="http://schemas.microsoft.com/office/drawing/2014/main" id="{581BBE84-9D13-41FD-AB94-48384D386832}"/>
              </a:ext>
            </a:extLst>
          </p:cNvPr>
          <p:cNvSpPr txBox="1">
            <a:spLocks/>
          </p:cNvSpPr>
          <p:nvPr/>
        </p:nvSpPr>
        <p:spPr>
          <a:xfrm>
            <a:off x="493345" y="3035864"/>
            <a:ext cx="9144000" cy="498527"/>
          </a:xfrm>
          <a:prstGeom prst="rect">
            <a:avLst/>
          </a:prstGeom>
        </p:spPr>
        <p:txBody>
          <a:bodyPr/>
          <a:lst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00" dirty="0">
                <a:solidFill>
                  <a:schemeClr val="bg1"/>
                </a:solidFill>
              </a:rPr>
              <a:t>Thank you</a:t>
            </a:r>
          </a:p>
        </p:txBody>
      </p:sp>
    </p:spTree>
    <p:custDataLst>
      <p:tags r:id="rId1"/>
    </p:custDataLst>
    <p:extLst>
      <p:ext uri="{BB962C8B-B14F-4D97-AF65-F5344CB8AC3E}">
        <p14:creationId xmlns:p14="http://schemas.microsoft.com/office/powerpoint/2010/main" val="4112716236"/>
      </p:ext>
    </p:extLst>
  </p:cSld>
  <p:clrMapOvr>
    <a:masterClrMapping/>
  </p:clrMapOvr>
  <p:transition>
    <p:fade/>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1B8F456-6FD3-C84B-8627-B7CB8A77FA76}"/>
              </a:ext>
            </a:extLst>
          </p:cNvPr>
          <p:cNvGrpSpPr/>
          <p:nvPr/>
        </p:nvGrpSpPr>
        <p:grpSpPr>
          <a:xfrm>
            <a:off x="1143249" y="812043"/>
            <a:ext cx="10145508" cy="5691313"/>
            <a:chOff x="2823581" y="812043"/>
            <a:chExt cx="8174349" cy="5691313"/>
          </a:xfrm>
        </p:grpSpPr>
        <p:sp>
          <p:nvSpPr>
            <p:cNvPr id="8" name="Rectangle 7">
              <a:extLst>
                <a:ext uri="{FF2B5EF4-FFF2-40B4-BE49-F238E27FC236}">
                  <a16:creationId xmlns:a16="http://schemas.microsoft.com/office/drawing/2014/main" id="{52B04560-A0E0-E84A-8D87-1E52A3FECB76}"/>
                </a:ext>
              </a:extLst>
            </p:cNvPr>
            <p:cNvSpPr/>
            <p:nvPr/>
          </p:nvSpPr>
          <p:spPr>
            <a:xfrm>
              <a:off x="3360004" y="1578384"/>
              <a:ext cx="6320710" cy="784760"/>
            </a:xfrm>
            <a:prstGeom prst="rect">
              <a:avLst/>
            </a:prstGeom>
            <a:solidFill>
              <a:srgbClr val="D6E8F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Oval 24">
              <a:extLst>
                <a:ext uri="{FF2B5EF4-FFF2-40B4-BE49-F238E27FC236}">
                  <a16:creationId xmlns:a16="http://schemas.microsoft.com/office/drawing/2014/main" id="{9A0F597C-9DD8-3C40-8C5D-085622231FB1}"/>
                </a:ext>
              </a:extLst>
            </p:cNvPr>
            <p:cNvSpPr/>
            <p:nvPr/>
          </p:nvSpPr>
          <p:spPr>
            <a:xfrm>
              <a:off x="2823581" y="1034670"/>
              <a:ext cx="1072845" cy="1072845"/>
            </a:xfrm>
            <a:prstGeom prst="ellipse">
              <a:avLst/>
            </a:prstGeom>
            <a:solidFill>
              <a:schemeClr val="bg1"/>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TextBox 34">
              <a:extLst>
                <a:ext uri="{FF2B5EF4-FFF2-40B4-BE49-F238E27FC236}">
                  <a16:creationId xmlns:a16="http://schemas.microsoft.com/office/drawing/2014/main" id="{AA2D4DF2-BF86-4B49-B2F1-E3E3A190C366}"/>
                </a:ext>
              </a:extLst>
            </p:cNvPr>
            <p:cNvSpPr txBox="1"/>
            <p:nvPr/>
          </p:nvSpPr>
          <p:spPr>
            <a:xfrm>
              <a:off x="3865944" y="812043"/>
              <a:ext cx="7101506" cy="899055"/>
            </a:xfrm>
            <a:prstGeom prst="rect">
              <a:avLst/>
            </a:prstGeom>
            <a:noFill/>
          </p:spPr>
          <p:txBody>
            <a:bodyPr wrap="square" lIns="179285" tIns="143428" rIns="179285" bIns="143428" rtlCol="0">
              <a:spAutoFit/>
            </a:bodyPr>
            <a:lstStyle/>
            <a:p>
              <a:pPr>
                <a:lnSpc>
                  <a:spcPct val="90000"/>
                </a:lnSpc>
                <a:spcAft>
                  <a:spcPts val="588"/>
                </a:spcAft>
              </a:pPr>
              <a:r>
                <a:rPr lang="en-US" sz="4400">
                  <a:solidFill>
                    <a:srgbClr val="002050"/>
                  </a:solidFill>
                </a:rPr>
                <a:t>Break</a:t>
              </a:r>
            </a:p>
          </p:txBody>
        </p:sp>
        <p:sp>
          <p:nvSpPr>
            <p:cNvPr id="33" name="TextBox 32">
              <a:extLst>
                <a:ext uri="{FF2B5EF4-FFF2-40B4-BE49-F238E27FC236}">
                  <a16:creationId xmlns:a16="http://schemas.microsoft.com/office/drawing/2014/main" id="{F3F8D83B-66CC-C24C-AD3D-51ED9BBE00E9}"/>
                </a:ext>
              </a:extLst>
            </p:cNvPr>
            <p:cNvSpPr txBox="1"/>
            <p:nvPr/>
          </p:nvSpPr>
          <p:spPr>
            <a:xfrm>
              <a:off x="3896424" y="1690267"/>
              <a:ext cx="7101506" cy="566656"/>
            </a:xfrm>
            <a:prstGeom prst="rect">
              <a:avLst/>
            </a:prstGeom>
            <a:noFill/>
          </p:spPr>
          <p:txBody>
            <a:bodyPr wrap="square" lIns="179285" tIns="143428" rIns="179285" bIns="143428" rtlCol="0">
              <a:spAutoFit/>
            </a:bodyPr>
            <a:lstStyle/>
            <a:p>
              <a:pPr>
                <a:lnSpc>
                  <a:spcPct val="90000"/>
                </a:lnSpc>
                <a:spcAft>
                  <a:spcPts val="588"/>
                </a:spcAft>
              </a:pPr>
              <a:r>
                <a:rPr lang="en-US" sz="2000" i="1" dirty="0">
                  <a:solidFill>
                    <a:schemeClr val="dk1"/>
                  </a:solidFill>
                </a:rPr>
                <a:t>Please take this time for a short 15-minute break</a:t>
              </a:r>
              <a:endParaRPr lang="en-US" sz="4000" i="1" dirty="0">
                <a:solidFill>
                  <a:schemeClr val="dk1"/>
                </a:solidFill>
              </a:endParaRPr>
            </a:p>
          </p:txBody>
        </p:sp>
        <p:pic>
          <p:nvPicPr>
            <p:cNvPr id="9" name="Picture 8">
              <a:extLst>
                <a:ext uri="{FF2B5EF4-FFF2-40B4-BE49-F238E27FC236}">
                  <a16:creationId xmlns:a16="http://schemas.microsoft.com/office/drawing/2014/main" id="{68F77F05-2D58-C24E-97C4-7B077CDB3C6E}"/>
                </a:ext>
              </a:extLst>
            </p:cNvPr>
            <p:cNvPicPr>
              <a:picLocks noChangeAspect="1"/>
            </p:cNvPicPr>
            <p:nvPr/>
          </p:nvPicPr>
          <p:blipFill rotWithShape="1">
            <a:blip r:embed="rId3" cstate="print">
              <a:lum bright="70000" contrast="-70000"/>
              <a:alphaModFix amt="35000"/>
              <a:extLst>
                <a:ext uri="{28A0092B-C50C-407E-A947-70E740481C1C}">
                  <a14:useLocalDpi xmlns:a14="http://schemas.microsoft.com/office/drawing/2010/main" val="0"/>
                </a:ext>
              </a:extLst>
            </a:blip>
            <a:srcRect b="13481"/>
            <a:stretch/>
          </p:blipFill>
          <p:spPr>
            <a:xfrm>
              <a:off x="2887062" y="987198"/>
              <a:ext cx="1072845" cy="1103793"/>
            </a:xfrm>
            <a:prstGeom prst="rect">
              <a:avLst/>
            </a:prstGeom>
          </p:spPr>
        </p:pic>
        <p:sp>
          <p:nvSpPr>
            <p:cNvPr id="10" name="TextBox 9">
              <a:extLst>
                <a:ext uri="{FF2B5EF4-FFF2-40B4-BE49-F238E27FC236}">
                  <a16:creationId xmlns:a16="http://schemas.microsoft.com/office/drawing/2014/main" id="{D0887A53-7AC1-4341-AC53-B301FC679675}"/>
                </a:ext>
              </a:extLst>
            </p:cNvPr>
            <p:cNvSpPr txBox="1"/>
            <p:nvPr/>
          </p:nvSpPr>
          <p:spPr>
            <a:xfrm>
              <a:off x="3210624" y="5770500"/>
              <a:ext cx="7429935" cy="732856"/>
            </a:xfrm>
            <a:prstGeom prst="rect">
              <a:avLst/>
            </a:prstGeom>
            <a:noFill/>
          </p:spPr>
          <p:txBody>
            <a:bodyPr wrap="square" lIns="179285" tIns="143428" rIns="179285" bIns="143428" rtlCol="0">
              <a:spAutoFit/>
            </a:bodyPr>
            <a:lstStyle/>
            <a:p>
              <a:pPr>
                <a:lnSpc>
                  <a:spcPct val="90000"/>
                </a:lnSpc>
                <a:spcAft>
                  <a:spcPts val="588"/>
                </a:spcAft>
              </a:pPr>
              <a:r>
                <a:rPr lang="en-US" sz="1600" i="1" dirty="0">
                  <a:solidFill>
                    <a:schemeClr val="dk1"/>
                  </a:solidFill>
                </a:rPr>
                <a:t>If at anytime you require assistance, please send a message to the “Need help – ask here” channel in the Microsoft Teams site for this event</a:t>
              </a:r>
              <a:endParaRPr lang="en-US" sz="3200" i="1" dirty="0">
                <a:solidFill>
                  <a:schemeClr val="dk1"/>
                </a:solidFill>
              </a:endParaRPr>
            </a:p>
          </p:txBody>
        </p:sp>
        <p:sp>
          <p:nvSpPr>
            <p:cNvPr id="17" name="TextBox 16">
              <a:extLst>
                <a:ext uri="{FF2B5EF4-FFF2-40B4-BE49-F238E27FC236}">
                  <a16:creationId xmlns:a16="http://schemas.microsoft.com/office/drawing/2014/main" id="{E3321B00-08D7-6943-9EA9-26AB55738695}"/>
                </a:ext>
              </a:extLst>
            </p:cNvPr>
            <p:cNvSpPr txBox="1"/>
            <p:nvPr/>
          </p:nvSpPr>
          <p:spPr>
            <a:xfrm>
              <a:off x="3210624" y="2611500"/>
              <a:ext cx="7282693" cy="855710"/>
            </a:xfrm>
            <a:prstGeom prst="rect">
              <a:avLst/>
            </a:prstGeom>
            <a:noFill/>
          </p:spPr>
          <p:txBody>
            <a:bodyPr wrap="square" lIns="179285" tIns="143428" rIns="179285" bIns="143428" rtlCol="0">
              <a:spAutoFit/>
            </a:bodyPr>
            <a:lstStyle/>
            <a:p>
              <a:pPr>
                <a:lnSpc>
                  <a:spcPct val="150000"/>
                </a:lnSpc>
                <a:spcAft>
                  <a:spcPts val="588"/>
                </a:spcAft>
              </a:pPr>
              <a:r>
                <a:rPr lang="en-US" sz="2800">
                  <a:solidFill>
                    <a:srgbClr val="002050"/>
                  </a:solidFill>
                </a:rPr>
                <a:t>Relax and come back refreshed for our next activity</a:t>
              </a:r>
            </a:p>
          </p:txBody>
        </p:sp>
      </p:grpSp>
      <p:sp>
        <p:nvSpPr>
          <p:cNvPr id="3" name="Slide Number Placeholder 2"/>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3896652554"/>
      </p:ext>
    </p:extLst>
  </p:cSld>
  <p:clrMapOvr>
    <a:masterClrMapping/>
  </p:clrMapOvr>
  <p:transition>
    <p:fade/>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371A58-C509-4C64-A8E4-3E1DF51CE916}"/>
              </a:ext>
            </a:extLst>
          </p:cNvPr>
          <p:cNvSpPr>
            <a:spLocks noGrp="1"/>
          </p:cNvSpPr>
          <p:nvPr>
            <p:ph type="title"/>
          </p:nvPr>
        </p:nvSpPr>
        <p:spPr>
          <a:xfrm>
            <a:off x="325407" y="286663"/>
            <a:ext cx="4677913" cy="861774"/>
          </a:xfrm>
        </p:spPr>
        <p:txBody>
          <a:bodyPr/>
          <a:lstStyle/>
          <a:p>
            <a:r>
              <a:rPr lang="en-US" dirty="0"/>
              <a:t>Your challenge should you choose to accept it:</a:t>
            </a:r>
          </a:p>
        </p:txBody>
      </p:sp>
      <p:pic>
        <p:nvPicPr>
          <p:cNvPr id="16" name="Picture Placeholder 15">
            <a:extLst>
              <a:ext uri="{FF2B5EF4-FFF2-40B4-BE49-F238E27FC236}">
                <a16:creationId xmlns:a16="http://schemas.microsoft.com/office/drawing/2014/main" id="{4BC0D46D-4563-49A3-9660-EA846E1128DA}"/>
              </a:ext>
            </a:extLst>
          </p:cNvPr>
          <p:cNvPicPr>
            <a:picLocks noGrp="1" noChangeAspect="1"/>
          </p:cNvPicPr>
          <p:nvPr>
            <p:ph type="pic" sz="quarter" idx="11"/>
          </p:nvPr>
        </p:nvPicPr>
        <p:blipFill>
          <a:blip r:embed="rId2"/>
          <a:srcRect l="16550" r="16550"/>
          <a:stretch>
            <a:fillRect/>
          </a:stretch>
        </p:blipFill>
        <p:spPr>
          <a:xfrm>
            <a:off x="5334001" y="0"/>
            <a:ext cx="6858000" cy="6858000"/>
          </a:xfrm>
          <a:prstGeom prst="rect">
            <a:avLst/>
          </a:prstGeom>
        </p:spPr>
      </p:pic>
      <p:sp>
        <p:nvSpPr>
          <p:cNvPr id="5" name="Text Placeholder 4">
            <a:extLst>
              <a:ext uri="{FF2B5EF4-FFF2-40B4-BE49-F238E27FC236}">
                <a16:creationId xmlns:a16="http://schemas.microsoft.com/office/drawing/2014/main" id="{17328A52-262B-47B8-8B87-091003DE90C4}"/>
              </a:ext>
            </a:extLst>
          </p:cNvPr>
          <p:cNvSpPr>
            <a:spLocks noGrp="1"/>
          </p:cNvSpPr>
          <p:nvPr>
            <p:ph type="body" sz="quarter" idx="4294967295"/>
          </p:nvPr>
        </p:nvSpPr>
        <p:spPr>
          <a:xfrm>
            <a:off x="714793" y="1468425"/>
            <a:ext cx="3899140" cy="4759765"/>
          </a:xfrm>
        </p:spPr>
        <p:txBody>
          <a:bodyPr/>
          <a:lstStyle/>
          <a:p>
            <a:pPr marL="0" indent="0">
              <a:buNone/>
            </a:pPr>
            <a:r>
              <a:rPr lang="en-US" dirty="0"/>
              <a:t>Wide World Importers needs your help!</a:t>
            </a:r>
          </a:p>
          <a:p>
            <a:r>
              <a:rPr lang="en-US" sz="2400" dirty="0"/>
              <a:t>Work as a team and prove to them you have what it takes.</a:t>
            </a:r>
          </a:p>
          <a:p>
            <a:r>
              <a:rPr lang="en-US" sz="2400" dirty="0"/>
              <a:t>It won’t be easy alone, but as ONE Microsoft, you can do this!</a:t>
            </a:r>
          </a:p>
          <a:p>
            <a:r>
              <a:rPr lang="en-US" sz="2400" dirty="0"/>
              <a:t>Complete as many of the challenges as you can, but don’t worry about getting them all done.</a:t>
            </a:r>
          </a:p>
        </p:txBody>
      </p:sp>
      <p:sp>
        <p:nvSpPr>
          <p:cNvPr id="8" name="TextBox 7">
            <a:extLst>
              <a:ext uri="{FF2B5EF4-FFF2-40B4-BE49-F238E27FC236}">
                <a16:creationId xmlns:a16="http://schemas.microsoft.com/office/drawing/2014/main" id="{8C38B0D9-E7D2-4FE2-AF3A-94AF1035A920}"/>
              </a:ext>
            </a:extLst>
          </p:cNvPr>
          <p:cNvSpPr txBox="1"/>
          <p:nvPr/>
        </p:nvSpPr>
        <p:spPr>
          <a:xfrm>
            <a:off x="9267648" y="6719501"/>
            <a:ext cx="6096000" cy="138499"/>
          </a:xfrm>
          <a:prstGeom prst="rect">
            <a:avLst/>
          </a:prstGeom>
          <a:noFill/>
        </p:spPr>
        <p:txBody>
          <a:bodyPr wrap="square" lIns="0" tIns="0" rIns="0" bIns="0" rtlCol="0">
            <a:spAutoFit/>
          </a:bodyPr>
          <a:lstStyle/>
          <a:p>
            <a:r>
              <a:rPr lang="en-US" sz="900" dirty="0">
                <a:hlinkClick r:id="rId3" tooltip="http://ipkitten.blogspot.co.uk/2012_07_01_archive.html"/>
              </a:rPr>
              <a:t>This Photo</a:t>
            </a:r>
            <a:r>
              <a:rPr lang="en-US" sz="900" dirty="0"/>
              <a:t> by Unknown Author is licensed under </a:t>
            </a:r>
            <a:r>
              <a:rPr lang="en-US" sz="900" dirty="0">
                <a:hlinkClick r:id="rId4" tooltip="https://creativecommons.org/licenses/by/3.0/"/>
              </a:rPr>
              <a:t>CC BY</a:t>
            </a:r>
            <a:endParaRPr lang="en-US" sz="900" dirty="0"/>
          </a:p>
        </p:txBody>
      </p:sp>
    </p:spTree>
    <p:extLst>
      <p:ext uri="{BB962C8B-B14F-4D97-AF65-F5344CB8AC3E}">
        <p14:creationId xmlns:p14="http://schemas.microsoft.com/office/powerpoint/2010/main" val="4257358385"/>
      </p:ext>
    </p:extLst>
  </p:cSld>
  <p:clrMapOvr>
    <a:masterClrMapping/>
  </p:clrMapOvr>
  <p:transition>
    <p:fade/>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200D743-F7A4-4950-8994-D03DFD926920}"/>
              </a:ext>
            </a:extLst>
          </p:cNvPr>
          <p:cNvSpPr/>
          <p:nvPr/>
        </p:nvSpPr>
        <p:spPr bwMode="auto">
          <a:xfrm>
            <a:off x="379340" y="3754468"/>
            <a:ext cx="2133621" cy="681810"/>
          </a:xfrm>
          <a:prstGeom prst="rect">
            <a:avLst/>
          </a:prstGeom>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marL="457200" algn="l" defTabSz="932472" fontAlgn="base">
              <a:spcBef>
                <a:spcPct val="0"/>
              </a:spcBef>
              <a:spcAft>
                <a:spcPct val="0"/>
              </a:spcAft>
            </a:pPr>
            <a:r>
              <a:rPr lang="en-US" sz="1000" b="1">
                <a:solidFill>
                  <a:schemeClr val="tx2"/>
                </a:solidFill>
                <a:ea typeface="Segoe UI" pitchFamily="34" charset="0"/>
                <a:cs typeface="Segoe UI" pitchFamily="34" charset="0"/>
              </a:rPr>
              <a:t>Step 1: </a:t>
            </a:r>
            <a:r>
              <a:rPr lang="en-US" sz="1000">
                <a:solidFill>
                  <a:schemeClr val="tx2"/>
                </a:solidFill>
                <a:ea typeface="Segoe UI" pitchFamily="34" charset="0"/>
                <a:cs typeface="Segoe UI" pitchFamily="34" charset="0"/>
              </a:rPr>
              <a:t>Go to your table group channel</a:t>
            </a:r>
          </a:p>
        </p:txBody>
      </p:sp>
      <p:sp>
        <p:nvSpPr>
          <p:cNvPr id="27" name="Rectangle 26">
            <a:extLst>
              <a:ext uri="{FF2B5EF4-FFF2-40B4-BE49-F238E27FC236}">
                <a16:creationId xmlns:a16="http://schemas.microsoft.com/office/drawing/2014/main" id="{EA9ABF69-4306-4131-A0E6-482D9E611104}"/>
              </a:ext>
            </a:extLst>
          </p:cNvPr>
          <p:cNvSpPr/>
          <p:nvPr/>
        </p:nvSpPr>
        <p:spPr bwMode="auto">
          <a:xfrm>
            <a:off x="2861978" y="3754468"/>
            <a:ext cx="2373212" cy="681810"/>
          </a:xfrm>
          <a:prstGeom prst="rect">
            <a:avLst/>
          </a:prstGeom>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marL="457200" algn="l" defTabSz="932472" fontAlgn="base">
              <a:spcBef>
                <a:spcPct val="0"/>
              </a:spcBef>
              <a:spcAft>
                <a:spcPct val="0"/>
              </a:spcAft>
            </a:pPr>
            <a:r>
              <a:rPr lang="en-US" sz="1000" b="1">
                <a:solidFill>
                  <a:schemeClr val="tx2"/>
                </a:solidFill>
                <a:ea typeface="Segoe UI" pitchFamily="34" charset="0"/>
                <a:cs typeface="Segoe UI" pitchFamily="34" charset="0"/>
              </a:rPr>
              <a:t>Step 2: </a:t>
            </a:r>
            <a:r>
              <a:rPr lang="en-US" sz="1000">
                <a:solidFill>
                  <a:schemeClr val="tx2"/>
                </a:solidFill>
                <a:ea typeface="Segoe UI" pitchFamily="34" charset="0"/>
                <a:cs typeface="Segoe UI" pitchFamily="34" charset="0"/>
              </a:rPr>
              <a:t>You will use your cloud lab login for Azure</a:t>
            </a:r>
          </a:p>
        </p:txBody>
      </p:sp>
      <p:sp>
        <p:nvSpPr>
          <p:cNvPr id="29" name="Rectangle 28">
            <a:extLst>
              <a:ext uri="{FF2B5EF4-FFF2-40B4-BE49-F238E27FC236}">
                <a16:creationId xmlns:a16="http://schemas.microsoft.com/office/drawing/2014/main" id="{DBB1E860-7BC9-404B-9A00-C6E676DCC1FD}"/>
              </a:ext>
            </a:extLst>
          </p:cNvPr>
          <p:cNvSpPr/>
          <p:nvPr/>
        </p:nvSpPr>
        <p:spPr bwMode="auto">
          <a:xfrm>
            <a:off x="5638800" y="3754468"/>
            <a:ext cx="6001558" cy="681810"/>
          </a:xfrm>
          <a:prstGeom prst="rect">
            <a:avLst/>
          </a:prstGeom>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marL="457200" algn="l" defTabSz="932472" fontAlgn="base">
              <a:spcBef>
                <a:spcPct val="0"/>
              </a:spcBef>
              <a:spcAft>
                <a:spcPct val="0"/>
              </a:spcAft>
            </a:pPr>
            <a:r>
              <a:rPr lang="en-US" sz="1000" b="1">
                <a:solidFill>
                  <a:schemeClr val="tx2"/>
                </a:solidFill>
                <a:ea typeface="Segoe UI" pitchFamily="34" charset="0"/>
                <a:cs typeface="Segoe UI" pitchFamily="34" charset="0"/>
              </a:rPr>
              <a:t>Step 3: </a:t>
            </a:r>
            <a:r>
              <a:rPr lang="en-US" sz="1000">
                <a:solidFill>
                  <a:schemeClr val="tx2"/>
                </a:solidFill>
                <a:ea typeface="Segoe UI" pitchFamily="34" charset="0"/>
                <a:cs typeface="Segoe UI" pitchFamily="34" charset="0"/>
              </a:rPr>
              <a:t>Login to Azure. Engage your table group via a Microsoft Teams “meet now” call to collaborate with each other (meet now button in upper right corner of application)</a:t>
            </a:r>
          </a:p>
        </p:txBody>
      </p:sp>
      <p:sp>
        <p:nvSpPr>
          <p:cNvPr id="3" name="Title 2">
            <a:extLst>
              <a:ext uri="{FF2B5EF4-FFF2-40B4-BE49-F238E27FC236}">
                <a16:creationId xmlns:a16="http://schemas.microsoft.com/office/drawing/2014/main" id="{00C3E331-3590-4F94-A04A-5B6DD13A256C}"/>
              </a:ext>
            </a:extLst>
          </p:cNvPr>
          <p:cNvSpPr>
            <a:spLocks noGrp="1"/>
          </p:cNvSpPr>
          <p:nvPr>
            <p:ph type="title"/>
          </p:nvPr>
        </p:nvSpPr>
        <p:spPr>
          <a:xfrm>
            <a:off x="585215" y="1811666"/>
            <a:ext cx="9997291" cy="977575"/>
          </a:xfrm>
        </p:spPr>
        <p:txBody>
          <a:bodyPr/>
          <a:lstStyle/>
          <a:p>
            <a:r>
              <a:rPr lang="en-US" dirty="0"/>
              <a:t>POC Challenges 1 &amp; 2: group-based lab exercises</a:t>
            </a:r>
          </a:p>
        </p:txBody>
      </p:sp>
      <p:grpSp>
        <p:nvGrpSpPr>
          <p:cNvPr id="16" name="Group 15">
            <a:extLst>
              <a:ext uri="{FF2B5EF4-FFF2-40B4-BE49-F238E27FC236}">
                <a16:creationId xmlns:a16="http://schemas.microsoft.com/office/drawing/2014/main" id="{96FDAAE7-D5A1-4ADB-A1C3-181ED32C5D87}"/>
              </a:ext>
            </a:extLst>
          </p:cNvPr>
          <p:cNvGrpSpPr/>
          <p:nvPr/>
        </p:nvGrpSpPr>
        <p:grpSpPr>
          <a:xfrm>
            <a:off x="379340" y="4522418"/>
            <a:ext cx="2174383" cy="1392607"/>
            <a:chOff x="407915" y="4398593"/>
            <a:chExt cx="2174383" cy="1392607"/>
          </a:xfrm>
          <a:effectLst>
            <a:outerShdw blurRad="50800" dist="38100" dir="2700000" algn="tl" rotWithShape="0">
              <a:prstClr val="black">
                <a:alpha val="40000"/>
              </a:prstClr>
            </a:outerShdw>
          </a:effectLst>
        </p:grpSpPr>
        <p:grpSp>
          <p:nvGrpSpPr>
            <p:cNvPr id="13" name="Group 12">
              <a:extLst>
                <a:ext uri="{FF2B5EF4-FFF2-40B4-BE49-F238E27FC236}">
                  <a16:creationId xmlns:a16="http://schemas.microsoft.com/office/drawing/2014/main" id="{BD69F95C-CC8E-40E5-AB64-A6BA27DD1A5C}"/>
                </a:ext>
              </a:extLst>
            </p:cNvPr>
            <p:cNvGrpSpPr/>
            <p:nvPr/>
          </p:nvGrpSpPr>
          <p:grpSpPr>
            <a:xfrm>
              <a:off x="407915" y="4398593"/>
              <a:ext cx="2133621" cy="1392607"/>
              <a:chOff x="407915" y="4398593"/>
              <a:chExt cx="2133621" cy="1392607"/>
            </a:xfrm>
          </p:grpSpPr>
          <p:sp>
            <p:nvSpPr>
              <p:cNvPr id="12" name="Rectangle 11">
                <a:extLst>
                  <a:ext uri="{FF2B5EF4-FFF2-40B4-BE49-F238E27FC236}">
                    <a16:creationId xmlns:a16="http://schemas.microsoft.com/office/drawing/2014/main" id="{2B441DA9-C400-4958-B53E-F2D7855615D1}"/>
                  </a:ext>
                </a:extLst>
              </p:cNvPr>
              <p:cNvSpPr/>
              <p:nvPr/>
            </p:nvSpPr>
            <p:spPr bwMode="auto">
              <a:xfrm>
                <a:off x="407915" y="4398593"/>
                <a:ext cx="2133621" cy="139260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CCA88EE2-97D3-4EEE-9542-6AB065E9FA2D}"/>
                  </a:ext>
                </a:extLst>
              </p:cNvPr>
              <p:cNvPicPr>
                <a:picLocks noChangeAspect="1"/>
              </p:cNvPicPr>
              <p:nvPr/>
            </p:nvPicPr>
            <p:blipFill rotWithShape="1">
              <a:blip r:embed="rId2"/>
              <a:srcRect b="41835"/>
              <a:stretch/>
            </p:blipFill>
            <p:spPr>
              <a:xfrm>
                <a:off x="726129" y="4897191"/>
                <a:ext cx="1815407" cy="208209"/>
              </a:xfrm>
              <a:prstGeom prst="rect">
                <a:avLst/>
              </a:prstGeom>
            </p:spPr>
          </p:pic>
          <p:pic>
            <p:nvPicPr>
              <p:cNvPr id="10" name="Picture 9">
                <a:extLst>
                  <a:ext uri="{FF2B5EF4-FFF2-40B4-BE49-F238E27FC236}">
                    <a16:creationId xmlns:a16="http://schemas.microsoft.com/office/drawing/2014/main" id="{6E31DEF1-BB3A-4992-B34F-99254A6EECD9}"/>
                  </a:ext>
                </a:extLst>
              </p:cNvPr>
              <p:cNvPicPr>
                <a:picLocks noChangeAspect="1"/>
              </p:cNvPicPr>
              <p:nvPr/>
            </p:nvPicPr>
            <p:blipFill>
              <a:blip r:embed="rId3"/>
              <a:stretch>
                <a:fillRect/>
              </a:stretch>
            </p:blipFill>
            <p:spPr>
              <a:xfrm>
                <a:off x="705236" y="4398593"/>
                <a:ext cx="1836300" cy="498598"/>
              </a:xfrm>
              <a:prstGeom prst="rect">
                <a:avLst/>
              </a:prstGeom>
            </p:spPr>
          </p:pic>
          <p:pic>
            <p:nvPicPr>
              <p:cNvPr id="11" name="Picture 10">
                <a:extLst>
                  <a:ext uri="{FF2B5EF4-FFF2-40B4-BE49-F238E27FC236}">
                    <a16:creationId xmlns:a16="http://schemas.microsoft.com/office/drawing/2014/main" id="{96E8B4BA-AEF9-4769-B4B8-66C1944B0D77}"/>
                  </a:ext>
                </a:extLst>
              </p:cNvPr>
              <p:cNvPicPr>
                <a:picLocks noChangeAspect="1"/>
              </p:cNvPicPr>
              <p:nvPr/>
            </p:nvPicPr>
            <p:blipFill>
              <a:blip r:embed="rId4"/>
              <a:stretch>
                <a:fillRect/>
              </a:stretch>
            </p:blipFill>
            <p:spPr>
              <a:xfrm>
                <a:off x="407915" y="4398593"/>
                <a:ext cx="306846" cy="1392607"/>
              </a:xfrm>
              <a:prstGeom prst="rect">
                <a:avLst/>
              </a:prstGeom>
            </p:spPr>
          </p:pic>
        </p:grpSp>
        <p:pic>
          <p:nvPicPr>
            <p:cNvPr id="14" name="Picture 13">
              <a:extLst>
                <a:ext uri="{FF2B5EF4-FFF2-40B4-BE49-F238E27FC236}">
                  <a16:creationId xmlns:a16="http://schemas.microsoft.com/office/drawing/2014/main" id="{57DCC7B1-5CC3-4A99-9F2E-4CAE461D5B3A}"/>
                </a:ext>
              </a:extLst>
            </p:cNvPr>
            <p:cNvPicPr>
              <a:picLocks noChangeAspect="1"/>
            </p:cNvPicPr>
            <p:nvPr/>
          </p:nvPicPr>
          <p:blipFill rotWithShape="1">
            <a:blip r:embed="rId5"/>
            <a:srcRect t="1" r="5362" b="-2"/>
            <a:stretch/>
          </p:blipFill>
          <p:spPr>
            <a:xfrm>
              <a:off x="954418" y="5114503"/>
              <a:ext cx="1587118" cy="163177"/>
            </a:xfrm>
            <a:prstGeom prst="rect">
              <a:avLst/>
            </a:prstGeom>
          </p:spPr>
        </p:pic>
        <p:pic>
          <p:nvPicPr>
            <p:cNvPr id="15" name="Picture 14">
              <a:extLst>
                <a:ext uri="{FF2B5EF4-FFF2-40B4-BE49-F238E27FC236}">
                  <a16:creationId xmlns:a16="http://schemas.microsoft.com/office/drawing/2014/main" id="{1E17F3F4-555C-407E-863F-C3524D8DC299}"/>
                </a:ext>
              </a:extLst>
            </p:cNvPr>
            <p:cNvPicPr>
              <a:picLocks noChangeAspect="1"/>
            </p:cNvPicPr>
            <p:nvPr/>
          </p:nvPicPr>
          <p:blipFill rotWithShape="1">
            <a:blip r:embed="rId6"/>
            <a:srcRect l="-5171" t="2" r="-2232" b="-2"/>
            <a:stretch/>
          </p:blipFill>
          <p:spPr>
            <a:xfrm>
              <a:off x="620294" y="5277680"/>
              <a:ext cx="1962004" cy="151987"/>
            </a:xfrm>
            <a:prstGeom prst="rect">
              <a:avLst/>
            </a:prstGeom>
          </p:spPr>
        </p:pic>
      </p:grpSp>
      <p:pic>
        <p:nvPicPr>
          <p:cNvPr id="20" name="Graphic 19" descr="Signature">
            <a:extLst>
              <a:ext uri="{FF2B5EF4-FFF2-40B4-BE49-F238E27FC236}">
                <a16:creationId xmlns:a16="http://schemas.microsoft.com/office/drawing/2014/main" id="{4BF7B5FD-D187-4663-BE12-A33A66F1D5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753849" y="3880425"/>
            <a:ext cx="429897" cy="429897"/>
          </a:xfrm>
          <a:prstGeom prst="rect">
            <a:avLst/>
          </a:prstGeom>
        </p:spPr>
      </p:pic>
      <p:pic>
        <p:nvPicPr>
          <p:cNvPr id="22" name="Graphic 21" descr="Internet">
            <a:extLst>
              <a:ext uri="{FF2B5EF4-FFF2-40B4-BE49-F238E27FC236}">
                <a16:creationId xmlns:a16="http://schemas.microsoft.com/office/drawing/2014/main" id="{6984E7CE-5ADB-43CE-83F0-733062E747D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928653" y="3846074"/>
            <a:ext cx="498598" cy="498598"/>
          </a:xfrm>
          <a:prstGeom prst="rect">
            <a:avLst/>
          </a:prstGeom>
        </p:spPr>
      </p:pic>
      <p:pic>
        <p:nvPicPr>
          <p:cNvPr id="24" name="Graphic 23" descr="Vlog">
            <a:extLst>
              <a:ext uri="{FF2B5EF4-FFF2-40B4-BE49-F238E27FC236}">
                <a16:creationId xmlns:a16="http://schemas.microsoft.com/office/drawing/2014/main" id="{3CD5A23F-91FA-4F7E-B150-CB1D9904ACE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48255" y="3846074"/>
            <a:ext cx="498598" cy="498598"/>
          </a:xfrm>
          <a:prstGeom prst="rect">
            <a:avLst/>
          </a:prstGeom>
        </p:spPr>
      </p:pic>
      <p:sp>
        <p:nvSpPr>
          <p:cNvPr id="30" name="Rectangle 29">
            <a:extLst>
              <a:ext uri="{FF2B5EF4-FFF2-40B4-BE49-F238E27FC236}">
                <a16:creationId xmlns:a16="http://schemas.microsoft.com/office/drawing/2014/main" id="{4C0C3B07-FBB7-4B59-AD6F-3047FCF416EC}"/>
              </a:ext>
            </a:extLst>
          </p:cNvPr>
          <p:cNvSpPr/>
          <p:nvPr/>
        </p:nvSpPr>
        <p:spPr bwMode="auto">
          <a:xfrm>
            <a:off x="380553" y="3754468"/>
            <a:ext cx="45719" cy="681810"/>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A61A7114-20DC-41E3-9BE8-39378012D50C}"/>
              </a:ext>
            </a:extLst>
          </p:cNvPr>
          <p:cNvSpPr/>
          <p:nvPr/>
        </p:nvSpPr>
        <p:spPr bwMode="auto">
          <a:xfrm>
            <a:off x="2870852" y="3754468"/>
            <a:ext cx="45719" cy="681810"/>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33">
            <a:extLst>
              <a:ext uri="{FF2B5EF4-FFF2-40B4-BE49-F238E27FC236}">
                <a16:creationId xmlns:a16="http://schemas.microsoft.com/office/drawing/2014/main" id="{12EA6F6B-4660-40AD-85A6-0EB672CA5F17}"/>
              </a:ext>
            </a:extLst>
          </p:cNvPr>
          <p:cNvSpPr/>
          <p:nvPr/>
        </p:nvSpPr>
        <p:spPr bwMode="auto">
          <a:xfrm>
            <a:off x="5650995" y="3754468"/>
            <a:ext cx="45719" cy="681810"/>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23" name="Picture 22">
            <a:extLst>
              <a:ext uri="{FF2B5EF4-FFF2-40B4-BE49-F238E27FC236}">
                <a16:creationId xmlns:a16="http://schemas.microsoft.com/office/drawing/2014/main" id="{3C39C1AD-A518-4ACB-944B-06768FD05646}"/>
              </a:ext>
            </a:extLst>
          </p:cNvPr>
          <p:cNvPicPr>
            <a:picLocks noChangeAspect="1"/>
          </p:cNvPicPr>
          <p:nvPr/>
        </p:nvPicPr>
        <p:blipFill>
          <a:blip r:embed="rId13"/>
          <a:stretch>
            <a:fillRect/>
          </a:stretch>
        </p:blipFill>
        <p:spPr>
          <a:xfrm>
            <a:off x="2851044" y="4527883"/>
            <a:ext cx="2389793" cy="1944703"/>
          </a:xfrm>
          <a:prstGeom prst="rect">
            <a:avLst/>
          </a:prstGeom>
        </p:spPr>
      </p:pic>
      <p:pic>
        <p:nvPicPr>
          <p:cNvPr id="5" name="Picture 4">
            <a:extLst>
              <a:ext uri="{FF2B5EF4-FFF2-40B4-BE49-F238E27FC236}">
                <a16:creationId xmlns:a16="http://schemas.microsoft.com/office/drawing/2014/main" id="{E56FAAC3-74EC-459B-A8B2-B87958628862}"/>
              </a:ext>
            </a:extLst>
          </p:cNvPr>
          <p:cNvPicPr>
            <a:picLocks noChangeAspect="1"/>
          </p:cNvPicPr>
          <p:nvPr/>
        </p:nvPicPr>
        <p:blipFill rotWithShape="1">
          <a:blip r:embed="rId14"/>
          <a:srcRect b="23053"/>
          <a:stretch/>
        </p:blipFill>
        <p:spPr>
          <a:xfrm>
            <a:off x="5638800" y="4522419"/>
            <a:ext cx="6001558" cy="1944703"/>
          </a:xfrm>
          <a:prstGeom prst="rect">
            <a:avLst/>
          </a:prstGeom>
          <a:effectLst>
            <a:outerShdw blurRad="50800" dist="38100" dir="2700000" algn="tl" rotWithShape="0">
              <a:prstClr val="black">
                <a:alpha val="40000"/>
              </a:prstClr>
            </a:outerShdw>
          </a:effectLst>
        </p:spPr>
      </p:pic>
      <p:sp>
        <p:nvSpPr>
          <p:cNvPr id="26" name="Rectangle 25">
            <a:extLst>
              <a:ext uri="{FF2B5EF4-FFF2-40B4-BE49-F238E27FC236}">
                <a16:creationId xmlns:a16="http://schemas.microsoft.com/office/drawing/2014/main" id="{016B8903-E351-491F-8EE6-980360E646EC}"/>
              </a:ext>
            </a:extLst>
          </p:cNvPr>
          <p:cNvSpPr/>
          <p:nvPr/>
        </p:nvSpPr>
        <p:spPr>
          <a:xfrm>
            <a:off x="5638801" y="2970773"/>
            <a:ext cx="6001558" cy="892552"/>
          </a:xfrm>
          <a:prstGeom prst="rect">
            <a:avLst/>
          </a:prstGeom>
          <a:solidFill>
            <a:schemeClr val="bg1"/>
          </a:solidFill>
        </p:spPr>
        <p:txBody>
          <a:bodyPr wrap="square">
            <a:spAutoFit/>
          </a:bodyPr>
          <a:lstStyle/>
          <a:p>
            <a:r>
              <a:rPr lang="en-US" sz="1000" b="1" dirty="0">
                <a:solidFill>
                  <a:schemeClr val="tx2"/>
                </a:solidFill>
                <a:cs typeface="Segoe UI" pitchFamily="34" charset="0"/>
              </a:rPr>
              <a:t>GUIDE:</a:t>
            </a:r>
            <a:endParaRPr lang="en-US" sz="1000" b="1" dirty="0">
              <a:solidFill>
                <a:schemeClr val="tx2"/>
              </a:solidFill>
              <a:cs typeface="Segoe UI" pitchFamily="34" charset="0"/>
              <a:hlinkClick r:id="rId15">
                <a:extLst>
                  <a:ext uri="{A12FA001-AC4F-418D-AE19-62706E023703}">
                    <ahyp:hlinkClr xmlns:ahyp="http://schemas.microsoft.com/office/drawing/2018/hyperlinkcolor" val="tx"/>
                  </a:ext>
                </a:extLst>
              </a:hlinkClick>
            </a:endParaRPr>
          </a:p>
          <a:p>
            <a:r>
              <a:rPr lang="en-US" sz="1400" i="1" dirty="0" err="1">
                <a:solidFill>
                  <a:schemeClr val="tx2"/>
                </a:solidFill>
                <a:cs typeface="Segoe UI" pitchFamily="34" charset="0"/>
              </a:rPr>
              <a:t>PoC</a:t>
            </a:r>
            <a:r>
              <a:rPr lang="en-US" sz="1400" i="1" dirty="0">
                <a:solidFill>
                  <a:schemeClr val="tx2"/>
                </a:solidFill>
                <a:cs typeface="Segoe UI" pitchFamily="34" charset="0"/>
              </a:rPr>
              <a:t> Challenge</a:t>
            </a:r>
          </a:p>
          <a:p>
            <a:r>
              <a:rPr lang="en-US" sz="1400" dirty="0">
                <a:hlinkClick r:id="rId16"/>
              </a:rPr>
              <a:t>https://github.com/solliancenet/azure-synapse-analytics-workshop-300-2-day</a:t>
            </a:r>
            <a:endParaRPr lang="en-US" sz="1400" dirty="0">
              <a:solidFill>
                <a:schemeClr val="tx2"/>
              </a:solidFill>
              <a:cs typeface="Segoe UI" pitchFamily="34" charset="0"/>
            </a:endParaRPr>
          </a:p>
        </p:txBody>
      </p:sp>
    </p:spTree>
    <p:extLst>
      <p:ext uri="{BB962C8B-B14F-4D97-AF65-F5344CB8AC3E}">
        <p14:creationId xmlns:p14="http://schemas.microsoft.com/office/powerpoint/2010/main" val="345416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C1E531D-C5DA-453E-BB02-410233C5D561}"/>
              </a:ext>
            </a:extLst>
          </p:cNvPr>
          <p:cNvSpPr>
            <a:spLocks noGrp="1"/>
          </p:cNvSpPr>
          <p:nvPr>
            <p:ph type="title"/>
          </p:nvPr>
        </p:nvSpPr>
        <p:spPr/>
        <p:txBody>
          <a:bodyPr/>
          <a:lstStyle/>
          <a:p>
            <a:r>
              <a:rPr lang="en-US"/>
              <a:t>Linked services</a:t>
            </a:r>
          </a:p>
        </p:txBody>
      </p:sp>
      <p:sp>
        <p:nvSpPr>
          <p:cNvPr id="4" name="Text Placeholder 3">
            <a:extLst>
              <a:ext uri="{FF2B5EF4-FFF2-40B4-BE49-F238E27FC236}">
                <a16:creationId xmlns:a16="http://schemas.microsoft.com/office/drawing/2014/main" id="{C21EFEB7-305C-45F3-BA04-BC45B10F0CFA}"/>
              </a:ext>
            </a:extLst>
          </p:cNvPr>
          <p:cNvSpPr>
            <a:spLocks noGrp="1"/>
          </p:cNvSpPr>
          <p:nvPr>
            <p:ph type="body" sz="quarter" idx="11"/>
          </p:nvPr>
        </p:nvSpPr>
        <p:spPr>
          <a:xfrm>
            <a:off x="427229" y="1411312"/>
            <a:ext cx="4947307" cy="5344773"/>
          </a:xfrm>
        </p:spPr>
        <p:txBody>
          <a:bodyPr/>
          <a:lstStyle/>
          <a:p>
            <a:pPr>
              <a:lnSpc>
                <a:spcPct val="110000"/>
              </a:lnSpc>
              <a:spcBef>
                <a:spcPts val="600"/>
              </a:spcBef>
              <a:spcAft>
                <a:spcPts val="600"/>
              </a:spcAft>
            </a:pPr>
            <a:r>
              <a:rPr lang="en-US" sz="1961">
                <a:solidFill>
                  <a:schemeClr val="tx2"/>
                </a:solidFill>
                <a:latin typeface="+mj-lt"/>
              </a:rPr>
              <a:t>Overview</a:t>
            </a:r>
          </a:p>
          <a:p>
            <a:pPr>
              <a:lnSpc>
                <a:spcPct val="110000"/>
              </a:lnSpc>
              <a:spcBef>
                <a:spcPts val="600"/>
              </a:spcBef>
              <a:spcAft>
                <a:spcPts val="600"/>
              </a:spcAft>
            </a:pPr>
            <a:r>
              <a:rPr lang="en-US" sz="1765"/>
              <a:t>Linked services define the connection information needed to connect to external resources.</a:t>
            </a:r>
          </a:p>
          <a:p>
            <a:pPr>
              <a:lnSpc>
                <a:spcPct val="110000"/>
              </a:lnSpc>
              <a:spcBef>
                <a:spcPts val="600"/>
              </a:spcBef>
              <a:spcAft>
                <a:spcPts val="600"/>
              </a:spcAft>
            </a:pPr>
            <a:endParaRPr lang="en-US" sz="1765"/>
          </a:p>
          <a:p>
            <a:pPr>
              <a:lnSpc>
                <a:spcPct val="110000"/>
              </a:lnSpc>
              <a:spcBef>
                <a:spcPts val="600"/>
              </a:spcBef>
              <a:spcAft>
                <a:spcPts val="600"/>
              </a:spcAft>
            </a:pPr>
            <a:r>
              <a:rPr lang="en-US" sz="1961">
                <a:solidFill>
                  <a:schemeClr val="tx2"/>
                </a:solidFill>
                <a:latin typeface="+mj-lt"/>
              </a:rPr>
              <a:t>Benefits</a:t>
            </a:r>
          </a:p>
          <a:p>
            <a:pPr marL="280121" indent="-280121">
              <a:lnSpc>
                <a:spcPct val="110000"/>
              </a:lnSpc>
              <a:spcBef>
                <a:spcPts val="600"/>
              </a:spcBef>
              <a:spcAft>
                <a:spcPts val="600"/>
              </a:spcAft>
              <a:buFont typeface="Arial" panose="020B0604020202020204" pitchFamily="34" charset="0"/>
              <a:buChar char="•"/>
            </a:pPr>
            <a:r>
              <a:rPr lang="en-US" sz="1765"/>
              <a:t>Offers pre-build 90+ connectors </a:t>
            </a:r>
          </a:p>
          <a:p>
            <a:pPr marL="280121" indent="-280121">
              <a:lnSpc>
                <a:spcPct val="110000"/>
              </a:lnSpc>
              <a:spcBef>
                <a:spcPts val="600"/>
              </a:spcBef>
              <a:spcAft>
                <a:spcPts val="600"/>
              </a:spcAft>
              <a:buFont typeface="Arial" panose="020B0604020202020204" pitchFamily="34" charset="0"/>
              <a:buChar char="•"/>
            </a:pPr>
            <a:r>
              <a:rPr lang="en-US" sz="1765"/>
              <a:t>Easy cross platform data migration </a:t>
            </a:r>
          </a:p>
          <a:p>
            <a:pPr marL="280121" indent="-280121">
              <a:lnSpc>
                <a:spcPct val="110000"/>
              </a:lnSpc>
              <a:spcBef>
                <a:spcPts val="600"/>
              </a:spcBef>
              <a:spcAft>
                <a:spcPts val="600"/>
              </a:spcAft>
              <a:buFont typeface="Arial" panose="020B0604020202020204" pitchFamily="34" charset="0"/>
              <a:buChar char="•"/>
            </a:pPr>
            <a:r>
              <a:rPr lang="en-US" sz="1765"/>
              <a:t>Represents data store </a:t>
            </a:r>
            <a:r>
              <a:rPr lang="en-US" sz="1765" i="1"/>
              <a:t>or</a:t>
            </a:r>
            <a:r>
              <a:rPr lang="en-US" sz="1765"/>
              <a:t> compute resources</a:t>
            </a:r>
          </a:p>
          <a:p>
            <a:pPr>
              <a:lnSpc>
                <a:spcPct val="110000"/>
              </a:lnSpc>
              <a:spcBef>
                <a:spcPts val="600"/>
              </a:spcBef>
              <a:spcAft>
                <a:spcPts val="600"/>
              </a:spcAft>
            </a:pPr>
            <a:endParaRPr lang="en-US" sz="1765"/>
          </a:p>
          <a:p>
            <a:pPr>
              <a:lnSpc>
                <a:spcPct val="110000"/>
              </a:lnSpc>
              <a:spcBef>
                <a:spcPts val="600"/>
              </a:spcBef>
              <a:spcAft>
                <a:spcPts val="600"/>
              </a:spcAft>
            </a:pPr>
            <a:endParaRPr lang="en-US" sz="1961">
              <a:solidFill>
                <a:schemeClr val="tx2"/>
              </a:solidFill>
              <a:latin typeface="+mj-lt"/>
            </a:endParaRPr>
          </a:p>
        </p:txBody>
      </p:sp>
      <p:pic>
        <p:nvPicPr>
          <p:cNvPr id="6" name="Picture 5">
            <a:extLst>
              <a:ext uri="{FF2B5EF4-FFF2-40B4-BE49-F238E27FC236}">
                <a16:creationId xmlns:a16="http://schemas.microsoft.com/office/drawing/2014/main" id="{0542BDBE-585C-4EF3-AEA2-779E69881C05}"/>
              </a:ext>
            </a:extLst>
          </p:cNvPr>
          <p:cNvPicPr>
            <a:picLocks noChangeAspect="1"/>
          </p:cNvPicPr>
          <p:nvPr/>
        </p:nvPicPr>
        <p:blipFill>
          <a:blip r:embed="rId2"/>
          <a:stretch>
            <a:fillRect/>
          </a:stretch>
        </p:blipFill>
        <p:spPr>
          <a:xfrm>
            <a:off x="5555193" y="980952"/>
            <a:ext cx="6635943" cy="3088013"/>
          </a:xfrm>
          <a:prstGeom prst="rect">
            <a:avLst/>
          </a:prstGeom>
        </p:spPr>
      </p:pic>
      <p:pic>
        <p:nvPicPr>
          <p:cNvPr id="7" name="Picture 6">
            <a:extLst>
              <a:ext uri="{FF2B5EF4-FFF2-40B4-BE49-F238E27FC236}">
                <a16:creationId xmlns:a16="http://schemas.microsoft.com/office/drawing/2014/main" id="{5F208C84-C5BF-4E54-BB4D-6B7D00FCF9D6}"/>
              </a:ext>
            </a:extLst>
          </p:cNvPr>
          <p:cNvPicPr>
            <a:picLocks noChangeAspect="1"/>
          </p:cNvPicPr>
          <p:nvPr/>
        </p:nvPicPr>
        <p:blipFill>
          <a:blip r:embed="rId3"/>
          <a:stretch>
            <a:fillRect/>
          </a:stretch>
        </p:blipFill>
        <p:spPr>
          <a:xfrm>
            <a:off x="8901007" y="3053581"/>
            <a:ext cx="2961262" cy="3673323"/>
          </a:xfrm>
          <a:prstGeom prst="rect">
            <a:avLst/>
          </a:prstGeom>
          <a:ln>
            <a:solidFill>
              <a:schemeClr val="bg2">
                <a:lumMod val="50000"/>
              </a:schemeClr>
            </a:solidFill>
          </a:ln>
        </p:spPr>
      </p:pic>
      <p:sp>
        <p:nvSpPr>
          <p:cNvPr id="8" name="Rectangle 7">
            <a:extLst>
              <a:ext uri="{FF2B5EF4-FFF2-40B4-BE49-F238E27FC236}">
                <a16:creationId xmlns:a16="http://schemas.microsoft.com/office/drawing/2014/main" id="{F6FACEE6-A5CC-4CDA-8E27-BFA20E84EFD5}"/>
              </a:ext>
            </a:extLst>
          </p:cNvPr>
          <p:cNvSpPr/>
          <p:nvPr/>
        </p:nvSpPr>
        <p:spPr bwMode="auto">
          <a:xfrm>
            <a:off x="5901730" y="1722291"/>
            <a:ext cx="1086772" cy="217380"/>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a:extLst>
              <a:ext uri="{FF2B5EF4-FFF2-40B4-BE49-F238E27FC236}">
                <a16:creationId xmlns:a16="http://schemas.microsoft.com/office/drawing/2014/main" id="{1C155013-4219-43D6-818D-B6F6767B5EC6}"/>
              </a:ext>
            </a:extLst>
          </p:cNvPr>
          <p:cNvSpPr/>
          <p:nvPr/>
        </p:nvSpPr>
        <p:spPr bwMode="auto">
          <a:xfrm>
            <a:off x="7382623" y="1966746"/>
            <a:ext cx="597075" cy="244785"/>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cxnSp>
        <p:nvCxnSpPr>
          <p:cNvPr id="10" name="Connector: Elbow 9">
            <a:extLst>
              <a:ext uri="{FF2B5EF4-FFF2-40B4-BE49-F238E27FC236}">
                <a16:creationId xmlns:a16="http://schemas.microsoft.com/office/drawing/2014/main" id="{85BE7839-A977-4551-8FB0-1C5912505218}"/>
              </a:ext>
            </a:extLst>
          </p:cNvPr>
          <p:cNvCxnSpPr>
            <a:cxnSpLocks/>
            <a:stCxn id="9" idx="3"/>
            <a:endCxn id="7" idx="0"/>
          </p:cNvCxnSpPr>
          <p:nvPr/>
        </p:nvCxnSpPr>
        <p:spPr>
          <a:xfrm>
            <a:off x="7979698" y="2089137"/>
            <a:ext cx="2401939" cy="964443"/>
          </a:xfrm>
          <a:prstGeom prst="bentConnector2">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A0ED1A94-42E0-4A47-8721-23A31350A452}"/>
              </a:ext>
            </a:extLst>
          </p:cNvPr>
          <p:cNvSpPr/>
          <p:nvPr/>
        </p:nvSpPr>
        <p:spPr bwMode="auto">
          <a:xfrm>
            <a:off x="7382623" y="1027601"/>
            <a:ext cx="380210" cy="143741"/>
          </a:xfrm>
          <a:prstGeom prst="rect">
            <a:avLst/>
          </a:prstGeom>
          <a:solidFill>
            <a:schemeClr val="tx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120251885"/>
      </p:ext>
    </p:extLst>
  </p:cSld>
  <p:clrMapOvr>
    <a:masterClrMapping/>
  </p:clrMapOvr>
  <p:transition>
    <p:fade/>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A2ECC92-5168-4192-924F-01231DA50B11}"/>
              </a:ext>
            </a:extLst>
          </p:cNvPr>
          <p:cNvGrpSpPr/>
          <p:nvPr/>
        </p:nvGrpSpPr>
        <p:grpSpPr>
          <a:xfrm>
            <a:off x="1031465" y="744331"/>
            <a:ext cx="10856974" cy="5792478"/>
            <a:chOff x="2953335" y="812043"/>
            <a:chExt cx="8519115" cy="5792478"/>
          </a:xfrm>
        </p:grpSpPr>
        <p:sp>
          <p:nvSpPr>
            <p:cNvPr id="3" name="Rectangle 2">
              <a:extLst>
                <a:ext uri="{FF2B5EF4-FFF2-40B4-BE49-F238E27FC236}">
                  <a16:creationId xmlns:a16="http://schemas.microsoft.com/office/drawing/2014/main" id="{0E5814F1-D2E5-42F6-A4CA-6CF542B2B601}"/>
                </a:ext>
              </a:extLst>
            </p:cNvPr>
            <p:cNvSpPr/>
            <p:nvPr/>
          </p:nvSpPr>
          <p:spPr>
            <a:xfrm>
              <a:off x="3360004" y="1578384"/>
              <a:ext cx="6320710" cy="784760"/>
            </a:xfrm>
            <a:prstGeom prst="rect">
              <a:avLst/>
            </a:prstGeom>
            <a:solidFill>
              <a:srgbClr val="D6E8F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Oval 3">
              <a:extLst>
                <a:ext uri="{FF2B5EF4-FFF2-40B4-BE49-F238E27FC236}">
                  <a16:creationId xmlns:a16="http://schemas.microsoft.com/office/drawing/2014/main" id="{5C3B89E2-0D90-4E3A-A179-7B3DAB300DA0}"/>
                </a:ext>
              </a:extLst>
            </p:cNvPr>
            <p:cNvSpPr/>
            <p:nvPr/>
          </p:nvSpPr>
          <p:spPr>
            <a:xfrm>
              <a:off x="3046610" y="1034670"/>
              <a:ext cx="819333" cy="1072845"/>
            </a:xfrm>
            <a:prstGeom prst="ellipse">
              <a:avLst/>
            </a:prstGeom>
            <a:solidFill>
              <a:schemeClr val="bg1"/>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 name="TextBox 4">
              <a:extLst>
                <a:ext uri="{FF2B5EF4-FFF2-40B4-BE49-F238E27FC236}">
                  <a16:creationId xmlns:a16="http://schemas.microsoft.com/office/drawing/2014/main" id="{7930A95B-069F-45B3-A816-4AD9CA554274}"/>
                </a:ext>
              </a:extLst>
            </p:cNvPr>
            <p:cNvSpPr txBox="1"/>
            <p:nvPr/>
          </p:nvSpPr>
          <p:spPr>
            <a:xfrm>
              <a:off x="3865944" y="812043"/>
              <a:ext cx="7101506" cy="899055"/>
            </a:xfrm>
            <a:prstGeom prst="rect">
              <a:avLst/>
            </a:prstGeom>
            <a:noFill/>
          </p:spPr>
          <p:txBody>
            <a:bodyPr wrap="square" lIns="179285" tIns="143428" rIns="179285" bIns="143428" rtlCol="0">
              <a:spAutoFit/>
            </a:bodyPr>
            <a:lstStyle/>
            <a:p>
              <a:pPr>
                <a:lnSpc>
                  <a:spcPct val="90000"/>
                </a:lnSpc>
                <a:spcAft>
                  <a:spcPts val="588"/>
                </a:spcAft>
              </a:pPr>
              <a:r>
                <a:rPr lang="en-US" sz="4400">
                  <a:solidFill>
                    <a:srgbClr val="002050"/>
                  </a:solidFill>
                </a:rPr>
                <a:t>Day 1 Wrap Up</a:t>
              </a:r>
            </a:p>
          </p:txBody>
        </p:sp>
        <p:pic>
          <p:nvPicPr>
            <p:cNvPr id="6" name="Picture 5">
              <a:extLst>
                <a:ext uri="{FF2B5EF4-FFF2-40B4-BE49-F238E27FC236}">
                  <a16:creationId xmlns:a16="http://schemas.microsoft.com/office/drawing/2014/main" id="{871D08B7-4C1F-4FB0-9BAE-38407A6A7A72}"/>
                </a:ext>
              </a:extLst>
            </p:cNvPr>
            <p:cNvPicPr>
              <a:picLocks noChangeAspect="1"/>
            </p:cNvPicPr>
            <p:nvPr/>
          </p:nvPicPr>
          <p:blipFill rotWithShape="1">
            <a:blip r:embed="rId3" cstate="print">
              <a:lum bright="70000" contrast="-70000"/>
              <a:alphaModFix amt="35000"/>
              <a:extLst>
                <a:ext uri="{28A0092B-C50C-407E-A947-70E740481C1C}">
                  <a14:useLocalDpi xmlns:a14="http://schemas.microsoft.com/office/drawing/2010/main" val="0"/>
                </a:ext>
              </a:extLst>
            </a:blip>
            <a:srcRect b="13481"/>
            <a:stretch/>
          </p:blipFill>
          <p:spPr>
            <a:xfrm>
              <a:off x="2953335" y="1034670"/>
              <a:ext cx="954123" cy="1056321"/>
            </a:xfrm>
            <a:prstGeom prst="rect">
              <a:avLst/>
            </a:prstGeom>
          </p:spPr>
        </p:pic>
        <p:sp>
          <p:nvSpPr>
            <p:cNvPr id="7" name="TextBox 6">
              <a:extLst>
                <a:ext uri="{FF2B5EF4-FFF2-40B4-BE49-F238E27FC236}">
                  <a16:creationId xmlns:a16="http://schemas.microsoft.com/office/drawing/2014/main" id="{6FAB7DBB-4336-4B13-BB65-0127FB86F626}"/>
                </a:ext>
              </a:extLst>
            </p:cNvPr>
            <p:cNvSpPr txBox="1"/>
            <p:nvPr/>
          </p:nvSpPr>
          <p:spPr>
            <a:xfrm>
              <a:off x="3210623" y="2263158"/>
              <a:ext cx="8261827" cy="2551815"/>
            </a:xfrm>
            <a:prstGeom prst="rect">
              <a:avLst/>
            </a:prstGeom>
            <a:noFill/>
          </p:spPr>
          <p:txBody>
            <a:bodyPr wrap="square" lIns="179285" tIns="143428" rIns="179285" bIns="143428" rtlCol="0">
              <a:spAutoFit/>
            </a:bodyPr>
            <a:lstStyle/>
            <a:p>
              <a:pPr>
                <a:lnSpc>
                  <a:spcPct val="150000"/>
                </a:lnSpc>
                <a:spcAft>
                  <a:spcPts val="588"/>
                </a:spcAft>
              </a:pPr>
              <a:r>
                <a:rPr lang="en-US" sz="2800" dirty="0">
                  <a:solidFill>
                    <a:srgbClr val="002050"/>
                  </a:solidFill>
                </a:rPr>
                <a:t>What was covered today: </a:t>
              </a:r>
            </a:p>
            <a:p>
              <a:pPr marL="342900" indent="-342900">
                <a:buFont typeface="Arial" panose="020B0604020202020204" pitchFamily="34" charset="0"/>
                <a:buChar char="•"/>
              </a:pPr>
              <a:r>
                <a:rPr lang="en-US" sz="2000" dirty="0">
                  <a:solidFill>
                    <a:srgbClr val="002050"/>
                  </a:solidFill>
                  <a:latin typeface="Segoe UI" panose="020B0502040204020203" pitchFamily="34" charset="0"/>
                  <a:cs typeface="Segoe UI" panose="020B0502040204020203" pitchFamily="34" charset="0"/>
                </a:rPr>
                <a:t>Design, optimize, and secure a file system within ALDS Gen2</a:t>
              </a:r>
            </a:p>
            <a:p>
              <a:pPr marL="342900" indent="-342900">
                <a:buFont typeface="Arial" panose="020B0604020202020204" pitchFamily="34" charset="0"/>
                <a:buChar char="•"/>
              </a:pPr>
              <a:r>
                <a:rPr lang="en-US" sz="2000" dirty="0">
                  <a:solidFill>
                    <a:srgbClr val="002050"/>
                  </a:solidFill>
                  <a:latin typeface="Segoe UI" panose="020B0502040204020203" pitchFamily="34" charset="0"/>
                  <a:cs typeface="Segoe UI" panose="020B0502040204020203" pitchFamily="34" charset="0"/>
                </a:rPr>
                <a:t>Decide on which Azure Synapse Analytics component to use for specific data engineering scenarios</a:t>
              </a:r>
            </a:p>
            <a:p>
              <a:pPr marL="342900" indent="-342900">
                <a:buFont typeface="Arial" panose="020B0604020202020204" pitchFamily="34" charset="0"/>
                <a:buChar char="•"/>
              </a:pPr>
              <a:r>
                <a:rPr lang="en-US" sz="2000" dirty="0">
                  <a:solidFill>
                    <a:srgbClr val="203C66"/>
                  </a:solidFill>
                  <a:latin typeface="Segoe UI" panose="020B0502040204020203" pitchFamily="34" charset="0"/>
                  <a:cs typeface="Segoe UI" panose="020B0502040204020203" pitchFamily="34" charset="0"/>
                </a:rPr>
                <a:t>Implement optimization strategizes for the data warehouse using SQL based approached in Azure Synapse Analytics.​</a:t>
              </a:r>
            </a:p>
          </p:txBody>
        </p:sp>
        <p:sp>
          <p:nvSpPr>
            <p:cNvPr id="8" name="TextBox 7">
              <a:extLst>
                <a:ext uri="{FF2B5EF4-FFF2-40B4-BE49-F238E27FC236}">
                  <a16:creationId xmlns:a16="http://schemas.microsoft.com/office/drawing/2014/main" id="{63A1FFEA-056D-4170-8010-B91CC74DDE6A}"/>
                </a:ext>
              </a:extLst>
            </p:cNvPr>
            <p:cNvSpPr txBox="1"/>
            <p:nvPr/>
          </p:nvSpPr>
          <p:spPr>
            <a:xfrm>
              <a:off x="3210624" y="4702371"/>
              <a:ext cx="7756826" cy="1902150"/>
            </a:xfrm>
            <a:prstGeom prst="rect">
              <a:avLst/>
            </a:prstGeom>
            <a:noFill/>
          </p:spPr>
          <p:txBody>
            <a:bodyPr wrap="square" lIns="179285" tIns="143428" rIns="179285" bIns="143428" rtlCol="0">
              <a:spAutoFit/>
            </a:bodyPr>
            <a:lstStyle/>
            <a:p>
              <a:r>
                <a:rPr lang="en-US" sz="2800" dirty="0">
                  <a:solidFill>
                    <a:srgbClr val="203C66"/>
                  </a:solidFill>
                </a:rPr>
                <a:t>What we will learn tomorrow:  </a:t>
              </a:r>
            </a:p>
            <a:p>
              <a:pPr marL="457200" indent="-457200">
                <a:buFont typeface="Arial" panose="020B0604020202020204" pitchFamily="34" charset="0"/>
                <a:buChar char="•"/>
              </a:pPr>
              <a:r>
                <a:rPr lang="en-US" sz="2000" dirty="0">
                  <a:solidFill>
                    <a:srgbClr val="203C66"/>
                  </a:solidFill>
                  <a:latin typeface="Segoe UI" panose="020B0502040204020203" pitchFamily="34" charset="0"/>
                  <a:cs typeface="Segoe UI" panose="020B0502040204020203" pitchFamily="34" charset="0"/>
                </a:rPr>
                <a:t>Address scenarios to monitor and manage Azure solutions</a:t>
              </a:r>
            </a:p>
            <a:p>
              <a:pPr marL="457200" indent="-457200">
                <a:buFont typeface="Arial" panose="020B0604020202020204" pitchFamily="34" charset="0"/>
                <a:buChar char="•"/>
              </a:pPr>
              <a:r>
                <a:rPr lang="en-US" sz="2000" dirty="0">
                  <a:solidFill>
                    <a:srgbClr val="203C66"/>
                  </a:solidFill>
                  <a:latin typeface="Segoe UI" panose="020B0502040204020203" pitchFamily="34" charset="0"/>
                  <a:cs typeface="Segoe UI" panose="020B0502040204020203" pitchFamily="34" charset="0"/>
                </a:rPr>
                <a:t>Apply security concepts to a customer scenario</a:t>
              </a:r>
            </a:p>
            <a:p>
              <a:pPr>
                <a:lnSpc>
                  <a:spcPct val="150000"/>
                </a:lnSpc>
                <a:spcAft>
                  <a:spcPts val="588"/>
                </a:spcAft>
              </a:pPr>
              <a:endParaRPr lang="en-US" sz="2800" dirty="0">
                <a:solidFill>
                  <a:srgbClr val="203C66"/>
                </a:solidFill>
              </a:endParaRPr>
            </a:p>
          </p:txBody>
        </p:sp>
        <p:sp>
          <p:nvSpPr>
            <p:cNvPr id="9" name="TextBox 8">
              <a:extLst>
                <a:ext uri="{FF2B5EF4-FFF2-40B4-BE49-F238E27FC236}">
                  <a16:creationId xmlns:a16="http://schemas.microsoft.com/office/drawing/2014/main" id="{020F826D-AF82-471B-BBFE-49B30BD807B1}"/>
                </a:ext>
              </a:extLst>
            </p:cNvPr>
            <p:cNvSpPr txBox="1"/>
            <p:nvPr/>
          </p:nvSpPr>
          <p:spPr>
            <a:xfrm>
              <a:off x="3896424" y="1547145"/>
              <a:ext cx="5611457" cy="843655"/>
            </a:xfrm>
            <a:prstGeom prst="rect">
              <a:avLst/>
            </a:prstGeom>
            <a:noFill/>
          </p:spPr>
          <p:txBody>
            <a:bodyPr wrap="square" lIns="179285" tIns="143428" rIns="179285" bIns="143428" rtlCol="0">
              <a:spAutoFit/>
            </a:bodyPr>
            <a:lstStyle/>
            <a:p>
              <a:pPr>
                <a:lnSpc>
                  <a:spcPct val="90000"/>
                </a:lnSpc>
                <a:spcAft>
                  <a:spcPts val="588"/>
                </a:spcAft>
              </a:pPr>
              <a:r>
                <a:rPr lang="en-US" sz="2000" i="1">
                  <a:solidFill>
                    <a:schemeClr val="dk1"/>
                  </a:solidFill>
                </a:rPr>
                <a:t>Thank you for your participation in the Day 1 Technical Boot Camp</a:t>
              </a:r>
              <a:endParaRPr lang="en-US" sz="4000" i="1">
                <a:solidFill>
                  <a:schemeClr val="dk1"/>
                </a:solidFill>
              </a:endParaRPr>
            </a:p>
          </p:txBody>
        </p:sp>
      </p:grpSp>
      <p:sp>
        <p:nvSpPr>
          <p:cNvPr id="12" name="TextBox 11">
            <a:extLst>
              <a:ext uri="{FF2B5EF4-FFF2-40B4-BE49-F238E27FC236}">
                <a16:creationId xmlns:a16="http://schemas.microsoft.com/office/drawing/2014/main" id="{42B0D5FE-1BF1-40DF-8783-C4E33DAEE67E}"/>
              </a:ext>
            </a:extLst>
          </p:cNvPr>
          <p:cNvSpPr txBox="1"/>
          <p:nvPr/>
        </p:nvSpPr>
        <p:spPr>
          <a:xfrm>
            <a:off x="1623623" y="5770500"/>
            <a:ext cx="9221586" cy="732856"/>
          </a:xfrm>
          <a:prstGeom prst="rect">
            <a:avLst/>
          </a:prstGeom>
          <a:noFill/>
        </p:spPr>
        <p:txBody>
          <a:bodyPr wrap="square" lIns="179285" tIns="143428" rIns="179285" bIns="143428" rtlCol="0">
            <a:spAutoFit/>
          </a:bodyPr>
          <a:lstStyle/>
          <a:p>
            <a:pPr>
              <a:lnSpc>
                <a:spcPct val="90000"/>
              </a:lnSpc>
              <a:spcAft>
                <a:spcPts val="588"/>
              </a:spcAft>
            </a:pPr>
            <a:r>
              <a:rPr lang="en-US" sz="1600" i="1" dirty="0">
                <a:solidFill>
                  <a:schemeClr val="dk1"/>
                </a:solidFill>
              </a:rPr>
              <a:t>If at anytime you require assistance, please send a message to the “Need help – ask here” channel in the Microsoft Teams site for this event</a:t>
            </a:r>
            <a:endParaRPr lang="en-US" sz="3200" i="1" dirty="0">
              <a:solidFill>
                <a:schemeClr val="dk1"/>
              </a:solidFill>
            </a:endParaRPr>
          </a:p>
        </p:txBody>
      </p:sp>
    </p:spTree>
    <p:extLst>
      <p:ext uri="{BB962C8B-B14F-4D97-AF65-F5344CB8AC3E}">
        <p14:creationId xmlns:p14="http://schemas.microsoft.com/office/powerpoint/2010/main" val="1826152433"/>
      </p:ext>
    </p:extLst>
  </p:cSld>
  <p:clrMapOvr>
    <a:masterClrMapping/>
  </p:clrMapOvr>
  <p:transition>
    <p:fade/>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65020" y="409825"/>
            <a:ext cx="10781607" cy="584775"/>
          </a:xfrm>
          <a:prstGeom prst="rect">
            <a:avLst/>
          </a:prstGeom>
          <a:noFill/>
        </p:spPr>
        <p:txBody>
          <a:bodyPr wrap="square" rtlCol="0">
            <a:spAutoFit/>
          </a:bodyPr>
          <a:lstStyle/>
          <a:p>
            <a:r>
              <a:rPr lang="en-US" sz="3200" dirty="0"/>
              <a:t>We’d love to hear from you!</a:t>
            </a:r>
          </a:p>
        </p:txBody>
      </p:sp>
      <p:graphicFrame>
        <p:nvGraphicFramePr>
          <p:cNvPr id="7" name="Table 6"/>
          <p:cNvGraphicFramePr>
            <a:graphicFrameLocks noGrp="1"/>
          </p:cNvGraphicFramePr>
          <p:nvPr/>
        </p:nvGraphicFramePr>
        <p:xfrm>
          <a:off x="665019" y="1068003"/>
          <a:ext cx="10781608" cy="5348536"/>
        </p:xfrm>
        <a:graphic>
          <a:graphicData uri="http://schemas.openxmlformats.org/drawingml/2006/table">
            <a:tbl>
              <a:tblPr firstRow="1" bandRow="1">
                <a:tableStyleId>{5C22544A-7EE6-4342-B048-85BDC9FD1C3A}</a:tableStyleId>
              </a:tblPr>
              <a:tblGrid>
                <a:gridCol w="10781608">
                  <a:extLst>
                    <a:ext uri="{9D8B030D-6E8A-4147-A177-3AD203B41FA5}">
                      <a16:colId xmlns:a16="http://schemas.microsoft.com/office/drawing/2014/main" val="942924306"/>
                    </a:ext>
                  </a:extLst>
                </a:gridCol>
              </a:tblGrid>
              <a:tr h="914400">
                <a:tc>
                  <a:txBody>
                    <a:bodyPr/>
                    <a:lstStyle/>
                    <a:p>
                      <a:pPr algn="ctr"/>
                      <a:r>
                        <a:rPr lang="en-US" sz="2800" b="1" dirty="0">
                          <a:solidFill>
                            <a:schemeClr val="tx1"/>
                          </a:solidFill>
                        </a:rPr>
                        <a:t>Day 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573074204"/>
                  </a:ext>
                </a:extLst>
              </a:tr>
              <a:tr h="2217068">
                <a:tc>
                  <a:txBody>
                    <a:bodyPr/>
                    <a:lstStyle/>
                    <a:p>
                      <a:pPr marL="228600" indent="-228600">
                        <a:spcAft>
                          <a:spcPts val="600"/>
                        </a:spcAft>
                        <a:buFont typeface="+mj-lt"/>
                        <a:buAutoNum type="arabicPeriod"/>
                      </a:pPr>
                      <a:r>
                        <a:rPr lang="en-US" sz="1800" dirty="0">
                          <a:solidFill>
                            <a:schemeClr val="tx1"/>
                          </a:solidFill>
                        </a:rPr>
                        <a:t>Scan the QR code below using your</a:t>
                      </a:r>
                      <a:r>
                        <a:rPr lang="en-US" sz="1800" baseline="0" dirty="0">
                          <a:solidFill>
                            <a:schemeClr val="tx1"/>
                          </a:solidFill>
                        </a:rPr>
                        <a:t> smartphone or access the link </a:t>
                      </a:r>
                      <a:r>
                        <a:rPr lang="en-US" sz="1800" baseline="0" dirty="0">
                          <a:solidFill>
                            <a:schemeClr val="tx1"/>
                          </a:solidFill>
                          <a:hlinkClick r:id="rId2"/>
                        </a:rPr>
                        <a:t>https://aka.ms/BC_EMEA_Day1</a:t>
                      </a:r>
                      <a:r>
                        <a:rPr lang="en-US" sz="1800" baseline="0" dirty="0">
                          <a:solidFill>
                            <a:schemeClr val="tx1"/>
                          </a:solidFill>
                        </a:rPr>
                        <a:t> </a:t>
                      </a:r>
                    </a:p>
                    <a:p>
                      <a:pPr marL="228600" indent="-228600">
                        <a:spcAft>
                          <a:spcPts val="600"/>
                        </a:spcAft>
                        <a:buFont typeface="+mj-lt"/>
                        <a:buAutoNum type="arabicPeriod"/>
                      </a:pPr>
                      <a:r>
                        <a:rPr lang="en-US" sz="1800" baseline="0" dirty="0">
                          <a:solidFill>
                            <a:schemeClr val="tx1"/>
                          </a:solidFill>
                        </a:rPr>
                        <a:t>You’ll also receive a link to this survey by email. You only need to complete it once. </a:t>
                      </a:r>
                    </a:p>
                    <a:p>
                      <a:pPr marL="228600" indent="-228600">
                        <a:spcAft>
                          <a:spcPts val="600"/>
                        </a:spcAft>
                        <a:buFont typeface="+mj-lt"/>
                        <a:buAutoNum type="arabicPeriod"/>
                      </a:pPr>
                      <a:r>
                        <a:rPr lang="en-US" sz="1800" baseline="0" dirty="0">
                          <a:solidFill>
                            <a:schemeClr val="tx1"/>
                          </a:solidFill>
                        </a:rPr>
                        <a:t>Answer the survey questions to provide your feedback on Day 1 of Boot Camp. Be honest. Every bit of feedback helps us improve.</a:t>
                      </a:r>
                    </a:p>
                    <a:p>
                      <a:pPr marL="0" indent="0">
                        <a:buFont typeface="+mj-lt"/>
                        <a:buNone/>
                      </a:pPr>
                      <a:endParaRPr lang="en-US" sz="200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808668352"/>
                  </a:ext>
                </a:extLst>
              </a:tr>
              <a:tr h="2217068">
                <a:tc>
                  <a:txBody>
                    <a:bodyPr/>
                    <a:lstStyle/>
                    <a:p>
                      <a:pPr algn="ctr"/>
                      <a:endParaRPr lang="en-US"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224622538"/>
                  </a:ext>
                </a:extLst>
              </a:tr>
            </a:tbl>
          </a:graphicData>
        </a:graphic>
      </p:graphicFrame>
      <p:sp>
        <p:nvSpPr>
          <p:cNvPr id="4" name="Slide Number Placeholder 3"/>
          <p:cNvSpPr>
            <a:spLocks noGrp="1"/>
          </p:cNvSpPr>
          <p:nvPr>
            <p:ph type="sldNum" sz="quarter" idx="12"/>
          </p:nvPr>
        </p:nvSpPr>
        <p:spPr>
          <a:xfrm>
            <a:off x="8610600" y="6356349"/>
            <a:ext cx="1828800" cy="1828800"/>
          </a:xfrm>
        </p:spPr>
        <p:txBody>
          <a:bodyPr/>
          <a:lstStyle/>
          <a:p>
            <a:fld id="{3F750C89-F0F5-4BE6-BF1F-EC04C8CC680D}" type="slidenum">
              <a:rPr lang="en-US" smtClean="0"/>
              <a:t>121</a:t>
            </a:fld>
            <a:endParaRPr lang="en-US"/>
          </a:p>
        </p:txBody>
      </p:sp>
      <p:pic>
        <p:nvPicPr>
          <p:cNvPr id="9" name="Picture 8" title="EMEA DAY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55623" y="3401568"/>
            <a:ext cx="3200400" cy="3200400"/>
          </a:xfrm>
          <a:prstGeom prst="rect">
            <a:avLst/>
          </a:prstGeom>
        </p:spPr>
      </p:pic>
    </p:spTree>
    <p:extLst>
      <p:ext uri="{BB962C8B-B14F-4D97-AF65-F5344CB8AC3E}">
        <p14:creationId xmlns:p14="http://schemas.microsoft.com/office/powerpoint/2010/main" val="326732277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302796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63A64FF-354D-4FD0-9311-AF311772ADC7}"/>
              </a:ext>
            </a:extLst>
          </p:cNvPr>
          <p:cNvSpPr>
            <a:spLocks noGrp="1"/>
          </p:cNvSpPr>
          <p:nvPr>
            <p:ph type="title"/>
          </p:nvPr>
        </p:nvSpPr>
        <p:spPr/>
        <p:txBody>
          <a:bodyPr/>
          <a:lstStyle/>
          <a:p>
            <a:r>
              <a:rPr lang="en-US" dirty="0"/>
              <a:t>Mapping Data Flows</a:t>
            </a:r>
          </a:p>
        </p:txBody>
      </p:sp>
      <p:pic>
        <p:nvPicPr>
          <p:cNvPr id="6" name="Picture 5">
            <a:extLst>
              <a:ext uri="{FF2B5EF4-FFF2-40B4-BE49-F238E27FC236}">
                <a16:creationId xmlns:a16="http://schemas.microsoft.com/office/drawing/2014/main" id="{50371809-C113-47FC-B95B-F58F934CEAED}"/>
              </a:ext>
            </a:extLst>
          </p:cNvPr>
          <p:cNvPicPr>
            <a:picLocks noChangeAspect="1"/>
          </p:cNvPicPr>
          <p:nvPr/>
        </p:nvPicPr>
        <p:blipFill rotWithShape="1">
          <a:blip r:embed="rId2"/>
          <a:srcRect t="15510" b="9660"/>
          <a:stretch/>
        </p:blipFill>
        <p:spPr>
          <a:xfrm>
            <a:off x="2725018" y="2036784"/>
            <a:ext cx="9300522" cy="4598179"/>
          </a:xfrm>
          <a:prstGeom prst="rect">
            <a:avLst/>
          </a:prstGeom>
          <a:ln>
            <a:solidFill>
              <a:schemeClr val="bg2">
                <a:lumMod val="50000"/>
              </a:schemeClr>
            </a:solidFill>
          </a:ln>
        </p:spPr>
      </p:pic>
      <p:sp>
        <p:nvSpPr>
          <p:cNvPr id="7" name="Text Placeholder 3">
            <a:extLst>
              <a:ext uri="{FF2B5EF4-FFF2-40B4-BE49-F238E27FC236}">
                <a16:creationId xmlns:a16="http://schemas.microsoft.com/office/drawing/2014/main" id="{07BA9DA8-70D7-4BBE-AC27-15644B181A0D}"/>
              </a:ext>
            </a:extLst>
          </p:cNvPr>
          <p:cNvSpPr>
            <a:spLocks noGrp="1"/>
          </p:cNvSpPr>
          <p:nvPr>
            <p:ph type="body" sz="quarter" idx="11"/>
          </p:nvPr>
        </p:nvSpPr>
        <p:spPr>
          <a:xfrm>
            <a:off x="427229" y="1095625"/>
            <a:ext cx="11406961" cy="867624"/>
          </a:xfrm>
        </p:spPr>
        <p:txBody>
          <a:bodyPr/>
          <a:lstStyle/>
          <a:p>
            <a:pPr>
              <a:lnSpc>
                <a:spcPct val="100000"/>
              </a:lnSpc>
              <a:spcAft>
                <a:spcPts val="1000"/>
              </a:spcAft>
            </a:pPr>
            <a:r>
              <a:rPr lang="en-US" sz="1961" dirty="0">
                <a:solidFill>
                  <a:schemeClr val="tx1"/>
                </a:solidFill>
              </a:rPr>
              <a:t>Mapping Data flows are pipeline activities providing a visual way of specifying how to transform data.</a:t>
            </a:r>
          </a:p>
          <a:p>
            <a:pPr>
              <a:lnSpc>
                <a:spcPct val="100000"/>
              </a:lnSpc>
              <a:spcAft>
                <a:spcPts val="1000"/>
              </a:spcAft>
            </a:pPr>
            <a:r>
              <a:rPr lang="en-US" sz="1961" dirty="0">
                <a:solidFill>
                  <a:schemeClr val="tx1"/>
                </a:solidFill>
              </a:rPr>
              <a:t>Provides a code-free experience.</a:t>
            </a:r>
          </a:p>
          <a:p>
            <a:pPr>
              <a:lnSpc>
                <a:spcPct val="100000"/>
              </a:lnSpc>
              <a:spcAft>
                <a:spcPts val="1000"/>
              </a:spcAft>
            </a:pPr>
            <a:endParaRPr lang="en-US" sz="1961" dirty="0">
              <a:solidFill>
                <a:schemeClr val="tx1"/>
              </a:solidFill>
            </a:endParaRPr>
          </a:p>
          <a:p>
            <a:pPr>
              <a:lnSpc>
                <a:spcPct val="100000"/>
              </a:lnSpc>
              <a:spcAft>
                <a:spcPts val="1000"/>
              </a:spcAft>
            </a:pPr>
            <a:endParaRPr lang="en-US" sz="1961" dirty="0">
              <a:solidFill>
                <a:schemeClr val="tx1"/>
              </a:solidFill>
            </a:endParaRPr>
          </a:p>
          <a:p>
            <a:pPr>
              <a:lnSpc>
                <a:spcPct val="100000"/>
              </a:lnSpc>
              <a:spcAft>
                <a:spcPts val="1000"/>
              </a:spcAft>
            </a:pPr>
            <a:endParaRPr lang="en-US" sz="1961" dirty="0">
              <a:solidFill>
                <a:schemeClr val="tx1"/>
              </a:solidFill>
            </a:endParaRPr>
          </a:p>
        </p:txBody>
      </p:sp>
    </p:spTree>
    <p:extLst>
      <p:ext uri="{BB962C8B-B14F-4D97-AF65-F5344CB8AC3E}">
        <p14:creationId xmlns:p14="http://schemas.microsoft.com/office/powerpoint/2010/main" val="235197390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8AAE9-BEF0-4530-994D-E41ADED20A05}"/>
              </a:ext>
            </a:extLst>
          </p:cNvPr>
          <p:cNvSpPr>
            <a:spLocks noGrp="1"/>
          </p:cNvSpPr>
          <p:nvPr>
            <p:ph type="title"/>
          </p:nvPr>
        </p:nvSpPr>
        <p:spPr>
          <a:xfrm>
            <a:off x="589044" y="457622"/>
            <a:ext cx="11016957" cy="553920"/>
          </a:xfrm>
          <a:prstGeom prst="rect">
            <a:avLst/>
          </a:prstGeom>
        </p:spPr>
        <p:txBody>
          <a:bodyPr wrap="square" anchor="t">
            <a:normAutofit/>
          </a:bodyPr>
          <a:lstStyle/>
          <a:p>
            <a:r>
              <a:rPr lang="en-US" dirty="0"/>
              <a:t>Mapping Data Flow Capabilities</a:t>
            </a:r>
          </a:p>
        </p:txBody>
      </p:sp>
      <p:graphicFrame>
        <p:nvGraphicFramePr>
          <p:cNvPr id="5" name="Text Placeholder 2">
            <a:extLst>
              <a:ext uri="{FF2B5EF4-FFF2-40B4-BE49-F238E27FC236}">
                <a16:creationId xmlns:a16="http://schemas.microsoft.com/office/drawing/2014/main" id="{037D50C0-5979-4AD3-AD06-AFE5881B4536}"/>
              </a:ext>
            </a:extLst>
          </p:cNvPr>
          <p:cNvGraphicFramePr/>
          <p:nvPr/>
        </p:nvGraphicFramePr>
        <p:xfrm>
          <a:off x="280971" y="1435383"/>
          <a:ext cx="11910163" cy="51783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082494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5431EB-87AC-44C6-B7A9-C96216E08354}"/>
              </a:ext>
            </a:extLst>
          </p:cNvPr>
          <p:cNvSpPr>
            <a:spLocks noGrp="1"/>
          </p:cNvSpPr>
          <p:nvPr>
            <p:ph type="title"/>
          </p:nvPr>
        </p:nvSpPr>
        <p:spPr/>
        <p:txBody>
          <a:bodyPr/>
          <a:lstStyle/>
          <a:p>
            <a:r>
              <a:rPr lang="en-US"/>
              <a:t>Triggers</a:t>
            </a:r>
          </a:p>
        </p:txBody>
      </p:sp>
      <p:sp>
        <p:nvSpPr>
          <p:cNvPr id="4" name="Text Placeholder 3">
            <a:extLst>
              <a:ext uri="{FF2B5EF4-FFF2-40B4-BE49-F238E27FC236}">
                <a16:creationId xmlns:a16="http://schemas.microsoft.com/office/drawing/2014/main" id="{0F4EFC09-9557-4414-9AE6-9E216D0B11C8}"/>
              </a:ext>
            </a:extLst>
          </p:cNvPr>
          <p:cNvSpPr>
            <a:spLocks noGrp="1"/>
          </p:cNvSpPr>
          <p:nvPr>
            <p:ph type="body" sz="quarter" idx="11"/>
          </p:nvPr>
        </p:nvSpPr>
        <p:spPr>
          <a:xfrm>
            <a:off x="426427" y="1240179"/>
            <a:ext cx="4669591" cy="5128095"/>
          </a:xfrm>
        </p:spPr>
        <p:txBody>
          <a:bodyPr/>
          <a:lstStyle/>
          <a:p>
            <a:r>
              <a:rPr lang="en-US" sz="1961" dirty="0">
                <a:solidFill>
                  <a:schemeClr val="tx2"/>
                </a:solidFill>
                <a:latin typeface="+mj-lt"/>
              </a:rPr>
              <a:t>Overview</a:t>
            </a:r>
          </a:p>
          <a:p>
            <a:r>
              <a:rPr lang="en-US" sz="1765" dirty="0"/>
              <a:t>Triggers represent a unit of processing that determines when a pipeline execution needs to be kicked off. </a:t>
            </a:r>
          </a:p>
          <a:p>
            <a:r>
              <a:rPr lang="en-US" sz="1765" dirty="0"/>
              <a:t>Data Integration offers 3 trigger types as – </a:t>
            </a:r>
          </a:p>
          <a:p>
            <a:pPr marL="342834" indent="-342834">
              <a:buAutoNum type="arabicPeriod"/>
            </a:pPr>
            <a:r>
              <a:rPr lang="en-US" sz="1765" dirty="0"/>
              <a:t>Schedule – gets fired at a schedule with information of  start date, recurrence, end date</a:t>
            </a:r>
          </a:p>
          <a:p>
            <a:pPr marL="342834" indent="-342834">
              <a:buAutoNum type="arabicPeriod"/>
            </a:pPr>
            <a:r>
              <a:rPr lang="en-US" sz="1765" dirty="0"/>
              <a:t>Event – gets fired on specified Storage event</a:t>
            </a:r>
          </a:p>
          <a:p>
            <a:pPr marL="342834" indent="-342834">
              <a:buAutoNum type="arabicPeriod"/>
            </a:pPr>
            <a:r>
              <a:rPr lang="en-US" sz="1765" dirty="0"/>
              <a:t>Tumbling window – gets fired at a periodic time interval from a specified start date, while retaining state</a:t>
            </a:r>
          </a:p>
          <a:p>
            <a:r>
              <a:rPr lang="en-US" sz="1765" dirty="0"/>
              <a:t>It also provides ability to monitor pipeline runs and control trigger execution.</a:t>
            </a:r>
          </a:p>
          <a:p>
            <a:endParaRPr lang="en-US" sz="1765" dirty="0"/>
          </a:p>
          <a:p>
            <a:r>
              <a:rPr lang="en-US" sz="1765" dirty="0"/>
              <a:t> </a:t>
            </a:r>
          </a:p>
        </p:txBody>
      </p:sp>
      <p:pic>
        <p:nvPicPr>
          <p:cNvPr id="111" name="Picture 110">
            <a:extLst>
              <a:ext uri="{FF2B5EF4-FFF2-40B4-BE49-F238E27FC236}">
                <a16:creationId xmlns:a16="http://schemas.microsoft.com/office/drawing/2014/main" id="{97A977FD-D9DC-4FF9-8B7F-C3A7C1F9784E}"/>
              </a:ext>
            </a:extLst>
          </p:cNvPr>
          <p:cNvPicPr>
            <a:picLocks noChangeAspect="1"/>
          </p:cNvPicPr>
          <p:nvPr/>
        </p:nvPicPr>
        <p:blipFill>
          <a:blip r:embed="rId2"/>
          <a:stretch>
            <a:fillRect/>
          </a:stretch>
        </p:blipFill>
        <p:spPr>
          <a:xfrm>
            <a:off x="5607731" y="223039"/>
            <a:ext cx="4280079" cy="5128096"/>
          </a:xfrm>
          <a:prstGeom prst="rect">
            <a:avLst/>
          </a:prstGeom>
          <a:ln>
            <a:solidFill>
              <a:schemeClr val="bg2">
                <a:lumMod val="50000"/>
              </a:schemeClr>
            </a:solidFill>
          </a:ln>
        </p:spPr>
      </p:pic>
      <p:pic>
        <p:nvPicPr>
          <p:cNvPr id="112" name="Picture 111">
            <a:extLst>
              <a:ext uri="{FF2B5EF4-FFF2-40B4-BE49-F238E27FC236}">
                <a16:creationId xmlns:a16="http://schemas.microsoft.com/office/drawing/2014/main" id="{BB2DB405-F208-41FD-B407-6967574DF865}"/>
              </a:ext>
            </a:extLst>
          </p:cNvPr>
          <p:cNvPicPr>
            <a:picLocks noChangeAspect="1"/>
          </p:cNvPicPr>
          <p:nvPr/>
        </p:nvPicPr>
        <p:blipFill rotWithShape="1">
          <a:blip r:embed="rId3"/>
          <a:srcRect l="-2" r="34001" b="20799"/>
          <a:stretch/>
        </p:blipFill>
        <p:spPr>
          <a:xfrm>
            <a:off x="6566080" y="4116869"/>
            <a:ext cx="5485622" cy="2468530"/>
          </a:xfrm>
          <a:prstGeom prst="rect">
            <a:avLst/>
          </a:prstGeom>
          <a:ln>
            <a:solidFill>
              <a:schemeClr val="bg2">
                <a:lumMod val="50000"/>
              </a:schemeClr>
            </a:solidFill>
          </a:ln>
        </p:spPr>
      </p:pic>
      <p:sp>
        <p:nvSpPr>
          <p:cNvPr id="2" name="Rectangle 1">
            <a:extLst>
              <a:ext uri="{FF2B5EF4-FFF2-40B4-BE49-F238E27FC236}">
                <a16:creationId xmlns:a16="http://schemas.microsoft.com/office/drawing/2014/main" id="{1E109C33-CA47-44BF-A8AE-4A57ABBC3DBA}"/>
              </a:ext>
            </a:extLst>
          </p:cNvPr>
          <p:cNvSpPr/>
          <p:nvPr/>
        </p:nvSpPr>
        <p:spPr bwMode="auto">
          <a:xfrm>
            <a:off x="8381677" y="4343271"/>
            <a:ext cx="638084" cy="171426"/>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10486013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AA8168-673A-4C7C-AAFB-53E5DCD4F4C5}"/>
              </a:ext>
            </a:extLst>
          </p:cNvPr>
          <p:cNvSpPr>
            <a:spLocks noGrp="1"/>
          </p:cNvSpPr>
          <p:nvPr>
            <p:ph type="title"/>
          </p:nvPr>
        </p:nvSpPr>
        <p:spPr/>
        <p:txBody>
          <a:bodyPr/>
          <a:lstStyle/>
          <a:p>
            <a:r>
              <a:rPr lang="en-US"/>
              <a:t>Datasets</a:t>
            </a:r>
          </a:p>
        </p:txBody>
      </p:sp>
      <p:sp>
        <p:nvSpPr>
          <p:cNvPr id="7" name="Text Placeholder 3">
            <a:extLst>
              <a:ext uri="{FF2B5EF4-FFF2-40B4-BE49-F238E27FC236}">
                <a16:creationId xmlns:a16="http://schemas.microsoft.com/office/drawing/2014/main" id="{4CA5C305-930D-4A6A-BA6A-29E7885EF756}"/>
              </a:ext>
            </a:extLst>
          </p:cNvPr>
          <p:cNvSpPr>
            <a:spLocks noGrp="1"/>
          </p:cNvSpPr>
          <p:nvPr>
            <p:ph type="body" sz="quarter" idx="11"/>
          </p:nvPr>
        </p:nvSpPr>
        <p:spPr>
          <a:xfrm>
            <a:off x="427230" y="1130240"/>
            <a:ext cx="10348964" cy="977280"/>
          </a:xfrm>
        </p:spPr>
        <p:txBody>
          <a:bodyPr/>
          <a:lstStyle/>
          <a:p>
            <a:pPr>
              <a:lnSpc>
                <a:spcPct val="100000"/>
              </a:lnSpc>
            </a:pPr>
            <a:r>
              <a:rPr lang="en-US" sz="1961"/>
              <a:t>Orchestration datasets describe data that is persisted. </a:t>
            </a:r>
          </a:p>
          <a:p>
            <a:pPr>
              <a:lnSpc>
                <a:spcPct val="100000"/>
              </a:lnSpc>
            </a:pPr>
            <a:r>
              <a:rPr lang="en-US" sz="1961"/>
              <a:t>Once a dataset is defined, it can be used in pipelines and sources of data or as sinks of data. </a:t>
            </a:r>
            <a:endParaRPr lang="en-US" sz="1372">
              <a:solidFill>
                <a:schemeClr val="tx1"/>
              </a:solidFill>
            </a:endParaRPr>
          </a:p>
        </p:txBody>
      </p:sp>
      <p:pic>
        <p:nvPicPr>
          <p:cNvPr id="13" name="Picture 12">
            <a:extLst>
              <a:ext uri="{FF2B5EF4-FFF2-40B4-BE49-F238E27FC236}">
                <a16:creationId xmlns:a16="http://schemas.microsoft.com/office/drawing/2014/main" id="{3C67F815-6D67-4143-B944-600C3BFA823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85326" y="2765124"/>
            <a:ext cx="2380490" cy="1991838"/>
          </a:xfrm>
          <a:prstGeom prst="rect">
            <a:avLst/>
          </a:prstGeom>
          <a:ln>
            <a:solidFill>
              <a:schemeClr val="bg2">
                <a:lumMod val="50000"/>
              </a:schemeClr>
            </a:solidFill>
          </a:ln>
        </p:spPr>
      </p:pic>
      <p:pic>
        <p:nvPicPr>
          <p:cNvPr id="14" name="Picture 13">
            <a:extLst>
              <a:ext uri="{FF2B5EF4-FFF2-40B4-BE49-F238E27FC236}">
                <a16:creationId xmlns:a16="http://schemas.microsoft.com/office/drawing/2014/main" id="{68ADEF45-AEF8-45D0-9195-B896CC1270C4}"/>
              </a:ext>
            </a:extLst>
          </p:cNvPr>
          <p:cNvPicPr>
            <a:picLocks noChangeAspect="1"/>
          </p:cNvPicPr>
          <p:nvPr/>
        </p:nvPicPr>
        <p:blipFill>
          <a:blip r:embed="rId3"/>
          <a:stretch>
            <a:fillRect/>
          </a:stretch>
        </p:blipFill>
        <p:spPr>
          <a:xfrm>
            <a:off x="3751904" y="2107525"/>
            <a:ext cx="8124580" cy="4299676"/>
          </a:xfrm>
          <a:prstGeom prst="rect">
            <a:avLst/>
          </a:prstGeom>
          <a:ln>
            <a:solidFill>
              <a:schemeClr val="bg2">
                <a:lumMod val="50000"/>
              </a:schemeClr>
            </a:solidFill>
          </a:ln>
        </p:spPr>
      </p:pic>
      <p:sp>
        <p:nvSpPr>
          <p:cNvPr id="15" name="Rectangle 14">
            <a:extLst>
              <a:ext uri="{FF2B5EF4-FFF2-40B4-BE49-F238E27FC236}">
                <a16:creationId xmlns:a16="http://schemas.microsoft.com/office/drawing/2014/main" id="{5B1CDCFF-C9AE-4B4D-891B-7AF0FB33D22B}"/>
              </a:ext>
            </a:extLst>
          </p:cNvPr>
          <p:cNvSpPr/>
          <p:nvPr/>
        </p:nvSpPr>
        <p:spPr bwMode="auto">
          <a:xfrm>
            <a:off x="1103733" y="4385379"/>
            <a:ext cx="916159" cy="237377"/>
          </a:xfrm>
          <a:prstGeom prst="rect">
            <a:avLst/>
          </a:prstGeom>
          <a:noFill/>
          <a:ln w="190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cxnSp>
        <p:nvCxnSpPr>
          <p:cNvPr id="16" name="Straight Arrow Connector 15">
            <a:extLst>
              <a:ext uri="{FF2B5EF4-FFF2-40B4-BE49-F238E27FC236}">
                <a16:creationId xmlns:a16="http://schemas.microsoft.com/office/drawing/2014/main" id="{318BA5D2-508E-44C2-BABE-A72998637941}"/>
              </a:ext>
            </a:extLst>
          </p:cNvPr>
          <p:cNvCxnSpPr>
            <a:cxnSpLocks/>
            <a:stCxn id="15" idx="3"/>
          </p:cNvCxnSpPr>
          <p:nvPr/>
        </p:nvCxnSpPr>
        <p:spPr>
          <a:xfrm>
            <a:off x="2019892" y="4504068"/>
            <a:ext cx="1732012" cy="0"/>
          </a:xfrm>
          <a:prstGeom prst="straightConnector1">
            <a:avLst/>
          </a:prstGeom>
          <a:noFill/>
          <a:ln w="19050">
            <a:solidFill>
              <a:srgbClr val="FF0000"/>
            </a:solidFill>
            <a:headEnd type="none" w="med" len="med"/>
            <a:tailEnd type="triangl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295037418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34D5D165-603F-4368-920A-C450D1D6FD8F}"/>
              </a:ext>
            </a:extLst>
          </p:cNvPr>
          <p:cNvGraphicFramePr>
            <a:graphicFrameLocks noGrp="1"/>
          </p:cNvGraphicFramePr>
          <p:nvPr/>
        </p:nvGraphicFramePr>
        <p:xfrm>
          <a:off x="301121" y="980952"/>
          <a:ext cx="11589758" cy="5768253"/>
        </p:xfrm>
        <a:graphic>
          <a:graphicData uri="http://schemas.openxmlformats.org/drawingml/2006/table">
            <a:tbl>
              <a:tblPr firstRow="1">
                <a:tableStyleId>{17292A2E-F333-43FB-9621-5CBBE7FDCDCB}</a:tableStyleId>
              </a:tblPr>
              <a:tblGrid>
                <a:gridCol w="1708363">
                  <a:extLst>
                    <a:ext uri="{9D8B030D-6E8A-4147-A177-3AD203B41FA5}">
                      <a16:colId xmlns:a16="http://schemas.microsoft.com/office/drawing/2014/main" val="1349382137"/>
                    </a:ext>
                  </a:extLst>
                </a:gridCol>
                <a:gridCol w="1155689">
                  <a:extLst>
                    <a:ext uri="{9D8B030D-6E8A-4147-A177-3AD203B41FA5}">
                      <a16:colId xmlns:a16="http://schemas.microsoft.com/office/drawing/2014/main" val="4003087427"/>
                    </a:ext>
                  </a:extLst>
                </a:gridCol>
                <a:gridCol w="1262277">
                  <a:extLst>
                    <a:ext uri="{9D8B030D-6E8A-4147-A177-3AD203B41FA5}">
                      <a16:colId xmlns:a16="http://schemas.microsoft.com/office/drawing/2014/main" val="1914756200"/>
                    </a:ext>
                  </a:extLst>
                </a:gridCol>
                <a:gridCol w="1442192">
                  <a:extLst>
                    <a:ext uri="{9D8B030D-6E8A-4147-A177-3AD203B41FA5}">
                      <a16:colId xmlns:a16="http://schemas.microsoft.com/office/drawing/2014/main" val="1156580412"/>
                    </a:ext>
                  </a:extLst>
                </a:gridCol>
                <a:gridCol w="992752">
                  <a:extLst>
                    <a:ext uri="{9D8B030D-6E8A-4147-A177-3AD203B41FA5}">
                      <a16:colId xmlns:a16="http://schemas.microsoft.com/office/drawing/2014/main" val="1204242376"/>
                    </a:ext>
                  </a:extLst>
                </a:gridCol>
                <a:gridCol w="964102">
                  <a:extLst>
                    <a:ext uri="{9D8B030D-6E8A-4147-A177-3AD203B41FA5}">
                      <a16:colId xmlns:a16="http://schemas.microsoft.com/office/drawing/2014/main" val="3201287085"/>
                    </a:ext>
                  </a:extLst>
                </a:gridCol>
                <a:gridCol w="1399393">
                  <a:extLst>
                    <a:ext uri="{9D8B030D-6E8A-4147-A177-3AD203B41FA5}">
                      <a16:colId xmlns:a16="http://schemas.microsoft.com/office/drawing/2014/main" val="4198059753"/>
                    </a:ext>
                  </a:extLst>
                </a:gridCol>
                <a:gridCol w="1643851">
                  <a:extLst>
                    <a:ext uri="{9D8B030D-6E8A-4147-A177-3AD203B41FA5}">
                      <a16:colId xmlns:a16="http://schemas.microsoft.com/office/drawing/2014/main" val="3714147732"/>
                    </a:ext>
                  </a:extLst>
                </a:gridCol>
                <a:gridCol w="1021139">
                  <a:extLst>
                    <a:ext uri="{9D8B030D-6E8A-4147-A177-3AD203B41FA5}">
                      <a16:colId xmlns:a16="http://schemas.microsoft.com/office/drawing/2014/main" val="2009551186"/>
                    </a:ext>
                  </a:extLst>
                </a:gridCol>
              </a:tblGrid>
              <a:tr h="457135">
                <a:tc>
                  <a:txBody>
                    <a:bodyPr/>
                    <a:lstStyle/>
                    <a:p>
                      <a:pPr algn="ctr"/>
                      <a:r>
                        <a:rPr lang="en-US" sz="1200"/>
                        <a:t>Azure (15)</a:t>
                      </a:r>
                      <a:endParaRPr lang="en-US" sz="1200" b="1">
                        <a:latin typeface="+mn-lt"/>
                      </a:endParaRPr>
                    </a:p>
                  </a:txBody>
                  <a:tcPr marL="91427" marR="91427" marT="45713" marB="45713" anchor="ctr"/>
                </a:tc>
                <a:tc gridSpan="2">
                  <a:txBody>
                    <a:bodyPr/>
                    <a:lstStyle/>
                    <a:p>
                      <a:pPr algn="ctr"/>
                      <a:r>
                        <a:rPr lang="en-US" sz="1200"/>
                        <a:t>Database &amp; DW (26)</a:t>
                      </a:r>
                      <a:endParaRPr lang="en-US" sz="1200" b="1">
                        <a:latin typeface="+mn-lt"/>
                      </a:endParaRPr>
                    </a:p>
                  </a:txBody>
                  <a:tcPr marL="91427" marR="91427" marT="45713" marB="45713" anchor="ctr"/>
                </a:tc>
                <a:tc hMerge="1">
                  <a:txBody>
                    <a:bodyPr/>
                    <a:lstStyle/>
                    <a:p>
                      <a:endParaRPr lang="en-US"/>
                    </a:p>
                  </a:txBody>
                  <a:tcPr/>
                </a:tc>
                <a:tc>
                  <a:txBody>
                    <a:bodyPr/>
                    <a:lstStyle/>
                    <a:p>
                      <a:pPr algn="ctr"/>
                      <a:r>
                        <a:rPr lang="en-US" sz="1200"/>
                        <a:t>File Storage (6)</a:t>
                      </a:r>
                      <a:endParaRPr lang="en-US" sz="1200" b="1">
                        <a:latin typeface="+mn-lt"/>
                      </a:endParaRPr>
                    </a:p>
                  </a:txBody>
                  <a:tcPr marL="91427" marR="91427" marT="45713" marB="45713" anchor="ctr"/>
                </a:tc>
                <a:tc>
                  <a:txBody>
                    <a:bodyPr/>
                    <a:lstStyle/>
                    <a:p>
                      <a:pPr algn="ctr"/>
                      <a:r>
                        <a:rPr lang="en-US" sz="1200" b="1"/>
                        <a:t>File Formats(6)</a:t>
                      </a:r>
                      <a:endParaRPr lang="en-US" sz="1200" b="1">
                        <a:latin typeface="+mn-lt"/>
                      </a:endParaRPr>
                    </a:p>
                  </a:txBody>
                  <a:tcPr marL="91427" marR="91427" marT="45713" marB="45713" anchor="ctr"/>
                </a:tc>
                <a:tc>
                  <a:txBody>
                    <a:bodyPr/>
                    <a:lstStyle/>
                    <a:p>
                      <a:pPr algn="ctr"/>
                      <a:r>
                        <a:rPr lang="en-US" sz="1200"/>
                        <a:t>NoSQL (3) </a:t>
                      </a:r>
                      <a:endParaRPr lang="en-US" sz="1200" b="1">
                        <a:latin typeface="+mn-lt"/>
                      </a:endParaRPr>
                    </a:p>
                  </a:txBody>
                  <a:tcPr marL="91427" marR="91427" marT="45713" marB="45713" anchor="ctr"/>
                </a:tc>
                <a:tc gridSpan="2">
                  <a:txBody>
                    <a:bodyPr/>
                    <a:lstStyle/>
                    <a:p>
                      <a:pPr algn="ctr"/>
                      <a:r>
                        <a:rPr lang="en-US" sz="1200"/>
                        <a:t>Services and App (28)</a:t>
                      </a:r>
                      <a:endParaRPr lang="en-US" sz="1200" b="1">
                        <a:latin typeface="+mn-lt"/>
                      </a:endParaRPr>
                    </a:p>
                  </a:txBody>
                  <a:tcPr marL="91427" marR="91427" marT="45713" marB="45713" anchor="ctr"/>
                </a:tc>
                <a:tc hMerge="1">
                  <a:txBody>
                    <a:bodyPr/>
                    <a:lstStyle/>
                    <a:p>
                      <a:endParaRPr lang="en-US"/>
                    </a:p>
                  </a:txBody>
                  <a:tcPr/>
                </a:tc>
                <a:tc>
                  <a:txBody>
                    <a:bodyPr/>
                    <a:lstStyle/>
                    <a:p>
                      <a:pPr algn="ctr"/>
                      <a:r>
                        <a:rPr lang="en-US" sz="1200"/>
                        <a:t>Generic (4)</a:t>
                      </a:r>
                      <a:endParaRPr lang="en-US" sz="1200" b="1">
                        <a:latin typeface="+mn-lt"/>
                      </a:endParaRPr>
                    </a:p>
                  </a:txBody>
                  <a:tcPr marL="91427" marR="91427" marT="45713" marB="45713" anchor="ctr"/>
                </a:tc>
                <a:extLst>
                  <a:ext uri="{0D108BD9-81ED-4DB2-BD59-A6C34878D82A}">
                    <a16:rowId xmlns:a16="http://schemas.microsoft.com/office/drawing/2014/main" val="1794269896"/>
                  </a:ext>
                </a:extLst>
              </a:tr>
              <a:tr h="273570">
                <a:tc>
                  <a:txBody>
                    <a:bodyPr/>
                    <a:lstStyle/>
                    <a:p>
                      <a:pPr algn="ctr" fontAlgn="b"/>
                      <a:r>
                        <a:rPr lang="en-US" sz="1200" u="none" strike="noStrike">
                          <a:effectLst/>
                        </a:rPr>
                        <a:t>Blob storage</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Amazon Redshift</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Oracle</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Amazon S3</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b="0" u="none" strike="noStrike">
                          <a:solidFill>
                            <a:srgbClr val="000000"/>
                          </a:solidFill>
                          <a:effectLst/>
                        </a:rPr>
                        <a:t>AVRO</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Cassandra</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Amazon MWS</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Oracle Service Cloud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Generic HTTP</a:t>
                      </a:r>
                      <a:endParaRPr lang="en-US" sz="1200" b="0" i="0" u="none" strike="noStrike">
                        <a:solidFill>
                          <a:srgbClr val="000000"/>
                        </a:solidFill>
                        <a:effectLst/>
                        <a:latin typeface="+mn-lt"/>
                      </a:endParaRPr>
                    </a:p>
                  </a:txBody>
                  <a:tcPr marL="6349" marR="6349" marT="6349" marB="0" anchor="ctr"/>
                </a:tc>
                <a:extLst>
                  <a:ext uri="{0D108BD9-81ED-4DB2-BD59-A6C34878D82A}">
                    <a16:rowId xmlns:a16="http://schemas.microsoft.com/office/drawing/2014/main" val="1310504516"/>
                  </a:ext>
                </a:extLst>
              </a:tr>
              <a:tr h="273570">
                <a:tc>
                  <a:txBody>
                    <a:bodyPr/>
                    <a:lstStyle/>
                    <a:p>
                      <a:pPr algn="ctr" fontAlgn="b"/>
                      <a:r>
                        <a:rPr lang="en-US" sz="1200" u="none" strike="noStrike">
                          <a:effectLst/>
                        </a:rPr>
                        <a:t>Cosmos DB - SQL API</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DB2</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Phoenix</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File system</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b="0" u="none" strike="noStrike">
                          <a:solidFill>
                            <a:srgbClr val="000000"/>
                          </a:solidFill>
                          <a:effectLst/>
                        </a:rPr>
                        <a:t>Binary</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Couchbase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CDS for Apps</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PayPal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Generic OData</a:t>
                      </a:r>
                      <a:endParaRPr lang="en-US" sz="1200" b="0" i="0" u="none" strike="noStrike">
                        <a:solidFill>
                          <a:srgbClr val="000000"/>
                        </a:solidFill>
                        <a:effectLst/>
                        <a:latin typeface="+mn-lt"/>
                      </a:endParaRPr>
                    </a:p>
                  </a:txBody>
                  <a:tcPr marL="6349" marR="6349" marT="6349" marB="0" anchor="ctr"/>
                </a:tc>
                <a:extLst>
                  <a:ext uri="{0D108BD9-81ED-4DB2-BD59-A6C34878D82A}">
                    <a16:rowId xmlns:a16="http://schemas.microsoft.com/office/drawing/2014/main" val="3948024008"/>
                  </a:ext>
                </a:extLst>
              </a:tr>
              <a:tr h="372057">
                <a:tc>
                  <a:txBody>
                    <a:bodyPr/>
                    <a:lstStyle/>
                    <a:p>
                      <a:pPr algn="ctr" fontAlgn="b"/>
                      <a:r>
                        <a:rPr lang="en-US" sz="1200" u="none" strike="noStrike">
                          <a:effectLst/>
                        </a:rPr>
                        <a:t>Cosmos DB - MongoDB API</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Drill</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PostgreSQL</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FTP</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b="0" u="none" strike="noStrike">
                          <a:solidFill>
                            <a:srgbClr val="000000"/>
                          </a:solidFill>
                          <a:effectLst/>
                        </a:rPr>
                        <a:t>Delimited Text</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MongoDB</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Concur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QuickBooks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Generic ODBC</a:t>
                      </a:r>
                      <a:endParaRPr lang="en-US" sz="1200" b="0" i="0" u="none" strike="noStrike">
                        <a:solidFill>
                          <a:srgbClr val="000000"/>
                        </a:solidFill>
                        <a:effectLst/>
                        <a:latin typeface="+mn-lt"/>
                      </a:endParaRPr>
                    </a:p>
                  </a:txBody>
                  <a:tcPr marL="6349" marR="6349" marT="6349" marB="0" anchor="ctr"/>
                </a:tc>
                <a:extLst>
                  <a:ext uri="{0D108BD9-81ED-4DB2-BD59-A6C34878D82A}">
                    <a16:rowId xmlns:a16="http://schemas.microsoft.com/office/drawing/2014/main" val="1549057961"/>
                  </a:ext>
                </a:extLst>
              </a:tr>
              <a:tr h="372057">
                <a:tc>
                  <a:txBody>
                    <a:bodyPr/>
                    <a:lstStyle/>
                    <a:p>
                      <a:pPr algn="ctr" fontAlgn="b"/>
                      <a:r>
                        <a:rPr lang="en-US" sz="1200" u="none" strike="noStrike">
                          <a:effectLst/>
                        </a:rPr>
                        <a:t>Data Explorer</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Google BigQuery</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Presto</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Google Cloud Storage</a:t>
                      </a:r>
                      <a:endParaRPr lang="en-US" sz="1200" b="0" i="0" u="none" strike="noStrike">
                        <a:solidFill>
                          <a:srgbClr val="000000"/>
                        </a:solidFill>
                        <a:effectLst/>
                        <a:latin typeface="+mn-lt"/>
                      </a:endParaRPr>
                    </a:p>
                  </a:txBody>
                  <a:tcPr marL="6349" marR="6349" marT="6349" marB="0" anchor="ctr"/>
                </a:tc>
                <a:tc>
                  <a:txBody>
                    <a:bodyPr/>
                    <a:lstStyle/>
                    <a:p>
                      <a:pPr algn="ctr"/>
                      <a:r>
                        <a:rPr lang="en-US" sz="1200"/>
                        <a:t>JSON</a:t>
                      </a: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Dynamics 365</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Salesforce</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Generic REST</a:t>
                      </a:r>
                      <a:endParaRPr lang="en-US" sz="1200" b="0" i="0" u="none" strike="noStrike">
                        <a:solidFill>
                          <a:srgbClr val="000000"/>
                        </a:solidFill>
                        <a:effectLst/>
                        <a:latin typeface="+mn-lt"/>
                      </a:endParaRPr>
                    </a:p>
                  </a:txBody>
                  <a:tcPr marL="6349" marR="6349" marT="6349" marB="0" anchor="ctr"/>
                </a:tc>
                <a:extLst>
                  <a:ext uri="{0D108BD9-81ED-4DB2-BD59-A6C34878D82A}">
                    <a16:rowId xmlns:a16="http://schemas.microsoft.com/office/drawing/2014/main" val="2847148126"/>
                  </a:ext>
                </a:extLst>
              </a:tr>
              <a:tr h="372057">
                <a:tc>
                  <a:txBody>
                    <a:bodyPr/>
                    <a:lstStyle/>
                    <a:p>
                      <a:pPr algn="ctr" fontAlgn="b"/>
                      <a:r>
                        <a:rPr lang="en-US" sz="1200" u="none" strike="noStrike">
                          <a:effectLst/>
                        </a:rPr>
                        <a:t>Data Lake Storage Gen1</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Greenplum</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SAP BW Open Hub</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HDFS</a:t>
                      </a:r>
                      <a:endParaRPr lang="en-US" sz="1200" b="0" i="0" u="none" strike="noStrike">
                        <a:solidFill>
                          <a:srgbClr val="000000"/>
                        </a:solidFill>
                        <a:effectLst/>
                        <a:latin typeface="+mn-lt"/>
                      </a:endParaRPr>
                    </a:p>
                  </a:txBody>
                  <a:tcPr marL="6349" marR="6349" marT="6349" marB="0" anchor="ctr"/>
                </a:tc>
                <a:tc>
                  <a:txBody>
                    <a:bodyPr/>
                    <a:lstStyle/>
                    <a:p>
                      <a:pPr algn="ctr"/>
                      <a:r>
                        <a:rPr lang="en-US" sz="1200"/>
                        <a:t>ORC</a:t>
                      </a: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Dynamics AX</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SF Service Cloud</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789527017"/>
                  </a:ext>
                </a:extLst>
              </a:tr>
              <a:tr h="364760">
                <a:tc>
                  <a:txBody>
                    <a:bodyPr/>
                    <a:lstStyle/>
                    <a:p>
                      <a:pPr algn="ctr" fontAlgn="b"/>
                      <a:r>
                        <a:rPr lang="en-US" sz="1200" u="none" strike="noStrike">
                          <a:effectLst/>
                        </a:rPr>
                        <a:t>Data Lake Storage Gen2</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HBase</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SAP BW via MDX</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SFTP</a:t>
                      </a:r>
                      <a:endParaRPr lang="en-US" sz="1200" b="0" i="0" u="none" strike="noStrike">
                        <a:solidFill>
                          <a:srgbClr val="000000"/>
                        </a:solidFill>
                        <a:effectLst/>
                        <a:latin typeface="+mn-lt"/>
                      </a:endParaRPr>
                    </a:p>
                  </a:txBody>
                  <a:tcPr marL="6349" marR="6349" marT="6349" marB="0" anchor="ctr"/>
                </a:tc>
                <a:tc>
                  <a:txBody>
                    <a:bodyPr/>
                    <a:lstStyle/>
                    <a:p>
                      <a:pPr algn="ctr"/>
                      <a:r>
                        <a:rPr lang="en-US" sz="1200"/>
                        <a:t>Parquet</a:t>
                      </a: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Dynamics CRM</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SF Marketing Cloud</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3136698536"/>
                  </a:ext>
                </a:extLst>
              </a:tr>
              <a:tr h="364760">
                <a:tc>
                  <a:txBody>
                    <a:bodyPr/>
                    <a:lstStyle/>
                    <a:p>
                      <a:pPr algn="ctr" fontAlgn="b"/>
                      <a:r>
                        <a:rPr lang="en-US" sz="1200" u="none" strike="noStrike">
                          <a:effectLst/>
                        </a:rPr>
                        <a:t>Database for MariaDB</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Hive</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SAP HANA</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Google AdWords</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SAP C4C</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4245973491"/>
                  </a:ext>
                </a:extLst>
              </a:tr>
              <a:tr h="364760">
                <a:tc>
                  <a:txBody>
                    <a:bodyPr/>
                    <a:lstStyle/>
                    <a:p>
                      <a:pPr algn="ctr" fontAlgn="b"/>
                      <a:r>
                        <a:rPr lang="en-US" sz="1200" u="none" strike="noStrike">
                          <a:effectLst/>
                        </a:rPr>
                        <a:t>Database for MySQL</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Apache Impala</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SAP table</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HubSpot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SAP ECC</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1148086681"/>
                  </a:ext>
                </a:extLst>
              </a:tr>
              <a:tr h="364760">
                <a:tc>
                  <a:txBody>
                    <a:bodyPr/>
                    <a:lstStyle/>
                    <a:p>
                      <a:pPr algn="ctr" fontAlgn="b"/>
                      <a:r>
                        <a:rPr lang="en-US" sz="1200" u="none" strike="noStrike">
                          <a:effectLst/>
                        </a:rPr>
                        <a:t>Database for PostgreSQL</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Informix</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Spark</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Jira</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ServiceNow</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2504456552"/>
                  </a:ext>
                </a:extLst>
              </a:tr>
              <a:tr h="364760">
                <a:tc>
                  <a:txBody>
                    <a:bodyPr/>
                    <a:lstStyle/>
                    <a:p>
                      <a:pPr algn="ctr" fontAlgn="b"/>
                      <a:r>
                        <a:rPr lang="en-US" sz="1200" u="none" strike="noStrike">
                          <a:effectLst/>
                        </a:rPr>
                        <a:t>File Storage</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MariaDB</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SQL Server</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Magento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Shopify </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3710767065"/>
                  </a:ext>
                </a:extLst>
              </a:tr>
              <a:tr h="364760">
                <a:tc>
                  <a:txBody>
                    <a:bodyPr/>
                    <a:lstStyle/>
                    <a:p>
                      <a:pPr algn="ctr" fontAlgn="b"/>
                      <a:r>
                        <a:rPr lang="en-US" sz="1200" u="none" strike="noStrike">
                          <a:effectLst/>
                        </a:rPr>
                        <a:t>SQL Database</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Microsoft Access</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Sybase</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err="1">
                          <a:effectLst/>
                        </a:rPr>
                        <a:t>Marketo</a:t>
                      </a:r>
                      <a:r>
                        <a:rPr lang="en-US" sz="1200" u="none" strike="noStrike">
                          <a:effectLst/>
                        </a:rPr>
                        <a:t>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Square </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447842383"/>
                  </a:ext>
                </a:extLst>
              </a:tr>
              <a:tr h="364760">
                <a:tc>
                  <a:txBody>
                    <a:bodyPr/>
                    <a:lstStyle/>
                    <a:p>
                      <a:pPr algn="ctr" fontAlgn="b"/>
                      <a:r>
                        <a:rPr lang="en-US" sz="1200" u="none" strike="noStrike">
                          <a:effectLst/>
                        </a:rPr>
                        <a:t>SQL Database MI</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MySQL</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dirty="0">
                          <a:effectLst/>
                        </a:rPr>
                        <a:t>Teradata</a:t>
                      </a:r>
                      <a:endParaRPr lang="en-US" sz="1200" b="0" i="0" u="none" strike="noStrike" dirty="0">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Office 365</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Web table</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2493079572"/>
                  </a:ext>
                </a:extLst>
              </a:tr>
              <a:tr h="364760">
                <a:tc>
                  <a:txBody>
                    <a:bodyPr/>
                    <a:lstStyle/>
                    <a:p>
                      <a:pPr algn="ctr" fontAlgn="b"/>
                      <a:r>
                        <a:rPr lang="en-US" sz="1200" u="none" strike="noStrike">
                          <a:effectLst/>
                        </a:rPr>
                        <a:t>SQL Data Warehouse</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Netezza</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Vertica</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Oracle Eloqua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a:effectLst/>
                        </a:rPr>
                        <a:t>Xero</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208778324"/>
                  </a:ext>
                </a:extLst>
              </a:tr>
              <a:tr h="364760">
                <a:tc>
                  <a:txBody>
                    <a:bodyPr/>
                    <a:lstStyle/>
                    <a:p>
                      <a:pPr algn="ctr" fontAlgn="b"/>
                      <a:r>
                        <a:rPr lang="en-US" sz="1200" u="none" strike="noStrike">
                          <a:effectLst/>
                        </a:rPr>
                        <a:t>Search index</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fontAlgn="b"/>
                      <a:r>
                        <a:rPr lang="en-US" sz="1200" u="none" strike="noStrike">
                          <a:effectLst/>
                        </a:rPr>
                        <a:t>Oracle Responsys </a:t>
                      </a:r>
                      <a:endParaRPr lang="en-US" sz="1200" b="0" i="0" u="none" strike="noStrike">
                        <a:solidFill>
                          <a:srgbClr val="000000"/>
                        </a:solidFill>
                        <a:effectLst/>
                        <a:latin typeface="+mn-lt"/>
                      </a:endParaRPr>
                    </a:p>
                  </a:txBody>
                  <a:tcPr marL="6349" marR="6349" marT="6349" marB="0" anchor="ctr"/>
                </a:tc>
                <a:tc>
                  <a:txBody>
                    <a:bodyPr/>
                    <a:lstStyle/>
                    <a:p>
                      <a:pPr algn="ctr" fontAlgn="b"/>
                      <a:r>
                        <a:rPr lang="en-US" sz="1200" u="none" strike="noStrike" err="1">
                          <a:effectLst/>
                        </a:rPr>
                        <a:t>Zoho</a:t>
                      </a:r>
                      <a:r>
                        <a:rPr lang="en-US" sz="1200" u="none" strike="noStrike">
                          <a:effectLst/>
                        </a:rPr>
                        <a:t> </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extLst>
                  <a:ext uri="{0D108BD9-81ED-4DB2-BD59-A6C34878D82A}">
                    <a16:rowId xmlns:a16="http://schemas.microsoft.com/office/drawing/2014/main" val="1432505580"/>
                  </a:ext>
                </a:extLst>
              </a:tr>
              <a:tr h="364760">
                <a:tc>
                  <a:txBody>
                    <a:bodyPr/>
                    <a:lstStyle/>
                    <a:p>
                      <a:pPr algn="ctr" fontAlgn="b"/>
                      <a:r>
                        <a:rPr lang="en-US" sz="1200" u="none" strike="noStrike">
                          <a:effectLst/>
                        </a:rPr>
                        <a:t>Table storage</a:t>
                      </a:r>
                      <a:endParaRPr lang="en-US" sz="1200" b="0" i="0" u="none" strike="noStrike">
                        <a:solidFill>
                          <a:srgbClr val="000000"/>
                        </a:solidFill>
                        <a:effectLst/>
                        <a:latin typeface="+mn-lt"/>
                      </a:endParaRPr>
                    </a:p>
                  </a:txBody>
                  <a:tcPr marL="6349" marR="6349" marT="6349" marB="0"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a:latin typeface="+mn-lt"/>
                      </a:endParaRPr>
                    </a:p>
                  </a:txBody>
                  <a:tcPr marL="91427" marR="91427" marT="45713" marB="45713" anchor="ctr"/>
                </a:tc>
                <a:tc>
                  <a:txBody>
                    <a:bodyPr/>
                    <a:lstStyle/>
                    <a:p>
                      <a:pPr algn="ctr"/>
                      <a:endParaRPr lang="en-US" sz="1200" dirty="0">
                        <a:latin typeface="+mn-lt"/>
                      </a:endParaRPr>
                    </a:p>
                  </a:txBody>
                  <a:tcPr marL="91427" marR="91427" marT="45713" marB="45713" anchor="ctr"/>
                </a:tc>
                <a:extLst>
                  <a:ext uri="{0D108BD9-81ED-4DB2-BD59-A6C34878D82A}">
                    <a16:rowId xmlns:a16="http://schemas.microsoft.com/office/drawing/2014/main" val="3821230554"/>
                  </a:ext>
                </a:extLst>
              </a:tr>
            </a:tbl>
          </a:graphicData>
        </a:graphic>
      </p:graphicFrame>
      <p:sp>
        <p:nvSpPr>
          <p:cNvPr id="3" name="Title 2">
            <a:extLst>
              <a:ext uri="{FF2B5EF4-FFF2-40B4-BE49-F238E27FC236}">
                <a16:creationId xmlns:a16="http://schemas.microsoft.com/office/drawing/2014/main" id="{F904E3FC-68A4-4E91-832F-3651075939B7}"/>
              </a:ext>
            </a:extLst>
          </p:cNvPr>
          <p:cNvSpPr>
            <a:spLocks noGrp="1"/>
          </p:cNvSpPr>
          <p:nvPr>
            <p:ph type="title"/>
          </p:nvPr>
        </p:nvSpPr>
        <p:spPr>
          <a:xfrm>
            <a:off x="426427" y="223038"/>
            <a:ext cx="9031166" cy="757914"/>
          </a:xfrm>
        </p:spPr>
        <p:txBody>
          <a:bodyPr/>
          <a:lstStyle/>
          <a:p>
            <a:r>
              <a:rPr lang="en-US">
                <a:solidFill>
                  <a:schemeClr val="tx1"/>
                </a:solidFill>
              </a:rPr>
              <a:t>90+ Connectors out of the box</a:t>
            </a:r>
          </a:p>
        </p:txBody>
      </p:sp>
    </p:spTree>
    <p:extLst>
      <p:ext uri="{BB962C8B-B14F-4D97-AF65-F5344CB8AC3E}">
        <p14:creationId xmlns:p14="http://schemas.microsoft.com/office/powerpoint/2010/main" val="192647085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E0DD-B5C0-42BD-AD53-C285EF2A376F}"/>
              </a:ext>
            </a:extLst>
          </p:cNvPr>
          <p:cNvSpPr>
            <a:spLocks noGrp="1"/>
          </p:cNvSpPr>
          <p:nvPr>
            <p:ph type="title"/>
          </p:nvPr>
        </p:nvSpPr>
        <p:spPr>
          <a:xfrm>
            <a:off x="585764" y="2579749"/>
            <a:ext cx="2033814" cy="553982"/>
          </a:xfrm>
        </p:spPr>
        <p:txBody>
          <a:bodyPr/>
          <a:lstStyle/>
          <a:p>
            <a:r>
              <a:rPr lang="en-US" dirty="0"/>
              <a:t>Pop Quiz</a:t>
            </a:r>
          </a:p>
        </p:txBody>
      </p:sp>
      <p:sp>
        <p:nvSpPr>
          <p:cNvPr id="3" name="Text Placeholder 2">
            <a:extLst>
              <a:ext uri="{FF2B5EF4-FFF2-40B4-BE49-F238E27FC236}">
                <a16:creationId xmlns:a16="http://schemas.microsoft.com/office/drawing/2014/main" id="{719A5F27-4C6F-40AD-8655-81C0D6D686A0}"/>
              </a:ext>
            </a:extLst>
          </p:cNvPr>
          <p:cNvSpPr>
            <a:spLocks noGrp="1"/>
          </p:cNvSpPr>
          <p:nvPr>
            <p:ph type="body" sz="quarter" idx="10"/>
          </p:nvPr>
        </p:nvSpPr>
        <p:spPr>
          <a:xfrm>
            <a:off x="585764" y="3535511"/>
            <a:ext cx="4500865" cy="615553"/>
          </a:xfrm>
        </p:spPr>
        <p:txBody>
          <a:bodyPr/>
          <a:lstStyle/>
          <a:p>
            <a:r>
              <a:rPr lang="en-US" dirty="0"/>
              <a:t>Which one of these is NOT a component of a Synapse pipeline?</a:t>
            </a:r>
          </a:p>
        </p:txBody>
      </p:sp>
      <p:grpSp>
        <p:nvGrpSpPr>
          <p:cNvPr id="115" name="Group 114">
            <a:extLst>
              <a:ext uri="{FF2B5EF4-FFF2-40B4-BE49-F238E27FC236}">
                <a16:creationId xmlns:a16="http://schemas.microsoft.com/office/drawing/2014/main" id="{A1035425-A41A-48BB-B83C-A2E4CACAEA59}"/>
              </a:ext>
            </a:extLst>
          </p:cNvPr>
          <p:cNvGrpSpPr/>
          <p:nvPr/>
        </p:nvGrpSpPr>
        <p:grpSpPr>
          <a:xfrm>
            <a:off x="2488845" y="2513989"/>
            <a:ext cx="703664" cy="703664"/>
            <a:chOff x="2470513" y="2378140"/>
            <a:chExt cx="933687" cy="933687"/>
          </a:xfrm>
        </p:grpSpPr>
        <p:sp>
          <p:nvSpPr>
            <p:cNvPr id="9" name="Oval 8">
              <a:extLst>
                <a:ext uri="{FF2B5EF4-FFF2-40B4-BE49-F238E27FC236}">
                  <a16:creationId xmlns:a16="http://schemas.microsoft.com/office/drawing/2014/main" id="{60CB7193-285B-44C5-923E-CFF3A02BDBD7}"/>
                </a:ext>
              </a:extLst>
            </p:cNvPr>
            <p:cNvSpPr/>
            <p:nvPr/>
          </p:nvSpPr>
          <p:spPr bwMode="auto">
            <a:xfrm>
              <a:off x="2470513" y="2378140"/>
              <a:ext cx="933687" cy="933687"/>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51" rIns="0" bIns="47551" numCol="1" rtlCol="0" anchor="ctr" anchorCtr="0" compatLnSpc="1">
              <a:prstTxWarp prst="textNoShape">
                <a:avLst/>
              </a:prstTxWarp>
            </a:bodyPr>
            <a:lstStyle/>
            <a:p>
              <a:pPr algn="ctr" defTabSz="950663" fontAlgn="base">
                <a:spcBef>
                  <a:spcPct val="0"/>
                </a:spcBef>
                <a:spcAft>
                  <a:spcPct val="0"/>
                </a:spcAft>
                <a:defRPr/>
              </a:pPr>
              <a:endParaRPr lang="en-US" sz="2040" kern="0" dirty="0">
                <a:gradFill>
                  <a:gsLst>
                    <a:gs pos="0">
                      <a:srgbClr val="FFFFFF"/>
                    </a:gs>
                    <a:gs pos="100000">
                      <a:srgbClr val="FFFFFF"/>
                    </a:gs>
                  </a:gsLst>
                  <a:lin ang="5400000" scaled="0"/>
                </a:gradFill>
                <a:latin typeface="Segoe UI Semilight"/>
              </a:endParaRPr>
            </a:p>
          </p:txBody>
        </p:sp>
        <p:sp>
          <p:nvSpPr>
            <p:cNvPr id="11" name="Freeform: Shape 10">
              <a:extLst>
                <a:ext uri="{FF2B5EF4-FFF2-40B4-BE49-F238E27FC236}">
                  <a16:creationId xmlns:a16="http://schemas.microsoft.com/office/drawing/2014/main" id="{96030A08-D618-4B8E-AFD7-997C4DFB56E1}"/>
                </a:ext>
              </a:extLst>
            </p:cNvPr>
            <p:cNvSpPr/>
            <p:nvPr/>
          </p:nvSpPr>
          <p:spPr bwMode="auto">
            <a:xfrm>
              <a:off x="2575510" y="3038226"/>
              <a:ext cx="723693" cy="229372"/>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68" tIns="149175" rIns="186468" bIns="149175"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2" name="Graphic 146">
              <a:extLst>
                <a:ext uri="{FF2B5EF4-FFF2-40B4-BE49-F238E27FC236}">
                  <a16:creationId xmlns:a16="http://schemas.microsoft.com/office/drawing/2014/main" id="{4D8BC4DA-6384-4FBF-9B3C-C3E07CD45882}"/>
                </a:ext>
              </a:extLst>
            </p:cNvPr>
            <p:cNvGrpSpPr/>
            <p:nvPr/>
          </p:nvGrpSpPr>
          <p:grpSpPr>
            <a:xfrm>
              <a:off x="2808080" y="2600140"/>
              <a:ext cx="258552" cy="503496"/>
              <a:chOff x="5767390" y="4295776"/>
              <a:chExt cx="401079" cy="781050"/>
            </a:xfrm>
          </p:grpSpPr>
          <p:sp>
            <p:nvSpPr>
              <p:cNvPr id="13" name="Freeform: Shape 12">
                <a:extLst>
                  <a:ext uri="{FF2B5EF4-FFF2-40B4-BE49-F238E27FC236}">
                    <a16:creationId xmlns:a16="http://schemas.microsoft.com/office/drawing/2014/main" id="{B72C69A0-A632-4572-9984-3BD416964651}"/>
                  </a:ext>
                </a:extLst>
              </p:cNvPr>
              <p:cNvSpPr/>
              <p:nvPr/>
            </p:nvSpPr>
            <p:spPr>
              <a:xfrm>
                <a:off x="5751558" y="4279944"/>
                <a:ext cx="422188" cy="802159"/>
              </a:xfrm>
              <a:custGeom>
                <a:avLst/>
                <a:gdLst/>
                <a:ahLst/>
                <a:cxnLst/>
                <a:rect l="0" t="0" r="0" b="0"/>
                <a:pathLst>
                  <a:path w="422188" h="802159">
                    <a:moveTo>
                      <a:pt x="182597" y="792660"/>
                    </a:moveTo>
                    <a:lnTo>
                      <a:pt x="182597" y="245925"/>
                    </a:lnTo>
                    <a:cubicBezTo>
                      <a:pt x="157265" y="260702"/>
                      <a:pt x="131934" y="271257"/>
                      <a:pt x="106603" y="279700"/>
                    </a:cubicBezTo>
                    <a:cubicBezTo>
                      <a:pt x="79160" y="286033"/>
                      <a:pt x="49607" y="292366"/>
                      <a:pt x="15832" y="294477"/>
                    </a:cubicBezTo>
                    <a:lnTo>
                      <a:pt x="15832" y="125601"/>
                    </a:lnTo>
                    <a:cubicBezTo>
                      <a:pt x="64384" y="117158"/>
                      <a:pt x="108714" y="104492"/>
                      <a:pt x="148821" y="87604"/>
                    </a:cubicBezTo>
                    <a:cubicBezTo>
                      <a:pt x="188929" y="70717"/>
                      <a:pt x="231148" y="45385"/>
                      <a:pt x="275478" y="15832"/>
                    </a:cubicBezTo>
                    <a:lnTo>
                      <a:pt x="408467" y="15832"/>
                    </a:lnTo>
                    <a:lnTo>
                      <a:pt x="408467" y="792660"/>
                    </a:lnTo>
                    <a:lnTo>
                      <a:pt x="182597" y="792660"/>
                    </a:lnTo>
                    <a:close/>
                  </a:path>
                </a:pathLst>
              </a:custGeom>
              <a:solidFill>
                <a:schemeClr val="bg1"/>
              </a:solidFill>
              <a:ln w="9525" cap="flat">
                <a:noFill/>
                <a:prstDash val="solid"/>
                <a:miter/>
              </a:ln>
            </p:spPr>
            <p:txBody>
              <a:bodyPr/>
              <a:lstStyle/>
              <a:p>
                <a:pPr defTabSz="932026">
                  <a:defRPr/>
                </a:pPr>
                <a:endParaRPr lang="en-US" sz="1764" dirty="0">
                  <a:solidFill>
                    <a:srgbClr val="353535"/>
                  </a:solidFill>
                  <a:latin typeface="Segoe UI Semilight"/>
                </a:endParaRPr>
              </a:p>
            </p:txBody>
          </p:sp>
          <p:sp>
            <p:nvSpPr>
              <p:cNvPr id="14" name="Freeform: Shape 13">
                <a:extLst>
                  <a:ext uri="{FF2B5EF4-FFF2-40B4-BE49-F238E27FC236}">
                    <a16:creationId xmlns:a16="http://schemas.microsoft.com/office/drawing/2014/main" id="{CD5344D7-4A35-49AB-A340-A9982B45EFC2}"/>
                  </a:ext>
                </a:extLst>
              </p:cNvPr>
              <p:cNvSpPr/>
              <p:nvPr/>
            </p:nvSpPr>
            <p:spPr>
              <a:xfrm>
                <a:off x="6038646" y="4279944"/>
                <a:ext cx="126657" cy="802159"/>
              </a:xfrm>
              <a:custGeom>
                <a:avLst/>
                <a:gdLst/>
                <a:ahLst/>
                <a:cxnLst/>
                <a:rect l="0" t="0" r="0" b="0"/>
                <a:pathLst>
                  <a:path w="126656" h="802159">
                    <a:moveTo>
                      <a:pt x="15832" y="15832"/>
                    </a:moveTo>
                    <a:lnTo>
                      <a:pt x="119268" y="15832"/>
                    </a:lnTo>
                    <a:lnTo>
                      <a:pt x="119268" y="792660"/>
                    </a:lnTo>
                    <a:lnTo>
                      <a:pt x="24276" y="792660"/>
                    </a:lnTo>
                    <a:lnTo>
                      <a:pt x="15832" y="15832"/>
                    </a:lnTo>
                    <a:close/>
                  </a:path>
                </a:pathLst>
              </a:custGeom>
              <a:solidFill>
                <a:schemeClr val="bg1">
                  <a:lumMod val="65000"/>
                </a:schemeClr>
              </a:solidFill>
              <a:ln w="9525" cap="flat">
                <a:noFill/>
                <a:prstDash val="solid"/>
                <a:miter/>
              </a:ln>
            </p:spPr>
            <p:txBody>
              <a:bodyPr/>
              <a:lstStyle/>
              <a:p>
                <a:pPr defTabSz="932026">
                  <a:defRPr/>
                </a:pPr>
                <a:endParaRPr lang="en-US" sz="1764" dirty="0">
                  <a:solidFill>
                    <a:srgbClr val="353535"/>
                  </a:solidFill>
                  <a:latin typeface="Segoe UI Semilight"/>
                </a:endParaRPr>
              </a:p>
            </p:txBody>
          </p:sp>
        </p:grpSp>
      </p:grpSp>
      <p:grpSp>
        <p:nvGrpSpPr>
          <p:cNvPr id="46" name="Group 45">
            <a:extLst>
              <a:ext uri="{FF2B5EF4-FFF2-40B4-BE49-F238E27FC236}">
                <a16:creationId xmlns:a16="http://schemas.microsoft.com/office/drawing/2014/main" id="{DD717065-3BFA-402E-95AC-68DDA2860329}"/>
              </a:ext>
            </a:extLst>
          </p:cNvPr>
          <p:cNvGrpSpPr/>
          <p:nvPr/>
        </p:nvGrpSpPr>
        <p:grpSpPr>
          <a:xfrm>
            <a:off x="5343389" y="1789680"/>
            <a:ext cx="6846883" cy="3278642"/>
            <a:chOff x="4635450" y="5527718"/>
            <a:chExt cx="1309893" cy="623564"/>
          </a:xfrm>
        </p:grpSpPr>
        <p:sp>
          <p:nvSpPr>
            <p:cNvPr id="47" name="Rectangle 609">
              <a:extLst>
                <a:ext uri="{FF2B5EF4-FFF2-40B4-BE49-F238E27FC236}">
                  <a16:creationId xmlns:a16="http://schemas.microsoft.com/office/drawing/2014/main" id="{2CB0D1E2-071D-402F-A42E-99E7B84F3D2E}"/>
                </a:ext>
              </a:extLst>
            </p:cNvPr>
            <p:cNvSpPr>
              <a:spLocks noChangeArrowheads="1"/>
            </p:cNvSpPr>
            <p:nvPr/>
          </p:nvSpPr>
          <p:spPr bwMode="auto">
            <a:xfrm>
              <a:off x="4635450" y="5527718"/>
              <a:ext cx="1309893" cy="623564"/>
            </a:xfrm>
            <a:prstGeom prst="rect">
              <a:avLst/>
            </a:prstGeom>
            <a:solidFill>
              <a:srgbClr val="459B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48" name="Freeform 610">
              <a:extLst>
                <a:ext uri="{FF2B5EF4-FFF2-40B4-BE49-F238E27FC236}">
                  <a16:creationId xmlns:a16="http://schemas.microsoft.com/office/drawing/2014/main" id="{208A5551-E8CD-4FCD-9F56-F5D8B3732237}"/>
                </a:ext>
              </a:extLst>
            </p:cNvPr>
            <p:cNvSpPr>
              <a:spLocks/>
            </p:cNvSpPr>
            <p:nvPr/>
          </p:nvSpPr>
          <p:spPr bwMode="auto">
            <a:xfrm>
              <a:off x="4636814" y="5904313"/>
              <a:ext cx="387510" cy="246969"/>
            </a:xfrm>
            <a:custGeom>
              <a:avLst/>
              <a:gdLst>
                <a:gd name="T0" fmla="*/ 124 w 154"/>
                <a:gd name="T1" fmla="*/ 53 h 98"/>
                <a:gd name="T2" fmla="*/ 110 w 154"/>
                <a:gd name="T3" fmla="*/ 56 h 98"/>
                <a:gd name="T4" fmla="*/ 54 w 154"/>
                <a:gd name="T5" fmla="*/ 0 h 98"/>
                <a:gd name="T6" fmla="*/ 0 w 154"/>
                <a:gd name="T7" fmla="*/ 39 h 98"/>
                <a:gd name="T8" fmla="*/ 0 w 154"/>
                <a:gd name="T9" fmla="*/ 98 h 98"/>
                <a:gd name="T10" fmla="*/ 150 w 154"/>
                <a:gd name="T11" fmla="*/ 98 h 98"/>
                <a:gd name="T12" fmla="*/ 154 w 154"/>
                <a:gd name="T13" fmla="*/ 83 h 98"/>
                <a:gd name="T14" fmla="*/ 124 w 154"/>
                <a:gd name="T15" fmla="*/ 53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4" h="98">
                  <a:moveTo>
                    <a:pt x="124" y="53"/>
                  </a:moveTo>
                  <a:cubicBezTo>
                    <a:pt x="119" y="53"/>
                    <a:pt x="114" y="54"/>
                    <a:pt x="110" y="56"/>
                  </a:cubicBezTo>
                  <a:cubicBezTo>
                    <a:pt x="110" y="25"/>
                    <a:pt x="85" y="0"/>
                    <a:pt x="54" y="0"/>
                  </a:cubicBezTo>
                  <a:cubicBezTo>
                    <a:pt x="29" y="0"/>
                    <a:pt x="8" y="16"/>
                    <a:pt x="0" y="39"/>
                  </a:cubicBezTo>
                  <a:cubicBezTo>
                    <a:pt x="0" y="98"/>
                    <a:pt x="0" y="98"/>
                    <a:pt x="0" y="98"/>
                  </a:cubicBezTo>
                  <a:cubicBezTo>
                    <a:pt x="150" y="98"/>
                    <a:pt x="150" y="98"/>
                    <a:pt x="150" y="98"/>
                  </a:cubicBezTo>
                  <a:cubicBezTo>
                    <a:pt x="153" y="94"/>
                    <a:pt x="154" y="89"/>
                    <a:pt x="154" y="83"/>
                  </a:cubicBezTo>
                  <a:cubicBezTo>
                    <a:pt x="154" y="66"/>
                    <a:pt x="140" y="53"/>
                    <a:pt x="124" y="53"/>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49" name="Freeform 611">
              <a:extLst>
                <a:ext uri="{FF2B5EF4-FFF2-40B4-BE49-F238E27FC236}">
                  <a16:creationId xmlns:a16="http://schemas.microsoft.com/office/drawing/2014/main" id="{977AEE36-1425-4395-B015-10432D518F0D}"/>
                </a:ext>
              </a:extLst>
            </p:cNvPr>
            <p:cNvSpPr>
              <a:spLocks/>
            </p:cNvSpPr>
            <p:nvPr/>
          </p:nvSpPr>
          <p:spPr bwMode="auto">
            <a:xfrm>
              <a:off x="5671084" y="5894761"/>
              <a:ext cx="215587" cy="107793"/>
            </a:xfrm>
            <a:custGeom>
              <a:avLst/>
              <a:gdLst>
                <a:gd name="T0" fmla="*/ 78 w 86"/>
                <a:gd name="T1" fmla="*/ 26 h 43"/>
                <a:gd name="T2" fmla="*/ 75 w 86"/>
                <a:gd name="T3" fmla="*/ 26 h 43"/>
                <a:gd name="T4" fmla="*/ 75 w 86"/>
                <a:gd name="T5" fmla="*/ 21 h 43"/>
                <a:gd name="T6" fmla="*/ 53 w 86"/>
                <a:gd name="T7" fmla="*/ 0 h 43"/>
                <a:gd name="T8" fmla="*/ 32 w 86"/>
                <a:gd name="T9" fmla="*/ 19 h 43"/>
                <a:gd name="T10" fmla="*/ 24 w 86"/>
                <a:gd name="T11" fmla="*/ 17 h 43"/>
                <a:gd name="T12" fmla="*/ 11 w 86"/>
                <a:gd name="T13" fmla="*/ 29 h 43"/>
                <a:gd name="T14" fmla="*/ 7 w 86"/>
                <a:gd name="T15" fmla="*/ 28 h 43"/>
                <a:gd name="T16" fmla="*/ 0 w 86"/>
                <a:gd name="T17" fmla="*/ 36 h 43"/>
                <a:gd name="T18" fmla="*/ 7 w 86"/>
                <a:gd name="T19" fmla="*/ 43 h 43"/>
                <a:gd name="T20" fmla="*/ 78 w 86"/>
                <a:gd name="T21" fmla="*/ 43 h 43"/>
                <a:gd name="T22" fmla="*/ 86 w 86"/>
                <a:gd name="T23" fmla="*/ 34 h 43"/>
                <a:gd name="T24" fmla="*/ 78 w 86"/>
                <a:gd name="T25"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43">
                  <a:moveTo>
                    <a:pt x="78" y="26"/>
                  </a:moveTo>
                  <a:cubicBezTo>
                    <a:pt x="76" y="26"/>
                    <a:pt x="75" y="26"/>
                    <a:pt x="75" y="26"/>
                  </a:cubicBezTo>
                  <a:cubicBezTo>
                    <a:pt x="75" y="25"/>
                    <a:pt x="75" y="23"/>
                    <a:pt x="75" y="21"/>
                  </a:cubicBezTo>
                  <a:cubicBezTo>
                    <a:pt x="75" y="9"/>
                    <a:pt x="65" y="0"/>
                    <a:pt x="53" y="0"/>
                  </a:cubicBezTo>
                  <a:cubicBezTo>
                    <a:pt x="42" y="0"/>
                    <a:pt x="33" y="8"/>
                    <a:pt x="32" y="19"/>
                  </a:cubicBezTo>
                  <a:cubicBezTo>
                    <a:pt x="30" y="17"/>
                    <a:pt x="27" y="17"/>
                    <a:pt x="24" y="17"/>
                  </a:cubicBezTo>
                  <a:cubicBezTo>
                    <a:pt x="17" y="17"/>
                    <a:pt x="11" y="22"/>
                    <a:pt x="11" y="29"/>
                  </a:cubicBezTo>
                  <a:cubicBezTo>
                    <a:pt x="10" y="29"/>
                    <a:pt x="9" y="28"/>
                    <a:pt x="7" y="28"/>
                  </a:cubicBezTo>
                  <a:cubicBezTo>
                    <a:pt x="3" y="28"/>
                    <a:pt x="0" y="32"/>
                    <a:pt x="0" y="36"/>
                  </a:cubicBezTo>
                  <a:cubicBezTo>
                    <a:pt x="0" y="40"/>
                    <a:pt x="3" y="43"/>
                    <a:pt x="7" y="43"/>
                  </a:cubicBezTo>
                  <a:cubicBezTo>
                    <a:pt x="78" y="43"/>
                    <a:pt x="78" y="43"/>
                    <a:pt x="78" y="43"/>
                  </a:cubicBezTo>
                  <a:cubicBezTo>
                    <a:pt x="82" y="43"/>
                    <a:pt x="86" y="39"/>
                    <a:pt x="86" y="34"/>
                  </a:cubicBezTo>
                  <a:cubicBezTo>
                    <a:pt x="86" y="30"/>
                    <a:pt x="82" y="26"/>
                    <a:pt x="78" y="26"/>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0" name="Freeform 612">
              <a:extLst>
                <a:ext uri="{FF2B5EF4-FFF2-40B4-BE49-F238E27FC236}">
                  <a16:creationId xmlns:a16="http://schemas.microsoft.com/office/drawing/2014/main" id="{0750C0D1-ED88-4774-A663-447B5E545877}"/>
                </a:ext>
              </a:extLst>
            </p:cNvPr>
            <p:cNvSpPr>
              <a:spLocks/>
            </p:cNvSpPr>
            <p:nvPr/>
          </p:nvSpPr>
          <p:spPr bwMode="auto">
            <a:xfrm>
              <a:off x="4851037" y="5616409"/>
              <a:ext cx="125531" cy="84597"/>
            </a:xfrm>
            <a:custGeom>
              <a:avLst/>
              <a:gdLst>
                <a:gd name="T0" fmla="*/ 45 w 50"/>
                <a:gd name="T1" fmla="*/ 25 h 34"/>
                <a:gd name="T2" fmla="*/ 43 w 50"/>
                <a:gd name="T3" fmla="*/ 26 h 34"/>
                <a:gd name="T4" fmla="*/ 45 w 50"/>
                <a:gd name="T5" fmla="*/ 17 h 34"/>
                <a:gd name="T6" fmla="*/ 28 w 50"/>
                <a:gd name="T7" fmla="*/ 0 h 34"/>
                <a:gd name="T8" fmla="*/ 11 w 50"/>
                <a:gd name="T9" fmla="*/ 17 h 34"/>
                <a:gd name="T10" fmla="*/ 11 w 50"/>
                <a:gd name="T11" fmla="*/ 19 h 34"/>
                <a:gd name="T12" fmla="*/ 8 w 50"/>
                <a:gd name="T13" fmla="*/ 18 h 34"/>
                <a:gd name="T14" fmla="*/ 0 w 50"/>
                <a:gd name="T15" fmla="*/ 26 h 34"/>
                <a:gd name="T16" fmla="*/ 8 w 50"/>
                <a:gd name="T17" fmla="*/ 34 h 34"/>
                <a:gd name="T18" fmla="*/ 45 w 50"/>
                <a:gd name="T19" fmla="*/ 34 h 34"/>
                <a:gd name="T20" fmla="*/ 50 w 50"/>
                <a:gd name="T21" fmla="*/ 30 h 34"/>
                <a:gd name="T22" fmla="*/ 45 w 50"/>
                <a:gd name="T23" fmla="*/ 2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 h="34">
                  <a:moveTo>
                    <a:pt x="45" y="25"/>
                  </a:moveTo>
                  <a:cubicBezTo>
                    <a:pt x="44" y="25"/>
                    <a:pt x="43" y="25"/>
                    <a:pt x="43" y="26"/>
                  </a:cubicBezTo>
                  <a:cubicBezTo>
                    <a:pt x="44" y="23"/>
                    <a:pt x="45" y="20"/>
                    <a:pt x="45" y="17"/>
                  </a:cubicBezTo>
                  <a:cubicBezTo>
                    <a:pt x="45" y="8"/>
                    <a:pt x="37" y="0"/>
                    <a:pt x="28" y="0"/>
                  </a:cubicBezTo>
                  <a:cubicBezTo>
                    <a:pt x="19" y="0"/>
                    <a:pt x="11" y="8"/>
                    <a:pt x="11" y="17"/>
                  </a:cubicBezTo>
                  <a:cubicBezTo>
                    <a:pt x="11" y="18"/>
                    <a:pt x="11" y="18"/>
                    <a:pt x="11" y="19"/>
                  </a:cubicBezTo>
                  <a:cubicBezTo>
                    <a:pt x="10" y="18"/>
                    <a:pt x="9" y="18"/>
                    <a:pt x="8" y="18"/>
                  </a:cubicBezTo>
                  <a:cubicBezTo>
                    <a:pt x="4" y="18"/>
                    <a:pt x="0" y="22"/>
                    <a:pt x="0" y="26"/>
                  </a:cubicBezTo>
                  <a:cubicBezTo>
                    <a:pt x="0" y="31"/>
                    <a:pt x="4" y="34"/>
                    <a:pt x="8" y="34"/>
                  </a:cubicBezTo>
                  <a:cubicBezTo>
                    <a:pt x="45" y="34"/>
                    <a:pt x="45" y="34"/>
                    <a:pt x="45" y="34"/>
                  </a:cubicBezTo>
                  <a:cubicBezTo>
                    <a:pt x="48" y="34"/>
                    <a:pt x="50" y="32"/>
                    <a:pt x="50" y="30"/>
                  </a:cubicBezTo>
                  <a:cubicBezTo>
                    <a:pt x="50" y="27"/>
                    <a:pt x="48" y="25"/>
                    <a:pt x="45" y="25"/>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1" name="Freeform 613">
              <a:extLst>
                <a:ext uri="{FF2B5EF4-FFF2-40B4-BE49-F238E27FC236}">
                  <a16:creationId xmlns:a16="http://schemas.microsoft.com/office/drawing/2014/main" id="{6575273E-34DB-4683-8AF2-8EB4757A425E}"/>
                </a:ext>
              </a:extLst>
            </p:cNvPr>
            <p:cNvSpPr>
              <a:spLocks/>
            </p:cNvSpPr>
            <p:nvPr/>
          </p:nvSpPr>
          <p:spPr bwMode="auto">
            <a:xfrm>
              <a:off x="5428208" y="5679175"/>
              <a:ext cx="102335" cy="62766"/>
            </a:xfrm>
            <a:custGeom>
              <a:avLst/>
              <a:gdLst>
                <a:gd name="T0" fmla="*/ 34 w 41"/>
                <a:gd name="T1" fmla="*/ 5 h 25"/>
                <a:gd name="T2" fmla="*/ 34 w 41"/>
                <a:gd name="T3" fmla="*/ 1 h 25"/>
                <a:gd name="T4" fmla="*/ 28 w 41"/>
                <a:gd name="T5" fmla="*/ 5 h 25"/>
                <a:gd name="T6" fmla="*/ 24 w 41"/>
                <a:gd name="T7" fmla="*/ 4 h 25"/>
                <a:gd name="T8" fmla="*/ 14 w 41"/>
                <a:gd name="T9" fmla="*/ 10 h 25"/>
                <a:gd name="T10" fmla="*/ 13 w 41"/>
                <a:gd name="T11" fmla="*/ 19 h 25"/>
                <a:gd name="T12" fmla="*/ 41 w 41"/>
                <a:gd name="T13" fmla="*/ 0 h 25"/>
                <a:gd name="T14" fmla="*/ 34 w 41"/>
                <a:gd name="T15" fmla="*/ 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5">
                  <a:moveTo>
                    <a:pt x="34" y="5"/>
                  </a:moveTo>
                  <a:cubicBezTo>
                    <a:pt x="34" y="4"/>
                    <a:pt x="34" y="3"/>
                    <a:pt x="34" y="1"/>
                  </a:cubicBezTo>
                  <a:cubicBezTo>
                    <a:pt x="32" y="4"/>
                    <a:pt x="31" y="5"/>
                    <a:pt x="28" y="5"/>
                  </a:cubicBezTo>
                  <a:cubicBezTo>
                    <a:pt x="26" y="4"/>
                    <a:pt x="24" y="4"/>
                    <a:pt x="24" y="4"/>
                  </a:cubicBezTo>
                  <a:cubicBezTo>
                    <a:pt x="14" y="10"/>
                    <a:pt x="14" y="10"/>
                    <a:pt x="14" y="10"/>
                  </a:cubicBezTo>
                  <a:cubicBezTo>
                    <a:pt x="14" y="10"/>
                    <a:pt x="0" y="14"/>
                    <a:pt x="13" y="19"/>
                  </a:cubicBezTo>
                  <a:cubicBezTo>
                    <a:pt x="31" y="25"/>
                    <a:pt x="40" y="11"/>
                    <a:pt x="41" y="0"/>
                  </a:cubicBezTo>
                  <a:cubicBezTo>
                    <a:pt x="39" y="3"/>
                    <a:pt x="36" y="4"/>
                    <a:pt x="34" y="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2" name="Freeform 614">
              <a:extLst>
                <a:ext uri="{FF2B5EF4-FFF2-40B4-BE49-F238E27FC236}">
                  <a16:creationId xmlns:a16="http://schemas.microsoft.com/office/drawing/2014/main" id="{6B37EA22-EA77-48CF-A7F9-39E5F4AA45FF}"/>
                </a:ext>
              </a:extLst>
            </p:cNvPr>
            <p:cNvSpPr>
              <a:spLocks/>
            </p:cNvSpPr>
            <p:nvPr/>
          </p:nvSpPr>
          <p:spPr bwMode="auto">
            <a:xfrm>
              <a:off x="4885148" y="5709193"/>
              <a:ext cx="276988" cy="240147"/>
            </a:xfrm>
            <a:custGeom>
              <a:avLst/>
              <a:gdLst>
                <a:gd name="T0" fmla="*/ 13 w 110"/>
                <a:gd name="T1" fmla="*/ 94 h 96"/>
                <a:gd name="T2" fmla="*/ 32 w 110"/>
                <a:gd name="T3" fmla="*/ 75 h 96"/>
                <a:gd name="T4" fmla="*/ 35 w 110"/>
                <a:gd name="T5" fmla="*/ 70 h 96"/>
                <a:gd name="T6" fmla="*/ 35 w 110"/>
                <a:gd name="T7" fmla="*/ 70 h 96"/>
                <a:gd name="T8" fmla="*/ 37 w 110"/>
                <a:gd name="T9" fmla="*/ 65 h 96"/>
                <a:gd name="T10" fmla="*/ 107 w 110"/>
                <a:gd name="T11" fmla="*/ 6 h 96"/>
                <a:gd name="T12" fmla="*/ 107 w 110"/>
                <a:gd name="T13" fmla="*/ 7 h 96"/>
                <a:gd name="T14" fmla="*/ 109 w 110"/>
                <a:gd name="T15" fmla="*/ 7 h 96"/>
                <a:gd name="T16" fmla="*/ 109 w 110"/>
                <a:gd name="T17" fmla="*/ 7 h 96"/>
                <a:gd name="T18" fmla="*/ 110 w 110"/>
                <a:gd name="T19" fmla="*/ 5 h 96"/>
                <a:gd name="T20" fmla="*/ 106 w 110"/>
                <a:gd name="T21" fmla="*/ 0 h 96"/>
                <a:gd name="T22" fmla="*/ 104 w 110"/>
                <a:gd name="T23" fmla="*/ 0 h 96"/>
                <a:gd name="T24" fmla="*/ 104 w 110"/>
                <a:gd name="T25" fmla="*/ 0 h 96"/>
                <a:gd name="T26" fmla="*/ 103 w 110"/>
                <a:gd name="T27" fmla="*/ 2 h 96"/>
                <a:gd name="T28" fmla="*/ 104 w 110"/>
                <a:gd name="T29" fmla="*/ 3 h 96"/>
                <a:gd name="T30" fmla="*/ 35 w 110"/>
                <a:gd name="T31" fmla="*/ 62 h 96"/>
                <a:gd name="T32" fmla="*/ 29 w 110"/>
                <a:gd name="T33" fmla="*/ 64 h 96"/>
                <a:gd name="T34" fmla="*/ 24 w 110"/>
                <a:gd name="T35" fmla="*/ 65 h 96"/>
                <a:gd name="T36" fmla="*/ 2 w 110"/>
                <a:gd name="T37" fmla="*/ 82 h 96"/>
                <a:gd name="T38" fmla="*/ 1 w 110"/>
                <a:gd name="T39" fmla="*/ 88 h 96"/>
                <a:gd name="T40" fmla="*/ 6 w 110"/>
                <a:gd name="T41" fmla="*/ 94 h 96"/>
                <a:gd name="T42" fmla="*/ 13 w 110"/>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96">
                  <a:moveTo>
                    <a:pt x="13" y="94"/>
                  </a:moveTo>
                  <a:cubicBezTo>
                    <a:pt x="32" y="75"/>
                    <a:pt x="32" y="75"/>
                    <a:pt x="32" y="75"/>
                  </a:cubicBezTo>
                  <a:cubicBezTo>
                    <a:pt x="34" y="73"/>
                    <a:pt x="34" y="72"/>
                    <a:pt x="35" y="70"/>
                  </a:cubicBezTo>
                  <a:cubicBezTo>
                    <a:pt x="35" y="70"/>
                    <a:pt x="35" y="70"/>
                    <a:pt x="35" y="70"/>
                  </a:cubicBezTo>
                  <a:cubicBezTo>
                    <a:pt x="35" y="68"/>
                    <a:pt x="36" y="67"/>
                    <a:pt x="37" y="65"/>
                  </a:cubicBezTo>
                  <a:cubicBezTo>
                    <a:pt x="107" y="6"/>
                    <a:pt x="107" y="6"/>
                    <a:pt x="107" y="6"/>
                  </a:cubicBezTo>
                  <a:cubicBezTo>
                    <a:pt x="107" y="7"/>
                    <a:pt x="107" y="7"/>
                    <a:pt x="107" y="7"/>
                  </a:cubicBezTo>
                  <a:cubicBezTo>
                    <a:pt x="108" y="8"/>
                    <a:pt x="109" y="8"/>
                    <a:pt x="109" y="7"/>
                  </a:cubicBezTo>
                  <a:cubicBezTo>
                    <a:pt x="109" y="7"/>
                    <a:pt x="109" y="7"/>
                    <a:pt x="109" y="7"/>
                  </a:cubicBezTo>
                  <a:cubicBezTo>
                    <a:pt x="110" y="6"/>
                    <a:pt x="110" y="5"/>
                    <a:pt x="110" y="5"/>
                  </a:cubicBezTo>
                  <a:cubicBezTo>
                    <a:pt x="106" y="0"/>
                    <a:pt x="106" y="0"/>
                    <a:pt x="106" y="0"/>
                  </a:cubicBezTo>
                  <a:cubicBezTo>
                    <a:pt x="105" y="0"/>
                    <a:pt x="104" y="0"/>
                    <a:pt x="104" y="0"/>
                  </a:cubicBezTo>
                  <a:cubicBezTo>
                    <a:pt x="104" y="0"/>
                    <a:pt x="104" y="0"/>
                    <a:pt x="104" y="0"/>
                  </a:cubicBezTo>
                  <a:cubicBezTo>
                    <a:pt x="103" y="1"/>
                    <a:pt x="103" y="2"/>
                    <a:pt x="103" y="2"/>
                  </a:cubicBezTo>
                  <a:cubicBezTo>
                    <a:pt x="104" y="3"/>
                    <a:pt x="104" y="3"/>
                    <a:pt x="104" y="3"/>
                  </a:cubicBezTo>
                  <a:cubicBezTo>
                    <a:pt x="35" y="62"/>
                    <a:pt x="35" y="62"/>
                    <a:pt x="35" y="62"/>
                  </a:cubicBezTo>
                  <a:cubicBezTo>
                    <a:pt x="33" y="63"/>
                    <a:pt x="31" y="64"/>
                    <a:pt x="29" y="64"/>
                  </a:cubicBezTo>
                  <a:cubicBezTo>
                    <a:pt x="28" y="64"/>
                    <a:pt x="26" y="64"/>
                    <a:pt x="24" y="65"/>
                  </a:cubicBezTo>
                  <a:cubicBezTo>
                    <a:pt x="2" y="82"/>
                    <a:pt x="2" y="82"/>
                    <a:pt x="2" y="82"/>
                  </a:cubicBezTo>
                  <a:cubicBezTo>
                    <a:pt x="0" y="83"/>
                    <a:pt x="0" y="86"/>
                    <a:pt x="1"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3" name="Freeform 615">
              <a:extLst>
                <a:ext uri="{FF2B5EF4-FFF2-40B4-BE49-F238E27FC236}">
                  <a16:creationId xmlns:a16="http://schemas.microsoft.com/office/drawing/2014/main" id="{5D0D4B41-E6A1-4ACF-A282-BFBB690E50DC}"/>
                </a:ext>
              </a:extLst>
            </p:cNvPr>
            <p:cNvSpPr>
              <a:spLocks/>
            </p:cNvSpPr>
            <p:nvPr/>
          </p:nvSpPr>
          <p:spPr bwMode="auto">
            <a:xfrm>
              <a:off x="5078903" y="5741940"/>
              <a:ext cx="77775" cy="34112"/>
            </a:xfrm>
            <a:custGeom>
              <a:avLst/>
              <a:gdLst>
                <a:gd name="T0" fmla="*/ 2 w 31"/>
                <a:gd name="T1" fmla="*/ 0 h 14"/>
                <a:gd name="T2" fmla="*/ 8 w 31"/>
                <a:gd name="T3" fmla="*/ 9 h 14"/>
                <a:gd name="T4" fmla="*/ 25 w 31"/>
                <a:gd name="T5" fmla="*/ 7 h 14"/>
                <a:gd name="T6" fmla="*/ 31 w 31"/>
                <a:gd name="T7" fmla="*/ 11 h 14"/>
                <a:gd name="T8" fmla="*/ 26 w 31"/>
                <a:gd name="T9" fmla="*/ 14 h 14"/>
                <a:gd name="T10" fmla="*/ 6 w 31"/>
                <a:gd name="T11" fmla="*/ 11 h 14"/>
                <a:gd name="T12" fmla="*/ 0 w 31"/>
                <a:gd name="T13" fmla="*/ 1 h 14"/>
                <a:gd name="T14" fmla="*/ 2 w 3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4">
                  <a:moveTo>
                    <a:pt x="2" y="0"/>
                  </a:moveTo>
                  <a:cubicBezTo>
                    <a:pt x="2" y="0"/>
                    <a:pt x="5" y="8"/>
                    <a:pt x="8" y="9"/>
                  </a:cubicBezTo>
                  <a:cubicBezTo>
                    <a:pt x="11" y="10"/>
                    <a:pt x="25" y="7"/>
                    <a:pt x="25" y="7"/>
                  </a:cubicBezTo>
                  <a:cubicBezTo>
                    <a:pt x="31" y="11"/>
                    <a:pt x="31" y="11"/>
                    <a:pt x="31" y="11"/>
                  </a:cubicBezTo>
                  <a:cubicBezTo>
                    <a:pt x="26" y="14"/>
                    <a:pt x="26" y="14"/>
                    <a:pt x="26" y="14"/>
                  </a:cubicBezTo>
                  <a:cubicBezTo>
                    <a:pt x="26" y="14"/>
                    <a:pt x="11" y="13"/>
                    <a:pt x="6" y="11"/>
                  </a:cubicBezTo>
                  <a:cubicBezTo>
                    <a:pt x="2" y="10"/>
                    <a:pt x="0" y="1"/>
                    <a:pt x="0" y="1"/>
                  </a:cubicBezTo>
                  <a:lnTo>
                    <a:pt x="2"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4" name="Freeform 616">
              <a:extLst>
                <a:ext uri="{FF2B5EF4-FFF2-40B4-BE49-F238E27FC236}">
                  <a16:creationId xmlns:a16="http://schemas.microsoft.com/office/drawing/2014/main" id="{38CB5762-3680-4171-BAE0-BA801D93376F}"/>
                </a:ext>
              </a:extLst>
            </p:cNvPr>
            <p:cNvSpPr>
              <a:spLocks/>
            </p:cNvSpPr>
            <p:nvPr/>
          </p:nvSpPr>
          <p:spPr bwMode="auto">
            <a:xfrm>
              <a:off x="5081632" y="5709193"/>
              <a:ext cx="278352" cy="240147"/>
            </a:xfrm>
            <a:custGeom>
              <a:avLst/>
              <a:gdLst>
                <a:gd name="T0" fmla="*/ 13 w 111"/>
                <a:gd name="T1" fmla="*/ 94 h 96"/>
                <a:gd name="T2" fmla="*/ 33 w 111"/>
                <a:gd name="T3" fmla="*/ 75 h 96"/>
                <a:gd name="T4" fmla="*/ 35 w 111"/>
                <a:gd name="T5" fmla="*/ 70 h 96"/>
                <a:gd name="T6" fmla="*/ 35 w 111"/>
                <a:gd name="T7" fmla="*/ 70 h 96"/>
                <a:gd name="T8" fmla="*/ 37 w 111"/>
                <a:gd name="T9" fmla="*/ 65 h 96"/>
                <a:gd name="T10" fmla="*/ 107 w 111"/>
                <a:gd name="T11" fmla="*/ 6 h 96"/>
                <a:gd name="T12" fmla="*/ 108 w 111"/>
                <a:gd name="T13" fmla="*/ 7 h 96"/>
                <a:gd name="T14" fmla="*/ 110 w 111"/>
                <a:gd name="T15" fmla="*/ 7 h 96"/>
                <a:gd name="T16" fmla="*/ 110 w 111"/>
                <a:gd name="T17" fmla="*/ 7 h 96"/>
                <a:gd name="T18" fmla="*/ 110 w 111"/>
                <a:gd name="T19" fmla="*/ 5 h 96"/>
                <a:gd name="T20" fmla="*/ 106 w 111"/>
                <a:gd name="T21" fmla="*/ 0 h 96"/>
                <a:gd name="T22" fmla="*/ 104 w 111"/>
                <a:gd name="T23" fmla="*/ 0 h 96"/>
                <a:gd name="T24" fmla="*/ 104 w 111"/>
                <a:gd name="T25" fmla="*/ 0 h 96"/>
                <a:gd name="T26" fmla="*/ 104 w 111"/>
                <a:gd name="T27" fmla="*/ 2 h 96"/>
                <a:gd name="T28" fmla="*/ 104 w 111"/>
                <a:gd name="T29" fmla="*/ 3 h 96"/>
                <a:gd name="T30" fmla="*/ 35 w 111"/>
                <a:gd name="T31" fmla="*/ 62 h 96"/>
                <a:gd name="T32" fmla="*/ 30 w 111"/>
                <a:gd name="T33" fmla="*/ 64 h 96"/>
                <a:gd name="T34" fmla="*/ 25 w 111"/>
                <a:gd name="T35" fmla="*/ 65 h 96"/>
                <a:gd name="T36" fmla="*/ 2 w 111"/>
                <a:gd name="T37" fmla="*/ 82 h 96"/>
                <a:gd name="T38" fmla="*/ 2 w 111"/>
                <a:gd name="T39" fmla="*/ 88 h 96"/>
                <a:gd name="T40" fmla="*/ 6 w 111"/>
                <a:gd name="T41" fmla="*/ 94 h 96"/>
                <a:gd name="T42" fmla="*/ 13 w 111"/>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1" h="96">
                  <a:moveTo>
                    <a:pt x="13" y="94"/>
                  </a:moveTo>
                  <a:cubicBezTo>
                    <a:pt x="33" y="75"/>
                    <a:pt x="33" y="75"/>
                    <a:pt x="33" y="75"/>
                  </a:cubicBezTo>
                  <a:cubicBezTo>
                    <a:pt x="34" y="73"/>
                    <a:pt x="35" y="72"/>
                    <a:pt x="35" y="70"/>
                  </a:cubicBezTo>
                  <a:cubicBezTo>
                    <a:pt x="35" y="70"/>
                    <a:pt x="35" y="70"/>
                    <a:pt x="35" y="70"/>
                  </a:cubicBezTo>
                  <a:cubicBezTo>
                    <a:pt x="35" y="68"/>
                    <a:pt x="36" y="67"/>
                    <a:pt x="37" y="65"/>
                  </a:cubicBezTo>
                  <a:cubicBezTo>
                    <a:pt x="107" y="6"/>
                    <a:pt x="107" y="6"/>
                    <a:pt x="107" y="6"/>
                  </a:cubicBezTo>
                  <a:cubicBezTo>
                    <a:pt x="108" y="7"/>
                    <a:pt x="108" y="7"/>
                    <a:pt x="108" y="7"/>
                  </a:cubicBezTo>
                  <a:cubicBezTo>
                    <a:pt x="108" y="8"/>
                    <a:pt x="109" y="8"/>
                    <a:pt x="110" y="7"/>
                  </a:cubicBezTo>
                  <a:cubicBezTo>
                    <a:pt x="110" y="7"/>
                    <a:pt x="110" y="7"/>
                    <a:pt x="110" y="7"/>
                  </a:cubicBezTo>
                  <a:cubicBezTo>
                    <a:pt x="111" y="6"/>
                    <a:pt x="111" y="5"/>
                    <a:pt x="110" y="5"/>
                  </a:cubicBezTo>
                  <a:cubicBezTo>
                    <a:pt x="106" y="0"/>
                    <a:pt x="106" y="0"/>
                    <a:pt x="106" y="0"/>
                  </a:cubicBezTo>
                  <a:cubicBezTo>
                    <a:pt x="106" y="0"/>
                    <a:pt x="105" y="0"/>
                    <a:pt x="104" y="0"/>
                  </a:cubicBezTo>
                  <a:cubicBezTo>
                    <a:pt x="104" y="0"/>
                    <a:pt x="104" y="0"/>
                    <a:pt x="104" y="0"/>
                  </a:cubicBezTo>
                  <a:cubicBezTo>
                    <a:pt x="103" y="1"/>
                    <a:pt x="103" y="2"/>
                    <a:pt x="104" y="2"/>
                  </a:cubicBezTo>
                  <a:cubicBezTo>
                    <a:pt x="104" y="3"/>
                    <a:pt x="104" y="3"/>
                    <a:pt x="104" y="3"/>
                  </a:cubicBezTo>
                  <a:cubicBezTo>
                    <a:pt x="35" y="62"/>
                    <a:pt x="35" y="62"/>
                    <a:pt x="35" y="62"/>
                  </a:cubicBezTo>
                  <a:cubicBezTo>
                    <a:pt x="33" y="63"/>
                    <a:pt x="32" y="64"/>
                    <a:pt x="30" y="64"/>
                  </a:cubicBezTo>
                  <a:cubicBezTo>
                    <a:pt x="28" y="64"/>
                    <a:pt x="26" y="64"/>
                    <a:pt x="25" y="65"/>
                  </a:cubicBezTo>
                  <a:cubicBezTo>
                    <a:pt x="2" y="82"/>
                    <a:pt x="2" y="82"/>
                    <a:pt x="2" y="82"/>
                  </a:cubicBezTo>
                  <a:cubicBezTo>
                    <a:pt x="0" y="83"/>
                    <a:pt x="0" y="86"/>
                    <a:pt x="2"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5" name="Freeform 617">
              <a:extLst>
                <a:ext uri="{FF2B5EF4-FFF2-40B4-BE49-F238E27FC236}">
                  <a16:creationId xmlns:a16="http://schemas.microsoft.com/office/drawing/2014/main" id="{F492284E-D0D9-4DE2-9B83-1DF40DEB6C22}"/>
                </a:ext>
              </a:extLst>
            </p:cNvPr>
            <p:cNvSpPr>
              <a:spLocks/>
            </p:cNvSpPr>
            <p:nvPr/>
          </p:nvSpPr>
          <p:spPr bwMode="auto">
            <a:xfrm>
              <a:off x="5264472" y="5709193"/>
              <a:ext cx="276988" cy="240147"/>
            </a:xfrm>
            <a:custGeom>
              <a:avLst/>
              <a:gdLst>
                <a:gd name="T0" fmla="*/ 13 w 110"/>
                <a:gd name="T1" fmla="*/ 94 h 96"/>
                <a:gd name="T2" fmla="*/ 33 w 110"/>
                <a:gd name="T3" fmla="*/ 75 h 96"/>
                <a:gd name="T4" fmla="*/ 35 w 110"/>
                <a:gd name="T5" fmla="*/ 70 h 96"/>
                <a:gd name="T6" fmla="*/ 35 w 110"/>
                <a:gd name="T7" fmla="*/ 70 h 96"/>
                <a:gd name="T8" fmla="*/ 37 w 110"/>
                <a:gd name="T9" fmla="*/ 65 h 96"/>
                <a:gd name="T10" fmla="*/ 107 w 110"/>
                <a:gd name="T11" fmla="*/ 6 h 96"/>
                <a:gd name="T12" fmla="*/ 107 w 110"/>
                <a:gd name="T13" fmla="*/ 7 h 96"/>
                <a:gd name="T14" fmla="*/ 110 w 110"/>
                <a:gd name="T15" fmla="*/ 7 h 96"/>
                <a:gd name="T16" fmla="*/ 110 w 110"/>
                <a:gd name="T17" fmla="*/ 7 h 96"/>
                <a:gd name="T18" fmla="*/ 110 w 110"/>
                <a:gd name="T19" fmla="*/ 5 h 96"/>
                <a:gd name="T20" fmla="*/ 106 w 110"/>
                <a:gd name="T21" fmla="*/ 0 h 96"/>
                <a:gd name="T22" fmla="*/ 104 w 110"/>
                <a:gd name="T23" fmla="*/ 0 h 96"/>
                <a:gd name="T24" fmla="*/ 104 w 110"/>
                <a:gd name="T25" fmla="*/ 0 h 96"/>
                <a:gd name="T26" fmla="*/ 104 w 110"/>
                <a:gd name="T27" fmla="*/ 2 h 96"/>
                <a:gd name="T28" fmla="*/ 104 w 110"/>
                <a:gd name="T29" fmla="*/ 3 h 96"/>
                <a:gd name="T30" fmla="*/ 35 w 110"/>
                <a:gd name="T31" fmla="*/ 62 h 96"/>
                <a:gd name="T32" fmla="*/ 29 w 110"/>
                <a:gd name="T33" fmla="*/ 64 h 96"/>
                <a:gd name="T34" fmla="*/ 25 w 110"/>
                <a:gd name="T35" fmla="*/ 65 h 96"/>
                <a:gd name="T36" fmla="*/ 2 w 110"/>
                <a:gd name="T37" fmla="*/ 82 h 96"/>
                <a:gd name="T38" fmla="*/ 1 w 110"/>
                <a:gd name="T39" fmla="*/ 88 h 96"/>
                <a:gd name="T40" fmla="*/ 6 w 110"/>
                <a:gd name="T41" fmla="*/ 94 h 96"/>
                <a:gd name="T42" fmla="*/ 13 w 110"/>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96">
                  <a:moveTo>
                    <a:pt x="13" y="94"/>
                  </a:moveTo>
                  <a:cubicBezTo>
                    <a:pt x="33" y="75"/>
                    <a:pt x="33" y="75"/>
                    <a:pt x="33" y="75"/>
                  </a:cubicBezTo>
                  <a:cubicBezTo>
                    <a:pt x="34" y="73"/>
                    <a:pt x="35" y="72"/>
                    <a:pt x="35" y="70"/>
                  </a:cubicBezTo>
                  <a:cubicBezTo>
                    <a:pt x="35" y="70"/>
                    <a:pt x="35" y="70"/>
                    <a:pt x="35" y="70"/>
                  </a:cubicBezTo>
                  <a:cubicBezTo>
                    <a:pt x="35" y="68"/>
                    <a:pt x="36" y="67"/>
                    <a:pt x="37" y="65"/>
                  </a:cubicBezTo>
                  <a:cubicBezTo>
                    <a:pt x="107" y="6"/>
                    <a:pt x="107" y="6"/>
                    <a:pt x="107" y="6"/>
                  </a:cubicBezTo>
                  <a:cubicBezTo>
                    <a:pt x="107" y="7"/>
                    <a:pt x="107" y="7"/>
                    <a:pt x="107" y="7"/>
                  </a:cubicBezTo>
                  <a:cubicBezTo>
                    <a:pt x="108" y="8"/>
                    <a:pt x="109" y="8"/>
                    <a:pt x="110" y="7"/>
                  </a:cubicBezTo>
                  <a:cubicBezTo>
                    <a:pt x="110" y="7"/>
                    <a:pt x="110" y="7"/>
                    <a:pt x="110" y="7"/>
                  </a:cubicBezTo>
                  <a:cubicBezTo>
                    <a:pt x="110" y="6"/>
                    <a:pt x="110" y="5"/>
                    <a:pt x="110" y="5"/>
                  </a:cubicBezTo>
                  <a:cubicBezTo>
                    <a:pt x="106" y="0"/>
                    <a:pt x="106" y="0"/>
                    <a:pt x="106" y="0"/>
                  </a:cubicBezTo>
                  <a:cubicBezTo>
                    <a:pt x="106" y="0"/>
                    <a:pt x="104" y="0"/>
                    <a:pt x="104" y="0"/>
                  </a:cubicBezTo>
                  <a:cubicBezTo>
                    <a:pt x="104" y="0"/>
                    <a:pt x="104" y="0"/>
                    <a:pt x="104" y="0"/>
                  </a:cubicBezTo>
                  <a:cubicBezTo>
                    <a:pt x="103" y="1"/>
                    <a:pt x="103" y="2"/>
                    <a:pt x="104" y="2"/>
                  </a:cubicBezTo>
                  <a:cubicBezTo>
                    <a:pt x="104" y="3"/>
                    <a:pt x="104" y="3"/>
                    <a:pt x="104" y="3"/>
                  </a:cubicBezTo>
                  <a:cubicBezTo>
                    <a:pt x="35" y="62"/>
                    <a:pt x="35" y="62"/>
                    <a:pt x="35" y="62"/>
                  </a:cubicBezTo>
                  <a:cubicBezTo>
                    <a:pt x="33" y="63"/>
                    <a:pt x="31" y="64"/>
                    <a:pt x="29" y="64"/>
                  </a:cubicBezTo>
                  <a:cubicBezTo>
                    <a:pt x="28" y="64"/>
                    <a:pt x="26" y="64"/>
                    <a:pt x="25" y="65"/>
                  </a:cubicBezTo>
                  <a:cubicBezTo>
                    <a:pt x="2" y="82"/>
                    <a:pt x="2" y="82"/>
                    <a:pt x="2" y="82"/>
                  </a:cubicBezTo>
                  <a:cubicBezTo>
                    <a:pt x="0" y="83"/>
                    <a:pt x="0" y="86"/>
                    <a:pt x="1"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6" name="Freeform 618">
              <a:extLst>
                <a:ext uri="{FF2B5EF4-FFF2-40B4-BE49-F238E27FC236}">
                  <a16:creationId xmlns:a16="http://schemas.microsoft.com/office/drawing/2014/main" id="{0EC341F2-B22F-4327-9A92-184DEF5E43FF}"/>
                </a:ext>
              </a:extLst>
            </p:cNvPr>
            <p:cNvSpPr>
              <a:spLocks/>
            </p:cNvSpPr>
            <p:nvPr/>
          </p:nvSpPr>
          <p:spPr bwMode="auto">
            <a:xfrm>
              <a:off x="5222173" y="5681904"/>
              <a:ext cx="69588" cy="66859"/>
            </a:xfrm>
            <a:custGeom>
              <a:avLst/>
              <a:gdLst>
                <a:gd name="T0" fmla="*/ 27 w 28"/>
                <a:gd name="T1" fmla="*/ 16 h 27"/>
                <a:gd name="T2" fmla="*/ 26 w 28"/>
                <a:gd name="T3" fmla="*/ 15 h 27"/>
                <a:gd name="T4" fmla="*/ 25 w 28"/>
                <a:gd name="T5" fmla="*/ 13 h 27"/>
                <a:gd name="T6" fmla="*/ 25 w 28"/>
                <a:gd name="T7" fmla="*/ 13 h 27"/>
                <a:gd name="T8" fmla="*/ 11 w 28"/>
                <a:gd name="T9" fmla="*/ 1 h 27"/>
                <a:gd name="T10" fmla="*/ 0 w 28"/>
                <a:gd name="T11" fmla="*/ 14 h 27"/>
                <a:gd name="T12" fmla="*/ 13 w 28"/>
                <a:gd name="T13" fmla="*/ 26 h 27"/>
                <a:gd name="T14" fmla="*/ 21 w 28"/>
                <a:gd name="T15" fmla="*/ 26 h 27"/>
                <a:gd name="T16" fmla="*/ 25 w 28"/>
                <a:gd name="T17" fmla="*/ 23 h 27"/>
                <a:gd name="T18" fmla="*/ 25 w 28"/>
                <a:gd name="T19" fmla="*/ 19 h 27"/>
                <a:gd name="T20" fmla="*/ 27 w 28"/>
                <a:gd name="T21" fmla="*/ 19 h 27"/>
                <a:gd name="T22" fmla="*/ 27 w 28"/>
                <a:gd name="T23" fmla="*/ 1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7">
                  <a:moveTo>
                    <a:pt x="27" y="16"/>
                  </a:moveTo>
                  <a:cubicBezTo>
                    <a:pt x="26" y="15"/>
                    <a:pt x="26" y="15"/>
                    <a:pt x="26" y="15"/>
                  </a:cubicBezTo>
                  <a:cubicBezTo>
                    <a:pt x="25" y="14"/>
                    <a:pt x="25" y="14"/>
                    <a:pt x="25" y="13"/>
                  </a:cubicBezTo>
                  <a:cubicBezTo>
                    <a:pt x="25" y="13"/>
                    <a:pt x="25" y="13"/>
                    <a:pt x="25" y="13"/>
                  </a:cubicBezTo>
                  <a:cubicBezTo>
                    <a:pt x="24" y="6"/>
                    <a:pt x="18" y="0"/>
                    <a:pt x="11" y="1"/>
                  </a:cubicBezTo>
                  <a:cubicBezTo>
                    <a:pt x="4" y="2"/>
                    <a:pt x="0" y="8"/>
                    <a:pt x="0" y="14"/>
                  </a:cubicBezTo>
                  <a:cubicBezTo>
                    <a:pt x="0" y="21"/>
                    <a:pt x="6" y="27"/>
                    <a:pt x="13" y="26"/>
                  </a:cubicBezTo>
                  <a:cubicBezTo>
                    <a:pt x="15" y="26"/>
                    <a:pt x="18" y="26"/>
                    <a:pt x="21" y="26"/>
                  </a:cubicBezTo>
                  <a:cubicBezTo>
                    <a:pt x="23" y="26"/>
                    <a:pt x="25" y="25"/>
                    <a:pt x="25" y="23"/>
                  </a:cubicBezTo>
                  <a:cubicBezTo>
                    <a:pt x="25" y="21"/>
                    <a:pt x="25" y="20"/>
                    <a:pt x="25" y="19"/>
                  </a:cubicBezTo>
                  <a:cubicBezTo>
                    <a:pt x="27" y="19"/>
                    <a:pt x="27" y="19"/>
                    <a:pt x="27" y="19"/>
                  </a:cubicBezTo>
                  <a:cubicBezTo>
                    <a:pt x="28" y="18"/>
                    <a:pt x="28" y="17"/>
                    <a:pt x="27" y="16"/>
                  </a:cubicBezTo>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7" name="Freeform 619">
              <a:extLst>
                <a:ext uri="{FF2B5EF4-FFF2-40B4-BE49-F238E27FC236}">
                  <a16:creationId xmlns:a16="http://schemas.microsoft.com/office/drawing/2014/main" id="{0DB738B7-07EA-433B-A795-DB31A111CFC9}"/>
                </a:ext>
              </a:extLst>
            </p:cNvPr>
            <p:cNvSpPr>
              <a:spLocks/>
            </p:cNvSpPr>
            <p:nvPr/>
          </p:nvSpPr>
          <p:spPr bwMode="auto">
            <a:xfrm>
              <a:off x="5213986" y="5733754"/>
              <a:ext cx="58672" cy="30018"/>
            </a:xfrm>
            <a:custGeom>
              <a:avLst/>
              <a:gdLst>
                <a:gd name="T0" fmla="*/ 23 w 23"/>
                <a:gd name="T1" fmla="*/ 5 h 12"/>
                <a:gd name="T2" fmla="*/ 21 w 23"/>
                <a:gd name="T3" fmla="*/ 5 h 12"/>
                <a:gd name="T4" fmla="*/ 14 w 23"/>
                <a:gd name="T5" fmla="*/ 8 h 12"/>
                <a:gd name="T6" fmla="*/ 11 w 23"/>
                <a:gd name="T7" fmla="*/ 12 h 12"/>
                <a:gd name="T8" fmla="*/ 0 w 23"/>
                <a:gd name="T9" fmla="*/ 8 h 12"/>
                <a:gd name="T10" fmla="*/ 9 w 23"/>
                <a:gd name="T11" fmla="*/ 0 h 12"/>
                <a:gd name="T12" fmla="*/ 23 w 23"/>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3" y="5"/>
                  </a:moveTo>
                  <a:cubicBezTo>
                    <a:pt x="21" y="5"/>
                    <a:pt x="21" y="5"/>
                    <a:pt x="21" y="5"/>
                  </a:cubicBezTo>
                  <a:cubicBezTo>
                    <a:pt x="19" y="5"/>
                    <a:pt x="16" y="7"/>
                    <a:pt x="14" y="8"/>
                  </a:cubicBezTo>
                  <a:cubicBezTo>
                    <a:pt x="11" y="12"/>
                    <a:pt x="11" y="12"/>
                    <a:pt x="11" y="12"/>
                  </a:cubicBezTo>
                  <a:cubicBezTo>
                    <a:pt x="0" y="8"/>
                    <a:pt x="0" y="8"/>
                    <a:pt x="0" y="8"/>
                  </a:cubicBezTo>
                  <a:cubicBezTo>
                    <a:pt x="9" y="0"/>
                    <a:pt x="9" y="0"/>
                    <a:pt x="9" y="0"/>
                  </a:cubicBezTo>
                  <a:lnTo>
                    <a:pt x="23" y="5"/>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8" name="Freeform 620">
              <a:extLst>
                <a:ext uri="{FF2B5EF4-FFF2-40B4-BE49-F238E27FC236}">
                  <a16:creationId xmlns:a16="http://schemas.microsoft.com/office/drawing/2014/main" id="{306C0363-85AA-46A2-B5DC-BD361A4C7124}"/>
                </a:ext>
              </a:extLst>
            </p:cNvPr>
            <p:cNvSpPr>
              <a:spLocks/>
            </p:cNvSpPr>
            <p:nvPr/>
          </p:nvSpPr>
          <p:spPr bwMode="auto">
            <a:xfrm>
              <a:off x="5275387" y="5716015"/>
              <a:ext cx="4093" cy="5458"/>
            </a:xfrm>
            <a:custGeom>
              <a:avLst/>
              <a:gdLst>
                <a:gd name="T0" fmla="*/ 0 w 2"/>
                <a:gd name="T1" fmla="*/ 1 h 2"/>
                <a:gd name="T2" fmla="*/ 1 w 2"/>
                <a:gd name="T3" fmla="*/ 2 h 2"/>
                <a:gd name="T4" fmla="*/ 2 w 2"/>
                <a:gd name="T5" fmla="*/ 1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1" y="2"/>
                    <a:pt x="1" y="2"/>
                  </a:cubicBezTo>
                  <a:cubicBezTo>
                    <a:pt x="2" y="2"/>
                    <a:pt x="2" y="1"/>
                    <a:pt x="2" y="1"/>
                  </a:cubicBezTo>
                  <a:cubicBezTo>
                    <a:pt x="2" y="0"/>
                    <a:pt x="2" y="0"/>
                    <a:pt x="1" y="0"/>
                  </a:cubicBezTo>
                  <a:cubicBezTo>
                    <a:pt x="0" y="0"/>
                    <a:pt x="0" y="0"/>
                    <a:pt x="0"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9" name="Freeform 621">
              <a:extLst>
                <a:ext uri="{FF2B5EF4-FFF2-40B4-BE49-F238E27FC236}">
                  <a16:creationId xmlns:a16="http://schemas.microsoft.com/office/drawing/2014/main" id="{651B5F93-0251-4977-A81C-590011939DD8}"/>
                </a:ext>
              </a:extLst>
            </p:cNvPr>
            <p:cNvSpPr>
              <a:spLocks/>
            </p:cNvSpPr>
            <p:nvPr/>
          </p:nvSpPr>
          <p:spPr bwMode="auto">
            <a:xfrm>
              <a:off x="5219444" y="5673717"/>
              <a:ext cx="68224" cy="75046"/>
            </a:xfrm>
            <a:custGeom>
              <a:avLst/>
              <a:gdLst>
                <a:gd name="T0" fmla="*/ 26 w 27"/>
                <a:gd name="T1" fmla="*/ 25 h 30"/>
                <a:gd name="T2" fmla="*/ 26 w 27"/>
                <a:gd name="T3" fmla="*/ 23 h 30"/>
                <a:gd name="T4" fmla="*/ 26 w 27"/>
                <a:gd name="T5" fmla="*/ 23 h 30"/>
                <a:gd name="T6" fmla="*/ 26 w 27"/>
                <a:gd name="T7" fmla="*/ 22 h 30"/>
                <a:gd name="T8" fmla="*/ 23 w 27"/>
                <a:gd name="T9" fmla="*/ 23 h 30"/>
                <a:gd name="T10" fmla="*/ 22 w 27"/>
                <a:gd name="T11" fmla="*/ 24 h 30"/>
                <a:gd name="T12" fmla="*/ 20 w 27"/>
                <a:gd name="T13" fmla="*/ 24 h 30"/>
                <a:gd name="T14" fmla="*/ 18 w 27"/>
                <a:gd name="T15" fmla="*/ 23 h 30"/>
                <a:gd name="T16" fmla="*/ 17 w 27"/>
                <a:gd name="T17" fmla="*/ 22 h 30"/>
                <a:gd name="T18" fmla="*/ 15 w 27"/>
                <a:gd name="T19" fmla="*/ 18 h 30"/>
                <a:gd name="T20" fmla="*/ 15 w 27"/>
                <a:gd name="T21" fmla="*/ 16 h 30"/>
                <a:gd name="T22" fmla="*/ 17 w 27"/>
                <a:gd name="T23" fmla="*/ 12 h 30"/>
                <a:gd name="T24" fmla="*/ 21 w 27"/>
                <a:gd name="T25" fmla="*/ 7 h 30"/>
                <a:gd name="T26" fmla="*/ 27 w 27"/>
                <a:gd name="T27" fmla="*/ 2 h 30"/>
                <a:gd name="T28" fmla="*/ 16 w 27"/>
                <a:gd name="T29" fmla="*/ 3 h 30"/>
                <a:gd name="T30" fmla="*/ 19 w 27"/>
                <a:gd name="T31" fmla="*/ 0 h 30"/>
                <a:gd name="T32" fmla="*/ 15 w 27"/>
                <a:gd name="T33" fmla="*/ 2 h 30"/>
                <a:gd name="T34" fmla="*/ 5 w 27"/>
                <a:gd name="T35" fmla="*/ 7 h 30"/>
                <a:gd name="T36" fmla="*/ 4 w 27"/>
                <a:gd name="T37" fmla="*/ 8 h 30"/>
                <a:gd name="T38" fmla="*/ 1 w 27"/>
                <a:gd name="T39" fmla="*/ 16 h 30"/>
                <a:gd name="T40" fmla="*/ 5 w 27"/>
                <a:gd name="T41" fmla="*/ 26 h 30"/>
                <a:gd name="T42" fmla="*/ 11 w 27"/>
                <a:gd name="T43" fmla="*/ 21 h 30"/>
                <a:gd name="T44" fmla="*/ 9 w 27"/>
                <a:gd name="T45" fmla="*/ 19 h 30"/>
                <a:gd name="T46" fmla="*/ 9 w 27"/>
                <a:gd name="T47" fmla="*/ 18 h 30"/>
                <a:gd name="T48" fmla="*/ 10 w 27"/>
                <a:gd name="T49" fmla="*/ 16 h 30"/>
                <a:gd name="T50" fmla="*/ 13 w 27"/>
                <a:gd name="T51" fmla="*/ 17 h 30"/>
                <a:gd name="T52" fmla="*/ 14 w 27"/>
                <a:gd name="T53" fmla="*/ 21 h 30"/>
                <a:gd name="T54" fmla="*/ 15 w 27"/>
                <a:gd name="T55" fmla="*/ 27 h 30"/>
                <a:gd name="T56" fmla="*/ 16 w 27"/>
                <a:gd name="T57" fmla="*/ 28 h 30"/>
                <a:gd name="T58" fmla="*/ 20 w 27"/>
                <a:gd name="T59" fmla="*/ 29 h 30"/>
                <a:gd name="T60" fmla="*/ 20 w 27"/>
                <a:gd name="T61" fmla="*/ 30 h 30"/>
                <a:gd name="T62" fmla="*/ 23 w 27"/>
                <a:gd name="T63" fmla="*/ 29 h 30"/>
                <a:gd name="T64" fmla="*/ 26 w 27"/>
                <a:gd name="T65" fmla="*/ 27 h 30"/>
                <a:gd name="T66" fmla="*/ 26 w 27"/>
                <a:gd name="T67" fmla="*/ 26 h 30"/>
                <a:gd name="T68" fmla="*/ 26 w 27"/>
                <a:gd name="T69"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 h="30">
                  <a:moveTo>
                    <a:pt x="26" y="25"/>
                  </a:moveTo>
                  <a:cubicBezTo>
                    <a:pt x="26" y="23"/>
                    <a:pt x="26" y="23"/>
                    <a:pt x="26" y="23"/>
                  </a:cubicBezTo>
                  <a:cubicBezTo>
                    <a:pt x="26" y="23"/>
                    <a:pt x="26" y="23"/>
                    <a:pt x="26" y="23"/>
                  </a:cubicBezTo>
                  <a:cubicBezTo>
                    <a:pt x="26" y="22"/>
                    <a:pt x="26" y="22"/>
                    <a:pt x="26" y="22"/>
                  </a:cubicBezTo>
                  <a:cubicBezTo>
                    <a:pt x="25" y="22"/>
                    <a:pt x="23" y="22"/>
                    <a:pt x="23" y="23"/>
                  </a:cubicBezTo>
                  <a:cubicBezTo>
                    <a:pt x="22" y="24"/>
                    <a:pt x="22" y="24"/>
                    <a:pt x="22" y="24"/>
                  </a:cubicBezTo>
                  <a:cubicBezTo>
                    <a:pt x="21" y="24"/>
                    <a:pt x="20" y="24"/>
                    <a:pt x="20" y="24"/>
                  </a:cubicBezTo>
                  <a:cubicBezTo>
                    <a:pt x="18" y="23"/>
                    <a:pt x="18" y="23"/>
                    <a:pt x="18" y="23"/>
                  </a:cubicBezTo>
                  <a:cubicBezTo>
                    <a:pt x="17" y="23"/>
                    <a:pt x="17" y="23"/>
                    <a:pt x="17" y="22"/>
                  </a:cubicBezTo>
                  <a:cubicBezTo>
                    <a:pt x="15" y="18"/>
                    <a:pt x="15" y="18"/>
                    <a:pt x="15" y="18"/>
                  </a:cubicBezTo>
                  <a:cubicBezTo>
                    <a:pt x="15" y="16"/>
                    <a:pt x="15" y="16"/>
                    <a:pt x="15" y="16"/>
                  </a:cubicBezTo>
                  <a:cubicBezTo>
                    <a:pt x="15" y="15"/>
                    <a:pt x="14" y="13"/>
                    <a:pt x="17" y="12"/>
                  </a:cubicBezTo>
                  <a:cubicBezTo>
                    <a:pt x="21" y="10"/>
                    <a:pt x="21" y="7"/>
                    <a:pt x="21" y="7"/>
                  </a:cubicBezTo>
                  <a:cubicBezTo>
                    <a:pt x="21" y="7"/>
                    <a:pt x="25" y="6"/>
                    <a:pt x="27" y="2"/>
                  </a:cubicBezTo>
                  <a:cubicBezTo>
                    <a:pt x="16" y="3"/>
                    <a:pt x="16" y="3"/>
                    <a:pt x="16" y="3"/>
                  </a:cubicBezTo>
                  <a:cubicBezTo>
                    <a:pt x="18" y="2"/>
                    <a:pt x="19" y="0"/>
                    <a:pt x="19" y="0"/>
                  </a:cubicBezTo>
                  <a:cubicBezTo>
                    <a:pt x="15" y="2"/>
                    <a:pt x="15" y="2"/>
                    <a:pt x="15" y="2"/>
                  </a:cubicBezTo>
                  <a:cubicBezTo>
                    <a:pt x="11" y="3"/>
                    <a:pt x="8" y="4"/>
                    <a:pt x="5" y="7"/>
                  </a:cubicBezTo>
                  <a:cubicBezTo>
                    <a:pt x="4" y="8"/>
                    <a:pt x="4" y="8"/>
                    <a:pt x="4" y="8"/>
                  </a:cubicBezTo>
                  <a:cubicBezTo>
                    <a:pt x="2" y="10"/>
                    <a:pt x="1" y="13"/>
                    <a:pt x="1" y="16"/>
                  </a:cubicBezTo>
                  <a:cubicBezTo>
                    <a:pt x="1" y="16"/>
                    <a:pt x="0" y="23"/>
                    <a:pt x="5" y="26"/>
                  </a:cubicBezTo>
                  <a:cubicBezTo>
                    <a:pt x="8" y="25"/>
                    <a:pt x="10" y="23"/>
                    <a:pt x="11" y="21"/>
                  </a:cubicBezTo>
                  <a:cubicBezTo>
                    <a:pt x="10" y="21"/>
                    <a:pt x="9" y="20"/>
                    <a:pt x="9" y="19"/>
                  </a:cubicBezTo>
                  <a:cubicBezTo>
                    <a:pt x="9" y="18"/>
                    <a:pt x="9" y="18"/>
                    <a:pt x="9" y="18"/>
                  </a:cubicBezTo>
                  <a:cubicBezTo>
                    <a:pt x="9" y="17"/>
                    <a:pt x="9" y="16"/>
                    <a:pt x="10" y="16"/>
                  </a:cubicBezTo>
                  <a:cubicBezTo>
                    <a:pt x="12" y="15"/>
                    <a:pt x="13" y="16"/>
                    <a:pt x="13" y="17"/>
                  </a:cubicBezTo>
                  <a:cubicBezTo>
                    <a:pt x="14" y="21"/>
                    <a:pt x="14" y="21"/>
                    <a:pt x="14" y="21"/>
                  </a:cubicBezTo>
                  <a:cubicBezTo>
                    <a:pt x="15" y="27"/>
                    <a:pt x="15" y="27"/>
                    <a:pt x="15" y="27"/>
                  </a:cubicBezTo>
                  <a:cubicBezTo>
                    <a:pt x="15" y="27"/>
                    <a:pt x="15" y="28"/>
                    <a:pt x="16" y="28"/>
                  </a:cubicBezTo>
                  <a:cubicBezTo>
                    <a:pt x="20" y="29"/>
                    <a:pt x="20" y="29"/>
                    <a:pt x="20" y="29"/>
                  </a:cubicBezTo>
                  <a:cubicBezTo>
                    <a:pt x="20" y="30"/>
                    <a:pt x="20" y="30"/>
                    <a:pt x="20" y="30"/>
                  </a:cubicBezTo>
                  <a:cubicBezTo>
                    <a:pt x="23" y="29"/>
                    <a:pt x="23" y="29"/>
                    <a:pt x="23" y="29"/>
                  </a:cubicBezTo>
                  <a:cubicBezTo>
                    <a:pt x="24" y="29"/>
                    <a:pt x="26" y="28"/>
                    <a:pt x="26" y="27"/>
                  </a:cubicBezTo>
                  <a:cubicBezTo>
                    <a:pt x="26" y="26"/>
                    <a:pt x="26" y="26"/>
                    <a:pt x="26" y="26"/>
                  </a:cubicBezTo>
                  <a:cubicBezTo>
                    <a:pt x="26" y="26"/>
                    <a:pt x="26" y="26"/>
                    <a:pt x="26" y="25"/>
                  </a:cubicBezTo>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0" name="Freeform 622">
              <a:extLst>
                <a:ext uri="{FF2B5EF4-FFF2-40B4-BE49-F238E27FC236}">
                  <a16:creationId xmlns:a16="http://schemas.microsoft.com/office/drawing/2014/main" id="{1479B223-1A8A-4D76-A0DA-28691AC894BB}"/>
                </a:ext>
              </a:extLst>
            </p:cNvPr>
            <p:cNvSpPr>
              <a:spLocks/>
            </p:cNvSpPr>
            <p:nvPr/>
          </p:nvSpPr>
          <p:spPr bwMode="auto">
            <a:xfrm>
              <a:off x="5269929" y="5709193"/>
              <a:ext cx="12280" cy="6822"/>
            </a:xfrm>
            <a:custGeom>
              <a:avLst/>
              <a:gdLst>
                <a:gd name="T0" fmla="*/ 0 w 5"/>
                <a:gd name="T1" fmla="*/ 3 h 3"/>
                <a:gd name="T2" fmla="*/ 0 w 5"/>
                <a:gd name="T3" fmla="*/ 3 h 3"/>
                <a:gd name="T4" fmla="*/ 0 w 5"/>
                <a:gd name="T5" fmla="*/ 2 h 3"/>
                <a:gd name="T6" fmla="*/ 4 w 5"/>
                <a:gd name="T7" fmla="*/ 1 h 3"/>
                <a:gd name="T8" fmla="*/ 5 w 5"/>
                <a:gd name="T9" fmla="*/ 1 h 3"/>
                <a:gd name="T10" fmla="*/ 4 w 5"/>
                <a:gd name="T11" fmla="*/ 2 h 3"/>
                <a:gd name="T12" fmla="*/ 1 w 5"/>
                <a:gd name="T13" fmla="*/ 3 h 3"/>
                <a:gd name="T14" fmla="*/ 0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0" y="3"/>
                  </a:moveTo>
                  <a:cubicBezTo>
                    <a:pt x="0" y="3"/>
                    <a:pt x="0" y="3"/>
                    <a:pt x="0" y="3"/>
                  </a:cubicBezTo>
                  <a:cubicBezTo>
                    <a:pt x="0" y="2"/>
                    <a:pt x="0" y="2"/>
                    <a:pt x="0" y="2"/>
                  </a:cubicBezTo>
                  <a:cubicBezTo>
                    <a:pt x="1" y="1"/>
                    <a:pt x="3" y="0"/>
                    <a:pt x="4" y="1"/>
                  </a:cubicBezTo>
                  <a:cubicBezTo>
                    <a:pt x="5" y="1"/>
                    <a:pt x="5" y="1"/>
                    <a:pt x="5" y="1"/>
                  </a:cubicBezTo>
                  <a:cubicBezTo>
                    <a:pt x="5" y="2"/>
                    <a:pt x="4" y="2"/>
                    <a:pt x="4" y="2"/>
                  </a:cubicBezTo>
                  <a:cubicBezTo>
                    <a:pt x="2" y="1"/>
                    <a:pt x="1" y="3"/>
                    <a:pt x="1" y="3"/>
                  </a:cubicBezTo>
                  <a:cubicBezTo>
                    <a:pt x="1" y="3"/>
                    <a:pt x="0" y="3"/>
                    <a:pt x="0" y="3"/>
                  </a:cubicBezTo>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1" name="Freeform 623">
              <a:extLst>
                <a:ext uri="{FF2B5EF4-FFF2-40B4-BE49-F238E27FC236}">
                  <a16:creationId xmlns:a16="http://schemas.microsoft.com/office/drawing/2014/main" id="{18700B31-5217-4754-A120-7CD5C898615B}"/>
                </a:ext>
              </a:extLst>
            </p:cNvPr>
            <p:cNvSpPr>
              <a:spLocks/>
            </p:cNvSpPr>
            <p:nvPr/>
          </p:nvSpPr>
          <p:spPr bwMode="auto">
            <a:xfrm>
              <a:off x="5432302" y="5676446"/>
              <a:ext cx="70953" cy="75046"/>
            </a:xfrm>
            <a:custGeom>
              <a:avLst/>
              <a:gdLst>
                <a:gd name="T0" fmla="*/ 27 w 28"/>
                <a:gd name="T1" fmla="*/ 16 h 30"/>
                <a:gd name="T2" fmla="*/ 26 w 28"/>
                <a:gd name="T3" fmla="*/ 13 h 30"/>
                <a:gd name="T4" fmla="*/ 25 w 28"/>
                <a:gd name="T5" fmla="*/ 12 h 30"/>
                <a:gd name="T6" fmla="*/ 11 w 28"/>
                <a:gd name="T7" fmla="*/ 0 h 30"/>
                <a:gd name="T8" fmla="*/ 0 w 28"/>
                <a:gd name="T9" fmla="*/ 11 h 30"/>
                <a:gd name="T10" fmla="*/ 3 w 28"/>
                <a:gd name="T11" fmla="*/ 21 h 30"/>
                <a:gd name="T12" fmla="*/ 0 w 28"/>
                <a:gd name="T13" fmla="*/ 25 h 30"/>
                <a:gd name="T14" fmla="*/ 7 w 28"/>
                <a:gd name="T15" fmla="*/ 30 h 30"/>
                <a:gd name="T16" fmla="*/ 10 w 28"/>
                <a:gd name="T17" fmla="*/ 28 h 30"/>
                <a:gd name="T18" fmla="*/ 15 w 28"/>
                <a:gd name="T19" fmla="*/ 25 h 30"/>
                <a:gd name="T20" fmla="*/ 17 w 28"/>
                <a:gd name="T21" fmla="*/ 25 h 30"/>
                <a:gd name="T22" fmla="*/ 20 w 28"/>
                <a:gd name="T23" fmla="*/ 25 h 30"/>
                <a:gd name="T24" fmla="*/ 24 w 28"/>
                <a:gd name="T25" fmla="*/ 22 h 30"/>
                <a:gd name="T26" fmla="*/ 25 w 28"/>
                <a:gd name="T27" fmla="*/ 18 h 30"/>
                <a:gd name="T28" fmla="*/ 26 w 28"/>
                <a:gd name="T29" fmla="*/ 18 h 30"/>
                <a:gd name="T30" fmla="*/ 27 w 28"/>
                <a:gd name="T31"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30">
                  <a:moveTo>
                    <a:pt x="27" y="16"/>
                  </a:moveTo>
                  <a:cubicBezTo>
                    <a:pt x="26" y="13"/>
                    <a:pt x="26" y="13"/>
                    <a:pt x="26" y="13"/>
                  </a:cubicBezTo>
                  <a:cubicBezTo>
                    <a:pt x="25" y="13"/>
                    <a:pt x="25" y="12"/>
                    <a:pt x="25" y="12"/>
                  </a:cubicBezTo>
                  <a:cubicBezTo>
                    <a:pt x="25" y="9"/>
                    <a:pt x="23" y="0"/>
                    <a:pt x="11" y="0"/>
                  </a:cubicBezTo>
                  <a:cubicBezTo>
                    <a:pt x="6" y="0"/>
                    <a:pt x="1" y="6"/>
                    <a:pt x="0" y="11"/>
                  </a:cubicBezTo>
                  <a:cubicBezTo>
                    <a:pt x="0" y="15"/>
                    <a:pt x="1" y="18"/>
                    <a:pt x="3" y="21"/>
                  </a:cubicBezTo>
                  <a:cubicBezTo>
                    <a:pt x="0" y="25"/>
                    <a:pt x="0" y="25"/>
                    <a:pt x="0" y="25"/>
                  </a:cubicBezTo>
                  <a:cubicBezTo>
                    <a:pt x="7" y="30"/>
                    <a:pt x="7" y="30"/>
                    <a:pt x="7" y="30"/>
                  </a:cubicBezTo>
                  <a:cubicBezTo>
                    <a:pt x="10" y="28"/>
                    <a:pt x="10" y="28"/>
                    <a:pt x="10" y="28"/>
                  </a:cubicBezTo>
                  <a:cubicBezTo>
                    <a:pt x="11" y="26"/>
                    <a:pt x="13" y="25"/>
                    <a:pt x="15" y="25"/>
                  </a:cubicBezTo>
                  <a:cubicBezTo>
                    <a:pt x="17" y="25"/>
                    <a:pt x="17" y="25"/>
                    <a:pt x="17" y="25"/>
                  </a:cubicBezTo>
                  <a:cubicBezTo>
                    <a:pt x="20" y="25"/>
                    <a:pt x="20" y="25"/>
                    <a:pt x="20" y="25"/>
                  </a:cubicBezTo>
                  <a:cubicBezTo>
                    <a:pt x="22" y="25"/>
                    <a:pt x="24" y="24"/>
                    <a:pt x="24" y="22"/>
                  </a:cubicBezTo>
                  <a:cubicBezTo>
                    <a:pt x="24" y="21"/>
                    <a:pt x="24" y="19"/>
                    <a:pt x="25" y="18"/>
                  </a:cubicBezTo>
                  <a:cubicBezTo>
                    <a:pt x="26" y="18"/>
                    <a:pt x="26" y="18"/>
                    <a:pt x="26" y="18"/>
                  </a:cubicBezTo>
                  <a:cubicBezTo>
                    <a:pt x="27" y="18"/>
                    <a:pt x="28" y="17"/>
                    <a:pt x="27" y="16"/>
                  </a:cubicBezTo>
                </a:path>
              </a:pathLst>
            </a:custGeom>
            <a:solidFill>
              <a:srgbClr val="725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2" name="Oval 624">
              <a:extLst>
                <a:ext uri="{FF2B5EF4-FFF2-40B4-BE49-F238E27FC236}">
                  <a16:creationId xmlns:a16="http://schemas.microsoft.com/office/drawing/2014/main" id="{72ECEBAC-9765-4020-8564-71308AC53637}"/>
                </a:ext>
              </a:extLst>
            </p:cNvPr>
            <p:cNvSpPr>
              <a:spLocks noChangeArrowheads="1"/>
            </p:cNvSpPr>
            <p:nvPr/>
          </p:nvSpPr>
          <p:spPr bwMode="auto">
            <a:xfrm>
              <a:off x="5482787" y="5706464"/>
              <a:ext cx="5458" cy="545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3" name="Freeform 625">
              <a:extLst>
                <a:ext uri="{FF2B5EF4-FFF2-40B4-BE49-F238E27FC236}">
                  <a16:creationId xmlns:a16="http://schemas.microsoft.com/office/drawing/2014/main" id="{297F9B9B-E521-47DD-B6B5-DA65021B2E8D}"/>
                </a:ext>
              </a:extLst>
            </p:cNvPr>
            <p:cNvSpPr>
              <a:spLocks/>
            </p:cNvSpPr>
            <p:nvPr/>
          </p:nvSpPr>
          <p:spPr bwMode="auto">
            <a:xfrm>
              <a:off x="5482787" y="5721473"/>
              <a:ext cx="10916" cy="8187"/>
            </a:xfrm>
            <a:custGeom>
              <a:avLst/>
              <a:gdLst>
                <a:gd name="T0" fmla="*/ 4 w 4"/>
                <a:gd name="T1" fmla="*/ 1 h 3"/>
                <a:gd name="T2" fmla="*/ 0 w 4"/>
                <a:gd name="T3" fmla="*/ 0 h 3"/>
                <a:gd name="T4" fmla="*/ 4 w 4"/>
                <a:gd name="T5" fmla="*/ 3 h 3"/>
                <a:gd name="T6" fmla="*/ 4 w 4"/>
                <a:gd name="T7" fmla="*/ 1 h 3"/>
              </a:gdLst>
              <a:ahLst/>
              <a:cxnLst>
                <a:cxn ang="0">
                  <a:pos x="T0" y="T1"/>
                </a:cxn>
                <a:cxn ang="0">
                  <a:pos x="T2" y="T3"/>
                </a:cxn>
                <a:cxn ang="0">
                  <a:pos x="T4" y="T5"/>
                </a:cxn>
                <a:cxn ang="0">
                  <a:pos x="T6" y="T7"/>
                </a:cxn>
              </a:cxnLst>
              <a:rect l="0" t="0" r="r" b="b"/>
              <a:pathLst>
                <a:path w="4" h="3">
                  <a:moveTo>
                    <a:pt x="4" y="1"/>
                  </a:moveTo>
                  <a:cubicBezTo>
                    <a:pt x="0" y="0"/>
                    <a:pt x="0" y="0"/>
                    <a:pt x="0" y="0"/>
                  </a:cubicBezTo>
                  <a:cubicBezTo>
                    <a:pt x="0" y="0"/>
                    <a:pt x="1" y="3"/>
                    <a:pt x="4" y="3"/>
                  </a:cubicBezTo>
                  <a:cubicBezTo>
                    <a:pt x="4" y="3"/>
                    <a:pt x="4" y="1"/>
                    <a:pt x="4" y="1"/>
                  </a:cubicBezTo>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4" name="Freeform 626">
              <a:extLst>
                <a:ext uri="{FF2B5EF4-FFF2-40B4-BE49-F238E27FC236}">
                  <a16:creationId xmlns:a16="http://schemas.microsoft.com/office/drawing/2014/main" id="{15ED4B60-2307-4F3A-A7E3-54AD6A833B1B}"/>
                </a:ext>
              </a:extLst>
            </p:cNvPr>
            <p:cNvSpPr>
              <a:spLocks/>
            </p:cNvSpPr>
            <p:nvPr/>
          </p:nvSpPr>
          <p:spPr bwMode="auto">
            <a:xfrm>
              <a:off x="5478694" y="5698277"/>
              <a:ext cx="12280" cy="5458"/>
            </a:xfrm>
            <a:custGeom>
              <a:avLst/>
              <a:gdLst>
                <a:gd name="T0" fmla="*/ 0 w 5"/>
                <a:gd name="T1" fmla="*/ 2 h 2"/>
                <a:gd name="T2" fmla="*/ 5 w 5"/>
                <a:gd name="T3" fmla="*/ 1 h 2"/>
              </a:gdLst>
              <a:ahLst/>
              <a:cxnLst>
                <a:cxn ang="0">
                  <a:pos x="T0" y="T1"/>
                </a:cxn>
                <a:cxn ang="0">
                  <a:pos x="T2" y="T3"/>
                </a:cxn>
              </a:cxnLst>
              <a:rect l="0" t="0" r="r" b="b"/>
              <a:pathLst>
                <a:path w="5" h="2">
                  <a:moveTo>
                    <a:pt x="0" y="2"/>
                  </a:moveTo>
                  <a:cubicBezTo>
                    <a:pt x="0" y="2"/>
                    <a:pt x="2" y="0"/>
                    <a:pt x="5" y="1"/>
                  </a:cubicBezTo>
                </a:path>
              </a:pathLst>
            </a:custGeom>
            <a:noFill/>
            <a:ln w="17463" cap="rnd">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5" name="Freeform 627">
              <a:extLst>
                <a:ext uri="{FF2B5EF4-FFF2-40B4-BE49-F238E27FC236}">
                  <a16:creationId xmlns:a16="http://schemas.microsoft.com/office/drawing/2014/main" id="{08802EC8-0443-4331-BF8F-A885105F2832}"/>
                </a:ext>
              </a:extLst>
            </p:cNvPr>
            <p:cNvSpPr>
              <a:spLocks/>
            </p:cNvSpPr>
            <p:nvPr/>
          </p:nvSpPr>
          <p:spPr bwMode="auto">
            <a:xfrm>
              <a:off x="5413199" y="5668259"/>
              <a:ext cx="80504" cy="65495"/>
            </a:xfrm>
            <a:custGeom>
              <a:avLst/>
              <a:gdLst>
                <a:gd name="T0" fmla="*/ 18 w 32"/>
                <a:gd name="T1" fmla="*/ 2 h 26"/>
                <a:gd name="T2" fmla="*/ 7 w 32"/>
                <a:gd name="T3" fmla="*/ 24 h 26"/>
                <a:gd name="T4" fmla="*/ 19 w 32"/>
                <a:gd name="T5" fmla="*/ 18 h 26"/>
                <a:gd name="T6" fmla="*/ 17 w 32"/>
                <a:gd name="T7" fmla="*/ 15 h 26"/>
                <a:gd name="T8" fmla="*/ 17 w 32"/>
                <a:gd name="T9" fmla="*/ 14 h 26"/>
                <a:gd name="T10" fmla="*/ 19 w 32"/>
                <a:gd name="T11" fmla="*/ 12 h 26"/>
                <a:gd name="T12" fmla="*/ 21 w 32"/>
                <a:gd name="T13" fmla="*/ 14 h 26"/>
                <a:gd name="T14" fmla="*/ 21 w 32"/>
                <a:gd name="T15" fmla="*/ 15 h 26"/>
                <a:gd name="T16" fmla="*/ 25 w 32"/>
                <a:gd name="T17" fmla="*/ 11 h 26"/>
                <a:gd name="T18" fmla="*/ 31 w 32"/>
                <a:gd name="T19" fmla="*/ 8 h 26"/>
                <a:gd name="T20" fmla="*/ 18 w 32"/>
                <a:gd name="T2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26">
                  <a:moveTo>
                    <a:pt x="18" y="2"/>
                  </a:moveTo>
                  <a:cubicBezTo>
                    <a:pt x="10" y="5"/>
                    <a:pt x="0" y="22"/>
                    <a:pt x="7" y="24"/>
                  </a:cubicBezTo>
                  <a:cubicBezTo>
                    <a:pt x="13" y="26"/>
                    <a:pt x="18" y="22"/>
                    <a:pt x="19" y="18"/>
                  </a:cubicBezTo>
                  <a:cubicBezTo>
                    <a:pt x="18" y="18"/>
                    <a:pt x="17" y="17"/>
                    <a:pt x="17" y="15"/>
                  </a:cubicBezTo>
                  <a:cubicBezTo>
                    <a:pt x="17" y="14"/>
                    <a:pt x="17" y="14"/>
                    <a:pt x="17" y="14"/>
                  </a:cubicBezTo>
                  <a:cubicBezTo>
                    <a:pt x="17" y="13"/>
                    <a:pt x="18" y="12"/>
                    <a:pt x="19" y="12"/>
                  </a:cubicBezTo>
                  <a:cubicBezTo>
                    <a:pt x="20" y="12"/>
                    <a:pt x="21" y="13"/>
                    <a:pt x="21" y="14"/>
                  </a:cubicBezTo>
                  <a:cubicBezTo>
                    <a:pt x="21" y="15"/>
                    <a:pt x="21" y="15"/>
                    <a:pt x="21" y="15"/>
                  </a:cubicBezTo>
                  <a:cubicBezTo>
                    <a:pt x="22" y="14"/>
                    <a:pt x="24" y="13"/>
                    <a:pt x="25" y="11"/>
                  </a:cubicBezTo>
                  <a:cubicBezTo>
                    <a:pt x="28" y="12"/>
                    <a:pt x="31" y="10"/>
                    <a:pt x="31" y="8"/>
                  </a:cubicBezTo>
                  <a:cubicBezTo>
                    <a:pt x="32" y="4"/>
                    <a:pt x="25" y="0"/>
                    <a:pt x="18" y="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6" name="Freeform 628">
              <a:extLst>
                <a:ext uri="{FF2B5EF4-FFF2-40B4-BE49-F238E27FC236}">
                  <a16:creationId xmlns:a16="http://schemas.microsoft.com/office/drawing/2014/main" id="{3F9BE790-1F25-4234-8E8A-DD8F539A3FA4}"/>
                </a:ext>
              </a:extLst>
            </p:cNvPr>
            <p:cNvSpPr>
              <a:spLocks/>
            </p:cNvSpPr>
            <p:nvPr/>
          </p:nvSpPr>
          <p:spPr bwMode="auto">
            <a:xfrm>
              <a:off x="5046156" y="5666894"/>
              <a:ext cx="77775" cy="79139"/>
            </a:xfrm>
            <a:custGeom>
              <a:avLst/>
              <a:gdLst>
                <a:gd name="T0" fmla="*/ 30 w 31"/>
                <a:gd name="T1" fmla="*/ 16 h 32"/>
                <a:gd name="T2" fmla="*/ 29 w 31"/>
                <a:gd name="T3" fmla="*/ 15 h 32"/>
                <a:gd name="T4" fmla="*/ 29 w 31"/>
                <a:gd name="T5" fmla="*/ 14 h 32"/>
                <a:gd name="T6" fmla="*/ 29 w 31"/>
                <a:gd name="T7" fmla="*/ 13 h 32"/>
                <a:gd name="T8" fmla="*/ 15 w 31"/>
                <a:gd name="T9" fmla="*/ 1 h 32"/>
                <a:gd name="T10" fmla="*/ 4 w 31"/>
                <a:gd name="T11" fmla="*/ 13 h 32"/>
                <a:gd name="T12" fmla="*/ 7 w 31"/>
                <a:gd name="T13" fmla="*/ 22 h 32"/>
                <a:gd name="T14" fmla="*/ 0 w 31"/>
                <a:gd name="T15" fmla="*/ 27 h 32"/>
                <a:gd name="T16" fmla="*/ 10 w 31"/>
                <a:gd name="T17" fmla="*/ 32 h 32"/>
                <a:gd name="T18" fmla="*/ 14 w 31"/>
                <a:gd name="T19" fmla="*/ 29 h 32"/>
                <a:gd name="T20" fmla="*/ 21 w 31"/>
                <a:gd name="T21" fmla="*/ 26 h 32"/>
                <a:gd name="T22" fmla="*/ 23 w 31"/>
                <a:gd name="T23" fmla="*/ 26 h 32"/>
                <a:gd name="T24" fmla="*/ 23 w 31"/>
                <a:gd name="T25" fmla="*/ 26 h 32"/>
                <a:gd name="T26" fmla="*/ 24 w 31"/>
                <a:gd name="T27" fmla="*/ 26 h 32"/>
                <a:gd name="T28" fmla="*/ 28 w 31"/>
                <a:gd name="T29" fmla="*/ 23 h 32"/>
                <a:gd name="T30" fmla="*/ 28 w 31"/>
                <a:gd name="T31" fmla="*/ 19 h 32"/>
                <a:gd name="T32" fmla="*/ 29 w 31"/>
                <a:gd name="T33" fmla="*/ 19 h 32"/>
                <a:gd name="T34" fmla="*/ 30 w 31"/>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32">
                  <a:moveTo>
                    <a:pt x="30" y="16"/>
                  </a:moveTo>
                  <a:cubicBezTo>
                    <a:pt x="29" y="15"/>
                    <a:pt x="29" y="15"/>
                    <a:pt x="29" y="15"/>
                  </a:cubicBezTo>
                  <a:cubicBezTo>
                    <a:pt x="29" y="15"/>
                    <a:pt x="29" y="14"/>
                    <a:pt x="29" y="14"/>
                  </a:cubicBezTo>
                  <a:cubicBezTo>
                    <a:pt x="29" y="13"/>
                    <a:pt x="29" y="13"/>
                    <a:pt x="29" y="13"/>
                  </a:cubicBezTo>
                  <a:cubicBezTo>
                    <a:pt x="29" y="6"/>
                    <a:pt x="23" y="0"/>
                    <a:pt x="15" y="1"/>
                  </a:cubicBezTo>
                  <a:cubicBezTo>
                    <a:pt x="9" y="1"/>
                    <a:pt x="4" y="6"/>
                    <a:pt x="4" y="13"/>
                  </a:cubicBezTo>
                  <a:cubicBezTo>
                    <a:pt x="3" y="16"/>
                    <a:pt x="5" y="19"/>
                    <a:pt x="7" y="22"/>
                  </a:cubicBezTo>
                  <a:cubicBezTo>
                    <a:pt x="0" y="27"/>
                    <a:pt x="0" y="27"/>
                    <a:pt x="0" y="27"/>
                  </a:cubicBezTo>
                  <a:cubicBezTo>
                    <a:pt x="10" y="32"/>
                    <a:pt x="10" y="32"/>
                    <a:pt x="10" y="32"/>
                  </a:cubicBezTo>
                  <a:cubicBezTo>
                    <a:pt x="14" y="29"/>
                    <a:pt x="14" y="29"/>
                    <a:pt x="14" y="29"/>
                  </a:cubicBezTo>
                  <a:cubicBezTo>
                    <a:pt x="16" y="27"/>
                    <a:pt x="18" y="26"/>
                    <a:pt x="21" y="26"/>
                  </a:cubicBezTo>
                  <a:cubicBezTo>
                    <a:pt x="23" y="26"/>
                    <a:pt x="23" y="26"/>
                    <a:pt x="23" y="26"/>
                  </a:cubicBezTo>
                  <a:cubicBezTo>
                    <a:pt x="23" y="26"/>
                    <a:pt x="23" y="26"/>
                    <a:pt x="23" y="26"/>
                  </a:cubicBezTo>
                  <a:cubicBezTo>
                    <a:pt x="23" y="26"/>
                    <a:pt x="23" y="26"/>
                    <a:pt x="24" y="26"/>
                  </a:cubicBezTo>
                  <a:cubicBezTo>
                    <a:pt x="26" y="26"/>
                    <a:pt x="28" y="25"/>
                    <a:pt x="28" y="23"/>
                  </a:cubicBezTo>
                  <a:cubicBezTo>
                    <a:pt x="28" y="22"/>
                    <a:pt x="28" y="20"/>
                    <a:pt x="28" y="19"/>
                  </a:cubicBezTo>
                  <a:cubicBezTo>
                    <a:pt x="29" y="19"/>
                    <a:pt x="29" y="19"/>
                    <a:pt x="29" y="19"/>
                  </a:cubicBezTo>
                  <a:cubicBezTo>
                    <a:pt x="31" y="19"/>
                    <a:pt x="31" y="17"/>
                    <a:pt x="30" y="16"/>
                  </a:cubicBezTo>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7" name="Oval 629">
              <a:extLst>
                <a:ext uri="{FF2B5EF4-FFF2-40B4-BE49-F238E27FC236}">
                  <a16:creationId xmlns:a16="http://schemas.microsoft.com/office/drawing/2014/main" id="{32B20A25-7E15-4594-9CE5-A89B4F93ADA0}"/>
                </a:ext>
              </a:extLst>
            </p:cNvPr>
            <p:cNvSpPr>
              <a:spLocks noChangeArrowheads="1"/>
            </p:cNvSpPr>
            <p:nvPr/>
          </p:nvSpPr>
          <p:spPr bwMode="auto">
            <a:xfrm>
              <a:off x="5108922" y="5701006"/>
              <a:ext cx="5458" cy="545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8" name="Freeform 630">
              <a:extLst>
                <a:ext uri="{FF2B5EF4-FFF2-40B4-BE49-F238E27FC236}">
                  <a16:creationId xmlns:a16="http://schemas.microsoft.com/office/drawing/2014/main" id="{447864DD-14FF-42ED-AC3E-735370C2DF83}"/>
                </a:ext>
              </a:extLst>
            </p:cNvPr>
            <p:cNvSpPr>
              <a:spLocks/>
            </p:cNvSpPr>
            <p:nvPr/>
          </p:nvSpPr>
          <p:spPr bwMode="auto">
            <a:xfrm>
              <a:off x="5054343" y="5666894"/>
              <a:ext cx="47757" cy="54579"/>
            </a:xfrm>
            <a:custGeom>
              <a:avLst/>
              <a:gdLst>
                <a:gd name="T0" fmla="*/ 16 w 19"/>
                <a:gd name="T1" fmla="*/ 1 h 22"/>
                <a:gd name="T2" fmla="*/ 15 w 19"/>
                <a:gd name="T3" fmla="*/ 1 h 22"/>
                <a:gd name="T4" fmla="*/ 1 w 19"/>
                <a:gd name="T5" fmla="*/ 11 h 22"/>
                <a:gd name="T6" fmla="*/ 4 w 19"/>
                <a:gd name="T7" fmla="*/ 22 h 22"/>
                <a:gd name="T8" fmla="*/ 11 w 19"/>
                <a:gd name="T9" fmla="*/ 17 h 22"/>
                <a:gd name="T10" fmla="*/ 9 w 19"/>
                <a:gd name="T11" fmla="*/ 15 h 22"/>
                <a:gd name="T12" fmla="*/ 9 w 19"/>
                <a:gd name="T13" fmla="*/ 14 h 22"/>
                <a:gd name="T14" fmla="*/ 10 w 19"/>
                <a:gd name="T15" fmla="*/ 12 h 22"/>
                <a:gd name="T16" fmla="*/ 13 w 19"/>
                <a:gd name="T17" fmla="*/ 14 h 22"/>
                <a:gd name="T18" fmla="*/ 13 w 19"/>
                <a:gd name="T19" fmla="*/ 16 h 22"/>
                <a:gd name="T20" fmla="*/ 15 w 19"/>
                <a:gd name="T21" fmla="*/ 16 h 22"/>
                <a:gd name="T22" fmla="*/ 15 w 19"/>
                <a:gd name="T23" fmla="*/ 13 h 22"/>
                <a:gd name="T24" fmla="*/ 16 w 19"/>
                <a:gd name="T25" fmla="*/ 10 h 22"/>
                <a:gd name="T26" fmla="*/ 17 w 19"/>
                <a:gd name="T27" fmla="*/ 9 h 22"/>
                <a:gd name="T28" fmla="*/ 18 w 19"/>
                <a:gd name="T29" fmla="*/ 7 h 22"/>
                <a:gd name="T30" fmla="*/ 18 w 19"/>
                <a:gd name="T31" fmla="*/ 4 h 22"/>
                <a:gd name="T32" fmla="*/ 16 w 19"/>
                <a:gd name="T33"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22">
                  <a:moveTo>
                    <a:pt x="16" y="1"/>
                  </a:moveTo>
                  <a:cubicBezTo>
                    <a:pt x="15" y="1"/>
                    <a:pt x="15" y="1"/>
                    <a:pt x="15" y="1"/>
                  </a:cubicBezTo>
                  <a:cubicBezTo>
                    <a:pt x="8" y="0"/>
                    <a:pt x="2" y="4"/>
                    <a:pt x="1" y="11"/>
                  </a:cubicBezTo>
                  <a:cubicBezTo>
                    <a:pt x="1" y="11"/>
                    <a:pt x="0" y="18"/>
                    <a:pt x="4" y="22"/>
                  </a:cubicBezTo>
                  <a:cubicBezTo>
                    <a:pt x="7" y="21"/>
                    <a:pt x="10" y="19"/>
                    <a:pt x="11" y="17"/>
                  </a:cubicBezTo>
                  <a:cubicBezTo>
                    <a:pt x="10" y="17"/>
                    <a:pt x="9" y="16"/>
                    <a:pt x="9" y="15"/>
                  </a:cubicBezTo>
                  <a:cubicBezTo>
                    <a:pt x="9" y="14"/>
                    <a:pt x="9" y="14"/>
                    <a:pt x="9" y="14"/>
                  </a:cubicBezTo>
                  <a:cubicBezTo>
                    <a:pt x="9" y="13"/>
                    <a:pt x="9" y="12"/>
                    <a:pt x="10" y="12"/>
                  </a:cubicBezTo>
                  <a:cubicBezTo>
                    <a:pt x="12" y="12"/>
                    <a:pt x="13" y="13"/>
                    <a:pt x="13" y="14"/>
                  </a:cubicBezTo>
                  <a:cubicBezTo>
                    <a:pt x="13" y="16"/>
                    <a:pt x="13" y="16"/>
                    <a:pt x="13" y="16"/>
                  </a:cubicBezTo>
                  <a:cubicBezTo>
                    <a:pt x="15" y="16"/>
                    <a:pt x="15" y="16"/>
                    <a:pt x="15" y="16"/>
                  </a:cubicBezTo>
                  <a:cubicBezTo>
                    <a:pt x="15" y="13"/>
                    <a:pt x="15" y="13"/>
                    <a:pt x="15" y="13"/>
                  </a:cubicBezTo>
                  <a:cubicBezTo>
                    <a:pt x="15" y="12"/>
                    <a:pt x="15" y="11"/>
                    <a:pt x="16" y="10"/>
                  </a:cubicBezTo>
                  <a:cubicBezTo>
                    <a:pt x="17" y="9"/>
                    <a:pt x="17" y="9"/>
                    <a:pt x="17" y="9"/>
                  </a:cubicBezTo>
                  <a:cubicBezTo>
                    <a:pt x="18" y="9"/>
                    <a:pt x="18" y="8"/>
                    <a:pt x="18" y="7"/>
                  </a:cubicBezTo>
                  <a:cubicBezTo>
                    <a:pt x="18" y="4"/>
                    <a:pt x="18" y="4"/>
                    <a:pt x="18" y="4"/>
                  </a:cubicBezTo>
                  <a:cubicBezTo>
                    <a:pt x="19" y="2"/>
                    <a:pt x="17" y="1"/>
                    <a:pt x="16"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9" name="Freeform 631">
              <a:extLst>
                <a:ext uri="{FF2B5EF4-FFF2-40B4-BE49-F238E27FC236}">
                  <a16:creationId xmlns:a16="http://schemas.microsoft.com/office/drawing/2014/main" id="{66BD391E-72E1-4455-BC61-F4965988F80F}"/>
                </a:ext>
              </a:extLst>
            </p:cNvPr>
            <p:cNvSpPr>
              <a:spLocks/>
            </p:cNvSpPr>
            <p:nvPr/>
          </p:nvSpPr>
          <p:spPr bwMode="auto">
            <a:xfrm>
              <a:off x="5103464" y="5694184"/>
              <a:ext cx="13645" cy="6822"/>
            </a:xfrm>
            <a:custGeom>
              <a:avLst/>
              <a:gdLst>
                <a:gd name="T0" fmla="*/ 0 w 5"/>
                <a:gd name="T1" fmla="*/ 3 h 3"/>
                <a:gd name="T2" fmla="*/ 0 w 5"/>
                <a:gd name="T3" fmla="*/ 2 h 3"/>
                <a:gd name="T4" fmla="*/ 0 w 5"/>
                <a:gd name="T5" fmla="*/ 2 h 3"/>
                <a:gd name="T6" fmla="*/ 4 w 5"/>
                <a:gd name="T7" fmla="*/ 1 h 3"/>
                <a:gd name="T8" fmla="*/ 5 w 5"/>
                <a:gd name="T9" fmla="*/ 2 h 3"/>
                <a:gd name="T10" fmla="*/ 4 w 5"/>
                <a:gd name="T11" fmla="*/ 2 h 3"/>
                <a:gd name="T12" fmla="*/ 0 w 5"/>
                <a:gd name="T13" fmla="*/ 2 h 3"/>
                <a:gd name="T14" fmla="*/ 0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0" y="3"/>
                  </a:moveTo>
                  <a:cubicBezTo>
                    <a:pt x="0" y="3"/>
                    <a:pt x="0" y="2"/>
                    <a:pt x="0" y="2"/>
                  </a:cubicBezTo>
                  <a:cubicBezTo>
                    <a:pt x="0" y="2"/>
                    <a:pt x="0" y="2"/>
                    <a:pt x="0" y="2"/>
                  </a:cubicBezTo>
                  <a:cubicBezTo>
                    <a:pt x="1" y="1"/>
                    <a:pt x="3" y="0"/>
                    <a:pt x="4" y="1"/>
                  </a:cubicBezTo>
                  <a:cubicBezTo>
                    <a:pt x="5" y="1"/>
                    <a:pt x="5" y="1"/>
                    <a:pt x="5" y="2"/>
                  </a:cubicBezTo>
                  <a:cubicBezTo>
                    <a:pt x="4" y="2"/>
                    <a:pt x="4" y="2"/>
                    <a:pt x="4" y="2"/>
                  </a:cubicBezTo>
                  <a:cubicBezTo>
                    <a:pt x="2" y="1"/>
                    <a:pt x="1" y="2"/>
                    <a:pt x="0" y="2"/>
                  </a:cubicBezTo>
                  <a:cubicBezTo>
                    <a:pt x="0" y="3"/>
                    <a:pt x="0" y="3"/>
                    <a:pt x="0" y="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0" name="Freeform 632">
              <a:extLst>
                <a:ext uri="{FF2B5EF4-FFF2-40B4-BE49-F238E27FC236}">
                  <a16:creationId xmlns:a16="http://schemas.microsoft.com/office/drawing/2014/main" id="{AAF78ECF-A3FF-4D27-BB8E-BA5AE196DE3D}"/>
                </a:ext>
              </a:extLst>
            </p:cNvPr>
            <p:cNvSpPr>
              <a:spLocks/>
            </p:cNvSpPr>
            <p:nvPr/>
          </p:nvSpPr>
          <p:spPr bwMode="auto">
            <a:xfrm>
              <a:off x="4995671" y="5718744"/>
              <a:ext cx="91420" cy="133718"/>
            </a:xfrm>
            <a:custGeom>
              <a:avLst/>
              <a:gdLst>
                <a:gd name="T0" fmla="*/ 23 w 36"/>
                <a:gd name="T1" fmla="*/ 1 h 53"/>
                <a:gd name="T2" fmla="*/ 20 w 36"/>
                <a:gd name="T3" fmla="*/ 3 h 53"/>
                <a:gd name="T4" fmla="*/ 11 w 36"/>
                <a:gd name="T5" fmla="*/ 10 h 53"/>
                <a:gd name="T6" fmla="*/ 1 w 36"/>
                <a:gd name="T7" fmla="*/ 38 h 53"/>
                <a:gd name="T8" fmla="*/ 0 w 36"/>
                <a:gd name="T9" fmla="*/ 49 h 53"/>
                <a:gd name="T10" fmla="*/ 31 w 36"/>
                <a:gd name="T11" fmla="*/ 41 h 53"/>
                <a:gd name="T12" fmla="*/ 32 w 36"/>
                <a:gd name="T13" fmla="*/ 12 h 53"/>
                <a:gd name="T14" fmla="*/ 31 w 36"/>
                <a:gd name="T15" fmla="*/ 7 h 53"/>
                <a:gd name="T16" fmla="*/ 34 w 36"/>
                <a:gd name="T17" fmla="*/ 8 h 53"/>
                <a:gd name="T18" fmla="*/ 36 w 36"/>
                <a:gd name="T19" fmla="*/ 5 h 53"/>
                <a:gd name="T20" fmla="*/ 23 w 36"/>
                <a:gd name="T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53">
                  <a:moveTo>
                    <a:pt x="23" y="1"/>
                  </a:moveTo>
                  <a:cubicBezTo>
                    <a:pt x="20" y="3"/>
                    <a:pt x="20" y="3"/>
                    <a:pt x="20" y="3"/>
                  </a:cubicBezTo>
                  <a:cubicBezTo>
                    <a:pt x="17" y="4"/>
                    <a:pt x="13" y="6"/>
                    <a:pt x="11" y="10"/>
                  </a:cubicBezTo>
                  <a:cubicBezTo>
                    <a:pt x="6" y="19"/>
                    <a:pt x="3" y="28"/>
                    <a:pt x="1" y="38"/>
                  </a:cubicBezTo>
                  <a:cubicBezTo>
                    <a:pt x="0" y="49"/>
                    <a:pt x="0" y="49"/>
                    <a:pt x="0" y="49"/>
                  </a:cubicBezTo>
                  <a:cubicBezTo>
                    <a:pt x="0" y="49"/>
                    <a:pt x="19" y="53"/>
                    <a:pt x="31" y="41"/>
                  </a:cubicBezTo>
                  <a:cubicBezTo>
                    <a:pt x="30" y="28"/>
                    <a:pt x="31" y="14"/>
                    <a:pt x="32" y="12"/>
                  </a:cubicBezTo>
                  <a:cubicBezTo>
                    <a:pt x="32" y="10"/>
                    <a:pt x="32" y="8"/>
                    <a:pt x="31" y="7"/>
                  </a:cubicBezTo>
                  <a:cubicBezTo>
                    <a:pt x="34" y="8"/>
                    <a:pt x="34" y="8"/>
                    <a:pt x="34" y="8"/>
                  </a:cubicBezTo>
                  <a:cubicBezTo>
                    <a:pt x="34" y="8"/>
                    <a:pt x="35" y="7"/>
                    <a:pt x="36" y="5"/>
                  </a:cubicBezTo>
                  <a:cubicBezTo>
                    <a:pt x="28" y="0"/>
                    <a:pt x="23" y="1"/>
                    <a:pt x="23" y="1"/>
                  </a:cubicBezTo>
                </a:path>
              </a:pathLst>
            </a:custGeom>
            <a:solidFill>
              <a:srgbClr val="021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1" name="Freeform 633">
              <a:extLst>
                <a:ext uri="{FF2B5EF4-FFF2-40B4-BE49-F238E27FC236}">
                  <a16:creationId xmlns:a16="http://schemas.microsoft.com/office/drawing/2014/main" id="{E3420E91-CC51-444E-A71F-4D5E83F0D418}"/>
                </a:ext>
              </a:extLst>
            </p:cNvPr>
            <p:cNvSpPr>
              <a:spLocks/>
            </p:cNvSpPr>
            <p:nvPr/>
          </p:nvSpPr>
          <p:spPr bwMode="auto">
            <a:xfrm>
              <a:off x="5048885" y="5754221"/>
              <a:ext cx="24560" cy="24560"/>
            </a:xfrm>
            <a:custGeom>
              <a:avLst/>
              <a:gdLst>
                <a:gd name="T0" fmla="*/ 10 w 10"/>
                <a:gd name="T1" fmla="*/ 1 h 10"/>
                <a:gd name="T2" fmla="*/ 0 w 10"/>
                <a:gd name="T3" fmla="*/ 0 h 10"/>
                <a:gd name="T4" fmla="*/ 10 w 10"/>
                <a:gd name="T5" fmla="*/ 10 h 10"/>
                <a:gd name="T6" fmla="*/ 10 w 10"/>
                <a:gd name="T7" fmla="*/ 1 h 10"/>
              </a:gdLst>
              <a:ahLst/>
              <a:cxnLst>
                <a:cxn ang="0">
                  <a:pos x="T0" y="T1"/>
                </a:cxn>
                <a:cxn ang="0">
                  <a:pos x="T2" y="T3"/>
                </a:cxn>
                <a:cxn ang="0">
                  <a:pos x="T4" y="T5"/>
                </a:cxn>
                <a:cxn ang="0">
                  <a:pos x="T6" y="T7"/>
                </a:cxn>
              </a:cxnLst>
              <a:rect l="0" t="0" r="r" b="b"/>
              <a:pathLst>
                <a:path w="10" h="10">
                  <a:moveTo>
                    <a:pt x="10" y="1"/>
                  </a:moveTo>
                  <a:cubicBezTo>
                    <a:pt x="0" y="0"/>
                    <a:pt x="0" y="0"/>
                    <a:pt x="0" y="0"/>
                  </a:cubicBezTo>
                  <a:cubicBezTo>
                    <a:pt x="0" y="0"/>
                    <a:pt x="1" y="7"/>
                    <a:pt x="10" y="10"/>
                  </a:cubicBezTo>
                  <a:cubicBezTo>
                    <a:pt x="10" y="4"/>
                    <a:pt x="10" y="1"/>
                    <a:pt x="10"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2" name="Freeform 634">
              <a:extLst>
                <a:ext uri="{FF2B5EF4-FFF2-40B4-BE49-F238E27FC236}">
                  <a16:creationId xmlns:a16="http://schemas.microsoft.com/office/drawing/2014/main" id="{712BD141-5921-47ED-B823-1C5368F68A10}"/>
                </a:ext>
              </a:extLst>
            </p:cNvPr>
            <p:cNvSpPr>
              <a:spLocks/>
            </p:cNvSpPr>
            <p:nvPr/>
          </p:nvSpPr>
          <p:spPr bwMode="auto">
            <a:xfrm>
              <a:off x="5372265" y="5726931"/>
              <a:ext cx="91420" cy="128260"/>
            </a:xfrm>
            <a:custGeom>
              <a:avLst/>
              <a:gdLst>
                <a:gd name="T0" fmla="*/ 35 w 36"/>
                <a:gd name="T1" fmla="*/ 22 h 51"/>
                <a:gd name="T2" fmla="*/ 31 w 36"/>
                <a:gd name="T3" fmla="*/ 11 h 51"/>
                <a:gd name="T4" fmla="*/ 29 w 36"/>
                <a:gd name="T5" fmla="*/ 6 h 51"/>
                <a:gd name="T6" fmla="*/ 34 w 36"/>
                <a:gd name="T7" fmla="*/ 7 h 51"/>
                <a:gd name="T8" fmla="*/ 34 w 36"/>
                <a:gd name="T9" fmla="*/ 7 h 51"/>
                <a:gd name="T10" fmla="*/ 33 w 36"/>
                <a:gd name="T11" fmla="*/ 3 h 51"/>
                <a:gd name="T12" fmla="*/ 23 w 36"/>
                <a:gd name="T13" fmla="*/ 0 h 51"/>
                <a:gd name="T14" fmla="*/ 20 w 36"/>
                <a:gd name="T15" fmla="*/ 3 h 51"/>
                <a:gd name="T16" fmla="*/ 11 w 36"/>
                <a:gd name="T17" fmla="*/ 9 h 51"/>
                <a:gd name="T18" fmla="*/ 1 w 36"/>
                <a:gd name="T19" fmla="*/ 38 h 51"/>
                <a:gd name="T20" fmla="*/ 0 w 36"/>
                <a:gd name="T21" fmla="*/ 49 h 51"/>
                <a:gd name="T22" fmla="*/ 32 w 36"/>
                <a:gd name="T23" fmla="*/ 40 h 51"/>
                <a:gd name="T24" fmla="*/ 32 w 36"/>
                <a:gd name="T25" fmla="*/ 31 h 51"/>
                <a:gd name="T26" fmla="*/ 33 w 36"/>
                <a:gd name="T27" fmla="*/ 28 h 51"/>
                <a:gd name="T28" fmla="*/ 34 w 36"/>
                <a:gd name="T29" fmla="*/ 27 h 51"/>
                <a:gd name="T30" fmla="*/ 35 w 36"/>
                <a:gd name="T31" fmla="*/ 2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51">
                  <a:moveTo>
                    <a:pt x="35" y="22"/>
                  </a:moveTo>
                  <a:cubicBezTo>
                    <a:pt x="34" y="20"/>
                    <a:pt x="33" y="14"/>
                    <a:pt x="31" y="11"/>
                  </a:cubicBezTo>
                  <a:cubicBezTo>
                    <a:pt x="30" y="10"/>
                    <a:pt x="30" y="8"/>
                    <a:pt x="29" y="6"/>
                  </a:cubicBezTo>
                  <a:cubicBezTo>
                    <a:pt x="34" y="7"/>
                    <a:pt x="34" y="7"/>
                    <a:pt x="34" y="7"/>
                  </a:cubicBezTo>
                  <a:cubicBezTo>
                    <a:pt x="34" y="7"/>
                    <a:pt x="34" y="7"/>
                    <a:pt x="34" y="7"/>
                  </a:cubicBezTo>
                  <a:cubicBezTo>
                    <a:pt x="35" y="6"/>
                    <a:pt x="35" y="4"/>
                    <a:pt x="33" y="3"/>
                  </a:cubicBezTo>
                  <a:cubicBezTo>
                    <a:pt x="27" y="0"/>
                    <a:pt x="23" y="0"/>
                    <a:pt x="23" y="0"/>
                  </a:cubicBezTo>
                  <a:cubicBezTo>
                    <a:pt x="20" y="3"/>
                    <a:pt x="20" y="3"/>
                    <a:pt x="20" y="3"/>
                  </a:cubicBezTo>
                  <a:cubicBezTo>
                    <a:pt x="16" y="3"/>
                    <a:pt x="13" y="6"/>
                    <a:pt x="11" y="9"/>
                  </a:cubicBezTo>
                  <a:cubicBezTo>
                    <a:pt x="6" y="18"/>
                    <a:pt x="2" y="28"/>
                    <a:pt x="1" y="38"/>
                  </a:cubicBezTo>
                  <a:cubicBezTo>
                    <a:pt x="0" y="49"/>
                    <a:pt x="0" y="49"/>
                    <a:pt x="0" y="49"/>
                  </a:cubicBezTo>
                  <a:cubicBezTo>
                    <a:pt x="0" y="49"/>
                    <a:pt x="20" y="51"/>
                    <a:pt x="32" y="40"/>
                  </a:cubicBezTo>
                  <a:cubicBezTo>
                    <a:pt x="32" y="39"/>
                    <a:pt x="32" y="35"/>
                    <a:pt x="32" y="31"/>
                  </a:cubicBezTo>
                  <a:cubicBezTo>
                    <a:pt x="32" y="30"/>
                    <a:pt x="33" y="29"/>
                    <a:pt x="33" y="28"/>
                  </a:cubicBezTo>
                  <a:cubicBezTo>
                    <a:pt x="34" y="27"/>
                    <a:pt x="34" y="27"/>
                    <a:pt x="34" y="27"/>
                  </a:cubicBezTo>
                  <a:cubicBezTo>
                    <a:pt x="35" y="26"/>
                    <a:pt x="36" y="24"/>
                    <a:pt x="35" y="22"/>
                  </a:cubicBezTo>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3" name="Freeform 635">
              <a:extLst>
                <a:ext uri="{FF2B5EF4-FFF2-40B4-BE49-F238E27FC236}">
                  <a16:creationId xmlns:a16="http://schemas.microsoft.com/office/drawing/2014/main" id="{B5BD5463-8377-4911-A96E-210925EEDA1D}"/>
                </a:ext>
              </a:extLst>
            </p:cNvPr>
            <p:cNvSpPr>
              <a:spLocks/>
            </p:cNvSpPr>
            <p:nvPr/>
          </p:nvSpPr>
          <p:spPr bwMode="auto">
            <a:xfrm>
              <a:off x="5166230" y="5736483"/>
              <a:ext cx="91420" cy="133718"/>
            </a:xfrm>
            <a:custGeom>
              <a:avLst/>
              <a:gdLst>
                <a:gd name="T0" fmla="*/ 23 w 36"/>
                <a:gd name="T1" fmla="*/ 1 h 53"/>
                <a:gd name="T2" fmla="*/ 20 w 36"/>
                <a:gd name="T3" fmla="*/ 3 h 53"/>
                <a:gd name="T4" fmla="*/ 11 w 36"/>
                <a:gd name="T5" fmla="*/ 10 h 53"/>
                <a:gd name="T6" fmla="*/ 1 w 36"/>
                <a:gd name="T7" fmla="*/ 38 h 53"/>
                <a:gd name="T8" fmla="*/ 0 w 36"/>
                <a:gd name="T9" fmla="*/ 49 h 53"/>
                <a:gd name="T10" fmla="*/ 30 w 36"/>
                <a:gd name="T11" fmla="*/ 41 h 53"/>
                <a:gd name="T12" fmla="*/ 32 w 36"/>
                <a:gd name="T13" fmla="*/ 12 h 53"/>
                <a:gd name="T14" fmla="*/ 31 w 36"/>
                <a:gd name="T15" fmla="*/ 7 h 53"/>
                <a:gd name="T16" fmla="*/ 34 w 36"/>
                <a:gd name="T17" fmla="*/ 8 h 53"/>
                <a:gd name="T18" fmla="*/ 36 w 36"/>
                <a:gd name="T19" fmla="*/ 5 h 53"/>
                <a:gd name="T20" fmla="*/ 23 w 36"/>
                <a:gd name="T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53">
                  <a:moveTo>
                    <a:pt x="23" y="1"/>
                  </a:moveTo>
                  <a:cubicBezTo>
                    <a:pt x="20" y="3"/>
                    <a:pt x="20" y="3"/>
                    <a:pt x="20" y="3"/>
                  </a:cubicBezTo>
                  <a:cubicBezTo>
                    <a:pt x="16" y="4"/>
                    <a:pt x="13" y="6"/>
                    <a:pt x="11" y="10"/>
                  </a:cubicBezTo>
                  <a:cubicBezTo>
                    <a:pt x="6" y="19"/>
                    <a:pt x="2" y="28"/>
                    <a:pt x="1" y="38"/>
                  </a:cubicBezTo>
                  <a:cubicBezTo>
                    <a:pt x="0" y="49"/>
                    <a:pt x="0" y="49"/>
                    <a:pt x="0" y="49"/>
                  </a:cubicBezTo>
                  <a:cubicBezTo>
                    <a:pt x="0" y="49"/>
                    <a:pt x="18" y="53"/>
                    <a:pt x="30" y="41"/>
                  </a:cubicBezTo>
                  <a:cubicBezTo>
                    <a:pt x="29" y="28"/>
                    <a:pt x="31" y="14"/>
                    <a:pt x="32" y="12"/>
                  </a:cubicBezTo>
                  <a:cubicBezTo>
                    <a:pt x="32" y="10"/>
                    <a:pt x="31" y="8"/>
                    <a:pt x="31" y="7"/>
                  </a:cubicBezTo>
                  <a:cubicBezTo>
                    <a:pt x="34" y="8"/>
                    <a:pt x="34" y="8"/>
                    <a:pt x="34" y="8"/>
                  </a:cubicBezTo>
                  <a:cubicBezTo>
                    <a:pt x="34" y="8"/>
                    <a:pt x="35" y="7"/>
                    <a:pt x="36" y="5"/>
                  </a:cubicBezTo>
                  <a:cubicBezTo>
                    <a:pt x="28" y="0"/>
                    <a:pt x="23" y="1"/>
                    <a:pt x="23" y="1"/>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4" name="Freeform 636">
              <a:extLst>
                <a:ext uri="{FF2B5EF4-FFF2-40B4-BE49-F238E27FC236}">
                  <a16:creationId xmlns:a16="http://schemas.microsoft.com/office/drawing/2014/main" id="{09BC9D6D-E443-4DA8-8757-D778D7CDBD20}"/>
                </a:ext>
              </a:extLst>
            </p:cNvPr>
            <p:cNvSpPr>
              <a:spLocks/>
            </p:cNvSpPr>
            <p:nvPr/>
          </p:nvSpPr>
          <p:spPr bwMode="auto">
            <a:xfrm>
              <a:off x="5219444" y="5771959"/>
              <a:ext cx="24560" cy="24560"/>
            </a:xfrm>
            <a:custGeom>
              <a:avLst/>
              <a:gdLst>
                <a:gd name="T0" fmla="*/ 10 w 10"/>
                <a:gd name="T1" fmla="*/ 1 h 10"/>
                <a:gd name="T2" fmla="*/ 0 w 10"/>
                <a:gd name="T3" fmla="*/ 0 h 10"/>
                <a:gd name="T4" fmla="*/ 10 w 10"/>
                <a:gd name="T5" fmla="*/ 10 h 10"/>
                <a:gd name="T6" fmla="*/ 10 w 10"/>
                <a:gd name="T7" fmla="*/ 1 h 10"/>
              </a:gdLst>
              <a:ahLst/>
              <a:cxnLst>
                <a:cxn ang="0">
                  <a:pos x="T0" y="T1"/>
                </a:cxn>
                <a:cxn ang="0">
                  <a:pos x="T2" y="T3"/>
                </a:cxn>
                <a:cxn ang="0">
                  <a:pos x="T4" y="T5"/>
                </a:cxn>
                <a:cxn ang="0">
                  <a:pos x="T6" y="T7"/>
                </a:cxn>
              </a:cxnLst>
              <a:rect l="0" t="0" r="r" b="b"/>
              <a:pathLst>
                <a:path w="10" h="10">
                  <a:moveTo>
                    <a:pt x="10" y="1"/>
                  </a:moveTo>
                  <a:cubicBezTo>
                    <a:pt x="0" y="0"/>
                    <a:pt x="0" y="0"/>
                    <a:pt x="0" y="0"/>
                  </a:cubicBezTo>
                  <a:cubicBezTo>
                    <a:pt x="0" y="0"/>
                    <a:pt x="1" y="7"/>
                    <a:pt x="10" y="10"/>
                  </a:cubicBezTo>
                  <a:cubicBezTo>
                    <a:pt x="10" y="4"/>
                    <a:pt x="10" y="1"/>
                    <a:pt x="10" y="1"/>
                  </a:cubicBezTo>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5" name="Freeform 637">
              <a:extLst>
                <a:ext uri="{FF2B5EF4-FFF2-40B4-BE49-F238E27FC236}">
                  <a16:creationId xmlns:a16="http://schemas.microsoft.com/office/drawing/2014/main" id="{709C7590-7DEA-4738-903C-0E97F2D7A21D}"/>
                </a:ext>
              </a:extLst>
            </p:cNvPr>
            <p:cNvSpPr>
              <a:spLocks/>
            </p:cNvSpPr>
            <p:nvPr/>
          </p:nvSpPr>
          <p:spPr bwMode="auto">
            <a:xfrm>
              <a:off x="5422750" y="5759679"/>
              <a:ext cx="40934" cy="34112"/>
            </a:xfrm>
            <a:custGeom>
              <a:avLst/>
              <a:gdLst>
                <a:gd name="T0" fmla="*/ 13 w 16"/>
                <a:gd name="T1" fmla="*/ 2 h 14"/>
                <a:gd name="T2" fmla="*/ 0 w 16"/>
                <a:gd name="T3" fmla="*/ 0 h 14"/>
                <a:gd name="T4" fmla="*/ 12 w 16"/>
                <a:gd name="T5" fmla="*/ 13 h 14"/>
                <a:gd name="T6" fmla="*/ 14 w 16"/>
                <a:gd name="T7" fmla="*/ 14 h 14"/>
                <a:gd name="T8" fmla="*/ 15 w 16"/>
                <a:gd name="T9" fmla="*/ 9 h 14"/>
                <a:gd name="T10" fmla="*/ 13 w 16"/>
                <a:gd name="T11" fmla="*/ 2 h 14"/>
              </a:gdLst>
              <a:ahLst/>
              <a:cxnLst>
                <a:cxn ang="0">
                  <a:pos x="T0" y="T1"/>
                </a:cxn>
                <a:cxn ang="0">
                  <a:pos x="T2" y="T3"/>
                </a:cxn>
                <a:cxn ang="0">
                  <a:pos x="T4" y="T5"/>
                </a:cxn>
                <a:cxn ang="0">
                  <a:pos x="T6" y="T7"/>
                </a:cxn>
                <a:cxn ang="0">
                  <a:pos x="T8" y="T9"/>
                </a:cxn>
                <a:cxn ang="0">
                  <a:pos x="T10" y="T11"/>
                </a:cxn>
              </a:cxnLst>
              <a:rect l="0" t="0" r="r" b="b"/>
              <a:pathLst>
                <a:path w="16" h="14">
                  <a:moveTo>
                    <a:pt x="13" y="2"/>
                  </a:moveTo>
                  <a:cubicBezTo>
                    <a:pt x="0" y="0"/>
                    <a:pt x="0" y="0"/>
                    <a:pt x="0" y="0"/>
                  </a:cubicBezTo>
                  <a:cubicBezTo>
                    <a:pt x="0" y="0"/>
                    <a:pt x="5" y="11"/>
                    <a:pt x="12" y="13"/>
                  </a:cubicBezTo>
                  <a:cubicBezTo>
                    <a:pt x="13" y="13"/>
                    <a:pt x="14" y="14"/>
                    <a:pt x="14" y="14"/>
                  </a:cubicBezTo>
                  <a:cubicBezTo>
                    <a:pt x="15" y="12"/>
                    <a:pt x="16" y="11"/>
                    <a:pt x="15" y="9"/>
                  </a:cubicBezTo>
                  <a:cubicBezTo>
                    <a:pt x="15" y="8"/>
                    <a:pt x="14" y="5"/>
                    <a:pt x="13" y="2"/>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6" name="Freeform 638">
              <a:extLst>
                <a:ext uri="{FF2B5EF4-FFF2-40B4-BE49-F238E27FC236}">
                  <a16:creationId xmlns:a16="http://schemas.microsoft.com/office/drawing/2014/main" id="{EDBA407D-74E3-48B1-A8C0-428EDA388BF9}"/>
                </a:ext>
              </a:extLst>
            </p:cNvPr>
            <p:cNvSpPr>
              <a:spLocks/>
            </p:cNvSpPr>
            <p:nvPr/>
          </p:nvSpPr>
          <p:spPr bwMode="auto">
            <a:xfrm>
              <a:off x="5276752" y="5731025"/>
              <a:ext cx="8187" cy="5458"/>
            </a:xfrm>
            <a:custGeom>
              <a:avLst/>
              <a:gdLst>
                <a:gd name="T0" fmla="*/ 3 w 3"/>
                <a:gd name="T1" fmla="*/ 0 h 2"/>
                <a:gd name="T2" fmla="*/ 0 w 3"/>
                <a:gd name="T3" fmla="*/ 1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0" y="1"/>
                    <a:pt x="0" y="1"/>
                    <a:pt x="0" y="1"/>
                  </a:cubicBezTo>
                  <a:cubicBezTo>
                    <a:pt x="0" y="1"/>
                    <a:pt x="1" y="2"/>
                    <a:pt x="3" y="2"/>
                  </a:cubicBezTo>
                  <a:cubicBezTo>
                    <a:pt x="3" y="1"/>
                    <a:pt x="3" y="0"/>
                    <a:pt x="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7" name="Freeform 639">
              <a:extLst>
                <a:ext uri="{FF2B5EF4-FFF2-40B4-BE49-F238E27FC236}">
                  <a16:creationId xmlns:a16="http://schemas.microsoft.com/office/drawing/2014/main" id="{EB5C716C-85E0-4B00-92DC-61A82CC2DF03}"/>
                </a:ext>
              </a:extLst>
            </p:cNvPr>
            <p:cNvSpPr>
              <a:spLocks/>
            </p:cNvSpPr>
            <p:nvPr/>
          </p:nvSpPr>
          <p:spPr bwMode="auto">
            <a:xfrm>
              <a:off x="5108922" y="5716015"/>
              <a:ext cx="8187" cy="5458"/>
            </a:xfrm>
            <a:custGeom>
              <a:avLst/>
              <a:gdLst>
                <a:gd name="T0" fmla="*/ 3 w 3"/>
                <a:gd name="T1" fmla="*/ 0 h 2"/>
                <a:gd name="T2" fmla="*/ 0 w 3"/>
                <a:gd name="T3" fmla="*/ 0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0" y="0"/>
                    <a:pt x="0" y="0"/>
                    <a:pt x="0" y="0"/>
                  </a:cubicBezTo>
                  <a:cubicBezTo>
                    <a:pt x="0" y="0"/>
                    <a:pt x="2" y="1"/>
                    <a:pt x="3" y="2"/>
                  </a:cubicBezTo>
                  <a:cubicBezTo>
                    <a:pt x="3" y="1"/>
                    <a:pt x="3" y="0"/>
                    <a:pt x="3" y="0"/>
                  </a:cubicBezTo>
                </a:path>
              </a:pathLst>
            </a:custGeom>
            <a:solidFill>
              <a:srgbClr val="CB8C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8" name="Freeform 640">
              <a:extLst>
                <a:ext uri="{FF2B5EF4-FFF2-40B4-BE49-F238E27FC236}">
                  <a16:creationId xmlns:a16="http://schemas.microsoft.com/office/drawing/2014/main" id="{A5F789B6-2413-463A-B349-77189CF71571}"/>
                </a:ext>
              </a:extLst>
            </p:cNvPr>
            <p:cNvSpPr>
              <a:spLocks/>
            </p:cNvSpPr>
            <p:nvPr/>
          </p:nvSpPr>
          <p:spPr bwMode="auto">
            <a:xfrm>
              <a:off x="5631515" y="5894761"/>
              <a:ext cx="45028" cy="6822"/>
            </a:xfrm>
            <a:custGeom>
              <a:avLst/>
              <a:gdLst>
                <a:gd name="T0" fmla="*/ 17 w 18"/>
                <a:gd name="T1" fmla="*/ 3 h 3"/>
                <a:gd name="T2" fmla="*/ 1 w 18"/>
                <a:gd name="T3" fmla="*/ 3 h 3"/>
                <a:gd name="T4" fmla="*/ 0 w 18"/>
                <a:gd name="T5" fmla="*/ 2 h 3"/>
                <a:gd name="T6" fmla="*/ 1 w 18"/>
                <a:gd name="T7" fmla="*/ 0 h 3"/>
                <a:gd name="T8" fmla="*/ 17 w 18"/>
                <a:gd name="T9" fmla="*/ 0 h 3"/>
                <a:gd name="T10" fmla="*/ 18 w 18"/>
                <a:gd name="T11" fmla="*/ 2 h 3"/>
                <a:gd name="T12" fmla="*/ 17 w 1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8" h="3">
                  <a:moveTo>
                    <a:pt x="17" y="3"/>
                  </a:moveTo>
                  <a:cubicBezTo>
                    <a:pt x="1" y="3"/>
                    <a:pt x="1" y="3"/>
                    <a:pt x="1" y="3"/>
                  </a:cubicBezTo>
                  <a:cubicBezTo>
                    <a:pt x="0" y="3"/>
                    <a:pt x="0" y="2"/>
                    <a:pt x="0" y="2"/>
                  </a:cubicBezTo>
                  <a:cubicBezTo>
                    <a:pt x="0" y="1"/>
                    <a:pt x="0" y="0"/>
                    <a:pt x="1" y="0"/>
                  </a:cubicBezTo>
                  <a:cubicBezTo>
                    <a:pt x="17" y="0"/>
                    <a:pt x="17" y="0"/>
                    <a:pt x="17" y="0"/>
                  </a:cubicBezTo>
                  <a:cubicBezTo>
                    <a:pt x="18" y="0"/>
                    <a:pt x="18" y="1"/>
                    <a:pt x="18" y="2"/>
                  </a:cubicBezTo>
                  <a:cubicBezTo>
                    <a:pt x="18" y="2"/>
                    <a:pt x="18" y="3"/>
                    <a:pt x="17" y="3"/>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9" name="Freeform 641">
              <a:extLst>
                <a:ext uri="{FF2B5EF4-FFF2-40B4-BE49-F238E27FC236}">
                  <a16:creationId xmlns:a16="http://schemas.microsoft.com/office/drawing/2014/main" id="{8B3CCF91-87F4-4918-B01F-7F5CDE24D24D}"/>
                </a:ext>
              </a:extLst>
            </p:cNvPr>
            <p:cNvSpPr>
              <a:spLocks/>
            </p:cNvSpPr>
            <p:nvPr/>
          </p:nvSpPr>
          <p:spPr bwMode="auto">
            <a:xfrm>
              <a:off x="5575571" y="5816986"/>
              <a:ext cx="95513" cy="6822"/>
            </a:xfrm>
            <a:custGeom>
              <a:avLst/>
              <a:gdLst>
                <a:gd name="T0" fmla="*/ 37 w 38"/>
                <a:gd name="T1" fmla="*/ 3 h 3"/>
                <a:gd name="T2" fmla="*/ 2 w 38"/>
                <a:gd name="T3" fmla="*/ 3 h 3"/>
                <a:gd name="T4" fmla="*/ 0 w 38"/>
                <a:gd name="T5" fmla="*/ 1 h 3"/>
                <a:gd name="T6" fmla="*/ 2 w 38"/>
                <a:gd name="T7" fmla="*/ 0 h 3"/>
                <a:gd name="T8" fmla="*/ 37 w 38"/>
                <a:gd name="T9" fmla="*/ 0 h 3"/>
                <a:gd name="T10" fmla="*/ 38 w 38"/>
                <a:gd name="T11" fmla="*/ 1 h 3"/>
                <a:gd name="T12" fmla="*/ 37 w 3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8" h="3">
                  <a:moveTo>
                    <a:pt x="37" y="3"/>
                  </a:moveTo>
                  <a:cubicBezTo>
                    <a:pt x="2" y="3"/>
                    <a:pt x="2" y="3"/>
                    <a:pt x="2" y="3"/>
                  </a:cubicBezTo>
                  <a:cubicBezTo>
                    <a:pt x="1" y="3"/>
                    <a:pt x="0" y="2"/>
                    <a:pt x="0" y="1"/>
                  </a:cubicBezTo>
                  <a:cubicBezTo>
                    <a:pt x="0" y="1"/>
                    <a:pt x="1" y="0"/>
                    <a:pt x="2" y="0"/>
                  </a:cubicBezTo>
                  <a:cubicBezTo>
                    <a:pt x="37" y="0"/>
                    <a:pt x="37" y="0"/>
                    <a:pt x="37" y="0"/>
                  </a:cubicBezTo>
                  <a:cubicBezTo>
                    <a:pt x="37" y="0"/>
                    <a:pt x="38" y="1"/>
                    <a:pt x="38" y="1"/>
                  </a:cubicBezTo>
                  <a:cubicBezTo>
                    <a:pt x="38" y="2"/>
                    <a:pt x="37" y="3"/>
                    <a:pt x="37"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0" name="Freeform 642">
              <a:extLst>
                <a:ext uri="{FF2B5EF4-FFF2-40B4-BE49-F238E27FC236}">
                  <a16:creationId xmlns:a16="http://schemas.microsoft.com/office/drawing/2014/main" id="{DCFE26CB-3AF2-4205-A378-A9E1A6F3056E}"/>
                </a:ext>
              </a:extLst>
            </p:cNvPr>
            <p:cNvSpPr>
              <a:spLocks/>
            </p:cNvSpPr>
            <p:nvPr/>
          </p:nvSpPr>
          <p:spPr bwMode="auto">
            <a:xfrm>
              <a:off x="5583758" y="5894761"/>
              <a:ext cx="30018" cy="6822"/>
            </a:xfrm>
            <a:custGeom>
              <a:avLst/>
              <a:gdLst>
                <a:gd name="T0" fmla="*/ 11 w 12"/>
                <a:gd name="T1" fmla="*/ 3 h 3"/>
                <a:gd name="T2" fmla="*/ 2 w 12"/>
                <a:gd name="T3" fmla="*/ 3 h 3"/>
                <a:gd name="T4" fmla="*/ 0 w 12"/>
                <a:gd name="T5" fmla="*/ 2 h 3"/>
                <a:gd name="T6" fmla="*/ 2 w 12"/>
                <a:gd name="T7" fmla="*/ 0 h 3"/>
                <a:gd name="T8" fmla="*/ 11 w 12"/>
                <a:gd name="T9" fmla="*/ 0 h 3"/>
                <a:gd name="T10" fmla="*/ 12 w 12"/>
                <a:gd name="T11" fmla="*/ 2 h 3"/>
                <a:gd name="T12" fmla="*/ 11 w 12"/>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2" h="3">
                  <a:moveTo>
                    <a:pt x="11" y="3"/>
                  </a:moveTo>
                  <a:cubicBezTo>
                    <a:pt x="2" y="3"/>
                    <a:pt x="2" y="3"/>
                    <a:pt x="2" y="3"/>
                  </a:cubicBezTo>
                  <a:cubicBezTo>
                    <a:pt x="1" y="3"/>
                    <a:pt x="0" y="2"/>
                    <a:pt x="0" y="2"/>
                  </a:cubicBezTo>
                  <a:cubicBezTo>
                    <a:pt x="0" y="1"/>
                    <a:pt x="1" y="0"/>
                    <a:pt x="2" y="0"/>
                  </a:cubicBezTo>
                  <a:cubicBezTo>
                    <a:pt x="11" y="0"/>
                    <a:pt x="11" y="0"/>
                    <a:pt x="11" y="0"/>
                  </a:cubicBezTo>
                  <a:cubicBezTo>
                    <a:pt x="12" y="0"/>
                    <a:pt x="12" y="1"/>
                    <a:pt x="12" y="2"/>
                  </a:cubicBezTo>
                  <a:cubicBezTo>
                    <a:pt x="12" y="2"/>
                    <a:pt x="12" y="3"/>
                    <a:pt x="11" y="3"/>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1" name="Freeform 643">
              <a:extLst>
                <a:ext uri="{FF2B5EF4-FFF2-40B4-BE49-F238E27FC236}">
                  <a16:creationId xmlns:a16="http://schemas.microsoft.com/office/drawing/2014/main" id="{5CB9263D-E2FA-4043-9BF1-A1F24D44E43A}"/>
                </a:ext>
              </a:extLst>
            </p:cNvPr>
            <p:cNvSpPr>
              <a:spLocks/>
            </p:cNvSpPr>
            <p:nvPr/>
          </p:nvSpPr>
          <p:spPr bwMode="auto">
            <a:xfrm>
              <a:off x="4913802" y="5778781"/>
              <a:ext cx="649489" cy="173288"/>
            </a:xfrm>
            <a:custGeom>
              <a:avLst/>
              <a:gdLst>
                <a:gd name="T0" fmla="*/ 233 w 259"/>
                <a:gd name="T1" fmla="*/ 53 h 69"/>
                <a:gd name="T2" fmla="*/ 232 w 259"/>
                <a:gd name="T3" fmla="*/ 52 h 69"/>
                <a:gd name="T4" fmla="*/ 233 w 259"/>
                <a:gd name="T5" fmla="*/ 51 h 69"/>
                <a:gd name="T6" fmla="*/ 259 w 259"/>
                <a:gd name="T7" fmla="*/ 51 h 69"/>
                <a:gd name="T8" fmla="*/ 259 w 259"/>
                <a:gd name="T9" fmla="*/ 49 h 69"/>
                <a:gd name="T10" fmla="*/ 239 w 259"/>
                <a:gd name="T11" fmla="*/ 29 h 69"/>
                <a:gd name="T12" fmla="*/ 225 w 259"/>
                <a:gd name="T13" fmla="*/ 34 h 69"/>
                <a:gd name="T14" fmla="*/ 194 w 259"/>
                <a:gd name="T15" fmla="*/ 6 h 69"/>
                <a:gd name="T16" fmla="*/ 175 w 259"/>
                <a:gd name="T17" fmla="*/ 13 h 69"/>
                <a:gd name="T18" fmla="*/ 152 w 259"/>
                <a:gd name="T19" fmla="*/ 3 h 69"/>
                <a:gd name="T20" fmla="*/ 134 w 259"/>
                <a:gd name="T21" fmla="*/ 9 h 69"/>
                <a:gd name="T22" fmla="*/ 114 w 259"/>
                <a:gd name="T23" fmla="*/ 0 h 69"/>
                <a:gd name="T24" fmla="*/ 93 w 259"/>
                <a:gd name="T25" fmla="*/ 9 h 69"/>
                <a:gd name="T26" fmla="*/ 70 w 259"/>
                <a:gd name="T27" fmla="*/ 0 h 69"/>
                <a:gd name="T28" fmla="*/ 38 w 259"/>
                <a:gd name="T29" fmla="*/ 21 h 69"/>
                <a:gd name="T30" fmla="*/ 25 w 259"/>
                <a:gd name="T31" fmla="*/ 18 h 69"/>
                <a:gd name="T32" fmla="*/ 0 w 259"/>
                <a:gd name="T33" fmla="*/ 43 h 69"/>
                <a:gd name="T34" fmla="*/ 25 w 259"/>
                <a:gd name="T35" fmla="*/ 69 h 69"/>
                <a:gd name="T36" fmla="*/ 239 w 259"/>
                <a:gd name="T37" fmla="*/ 69 h 69"/>
                <a:gd name="T38" fmla="*/ 259 w 259"/>
                <a:gd name="T39" fmla="*/ 53 h 69"/>
                <a:gd name="T40" fmla="*/ 233 w 259"/>
                <a:gd name="T41" fmla="*/ 5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69">
                  <a:moveTo>
                    <a:pt x="233" y="53"/>
                  </a:moveTo>
                  <a:cubicBezTo>
                    <a:pt x="232" y="53"/>
                    <a:pt x="232" y="53"/>
                    <a:pt x="232" y="52"/>
                  </a:cubicBezTo>
                  <a:cubicBezTo>
                    <a:pt x="232" y="51"/>
                    <a:pt x="232" y="51"/>
                    <a:pt x="233" y="51"/>
                  </a:cubicBezTo>
                  <a:cubicBezTo>
                    <a:pt x="259" y="51"/>
                    <a:pt x="259" y="51"/>
                    <a:pt x="259" y="51"/>
                  </a:cubicBezTo>
                  <a:cubicBezTo>
                    <a:pt x="259" y="50"/>
                    <a:pt x="259" y="49"/>
                    <a:pt x="259" y="49"/>
                  </a:cubicBezTo>
                  <a:cubicBezTo>
                    <a:pt x="259" y="38"/>
                    <a:pt x="250" y="29"/>
                    <a:pt x="239" y="29"/>
                  </a:cubicBezTo>
                  <a:cubicBezTo>
                    <a:pt x="233" y="29"/>
                    <a:pt x="228" y="31"/>
                    <a:pt x="225" y="34"/>
                  </a:cubicBezTo>
                  <a:cubicBezTo>
                    <a:pt x="223" y="19"/>
                    <a:pt x="210" y="6"/>
                    <a:pt x="194" y="6"/>
                  </a:cubicBezTo>
                  <a:cubicBezTo>
                    <a:pt x="187" y="6"/>
                    <a:pt x="180" y="9"/>
                    <a:pt x="175" y="13"/>
                  </a:cubicBezTo>
                  <a:cubicBezTo>
                    <a:pt x="169" y="6"/>
                    <a:pt x="161" y="3"/>
                    <a:pt x="152" y="3"/>
                  </a:cubicBezTo>
                  <a:cubicBezTo>
                    <a:pt x="145" y="3"/>
                    <a:pt x="139" y="5"/>
                    <a:pt x="134" y="9"/>
                  </a:cubicBezTo>
                  <a:cubicBezTo>
                    <a:pt x="129" y="3"/>
                    <a:pt x="122" y="0"/>
                    <a:pt x="114" y="0"/>
                  </a:cubicBezTo>
                  <a:cubicBezTo>
                    <a:pt x="106" y="0"/>
                    <a:pt x="98" y="3"/>
                    <a:pt x="93" y="9"/>
                  </a:cubicBezTo>
                  <a:cubicBezTo>
                    <a:pt x="87" y="3"/>
                    <a:pt x="79" y="0"/>
                    <a:pt x="70" y="0"/>
                  </a:cubicBezTo>
                  <a:cubicBezTo>
                    <a:pt x="55" y="0"/>
                    <a:pt x="43" y="9"/>
                    <a:pt x="38" y="21"/>
                  </a:cubicBezTo>
                  <a:cubicBezTo>
                    <a:pt x="34" y="19"/>
                    <a:pt x="30" y="18"/>
                    <a:pt x="25" y="18"/>
                  </a:cubicBezTo>
                  <a:cubicBezTo>
                    <a:pt x="11" y="18"/>
                    <a:pt x="0" y="29"/>
                    <a:pt x="0" y="43"/>
                  </a:cubicBezTo>
                  <a:cubicBezTo>
                    <a:pt x="0" y="57"/>
                    <a:pt x="11" y="69"/>
                    <a:pt x="25" y="69"/>
                  </a:cubicBezTo>
                  <a:cubicBezTo>
                    <a:pt x="239" y="69"/>
                    <a:pt x="239" y="69"/>
                    <a:pt x="239" y="69"/>
                  </a:cubicBezTo>
                  <a:cubicBezTo>
                    <a:pt x="248" y="69"/>
                    <a:pt x="256" y="62"/>
                    <a:pt x="259" y="53"/>
                  </a:cubicBezTo>
                  <a:lnTo>
                    <a:pt x="233" y="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2" name="Freeform 644">
              <a:extLst>
                <a:ext uri="{FF2B5EF4-FFF2-40B4-BE49-F238E27FC236}">
                  <a16:creationId xmlns:a16="http://schemas.microsoft.com/office/drawing/2014/main" id="{8BB33C28-7B9E-43CF-915D-C1CCB0296492}"/>
                </a:ext>
              </a:extLst>
            </p:cNvPr>
            <p:cNvSpPr>
              <a:spLocks/>
            </p:cNvSpPr>
            <p:nvPr/>
          </p:nvSpPr>
          <p:spPr bwMode="auto">
            <a:xfrm>
              <a:off x="4913802" y="59275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3" name="Freeform 645">
              <a:extLst>
                <a:ext uri="{FF2B5EF4-FFF2-40B4-BE49-F238E27FC236}">
                  <a16:creationId xmlns:a16="http://schemas.microsoft.com/office/drawing/2014/main" id="{9F558199-58F1-4642-8085-6F069DB7E0F8}"/>
                </a:ext>
              </a:extLst>
            </p:cNvPr>
            <p:cNvSpPr>
              <a:spLocks/>
            </p:cNvSpPr>
            <p:nvPr/>
          </p:nvSpPr>
          <p:spPr bwMode="auto">
            <a:xfrm>
              <a:off x="4926083" y="5792426"/>
              <a:ext cx="723170" cy="159643"/>
            </a:xfrm>
            <a:custGeom>
              <a:avLst/>
              <a:gdLst>
                <a:gd name="T0" fmla="*/ 287 w 288"/>
                <a:gd name="T1" fmla="*/ 48 h 64"/>
                <a:gd name="T2" fmla="*/ 254 w 288"/>
                <a:gd name="T3" fmla="*/ 48 h 64"/>
                <a:gd name="T4" fmla="*/ 240 w 288"/>
                <a:gd name="T5" fmla="*/ 48 h 64"/>
                <a:gd name="T6" fmla="*/ 234 w 288"/>
                <a:gd name="T7" fmla="*/ 48 h 64"/>
                <a:gd name="T8" fmla="*/ 223 w 288"/>
                <a:gd name="T9" fmla="*/ 54 h 64"/>
                <a:gd name="T10" fmla="*/ 229 w 288"/>
                <a:gd name="T11" fmla="*/ 24 h 64"/>
                <a:gd name="T12" fmla="*/ 223 w 288"/>
                <a:gd name="T13" fmla="*/ 27 h 64"/>
                <a:gd name="T14" fmla="*/ 219 w 288"/>
                <a:gd name="T15" fmla="*/ 46 h 64"/>
                <a:gd name="T16" fmla="*/ 218 w 288"/>
                <a:gd name="T17" fmla="*/ 54 h 64"/>
                <a:gd name="T18" fmla="*/ 148 w 288"/>
                <a:gd name="T19" fmla="*/ 54 h 64"/>
                <a:gd name="T20" fmla="*/ 165 w 288"/>
                <a:gd name="T21" fmla="*/ 3 h 64"/>
                <a:gd name="T22" fmla="*/ 161 w 288"/>
                <a:gd name="T23" fmla="*/ 1 h 64"/>
                <a:gd name="T24" fmla="*/ 144 w 288"/>
                <a:gd name="T25" fmla="*/ 46 h 64"/>
                <a:gd name="T26" fmla="*/ 143 w 288"/>
                <a:gd name="T27" fmla="*/ 54 h 64"/>
                <a:gd name="T28" fmla="*/ 73 w 288"/>
                <a:gd name="T29" fmla="*/ 54 h 64"/>
                <a:gd name="T30" fmla="*/ 93 w 288"/>
                <a:gd name="T31" fmla="*/ 0 h 64"/>
                <a:gd name="T32" fmla="*/ 88 w 288"/>
                <a:gd name="T33" fmla="*/ 4 h 64"/>
                <a:gd name="T34" fmla="*/ 85 w 288"/>
                <a:gd name="T35" fmla="*/ 2 h 64"/>
                <a:gd name="T36" fmla="*/ 69 w 288"/>
                <a:gd name="T37" fmla="*/ 46 h 64"/>
                <a:gd name="T38" fmla="*/ 68 w 288"/>
                <a:gd name="T39" fmla="*/ 54 h 64"/>
                <a:gd name="T40" fmla="*/ 0 w 288"/>
                <a:gd name="T41" fmla="*/ 54 h 64"/>
                <a:gd name="T42" fmla="*/ 20 w 288"/>
                <a:gd name="T43" fmla="*/ 64 h 64"/>
                <a:gd name="T44" fmla="*/ 234 w 288"/>
                <a:gd name="T45" fmla="*/ 64 h 64"/>
                <a:gd name="T46" fmla="*/ 253 w 288"/>
                <a:gd name="T47" fmla="*/ 51 h 64"/>
                <a:gd name="T48" fmla="*/ 287 w 288"/>
                <a:gd name="T49" fmla="*/ 51 h 64"/>
                <a:gd name="T50" fmla="*/ 288 w 288"/>
                <a:gd name="T51" fmla="*/ 50 h 64"/>
                <a:gd name="T52" fmla="*/ 287 w 288"/>
                <a:gd name="T53"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64">
                  <a:moveTo>
                    <a:pt x="287" y="48"/>
                  </a:moveTo>
                  <a:cubicBezTo>
                    <a:pt x="254" y="48"/>
                    <a:pt x="254" y="48"/>
                    <a:pt x="254" y="48"/>
                  </a:cubicBezTo>
                  <a:cubicBezTo>
                    <a:pt x="240" y="48"/>
                    <a:pt x="240" y="48"/>
                    <a:pt x="240" y="48"/>
                  </a:cubicBezTo>
                  <a:cubicBezTo>
                    <a:pt x="234" y="48"/>
                    <a:pt x="234" y="48"/>
                    <a:pt x="234" y="48"/>
                  </a:cubicBezTo>
                  <a:cubicBezTo>
                    <a:pt x="231" y="51"/>
                    <a:pt x="227" y="53"/>
                    <a:pt x="223" y="54"/>
                  </a:cubicBezTo>
                  <a:cubicBezTo>
                    <a:pt x="223" y="46"/>
                    <a:pt x="225" y="35"/>
                    <a:pt x="229" y="24"/>
                  </a:cubicBezTo>
                  <a:cubicBezTo>
                    <a:pt x="226" y="25"/>
                    <a:pt x="224" y="26"/>
                    <a:pt x="223" y="27"/>
                  </a:cubicBezTo>
                  <a:cubicBezTo>
                    <a:pt x="220" y="34"/>
                    <a:pt x="219" y="41"/>
                    <a:pt x="219" y="46"/>
                  </a:cubicBezTo>
                  <a:cubicBezTo>
                    <a:pt x="218" y="49"/>
                    <a:pt x="218" y="52"/>
                    <a:pt x="218" y="54"/>
                  </a:cubicBezTo>
                  <a:cubicBezTo>
                    <a:pt x="148" y="54"/>
                    <a:pt x="148" y="54"/>
                    <a:pt x="148" y="54"/>
                  </a:cubicBezTo>
                  <a:cubicBezTo>
                    <a:pt x="148" y="41"/>
                    <a:pt x="152" y="21"/>
                    <a:pt x="165" y="3"/>
                  </a:cubicBezTo>
                  <a:cubicBezTo>
                    <a:pt x="164" y="3"/>
                    <a:pt x="162" y="2"/>
                    <a:pt x="161" y="1"/>
                  </a:cubicBezTo>
                  <a:cubicBezTo>
                    <a:pt x="149" y="17"/>
                    <a:pt x="145" y="34"/>
                    <a:pt x="144" y="46"/>
                  </a:cubicBezTo>
                  <a:cubicBezTo>
                    <a:pt x="143" y="49"/>
                    <a:pt x="143" y="52"/>
                    <a:pt x="143" y="54"/>
                  </a:cubicBezTo>
                  <a:cubicBezTo>
                    <a:pt x="73" y="54"/>
                    <a:pt x="73" y="54"/>
                    <a:pt x="73" y="54"/>
                  </a:cubicBezTo>
                  <a:cubicBezTo>
                    <a:pt x="73" y="40"/>
                    <a:pt x="77" y="18"/>
                    <a:pt x="93" y="0"/>
                  </a:cubicBezTo>
                  <a:cubicBezTo>
                    <a:pt x="91" y="1"/>
                    <a:pt x="90" y="2"/>
                    <a:pt x="88" y="4"/>
                  </a:cubicBezTo>
                  <a:cubicBezTo>
                    <a:pt x="87" y="3"/>
                    <a:pt x="86" y="2"/>
                    <a:pt x="85" y="2"/>
                  </a:cubicBezTo>
                  <a:cubicBezTo>
                    <a:pt x="74" y="17"/>
                    <a:pt x="70" y="34"/>
                    <a:pt x="69" y="46"/>
                  </a:cubicBezTo>
                  <a:cubicBezTo>
                    <a:pt x="68" y="49"/>
                    <a:pt x="68" y="52"/>
                    <a:pt x="68" y="54"/>
                  </a:cubicBezTo>
                  <a:cubicBezTo>
                    <a:pt x="0" y="54"/>
                    <a:pt x="0" y="54"/>
                    <a:pt x="0" y="54"/>
                  </a:cubicBezTo>
                  <a:cubicBezTo>
                    <a:pt x="5" y="60"/>
                    <a:pt x="12" y="64"/>
                    <a:pt x="20" y="64"/>
                  </a:cubicBezTo>
                  <a:cubicBezTo>
                    <a:pt x="234" y="64"/>
                    <a:pt x="234" y="64"/>
                    <a:pt x="234" y="64"/>
                  </a:cubicBezTo>
                  <a:cubicBezTo>
                    <a:pt x="243" y="64"/>
                    <a:pt x="250" y="58"/>
                    <a:pt x="253" y="51"/>
                  </a:cubicBezTo>
                  <a:cubicBezTo>
                    <a:pt x="287" y="51"/>
                    <a:pt x="287" y="51"/>
                    <a:pt x="287" y="51"/>
                  </a:cubicBezTo>
                  <a:cubicBezTo>
                    <a:pt x="288" y="51"/>
                    <a:pt x="288" y="50"/>
                    <a:pt x="288" y="50"/>
                  </a:cubicBezTo>
                  <a:cubicBezTo>
                    <a:pt x="288" y="49"/>
                    <a:pt x="288" y="48"/>
                    <a:pt x="287" y="48"/>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4" name="Freeform 646">
              <a:extLst>
                <a:ext uri="{FF2B5EF4-FFF2-40B4-BE49-F238E27FC236}">
                  <a16:creationId xmlns:a16="http://schemas.microsoft.com/office/drawing/2014/main" id="{977B3138-D7C2-4553-8295-4605C3C3C5EC}"/>
                </a:ext>
              </a:extLst>
            </p:cNvPr>
            <p:cNvSpPr>
              <a:spLocks/>
            </p:cNvSpPr>
            <p:nvPr/>
          </p:nvSpPr>
          <p:spPr bwMode="auto">
            <a:xfrm>
              <a:off x="5518263" y="5852463"/>
              <a:ext cx="45028" cy="54579"/>
            </a:xfrm>
            <a:custGeom>
              <a:avLst/>
              <a:gdLst>
                <a:gd name="T0" fmla="*/ 3 w 18"/>
                <a:gd name="T1" fmla="*/ 0 h 22"/>
                <a:gd name="T2" fmla="*/ 3 w 18"/>
                <a:gd name="T3" fmla="*/ 12 h 22"/>
                <a:gd name="T4" fmla="*/ 0 w 18"/>
                <a:gd name="T5" fmla="*/ 22 h 22"/>
                <a:gd name="T6" fmla="*/ 18 w 18"/>
                <a:gd name="T7" fmla="*/ 22 h 22"/>
                <a:gd name="T8" fmla="*/ 18 w 18"/>
                <a:gd name="T9" fmla="*/ 20 h 22"/>
                <a:gd name="T10" fmla="*/ 3 w 18"/>
                <a:gd name="T11" fmla="*/ 0 h 22"/>
              </a:gdLst>
              <a:ahLst/>
              <a:cxnLst>
                <a:cxn ang="0">
                  <a:pos x="T0" y="T1"/>
                </a:cxn>
                <a:cxn ang="0">
                  <a:pos x="T2" y="T3"/>
                </a:cxn>
                <a:cxn ang="0">
                  <a:pos x="T4" y="T5"/>
                </a:cxn>
                <a:cxn ang="0">
                  <a:pos x="T6" y="T7"/>
                </a:cxn>
                <a:cxn ang="0">
                  <a:pos x="T8" y="T9"/>
                </a:cxn>
                <a:cxn ang="0">
                  <a:pos x="T10" y="T11"/>
                </a:cxn>
              </a:cxnLst>
              <a:rect l="0" t="0" r="r" b="b"/>
              <a:pathLst>
                <a:path w="18" h="22">
                  <a:moveTo>
                    <a:pt x="3" y="0"/>
                  </a:moveTo>
                  <a:cubicBezTo>
                    <a:pt x="3" y="12"/>
                    <a:pt x="3" y="12"/>
                    <a:pt x="3" y="12"/>
                  </a:cubicBezTo>
                  <a:cubicBezTo>
                    <a:pt x="3" y="15"/>
                    <a:pt x="2" y="19"/>
                    <a:pt x="0" y="22"/>
                  </a:cubicBezTo>
                  <a:cubicBezTo>
                    <a:pt x="18" y="22"/>
                    <a:pt x="18" y="22"/>
                    <a:pt x="18" y="22"/>
                  </a:cubicBezTo>
                  <a:cubicBezTo>
                    <a:pt x="18" y="21"/>
                    <a:pt x="18" y="20"/>
                    <a:pt x="18" y="20"/>
                  </a:cubicBezTo>
                  <a:cubicBezTo>
                    <a:pt x="18" y="10"/>
                    <a:pt x="12" y="3"/>
                    <a:pt x="3" y="0"/>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5" name="Freeform 647">
              <a:extLst>
                <a:ext uri="{FF2B5EF4-FFF2-40B4-BE49-F238E27FC236}">
                  <a16:creationId xmlns:a16="http://schemas.microsoft.com/office/drawing/2014/main" id="{048ACD18-6FBE-4392-859F-F291C5BD1991}"/>
                </a:ext>
              </a:extLst>
            </p:cNvPr>
            <p:cNvSpPr>
              <a:spLocks/>
            </p:cNvSpPr>
            <p:nvPr/>
          </p:nvSpPr>
          <p:spPr bwMode="auto">
            <a:xfrm>
              <a:off x="5010680" y="5673717"/>
              <a:ext cx="186933" cy="322015"/>
            </a:xfrm>
            <a:custGeom>
              <a:avLst/>
              <a:gdLst>
                <a:gd name="T0" fmla="*/ 16 w 74"/>
                <a:gd name="T1" fmla="*/ 125 h 128"/>
                <a:gd name="T2" fmla="*/ 27 w 74"/>
                <a:gd name="T3" fmla="*/ 99 h 128"/>
                <a:gd name="T4" fmla="*/ 27 w 74"/>
                <a:gd name="T5" fmla="*/ 94 h 128"/>
                <a:gd name="T6" fmla="*/ 27 w 74"/>
                <a:gd name="T7" fmla="*/ 94 h 128"/>
                <a:gd name="T8" fmla="*/ 28 w 74"/>
                <a:gd name="T9" fmla="*/ 88 h 128"/>
                <a:gd name="T10" fmla="*/ 70 w 74"/>
                <a:gd name="T11" fmla="*/ 6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4 h 128"/>
                <a:gd name="T30" fmla="*/ 24 w 74"/>
                <a:gd name="T31" fmla="*/ 86 h 128"/>
                <a:gd name="T32" fmla="*/ 20 w 74"/>
                <a:gd name="T33" fmla="*/ 90 h 128"/>
                <a:gd name="T34" fmla="*/ 16 w 74"/>
                <a:gd name="T35" fmla="*/ 93 h 128"/>
                <a:gd name="T36" fmla="*/ 1 w 74"/>
                <a:gd name="T37" fmla="*/ 117 h 128"/>
                <a:gd name="T38" fmla="*/ 3 w 74"/>
                <a:gd name="T39" fmla="*/ 124 h 128"/>
                <a:gd name="T40" fmla="*/ 10 w 74"/>
                <a:gd name="T41" fmla="*/ 127 h 128"/>
                <a:gd name="T42" fmla="*/ 16 w 74"/>
                <a:gd name="T43" fmla="*/ 12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5"/>
                  </a:moveTo>
                  <a:cubicBezTo>
                    <a:pt x="27" y="99"/>
                    <a:pt x="27" y="99"/>
                    <a:pt x="27" y="99"/>
                  </a:cubicBezTo>
                  <a:cubicBezTo>
                    <a:pt x="28" y="97"/>
                    <a:pt x="28" y="95"/>
                    <a:pt x="27" y="94"/>
                  </a:cubicBezTo>
                  <a:cubicBezTo>
                    <a:pt x="27" y="94"/>
                    <a:pt x="27" y="94"/>
                    <a:pt x="27" y="94"/>
                  </a:cubicBezTo>
                  <a:cubicBezTo>
                    <a:pt x="27" y="92"/>
                    <a:pt x="27" y="90"/>
                    <a:pt x="28" y="88"/>
                  </a:cubicBezTo>
                  <a:cubicBezTo>
                    <a:pt x="70" y="6"/>
                    <a:pt x="70" y="6"/>
                    <a:pt x="70" y="6"/>
                  </a:cubicBezTo>
                  <a:cubicBezTo>
                    <a:pt x="71" y="6"/>
                    <a:pt x="71" y="6"/>
                    <a:pt x="71" y="6"/>
                  </a:cubicBezTo>
                  <a:cubicBezTo>
                    <a:pt x="72" y="7"/>
                    <a:pt x="73" y="6"/>
                    <a:pt x="73" y="5"/>
                  </a:cubicBezTo>
                  <a:cubicBezTo>
                    <a:pt x="73" y="5"/>
                    <a:pt x="73" y="5"/>
                    <a:pt x="73" y="5"/>
                  </a:cubicBezTo>
                  <a:cubicBezTo>
                    <a:pt x="74" y="5"/>
                    <a:pt x="73" y="4"/>
                    <a:pt x="73" y="3"/>
                  </a:cubicBezTo>
                  <a:cubicBezTo>
                    <a:pt x="67" y="0"/>
                    <a:pt x="67" y="0"/>
                    <a:pt x="67" y="0"/>
                  </a:cubicBezTo>
                  <a:cubicBezTo>
                    <a:pt x="66" y="0"/>
                    <a:pt x="65" y="0"/>
                    <a:pt x="65" y="1"/>
                  </a:cubicBezTo>
                  <a:cubicBezTo>
                    <a:pt x="65" y="1"/>
                    <a:pt x="65" y="1"/>
                    <a:pt x="65" y="1"/>
                  </a:cubicBezTo>
                  <a:cubicBezTo>
                    <a:pt x="65" y="2"/>
                    <a:pt x="65" y="3"/>
                    <a:pt x="66" y="3"/>
                  </a:cubicBezTo>
                  <a:cubicBezTo>
                    <a:pt x="67" y="4"/>
                    <a:pt x="67" y="4"/>
                    <a:pt x="67" y="4"/>
                  </a:cubicBezTo>
                  <a:cubicBezTo>
                    <a:pt x="24" y="86"/>
                    <a:pt x="24" y="86"/>
                    <a:pt x="24" y="86"/>
                  </a:cubicBezTo>
                  <a:cubicBezTo>
                    <a:pt x="23" y="88"/>
                    <a:pt x="22" y="89"/>
                    <a:pt x="20" y="90"/>
                  </a:cubicBezTo>
                  <a:cubicBezTo>
                    <a:pt x="18" y="90"/>
                    <a:pt x="17" y="92"/>
                    <a:pt x="16" y="93"/>
                  </a:cubicBezTo>
                  <a:cubicBezTo>
                    <a:pt x="1" y="117"/>
                    <a:pt x="1" y="117"/>
                    <a:pt x="1" y="117"/>
                  </a:cubicBezTo>
                  <a:cubicBezTo>
                    <a:pt x="0" y="120"/>
                    <a:pt x="1" y="123"/>
                    <a:pt x="3" y="124"/>
                  </a:cubicBezTo>
                  <a:cubicBezTo>
                    <a:pt x="10" y="127"/>
                    <a:pt x="10" y="127"/>
                    <a:pt x="10" y="127"/>
                  </a:cubicBezTo>
                  <a:cubicBezTo>
                    <a:pt x="12" y="128"/>
                    <a:pt x="15" y="127"/>
                    <a:pt x="16" y="125"/>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6" name="Freeform 648">
              <a:extLst>
                <a:ext uri="{FF2B5EF4-FFF2-40B4-BE49-F238E27FC236}">
                  <a16:creationId xmlns:a16="http://schemas.microsoft.com/office/drawing/2014/main" id="{6D58AFA3-6A6F-4A77-9A45-AAD29FA1618A}"/>
                </a:ext>
              </a:extLst>
            </p:cNvPr>
            <p:cNvSpPr>
              <a:spLocks/>
            </p:cNvSpPr>
            <p:nvPr/>
          </p:nvSpPr>
          <p:spPr bwMode="auto">
            <a:xfrm>
              <a:off x="5149856" y="5711922"/>
              <a:ext cx="24560" cy="30018"/>
            </a:xfrm>
            <a:custGeom>
              <a:avLst/>
              <a:gdLst>
                <a:gd name="T0" fmla="*/ 9 w 18"/>
                <a:gd name="T1" fmla="*/ 22 h 22"/>
                <a:gd name="T2" fmla="*/ 18 w 18"/>
                <a:gd name="T3" fmla="*/ 0 h 22"/>
                <a:gd name="T4" fmla="*/ 9 w 18"/>
                <a:gd name="T5" fmla="*/ 1 h 22"/>
                <a:gd name="T6" fmla="*/ 0 w 18"/>
                <a:gd name="T7" fmla="*/ 22 h 22"/>
                <a:gd name="T8" fmla="*/ 9 w 18"/>
                <a:gd name="T9" fmla="*/ 22 h 22"/>
              </a:gdLst>
              <a:ahLst/>
              <a:cxnLst>
                <a:cxn ang="0">
                  <a:pos x="T0" y="T1"/>
                </a:cxn>
                <a:cxn ang="0">
                  <a:pos x="T2" y="T3"/>
                </a:cxn>
                <a:cxn ang="0">
                  <a:pos x="T4" y="T5"/>
                </a:cxn>
                <a:cxn ang="0">
                  <a:pos x="T6" y="T7"/>
                </a:cxn>
                <a:cxn ang="0">
                  <a:pos x="T8" y="T9"/>
                </a:cxn>
              </a:cxnLst>
              <a:rect l="0" t="0" r="r" b="b"/>
              <a:pathLst>
                <a:path w="18" h="22">
                  <a:moveTo>
                    <a:pt x="9" y="22"/>
                  </a:moveTo>
                  <a:lnTo>
                    <a:pt x="18" y="0"/>
                  </a:lnTo>
                  <a:lnTo>
                    <a:pt x="9" y="1"/>
                  </a:lnTo>
                  <a:lnTo>
                    <a:pt x="0" y="22"/>
                  </a:lnTo>
                  <a:lnTo>
                    <a:pt x="9" y="22"/>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7" name="Freeform 649">
              <a:extLst>
                <a:ext uri="{FF2B5EF4-FFF2-40B4-BE49-F238E27FC236}">
                  <a16:creationId xmlns:a16="http://schemas.microsoft.com/office/drawing/2014/main" id="{8F7DF0E2-92AE-4FC1-A859-60E7A0B854E6}"/>
                </a:ext>
              </a:extLst>
            </p:cNvPr>
            <p:cNvSpPr>
              <a:spLocks/>
            </p:cNvSpPr>
            <p:nvPr/>
          </p:nvSpPr>
          <p:spPr bwMode="auto">
            <a:xfrm>
              <a:off x="5013409" y="5894761"/>
              <a:ext cx="68224" cy="100971"/>
            </a:xfrm>
            <a:custGeom>
              <a:avLst/>
              <a:gdLst>
                <a:gd name="T0" fmla="*/ 10 w 27"/>
                <a:gd name="T1" fmla="*/ 35 h 40"/>
                <a:gd name="T2" fmla="*/ 8 w 27"/>
                <a:gd name="T3" fmla="*/ 36 h 40"/>
                <a:gd name="T4" fmla="*/ 0 w 27"/>
                <a:gd name="T5" fmla="*/ 33 h 40"/>
                <a:gd name="T6" fmla="*/ 2 w 27"/>
                <a:gd name="T7" fmla="*/ 36 h 40"/>
                <a:gd name="T8" fmla="*/ 9 w 27"/>
                <a:gd name="T9" fmla="*/ 39 h 40"/>
                <a:gd name="T10" fmla="*/ 15 w 27"/>
                <a:gd name="T11" fmla="*/ 37 h 40"/>
                <a:gd name="T12" fmla="*/ 26 w 27"/>
                <a:gd name="T13" fmla="*/ 11 h 40"/>
                <a:gd name="T14" fmla="*/ 26 w 27"/>
                <a:gd name="T15" fmla="*/ 6 h 40"/>
                <a:gd name="T16" fmla="*/ 26 w 27"/>
                <a:gd name="T17" fmla="*/ 6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10" y="36"/>
                    <a:pt x="9" y="36"/>
                    <a:pt x="8" y="36"/>
                  </a:cubicBezTo>
                  <a:cubicBezTo>
                    <a:pt x="0" y="33"/>
                    <a:pt x="0" y="33"/>
                    <a:pt x="0" y="33"/>
                  </a:cubicBezTo>
                  <a:cubicBezTo>
                    <a:pt x="0" y="34"/>
                    <a:pt x="1" y="35"/>
                    <a:pt x="2" y="36"/>
                  </a:cubicBezTo>
                  <a:cubicBezTo>
                    <a:pt x="9" y="39"/>
                    <a:pt x="9" y="39"/>
                    <a:pt x="9" y="39"/>
                  </a:cubicBezTo>
                  <a:cubicBezTo>
                    <a:pt x="11" y="40"/>
                    <a:pt x="14" y="39"/>
                    <a:pt x="15" y="37"/>
                  </a:cubicBezTo>
                  <a:cubicBezTo>
                    <a:pt x="26" y="11"/>
                    <a:pt x="26" y="11"/>
                    <a:pt x="26" y="11"/>
                  </a:cubicBezTo>
                  <a:cubicBezTo>
                    <a:pt x="27" y="9"/>
                    <a:pt x="27" y="7"/>
                    <a:pt x="26" y="6"/>
                  </a:cubicBezTo>
                  <a:cubicBezTo>
                    <a:pt x="26" y="6"/>
                    <a:pt x="26" y="6"/>
                    <a:pt x="26" y="6"/>
                  </a:cubicBezTo>
                  <a:cubicBezTo>
                    <a:pt x="26" y="4"/>
                    <a:pt x="26" y="2"/>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8" name="Freeform 650">
              <a:extLst>
                <a:ext uri="{FF2B5EF4-FFF2-40B4-BE49-F238E27FC236}">
                  <a16:creationId xmlns:a16="http://schemas.microsoft.com/office/drawing/2014/main" id="{15174C38-6C65-493F-9662-69C4C116D11B}"/>
                </a:ext>
              </a:extLst>
            </p:cNvPr>
            <p:cNvSpPr>
              <a:spLocks/>
            </p:cNvSpPr>
            <p:nvPr/>
          </p:nvSpPr>
          <p:spPr bwMode="auto">
            <a:xfrm>
              <a:off x="5149856" y="5688726"/>
              <a:ext cx="42299" cy="30018"/>
            </a:xfrm>
            <a:custGeom>
              <a:avLst/>
              <a:gdLst>
                <a:gd name="T0" fmla="*/ 4 w 17"/>
                <a:gd name="T1" fmla="*/ 4 h 12"/>
                <a:gd name="T2" fmla="*/ 8 w 17"/>
                <a:gd name="T3" fmla="*/ 1 h 12"/>
                <a:gd name="T4" fmla="*/ 10 w 17"/>
                <a:gd name="T5" fmla="*/ 0 h 12"/>
                <a:gd name="T6" fmla="*/ 15 w 17"/>
                <a:gd name="T7" fmla="*/ 0 h 12"/>
                <a:gd name="T8" fmla="*/ 16 w 17"/>
                <a:gd name="T9" fmla="*/ 0 h 12"/>
                <a:gd name="T10" fmla="*/ 16 w 17"/>
                <a:gd name="T11" fmla="*/ 2 h 12"/>
                <a:gd name="T12" fmla="*/ 15 w 17"/>
                <a:gd name="T13" fmla="*/ 3 h 12"/>
                <a:gd name="T14" fmla="*/ 15 w 17"/>
                <a:gd name="T15" fmla="*/ 6 h 12"/>
                <a:gd name="T16" fmla="*/ 15 w 17"/>
                <a:gd name="T17" fmla="*/ 6 h 12"/>
                <a:gd name="T18" fmla="*/ 15 w 17"/>
                <a:gd name="T19" fmla="*/ 9 h 12"/>
                <a:gd name="T20" fmla="*/ 14 w 17"/>
                <a:gd name="T21" fmla="*/ 9 h 12"/>
                <a:gd name="T22" fmla="*/ 13 w 17"/>
                <a:gd name="T23" fmla="*/ 11 h 12"/>
                <a:gd name="T24" fmla="*/ 12 w 17"/>
                <a:gd name="T25" fmla="*/ 12 h 12"/>
                <a:gd name="T26" fmla="*/ 7 w 17"/>
                <a:gd name="T27" fmla="*/ 11 h 12"/>
                <a:gd name="T28" fmla="*/ 7 w 17"/>
                <a:gd name="T29" fmla="*/ 11 h 12"/>
                <a:gd name="T30" fmla="*/ 2 w 17"/>
                <a:gd name="T31" fmla="*/ 12 h 12"/>
                <a:gd name="T32" fmla="*/ 0 w 17"/>
                <a:gd name="T33" fmla="*/ 7 h 12"/>
                <a:gd name="T34" fmla="*/ 4 w 17"/>
                <a:gd name="T35"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2">
                  <a:moveTo>
                    <a:pt x="4" y="4"/>
                  </a:moveTo>
                  <a:cubicBezTo>
                    <a:pt x="8" y="1"/>
                    <a:pt x="8" y="1"/>
                    <a:pt x="8" y="1"/>
                  </a:cubicBezTo>
                  <a:cubicBezTo>
                    <a:pt x="9" y="1"/>
                    <a:pt x="9" y="1"/>
                    <a:pt x="10" y="0"/>
                  </a:cubicBezTo>
                  <a:cubicBezTo>
                    <a:pt x="15" y="0"/>
                    <a:pt x="15" y="0"/>
                    <a:pt x="15" y="0"/>
                  </a:cubicBezTo>
                  <a:cubicBezTo>
                    <a:pt x="15" y="0"/>
                    <a:pt x="16" y="0"/>
                    <a:pt x="16" y="0"/>
                  </a:cubicBezTo>
                  <a:cubicBezTo>
                    <a:pt x="16" y="0"/>
                    <a:pt x="17" y="1"/>
                    <a:pt x="16" y="2"/>
                  </a:cubicBezTo>
                  <a:cubicBezTo>
                    <a:pt x="15" y="3"/>
                    <a:pt x="15" y="3"/>
                    <a:pt x="15" y="3"/>
                  </a:cubicBezTo>
                  <a:cubicBezTo>
                    <a:pt x="16" y="4"/>
                    <a:pt x="16" y="5"/>
                    <a:pt x="15" y="6"/>
                  </a:cubicBezTo>
                  <a:cubicBezTo>
                    <a:pt x="15" y="6"/>
                    <a:pt x="15" y="6"/>
                    <a:pt x="15" y="6"/>
                  </a:cubicBezTo>
                  <a:cubicBezTo>
                    <a:pt x="16" y="7"/>
                    <a:pt x="16" y="8"/>
                    <a:pt x="15" y="9"/>
                  </a:cubicBezTo>
                  <a:cubicBezTo>
                    <a:pt x="14" y="9"/>
                    <a:pt x="14" y="9"/>
                    <a:pt x="14" y="9"/>
                  </a:cubicBezTo>
                  <a:cubicBezTo>
                    <a:pt x="15" y="10"/>
                    <a:pt x="14" y="11"/>
                    <a:pt x="13" y="11"/>
                  </a:cubicBezTo>
                  <a:cubicBezTo>
                    <a:pt x="12" y="12"/>
                    <a:pt x="12" y="12"/>
                    <a:pt x="12" y="12"/>
                  </a:cubicBezTo>
                  <a:cubicBezTo>
                    <a:pt x="11" y="12"/>
                    <a:pt x="9" y="12"/>
                    <a:pt x="7" y="11"/>
                  </a:cubicBezTo>
                  <a:cubicBezTo>
                    <a:pt x="7" y="11"/>
                    <a:pt x="7" y="11"/>
                    <a:pt x="7" y="11"/>
                  </a:cubicBezTo>
                  <a:cubicBezTo>
                    <a:pt x="2" y="12"/>
                    <a:pt x="2" y="12"/>
                    <a:pt x="2" y="12"/>
                  </a:cubicBezTo>
                  <a:cubicBezTo>
                    <a:pt x="0" y="7"/>
                    <a:pt x="0" y="7"/>
                    <a:pt x="0" y="7"/>
                  </a:cubicBezTo>
                  <a:lnTo>
                    <a:pt x="4" y="4"/>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9" name="Freeform 651">
              <a:extLst>
                <a:ext uri="{FF2B5EF4-FFF2-40B4-BE49-F238E27FC236}">
                  <a16:creationId xmlns:a16="http://schemas.microsoft.com/office/drawing/2014/main" id="{48CE926A-C122-4D0E-871B-10BF36C0EE74}"/>
                </a:ext>
              </a:extLst>
            </p:cNvPr>
            <p:cNvSpPr>
              <a:spLocks/>
            </p:cNvSpPr>
            <p:nvPr/>
          </p:nvSpPr>
          <p:spPr bwMode="auto">
            <a:xfrm>
              <a:off x="5147127" y="5701006"/>
              <a:ext cx="19103" cy="20467"/>
            </a:xfrm>
            <a:custGeom>
              <a:avLst/>
              <a:gdLst>
                <a:gd name="T0" fmla="*/ 0 w 14"/>
                <a:gd name="T1" fmla="*/ 4 h 15"/>
                <a:gd name="T2" fmla="*/ 5 w 14"/>
                <a:gd name="T3" fmla="*/ 0 h 15"/>
                <a:gd name="T4" fmla="*/ 14 w 14"/>
                <a:gd name="T5" fmla="*/ 13 h 15"/>
                <a:gd name="T6" fmla="*/ 9 w 14"/>
                <a:gd name="T7" fmla="*/ 15 h 15"/>
                <a:gd name="T8" fmla="*/ 0 w 14"/>
                <a:gd name="T9" fmla="*/ 4 h 15"/>
              </a:gdLst>
              <a:ahLst/>
              <a:cxnLst>
                <a:cxn ang="0">
                  <a:pos x="T0" y="T1"/>
                </a:cxn>
                <a:cxn ang="0">
                  <a:pos x="T2" y="T3"/>
                </a:cxn>
                <a:cxn ang="0">
                  <a:pos x="T4" y="T5"/>
                </a:cxn>
                <a:cxn ang="0">
                  <a:pos x="T6" y="T7"/>
                </a:cxn>
                <a:cxn ang="0">
                  <a:pos x="T8" y="T9"/>
                </a:cxn>
              </a:cxnLst>
              <a:rect l="0" t="0" r="r" b="b"/>
              <a:pathLst>
                <a:path w="14" h="15">
                  <a:moveTo>
                    <a:pt x="0" y="4"/>
                  </a:moveTo>
                  <a:lnTo>
                    <a:pt x="5" y="0"/>
                  </a:lnTo>
                  <a:lnTo>
                    <a:pt x="14" y="13"/>
                  </a:lnTo>
                  <a:lnTo>
                    <a:pt x="9" y="15"/>
                  </a:lnTo>
                  <a:lnTo>
                    <a:pt x="0"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0" name="Freeform 652">
              <a:extLst>
                <a:ext uri="{FF2B5EF4-FFF2-40B4-BE49-F238E27FC236}">
                  <a16:creationId xmlns:a16="http://schemas.microsoft.com/office/drawing/2014/main" id="{3FCF13B2-9680-4291-8F95-E3249992F077}"/>
                </a:ext>
              </a:extLst>
            </p:cNvPr>
            <p:cNvSpPr>
              <a:spLocks/>
            </p:cNvSpPr>
            <p:nvPr/>
          </p:nvSpPr>
          <p:spPr bwMode="auto">
            <a:xfrm>
              <a:off x="5046156" y="5703735"/>
              <a:ext cx="118709" cy="57308"/>
            </a:xfrm>
            <a:custGeom>
              <a:avLst/>
              <a:gdLst>
                <a:gd name="T0" fmla="*/ 3 w 47"/>
                <a:gd name="T1" fmla="*/ 11 h 23"/>
                <a:gd name="T2" fmla="*/ 0 w 47"/>
                <a:gd name="T3" fmla="*/ 21 h 23"/>
                <a:gd name="T4" fmla="*/ 27 w 47"/>
                <a:gd name="T5" fmla="*/ 23 h 23"/>
                <a:gd name="T6" fmla="*/ 30 w 47"/>
                <a:gd name="T7" fmla="*/ 22 h 23"/>
                <a:gd name="T8" fmla="*/ 47 w 47"/>
                <a:gd name="T9" fmla="*/ 7 h 23"/>
                <a:gd name="T10" fmla="*/ 41 w 47"/>
                <a:gd name="T11" fmla="*/ 0 h 23"/>
                <a:gd name="T12" fmla="*/ 25 w 47"/>
                <a:gd name="T13" fmla="*/ 13 h 23"/>
                <a:gd name="T14" fmla="*/ 3 w 47"/>
                <a:gd name="T15" fmla="*/ 11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23">
                  <a:moveTo>
                    <a:pt x="3" y="11"/>
                  </a:moveTo>
                  <a:cubicBezTo>
                    <a:pt x="0" y="21"/>
                    <a:pt x="0" y="21"/>
                    <a:pt x="0" y="21"/>
                  </a:cubicBezTo>
                  <a:cubicBezTo>
                    <a:pt x="27" y="23"/>
                    <a:pt x="27" y="23"/>
                    <a:pt x="27" y="23"/>
                  </a:cubicBezTo>
                  <a:cubicBezTo>
                    <a:pt x="28" y="23"/>
                    <a:pt x="29" y="22"/>
                    <a:pt x="30" y="22"/>
                  </a:cubicBezTo>
                  <a:cubicBezTo>
                    <a:pt x="47" y="7"/>
                    <a:pt x="47" y="7"/>
                    <a:pt x="47" y="7"/>
                  </a:cubicBezTo>
                  <a:cubicBezTo>
                    <a:pt x="41" y="0"/>
                    <a:pt x="41" y="0"/>
                    <a:pt x="41" y="0"/>
                  </a:cubicBezTo>
                  <a:cubicBezTo>
                    <a:pt x="25" y="13"/>
                    <a:pt x="25" y="13"/>
                    <a:pt x="25" y="13"/>
                  </a:cubicBezTo>
                  <a:lnTo>
                    <a:pt x="3" y="11"/>
                  </a:lnTo>
                  <a:close/>
                </a:path>
              </a:pathLst>
            </a:custGeom>
            <a:solidFill>
              <a:srgbClr val="021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1" name="Oval 653">
              <a:extLst>
                <a:ext uri="{FF2B5EF4-FFF2-40B4-BE49-F238E27FC236}">
                  <a16:creationId xmlns:a16="http://schemas.microsoft.com/office/drawing/2014/main" id="{FEFEB268-CF6C-4D1D-AA18-4F1070DC4D3C}"/>
                </a:ext>
              </a:extLst>
            </p:cNvPr>
            <p:cNvSpPr>
              <a:spLocks noChangeArrowheads="1"/>
            </p:cNvSpPr>
            <p:nvPr/>
          </p:nvSpPr>
          <p:spPr bwMode="auto">
            <a:xfrm>
              <a:off x="5151220" y="5718744"/>
              <a:ext cx="5458" cy="5458"/>
            </a:xfrm>
            <a:prstGeom prst="ellipse">
              <a:avLst/>
            </a:pr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2" name="Freeform 654">
              <a:extLst>
                <a:ext uri="{FF2B5EF4-FFF2-40B4-BE49-F238E27FC236}">
                  <a16:creationId xmlns:a16="http://schemas.microsoft.com/office/drawing/2014/main" id="{E14FEC7B-8BD6-4A12-A38D-E003E562A2C3}"/>
                </a:ext>
              </a:extLst>
            </p:cNvPr>
            <p:cNvSpPr>
              <a:spLocks/>
            </p:cNvSpPr>
            <p:nvPr/>
          </p:nvSpPr>
          <p:spPr bwMode="auto">
            <a:xfrm>
              <a:off x="5384545" y="5681904"/>
              <a:ext cx="186933" cy="320651"/>
            </a:xfrm>
            <a:custGeom>
              <a:avLst/>
              <a:gdLst>
                <a:gd name="T0" fmla="*/ 16 w 74"/>
                <a:gd name="T1" fmla="*/ 124 h 128"/>
                <a:gd name="T2" fmla="*/ 27 w 74"/>
                <a:gd name="T3" fmla="*/ 98 h 128"/>
                <a:gd name="T4" fmla="*/ 28 w 74"/>
                <a:gd name="T5" fmla="*/ 93 h 128"/>
                <a:gd name="T6" fmla="*/ 28 w 74"/>
                <a:gd name="T7" fmla="*/ 93 h 128"/>
                <a:gd name="T8" fmla="*/ 28 w 74"/>
                <a:gd name="T9" fmla="*/ 88 h 128"/>
                <a:gd name="T10" fmla="*/ 70 w 74"/>
                <a:gd name="T11" fmla="*/ 5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3 h 128"/>
                <a:gd name="T30" fmla="*/ 25 w 74"/>
                <a:gd name="T31" fmla="*/ 86 h 128"/>
                <a:gd name="T32" fmla="*/ 20 w 74"/>
                <a:gd name="T33" fmla="*/ 89 h 128"/>
                <a:gd name="T34" fmla="*/ 16 w 74"/>
                <a:gd name="T35" fmla="*/ 93 h 128"/>
                <a:gd name="T36" fmla="*/ 2 w 74"/>
                <a:gd name="T37" fmla="*/ 117 h 128"/>
                <a:gd name="T38" fmla="*/ 3 w 74"/>
                <a:gd name="T39" fmla="*/ 123 h 128"/>
                <a:gd name="T40" fmla="*/ 10 w 74"/>
                <a:gd name="T41" fmla="*/ 127 h 128"/>
                <a:gd name="T42" fmla="*/ 16 w 74"/>
                <a:gd name="T4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4"/>
                  </a:moveTo>
                  <a:cubicBezTo>
                    <a:pt x="27" y="98"/>
                    <a:pt x="27" y="98"/>
                    <a:pt x="27" y="98"/>
                  </a:cubicBezTo>
                  <a:cubicBezTo>
                    <a:pt x="28" y="97"/>
                    <a:pt x="28" y="95"/>
                    <a:pt x="28" y="93"/>
                  </a:cubicBezTo>
                  <a:cubicBezTo>
                    <a:pt x="28" y="93"/>
                    <a:pt x="28" y="93"/>
                    <a:pt x="28" y="93"/>
                  </a:cubicBezTo>
                  <a:cubicBezTo>
                    <a:pt x="27" y="91"/>
                    <a:pt x="27" y="89"/>
                    <a:pt x="28" y="88"/>
                  </a:cubicBezTo>
                  <a:cubicBezTo>
                    <a:pt x="70" y="5"/>
                    <a:pt x="70" y="5"/>
                    <a:pt x="70" y="5"/>
                  </a:cubicBezTo>
                  <a:cubicBezTo>
                    <a:pt x="71" y="6"/>
                    <a:pt x="71" y="6"/>
                    <a:pt x="71" y="6"/>
                  </a:cubicBezTo>
                  <a:cubicBezTo>
                    <a:pt x="72" y="6"/>
                    <a:pt x="73" y="6"/>
                    <a:pt x="73" y="5"/>
                  </a:cubicBezTo>
                  <a:cubicBezTo>
                    <a:pt x="73" y="5"/>
                    <a:pt x="73" y="5"/>
                    <a:pt x="73" y="5"/>
                  </a:cubicBezTo>
                  <a:cubicBezTo>
                    <a:pt x="74" y="4"/>
                    <a:pt x="73" y="3"/>
                    <a:pt x="73" y="3"/>
                  </a:cubicBezTo>
                  <a:cubicBezTo>
                    <a:pt x="67" y="0"/>
                    <a:pt x="67" y="0"/>
                    <a:pt x="67" y="0"/>
                  </a:cubicBezTo>
                  <a:cubicBezTo>
                    <a:pt x="67" y="0"/>
                    <a:pt x="66" y="0"/>
                    <a:pt x="65" y="1"/>
                  </a:cubicBezTo>
                  <a:cubicBezTo>
                    <a:pt x="65" y="1"/>
                    <a:pt x="65" y="1"/>
                    <a:pt x="65" y="1"/>
                  </a:cubicBezTo>
                  <a:cubicBezTo>
                    <a:pt x="65" y="2"/>
                    <a:pt x="65" y="3"/>
                    <a:pt x="66" y="3"/>
                  </a:cubicBezTo>
                  <a:cubicBezTo>
                    <a:pt x="67" y="3"/>
                    <a:pt x="67" y="3"/>
                    <a:pt x="67" y="3"/>
                  </a:cubicBezTo>
                  <a:cubicBezTo>
                    <a:pt x="25" y="86"/>
                    <a:pt x="25" y="86"/>
                    <a:pt x="25" y="86"/>
                  </a:cubicBezTo>
                  <a:cubicBezTo>
                    <a:pt x="24" y="88"/>
                    <a:pt x="22" y="89"/>
                    <a:pt x="20" y="89"/>
                  </a:cubicBezTo>
                  <a:cubicBezTo>
                    <a:pt x="19" y="90"/>
                    <a:pt x="17" y="91"/>
                    <a:pt x="16" y="93"/>
                  </a:cubicBezTo>
                  <a:cubicBezTo>
                    <a:pt x="2" y="117"/>
                    <a:pt x="2" y="117"/>
                    <a:pt x="2" y="117"/>
                  </a:cubicBezTo>
                  <a:cubicBezTo>
                    <a:pt x="0" y="119"/>
                    <a:pt x="1" y="122"/>
                    <a:pt x="3" y="123"/>
                  </a:cubicBezTo>
                  <a:cubicBezTo>
                    <a:pt x="10" y="127"/>
                    <a:pt x="10" y="127"/>
                    <a:pt x="10" y="127"/>
                  </a:cubicBezTo>
                  <a:cubicBezTo>
                    <a:pt x="12" y="128"/>
                    <a:pt x="15" y="127"/>
                    <a:pt x="16" y="124"/>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3" name="Freeform 655">
              <a:extLst>
                <a:ext uri="{FF2B5EF4-FFF2-40B4-BE49-F238E27FC236}">
                  <a16:creationId xmlns:a16="http://schemas.microsoft.com/office/drawing/2014/main" id="{6CCCE072-04E7-467B-9EE0-76E847D25CB4}"/>
                </a:ext>
              </a:extLst>
            </p:cNvPr>
            <p:cNvSpPr>
              <a:spLocks/>
            </p:cNvSpPr>
            <p:nvPr/>
          </p:nvSpPr>
          <p:spPr bwMode="auto">
            <a:xfrm>
              <a:off x="5523721" y="5718744"/>
              <a:ext cx="27289" cy="30018"/>
            </a:xfrm>
            <a:custGeom>
              <a:avLst/>
              <a:gdLst>
                <a:gd name="T0" fmla="*/ 9 w 20"/>
                <a:gd name="T1" fmla="*/ 20 h 22"/>
                <a:gd name="T2" fmla="*/ 20 w 20"/>
                <a:gd name="T3" fmla="*/ 0 h 22"/>
                <a:gd name="T4" fmla="*/ 9 w 20"/>
                <a:gd name="T5" fmla="*/ 2 h 22"/>
                <a:gd name="T6" fmla="*/ 0 w 20"/>
                <a:gd name="T7" fmla="*/ 22 h 22"/>
                <a:gd name="T8" fmla="*/ 9 w 20"/>
                <a:gd name="T9" fmla="*/ 20 h 22"/>
              </a:gdLst>
              <a:ahLst/>
              <a:cxnLst>
                <a:cxn ang="0">
                  <a:pos x="T0" y="T1"/>
                </a:cxn>
                <a:cxn ang="0">
                  <a:pos x="T2" y="T3"/>
                </a:cxn>
                <a:cxn ang="0">
                  <a:pos x="T4" y="T5"/>
                </a:cxn>
                <a:cxn ang="0">
                  <a:pos x="T6" y="T7"/>
                </a:cxn>
                <a:cxn ang="0">
                  <a:pos x="T8" y="T9"/>
                </a:cxn>
              </a:cxnLst>
              <a:rect l="0" t="0" r="r" b="b"/>
              <a:pathLst>
                <a:path w="20" h="22">
                  <a:moveTo>
                    <a:pt x="9" y="20"/>
                  </a:moveTo>
                  <a:lnTo>
                    <a:pt x="20" y="0"/>
                  </a:lnTo>
                  <a:lnTo>
                    <a:pt x="9" y="2"/>
                  </a:lnTo>
                  <a:lnTo>
                    <a:pt x="0" y="22"/>
                  </a:lnTo>
                  <a:lnTo>
                    <a:pt x="9" y="20"/>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4" name="Freeform 656">
              <a:extLst>
                <a:ext uri="{FF2B5EF4-FFF2-40B4-BE49-F238E27FC236}">
                  <a16:creationId xmlns:a16="http://schemas.microsoft.com/office/drawing/2014/main" id="{A2C736B9-0196-4328-9E7C-E559AAA4A3C9}"/>
                </a:ext>
              </a:extLst>
            </p:cNvPr>
            <p:cNvSpPr>
              <a:spLocks/>
            </p:cNvSpPr>
            <p:nvPr/>
          </p:nvSpPr>
          <p:spPr bwMode="auto">
            <a:xfrm>
              <a:off x="5384545" y="5681904"/>
              <a:ext cx="186933" cy="320651"/>
            </a:xfrm>
            <a:custGeom>
              <a:avLst/>
              <a:gdLst>
                <a:gd name="T0" fmla="*/ 16 w 74"/>
                <a:gd name="T1" fmla="*/ 124 h 128"/>
                <a:gd name="T2" fmla="*/ 27 w 74"/>
                <a:gd name="T3" fmla="*/ 98 h 128"/>
                <a:gd name="T4" fmla="*/ 28 w 74"/>
                <a:gd name="T5" fmla="*/ 93 h 128"/>
                <a:gd name="T6" fmla="*/ 28 w 74"/>
                <a:gd name="T7" fmla="*/ 93 h 128"/>
                <a:gd name="T8" fmla="*/ 28 w 74"/>
                <a:gd name="T9" fmla="*/ 88 h 128"/>
                <a:gd name="T10" fmla="*/ 70 w 74"/>
                <a:gd name="T11" fmla="*/ 5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3 h 128"/>
                <a:gd name="T30" fmla="*/ 25 w 74"/>
                <a:gd name="T31" fmla="*/ 86 h 128"/>
                <a:gd name="T32" fmla="*/ 20 w 74"/>
                <a:gd name="T33" fmla="*/ 89 h 128"/>
                <a:gd name="T34" fmla="*/ 16 w 74"/>
                <a:gd name="T35" fmla="*/ 93 h 128"/>
                <a:gd name="T36" fmla="*/ 2 w 74"/>
                <a:gd name="T37" fmla="*/ 117 h 128"/>
                <a:gd name="T38" fmla="*/ 3 w 74"/>
                <a:gd name="T39" fmla="*/ 123 h 128"/>
                <a:gd name="T40" fmla="*/ 10 w 74"/>
                <a:gd name="T41" fmla="*/ 127 h 128"/>
                <a:gd name="T42" fmla="*/ 16 w 74"/>
                <a:gd name="T4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4"/>
                  </a:moveTo>
                  <a:cubicBezTo>
                    <a:pt x="27" y="98"/>
                    <a:pt x="27" y="98"/>
                    <a:pt x="27" y="98"/>
                  </a:cubicBezTo>
                  <a:cubicBezTo>
                    <a:pt x="28" y="97"/>
                    <a:pt x="28" y="95"/>
                    <a:pt x="28" y="93"/>
                  </a:cubicBezTo>
                  <a:cubicBezTo>
                    <a:pt x="28" y="93"/>
                    <a:pt x="28" y="93"/>
                    <a:pt x="28" y="93"/>
                  </a:cubicBezTo>
                  <a:cubicBezTo>
                    <a:pt x="27" y="91"/>
                    <a:pt x="27" y="89"/>
                    <a:pt x="28" y="88"/>
                  </a:cubicBezTo>
                  <a:cubicBezTo>
                    <a:pt x="70" y="5"/>
                    <a:pt x="70" y="5"/>
                    <a:pt x="70" y="5"/>
                  </a:cubicBezTo>
                  <a:cubicBezTo>
                    <a:pt x="71" y="6"/>
                    <a:pt x="71" y="6"/>
                    <a:pt x="71" y="6"/>
                  </a:cubicBezTo>
                  <a:cubicBezTo>
                    <a:pt x="72" y="6"/>
                    <a:pt x="73" y="6"/>
                    <a:pt x="73" y="5"/>
                  </a:cubicBezTo>
                  <a:cubicBezTo>
                    <a:pt x="73" y="5"/>
                    <a:pt x="73" y="5"/>
                    <a:pt x="73" y="5"/>
                  </a:cubicBezTo>
                  <a:cubicBezTo>
                    <a:pt x="74" y="4"/>
                    <a:pt x="73" y="3"/>
                    <a:pt x="73" y="3"/>
                  </a:cubicBezTo>
                  <a:cubicBezTo>
                    <a:pt x="67" y="0"/>
                    <a:pt x="67" y="0"/>
                    <a:pt x="67" y="0"/>
                  </a:cubicBezTo>
                  <a:cubicBezTo>
                    <a:pt x="67" y="0"/>
                    <a:pt x="66" y="0"/>
                    <a:pt x="65" y="1"/>
                  </a:cubicBezTo>
                  <a:cubicBezTo>
                    <a:pt x="65" y="1"/>
                    <a:pt x="65" y="1"/>
                    <a:pt x="65" y="1"/>
                  </a:cubicBezTo>
                  <a:cubicBezTo>
                    <a:pt x="65" y="2"/>
                    <a:pt x="65" y="3"/>
                    <a:pt x="66" y="3"/>
                  </a:cubicBezTo>
                  <a:cubicBezTo>
                    <a:pt x="67" y="3"/>
                    <a:pt x="67" y="3"/>
                    <a:pt x="67" y="3"/>
                  </a:cubicBezTo>
                  <a:cubicBezTo>
                    <a:pt x="25" y="86"/>
                    <a:pt x="25" y="86"/>
                    <a:pt x="25" y="86"/>
                  </a:cubicBezTo>
                  <a:cubicBezTo>
                    <a:pt x="24" y="88"/>
                    <a:pt x="22" y="89"/>
                    <a:pt x="20" y="89"/>
                  </a:cubicBezTo>
                  <a:cubicBezTo>
                    <a:pt x="19" y="90"/>
                    <a:pt x="17" y="91"/>
                    <a:pt x="16" y="93"/>
                  </a:cubicBezTo>
                  <a:cubicBezTo>
                    <a:pt x="2" y="117"/>
                    <a:pt x="2" y="117"/>
                    <a:pt x="2" y="117"/>
                  </a:cubicBezTo>
                  <a:cubicBezTo>
                    <a:pt x="0" y="119"/>
                    <a:pt x="1" y="122"/>
                    <a:pt x="3" y="123"/>
                  </a:cubicBezTo>
                  <a:cubicBezTo>
                    <a:pt x="10" y="127"/>
                    <a:pt x="10" y="127"/>
                    <a:pt x="10" y="127"/>
                  </a:cubicBezTo>
                  <a:cubicBezTo>
                    <a:pt x="12" y="128"/>
                    <a:pt x="15" y="127"/>
                    <a:pt x="16" y="124"/>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5" name="Freeform 657">
              <a:extLst>
                <a:ext uri="{FF2B5EF4-FFF2-40B4-BE49-F238E27FC236}">
                  <a16:creationId xmlns:a16="http://schemas.microsoft.com/office/drawing/2014/main" id="{FC07C0DE-7B41-46AE-92D4-555E39DC17E5}"/>
                </a:ext>
              </a:extLst>
            </p:cNvPr>
            <p:cNvSpPr>
              <a:spLocks/>
            </p:cNvSpPr>
            <p:nvPr/>
          </p:nvSpPr>
          <p:spPr bwMode="auto">
            <a:xfrm>
              <a:off x="5387274" y="5901584"/>
              <a:ext cx="68224" cy="100971"/>
            </a:xfrm>
            <a:custGeom>
              <a:avLst/>
              <a:gdLst>
                <a:gd name="T0" fmla="*/ 10 w 27"/>
                <a:gd name="T1" fmla="*/ 35 h 40"/>
                <a:gd name="T2" fmla="*/ 8 w 27"/>
                <a:gd name="T3" fmla="*/ 36 h 40"/>
                <a:gd name="T4" fmla="*/ 0 w 27"/>
                <a:gd name="T5" fmla="*/ 32 h 40"/>
                <a:gd name="T6" fmla="*/ 2 w 27"/>
                <a:gd name="T7" fmla="*/ 35 h 40"/>
                <a:gd name="T8" fmla="*/ 9 w 27"/>
                <a:gd name="T9" fmla="*/ 39 h 40"/>
                <a:gd name="T10" fmla="*/ 15 w 27"/>
                <a:gd name="T11" fmla="*/ 36 h 40"/>
                <a:gd name="T12" fmla="*/ 26 w 27"/>
                <a:gd name="T13" fmla="*/ 10 h 40"/>
                <a:gd name="T14" fmla="*/ 27 w 27"/>
                <a:gd name="T15" fmla="*/ 5 h 40"/>
                <a:gd name="T16" fmla="*/ 27 w 27"/>
                <a:gd name="T17" fmla="*/ 5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10" y="36"/>
                    <a:pt x="9" y="36"/>
                    <a:pt x="8" y="36"/>
                  </a:cubicBezTo>
                  <a:cubicBezTo>
                    <a:pt x="0" y="32"/>
                    <a:pt x="0" y="32"/>
                    <a:pt x="0" y="32"/>
                  </a:cubicBezTo>
                  <a:cubicBezTo>
                    <a:pt x="0" y="34"/>
                    <a:pt x="1" y="35"/>
                    <a:pt x="2" y="35"/>
                  </a:cubicBezTo>
                  <a:cubicBezTo>
                    <a:pt x="9" y="39"/>
                    <a:pt x="9" y="39"/>
                    <a:pt x="9" y="39"/>
                  </a:cubicBezTo>
                  <a:cubicBezTo>
                    <a:pt x="11" y="40"/>
                    <a:pt x="14" y="39"/>
                    <a:pt x="15" y="36"/>
                  </a:cubicBezTo>
                  <a:cubicBezTo>
                    <a:pt x="26" y="10"/>
                    <a:pt x="26" y="10"/>
                    <a:pt x="26" y="10"/>
                  </a:cubicBezTo>
                  <a:cubicBezTo>
                    <a:pt x="27" y="9"/>
                    <a:pt x="27" y="7"/>
                    <a:pt x="27" y="5"/>
                  </a:cubicBezTo>
                  <a:cubicBezTo>
                    <a:pt x="27" y="5"/>
                    <a:pt x="27" y="5"/>
                    <a:pt x="27" y="5"/>
                  </a:cubicBezTo>
                  <a:cubicBezTo>
                    <a:pt x="26" y="3"/>
                    <a:pt x="26" y="1"/>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6" name="Freeform 658">
              <a:extLst>
                <a:ext uri="{FF2B5EF4-FFF2-40B4-BE49-F238E27FC236}">
                  <a16:creationId xmlns:a16="http://schemas.microsoft.com/office/drawing/2014/main" id="{6E3DC675-FA78-46B7-A3A2-D27CBD90FBB5}"/>
                </a:ext>
              </a:extLst>
            </p:cNvPr>
            <p:cNvSpPr>
              <a:spLocks/>
            </p:cNvSpPr>
            <p:nvPr/>
          </p:nvSpPr>
          <p:spPr bwMode="auto">
            <a:xfrm>
              <a:off x="5512805" y="5696913"/>
              <a:ext cx="53214" cy="36841"/>
            </a:xfrm>
            <a:custGeom>
              <a:avLst/>
              <a:gdLst>
                <a:gd name="T0" fmla="*/ 9 w 21"/>
                <a:gd name="T1" fmla="*/ 5 h 15"/>
                <a:gd name="T2" fmla="*/ 12 w 21"/>
                <a:gd name="T3" fmla="*/ 1 h 15"/>
                <a:gd name="T4" fmla="*/ 14 w 21"/>
                <a:gd name="T5" fmla="*/ 1 h 15"/>
                <a:gd name="T6" fmla="*/ 19 w 21"/>
                <a:gd name="T7" fmla="*/ 0 h 15"/>
                <a:gd name="T8" fmla="*/ 20 w 21"/>
                <a:gd name="T9" fmla="*/ 0 h 15"/>
                <a:gd name="T10" fmla="*/ 20 w 21"/>
                <a:gd name="T11" fmla="*/ 2 h 15"/>
                <a:gd name="T12" fmla="*/ 19 w 21"/>
                <a:gd name="T13" fmla="*/ 3 h 15"/>
                <a:gd name="T14" fmla="*/ 19 w 21"/>
                <a:gd name="T15" fmla="*/ 6 h 15"/>
                <a:gd name="T16" fmla="*/ 19 w 21"/>
                <a:gd name="T17" fmla="*/ 6 h 15"/>
                <a:gd name="T18" fmla="*/ 19 w 21"/>
                <a:gd name="T19" fmla="*/ 9 h 15"/>
                <a:gd name="T20" fmla="*/ 19 w 21"/>
                <a:gd name="T21" fmla="*/ 9 h 15"/>
                <a:gd name="T22" fmla="*/ 17 w 21"/>
                <a:gd name="T23" fmla="*/ 12 h 15"/>
                <a:gd name="T24" fmla="*/ 16 w 21"/>
                <a:gd name="T25" fmla="*/ 12 h 15"/>
                <a:gd name="T26" fmla="*/ 12 w 21"/>
                <a:gd name="T27" fmla="*/ 11 h 15"/>
                <a:gd name="T28" fmla="*/ 11 w 21"/>
                <a:gd name="T29" fmla="*/ 11 h 15"/>
                <a:gd name="T30" fmla="*/ 10 w 21"/>
                <a:gd name="T31" fmla="*/ 11 h 15"/>
                <a:gd name="T32" fmla="*/ 8 w 21"/>
                <a:gd name="T33" fmla="*/ 11 h 15"/>
                <a:gd name="T34" fmla="*/ 4 w 21"/>
                <a:gd name="T35" fmla="*/ 15 h 15"/>
                <a:gd name="T36" fmla="*/ 0 w 21"/>
                <a:gd name="T37" fmla="*/ 11 h 15"/>
                <a:gd name="T38" fmla="*/ 9 w 21"/>
                <a:gd name="T39"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15">
                  <a:moveTo>
                    <a:pt x="9" y="5"/>
                  </a:moveTo>
                  <a:cubicBezTo>
                    <a:pt x="12" y="1"/>
                    <a:pt x="12" y="1"/>
                    <a:pt x="12" y="1"/>
                  </a:cubicBezTo>
                  <a:cubicBezTo>
                    <a:pt x="13" y="1"/>
                    <a:pt x="13" y="1"/>
                    <a:pt x="14" y="1"/>
                  </a:cubicBezTo>
                  <a:cubicBezTo>
                    <a:pt x="19" y="0"/>
                    <a:pt x="19" y="0"/>
                    <a:pt x="19" y="0"/>
                  </a:cubicBezTo>
                  <a:cubicBezTo>
                    <a:pt x="19" y="0"/>
                    <a:pt x="20" y="0"/>
                    <a:pt x="20" y="0"/>
                  </a:cubicBezTo>
                  <a:cubicBezTo>
                    <a:pt x="21" y="1"/>
                    <a:pt x="21" y="1"/>
                    <a:pt x="20" y="2"/>
                  </a:cubicBezTo>
                  <a:cubicBezTo>
                    <a:pt x="19" y="3"/>
                    <a:pt x="19" y="3"/>
                    <a:pt x="19" y="3"/>
                  </a:cubicBezTo>
                  <a:cubicBezTo>
                    <a:pt x="20" y="4"/>
                    <a:pt x="20" y="5"/>
                    <a:pt x="19" y="6"/>
                  </a:cubicBezTo>
                  <a:cubicBezTo>
                    <a:pt x="19" y="6"/>
                    <a:pt x="19" y="6"/>
                    <a:pt x="19" y="6"/>
                  </a:cubicBezTo>
                  <a:cubicBezTo>
                    <a:pt x="20" y="7"/>
                    <a:pt x="20" y="8"/>
                    <a:pt x="19" y="9"/>
                  </a:cubicBezTo>
                  <a:cubicBezTo>
                    <a:pt x="19" y="9"/>
                    <a:pt x="19" y="9"/>
                    <a:pt x="19" y="9"/>
                  </a:cubicBezTo>
                  <a:cubicBezTo>
                    <a:pt x="19" y="10"/>
                    <a:pt x="18" y="11"/>
                    <a:pt x="17" y="12"/>
                  </a:cubicBezTo>
                  <a:cubicBezTo>
                    <a:pt x="16" y="12"/>
                    <a:pt x="16" y="12"/>
                    <a:pt x="16" y="12"/>
                  </a:cubicBezTo>
                  <a:cubicBezTo>
                    <a:pt x="15" y="12"/>
                    <a:pt x="13" y="12"/>
                    <a:pt x="12" y="11"/>
                  </a:cubicBezTo>
                  <a:cubicBezTo>
                    <a:pt x="11" y="11"/>
                    <a:pt x="11" y="11"/>
                    <a:pt x="11" y="11"/>
                  </a:cubicBezTo>
                  <a:cubicBezTo>
                    <a:pt x="10" y="11"/>
                    <a:pt x="10" y="11"/>
                    <a:pt x="10" y="11"/>
                  </a:cubicBezTo>
                  <a:cubicBezTo>
                    <a:pt x="9" y="11"/>
                    <a:pt x="9" y="11"/>
                    <a:pt x="8" y="11"/>
                  </a:cubicBezTo>
                  <a:cubicBezTo>
                    <a:pt x="4" y="15"/>
                    <a:pt x="4" y="15"/>
                    <a:pt x="4" y="15"/>
                  </a:cubicBezTo>
                  <a:cubicBezTo>
                    <a:pt x="0" y="11"/>
                    <a:pt x="0" y="11"/>
                    <a:pt x="0" y="11"/>
                  </a:cubicBezTo>
                  <a:lnTo>
                    <a:pt x="9" y="5"/>
                  </a:lnTo>
                  <a:close/>
                </a:path>
              </a:pathLst>
            </a:custGeom>
            <a:solidFill>
              <a:srgbClr val="725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7" name="Freeform 659">
              <a:extLst>
                <a:ext uri="{FF2B5EF4-FFF2-40B4-BE49-F238E27FC236}">
                  <a16:creationId xmlns:a16="http://schemas.microsoft.com/office/drawing/2014/main" id="{4D2C9A52-01EC-443B-820A-CDB8150B7200}"/>
                </a:ext>
              </a:extLst>
            </p:cNvPr>
            <p:cNvSpPr>
              <a:spLocks/>
            </p:cNvSpPr>
            <p:nvPr/>
          </p:nvSpPr>
          <p:spPr bwMode="auto">
            <a:xfrm>
              <a:off x="5420021" y="5721473"/>
              <a:ext cx="105064" cy="45028"/>
            </a:xfrm>
            <a:custGeom>
              <a:avLst/>
              <a:gdLst>
                <a:gd name="T0" fmla="*/ 3 w 42"/>
                <a:gd name="T1" fmla="*/ 6 h 18"/>
                <a:gd name="T2" fmla="*/ 0 w 42"/>
                <a:gd name="T3" fmla="*/ 17 h 18"/>
                <a:gd name="T4" fmla="*/ 27 w 42"/>
                <a:gd name="T5" fmla="*/ 18 h 18"/>
                <a:gd name="T6" fmla="*/ 30 w 42"/>
                <a:gd name="T7" fmla="*/ 17 h 18"/>
                <a:gd name="T8" fmla="*/ 42 w 42"/>
                <a:gd name="T9" fmla="*/ 5 h 18"/>
                <a:gd name="T10" fmla="*/ 38 w 42"/>
                <a:gd name="T11" fmla="*/ 0 h 18"/>
                <a:gd name="T12" fmla="*/ 25 w 42"/>
                <a:gd name="T13" fmla="*/ 9 h 18"/>
                <a:gd name="T14" fmla="*/ 3 w 42"/>
                <a:gd name="T15" fmla="*/ 6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8">
                  <a:moveTo>
                    <a:pt x="3" y="6"/>
                  </a:moveTo>
                  <a:cubicBezTo>
                    <a:pt x="0" y="17"/>
                    <a:pt x="0" y="17"/>
                    <a:pt x="0" y="17"/>
                  </a:cubicBezTo>
                  <a:cubicBezTo>
                    <a:pt x="27" y="18"/>
                    <a:pt x="27" y="18"/>
                    <a:pt x="27" y="18"/>
                  </a:cubicBezTo>
                  <a:cubicBezTo>
                    <a:pt x="28" y="18"/>
                    <a:pt x="29" y="18"/>
                    <a:pt x="30" y="17"/>
                  </a:cubicBezTo>
                  <a:cubicBezTo>
                    <a:pt x="42" y="5"/>
                    <a:pt x="42" y="5"/>
                    <a:pt x="42" y="5"/>
                  </a:cubicBezTo>
                  <a:cubicBezTo>
                    <a:pt x="38" y="0"/>
                    <a:pt x="38" y="0"/>
                    <a:pt x="38" y="0"/>
                  </a:cubicBezTo>
                  <a:cubicBezTo>
                    <a:pt x="25" y="9"/>
                    <a:pt x="25" y="9"/>
                    <a:pt x="25" y="9"/>
                  </a:cubicBezTo>
                  <a:lnTo>
                    <a:pt x="3" y="6"/>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8" name="Freeform 660">
              <a:extLst>
                <a:ext uri="{FF2B5EF4-FFF2-40B4-BE49-F238E27FC236}">
                  <a16:creationId xmlns:a16="http://schemas.microsoft.com/office/drawing/2014/main" id="{F24577FA-2599-44D0-9FE7-9C8CD575FC7A}"/>
                </a:ext>
              </a:extLst>
            </p:cNvPr>
            <p:cNvSpPr>
              <a:spLocks/>
            </p:cNvSpPr>
            <p:nvPr/>
          </p:nvSpPr>
          <p:spPr bwMode="auto">
            <a:xfrm>
              <a:off x="5192155" y="5688726"/>
              <a:ext cx="185568" cy="323380"/>
            </a:xfrm>
            <a:custGeom>
              <a:avLst/>
              <a:gdLst>
                <a:gd name="T0" fmla="*/ 16 w 74"/>
                <a:gd name="T1" fmla="*/ 125 h 129"/>
                <a:gd name="T2" fmla="*/ 27 w 74"/>
                <a:gd name="T3" fmla="*/ 99 h 129"/>
                <a:gd name="T4" fmla="*/ 27 w 74"/>
                <a:gd name="T5" fmla="*/ 94 h 129"/>
                <a:gd name="T6" fmla="*/ 27 w 74"/>
                <a:gd name="T7" fmla="*/ 94 h 129"/>
                <a:gd name="T8" fmla="*/ 28 w 74"/>
                <a:gd name="T9" fmla="*/ 89 h 129"/>
                <a:gd name="T10" fmla="*/ 70 w 74"/>
                <a:gd name="T11" fmla="*/ 6 h 129"/>
                <a:gd name="T12" fmla="*/ 71 w 74"/>
                <a:gd name="T13" fmla="*/ 6 h 129"/>
                <a:gd name="T14" fmla="*/ 73 w 74"/>
                <a:gd name="T15" fmla="*/ 6 h 129"/>
                <a:gd name="T16" fmla="*/ 73 w 74"/>
                <a:gd name="T17" fmla="*/ 6 h 129"/>
                <a:gd name="T18" fmla="*/ 72 w 74"/>
                <a:gd name="T19" fmla="*/ 4 h 129"/>
                <a:gd name="T20" fmla="*/ 67 w 74"/>
                <a:gd name="T21" fmla="*/ 1 h 129"/>
                <a:gd name="T22" fmla="*/ 65 w 74"/>
                <a:gd name="T23" fmla="*/ 2 h 129"/>
                <a:gd name="T24" fmla="*/ 65 w 74"/>
                <a:gd name="T25" fmla="*/ 2 h 129"/>
                <a:gd name="T26" fmla="*/ 66 w 74"/>
                <a:gd name="T27" fmla="*/ 4 h 129"/>
                <a:gd name="T28" fmla="*/ 67 w 74"/>
                <a:gd name="T29" fmla="*/ 4 h 129"/>
                <a:gd name="T30" fmla="*/ 24 w 74"/>
                <a:gd name="T31" fmla="*/ 87 h 129"/>
                <a:gd name="T32" fmla="*/ 20 w 74"/>
                <a:gd name="T33" fmla="*/ 90 h 129"/>
                <a:gd name="T34" fmla="*/ 16 w 74"/>
                <a:gd name="T35" fmla="*/ 93 h 129"/>
                <a:gd name="T36" fmla="*/ 1 w 74"/>
                <a:gd name="T37" fmla="*/ 118 h 129"/>
                <a:gd name="T38" fmla="*/ 3 w 74"/>
                <a:gd name="T39" fmla="*/ 124 h 129"/>
                <a:gd name="T40" fmla="*/ 9 w 74"/>
                <a:gd name="T41" fmla="*/ 127 h 129"/>
                <a:gd name="T42" fmla="*/ 16 w 74"/>
                <a:gd name="T43" fmla="*/ 12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9">
                  <a:moveTo>
                    <a:pt x="16" y="125"/>
                  </a:moveTo>
                  <a:cubicBezTo>
                    <a:pt x="27" y="99"/>
                    <a:pt x="27" y="99"/>
                    <a:pt x="27" y="99"/>
                  </a:cubicBezTo>
                  <a:cubicBezTo>
                    <a:pt x="28" y="97"/>
                    <a:pt x="28" y="96"/>
                    <a:pt x="27" y="94"/>
                  </a:cubicBezTo>
                  <a:cubicBezTo>
                    <a:pt x="27" y="94"/>
                    <a:pt x="27" y="94"/>
                    <a:pt x="27" y="94"/>
                  </a:cubicBezTo>
                  <a:cubicBezTo>
                    <a:pt x="27" y="92"/>
                    <a:pt x="27" y="90"/>
                    <a:pt x="28" y="89"/>
                  </a:cubicBezTo>
                  <a:cubicBezTo>
                    <a:pt x="70" y="6"/>
                    <a:pt x="70" y="6"/>
                    <a:pt x="70" y="6"/>
                  </a:cubicBezTo>
                  <a:cubicBezTo>
                    <a:pt x="71" y="6"/>
                    <a:pt x="71" y="6"/>
                    <a:pt x="71" y="6"/>
                  </a:cubicBezTo>
                  <a:cubicBezTo>
                    <a:pt x="72" y="7"/>
                    <a:pt x="73" y="7"/>
                    <a:pt x="73" y="6"/>
                  </a:cubicBezTo>
                  <a:cubicBezTo>
                    <a:pt x="73" y="6"/>
                    <a:pt x="73" y="6"/>
                    <a:pt x="73" y="6"/>
                  </a:cubicBezTo>
                  <a:cubicBezTo>
                    <a:pt x="74" y="5"/>
                    <a:pt x="73" y="4"/>
                    <a:pt x="72" y="4"/>
                  </a:cubicBezTo>
                  <a:cubicBezTo>
                    <a:pt x="67" y="1"/>
                    <a:pt x="67" y="1"/>
                    <a:pt x="67" y="1"/>
                  </a:cubicBezTo>
                  <a:cubicBezTo>
                    <a:pt x="66" y="0"/>
                    <a:pt x="65" y="1"/>
                    <a:pt x="65" y="2"/>
                  </a:cubicBezTo>
                  <a:cubicBezTo>
                    <a:pt x="65" y="2"/>
                    <a:pt x="65" y="2"/>
                    <a:pt x="65" y="2"/>
                  </a:cubicBezTo>
                  <a:cubicBezTo>
                    <a:pt x="65" y="2"/>
                    <a:pt x="65" y="3"/>
                    <a:pt x="66" y="4"/>
                  </a:cubicBezTo>
                  <a:cubicBezTo>
                    <a:pt x="67" y="4"/>
                    <a:pt x="67" y="4"/>
                    <a:pt x="67" y="4"/>
                  </a:cubicBezTo>
                  <a:cubicBezTo>
                    <a:pt x="24" y="87"/>
                    <a:pt x="24" y="87"/>
                    <a:pt x="24" y="87"/>
                  </a:cubicBezTo>
                  <a:cubicBezTo>
                    <a:pt x="23" y="88"/>
                    <a:pt x="22" y="90"/>
                    <a:pt x="20" y="90"/>
                  </a:cubicBezTo>
                  <a:cubicBezTo>
                    <a:pt x="18" y="91"/>
                    <a:pt x="17" y="92"/>
                    <a:pt x="16" y="93"/>
                  </a:cubicBezTo>
                  <a:cubicBezTo>
                    <a:pt x="1" y="118"/>
                    <a:pt x="1" y="118"/>
                    <a:pt x="1" y="118"/>
                  </a:cubicBezTo>
                  <a:cubicBezTo>
                    <a:pt x="0" y="120"/>
                    <a:pt x="1" y="123"/>
                    <a:pt x="3" y="124"/>
                  </a:cubicBezTo>
                  <a:cubicBezTo>
                    <a:pt x="9" y="127"/>
                    <a:pt x="9" y="127"/>
                    <a:pt x="9" y="127"/>
                  </a:cubicBezTo>
                  <a:cubicBezTo>
                    <a:pt x="12" y="129"/>
                    <a:pt x="15" y="128"/>
                    <a:pt x="16" y="125"/>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9" name="Freeform 661">
              <a:extLst>
                <a:ext uri="{FF2B5EF4-FFF2-40B4-BE49-F238E27FC236}">
                  <a16:creationId xmlns:a16="http://schemas.microsoft.com/office/drawing/2014/main" id="{8450F3A1-40B3-4A4B-8B0F-88269CCFFCF5}"/>
                </a:ext>
              </a:extLst>
            </p:cNvPr>
            <p:cNvSpPr>
              <a:spLocks/>
            </p:cNvSpPr>
            <p:nvPr/>
          </p:nvSpPr>
          <p:spPr bwMode="auto">
            <a:xfrm>
              <a:off x="5327237" y="5729660"/>
              <a:ext cx="27289" cy="30018"/>
            </a:xfrm>
            <a:custGeom>
              <a:avLst/>
              <a:gdLst>
                <a:gd name="T0" fmla="*/ 9 w 20"/>
                <a:gd name="T1" fmla="*/ 20 h 22"/>
                <a:gd name="T2" fmla="*/ 20 w 20"/>
                <a:gd name="T3" fmla="*/ 0 h 22"/>
                <a:gd name="T4" fmla="*/ 11 w 20"/>
                <a:gd name="T5" fmla="*/ 1 h 22"/>
                <a:gd name="T6" fmla="*/ 0 w 20"/>
                <a:gd name="T7" fmla="*/ 22 h 22"/>
                <a:gd name="T8" fmla="*/ 9 w 20"/>
                <a:gd name="T9" fmla="*/ 20 h 22"/>
              </a:gdLst>
              <a:ahLst/>
              <a:cxnLst>
                <a:cxn ang="0">
                  <a:pos x="T0" y="T1"/>
                </a:cxn>
                <a:cxn ang="0">
                  <a:pos x="T2" y="T3"/>
                </a:cxn>
                <a:cxn ang="0">
                  <a:pos x="T4" y="T5"/>
                </a:cxn>
                <a:cxn ang="0">
                  <a:pos x="T6" y="T7"/>
                </a:cxn>
                <a:cxn ang="0">
                  <a:pos x="T8" y="T9"/>
                </a:cxn>
              </a:cxnLst>
              <a:rect l="0" t="0" r="r" b="b"/>
              <a:pathLst>
                <a:path w="20" h="22">
                  <a:moveTo>
                    <a:pt x="9" y="20"/>
                  </a:moveTo>
                  <a:lnTo>
                    <a:pt x="20" y="0"/>
                  </a:lnTo>
                  <a:lnTo>
                    <a:pt x="11" y="1"/>
                  </a:lnTo>
                  <a:lnTo>
                    <a:pt x="0" y="22"/>
                  </a:lnTo>
                  <a:lnTo>
                    <a:pt x="9" y="20"/>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0" name="Freeform 662">
              <a:extLst>
                <a:ext uri="{FF2B5EF4-FFF2-40B4-BE49-F238E27FC236}">
                  <a16:creationId xmlns:a16="http://schemas.microsoft.com/office/drawing/2014/main" id="{6CF65AE1-8D51-411E-9588-BA41F30BEADB}"/>
                </a:ext>
              </a:extLst>
            </p:cNvPr>
            <p:cNvSpPr>
              <a:spLocks/>
            </p:cNvSpPr>
            <p:nvPr/>
          </p:nvSpPr>
          <p:spPr bwMode="auto">
            <a:xfrm>
              <a:off x="5329966" y="5703735"/>
              <a:ext cx="39570" cy="32747"/>
            </a:xfrm>
            <a:custGeom>
              <a:avLst/>
              <a:gdLst>
                <a:gd name="T0" fmla="*/ 4 w 16"/>
                <a:gd name="T1" fmla="*/ 5 h 13"/>
                <a:gd name="T2" fmla="*/ 8 w 16"/>
                <a:gd name="T3" fmla="*/ 1 h 13"/>
                <a:gd name="T4" fmla="*/ 10 w 16"/>
                <a:gd name="T5" fmla="*/ 1 h 13"/>
                <a:gd name="T6" fmla="*/ 15 w 16"/>
                <a:gd name="T7" fmla="*/ 0 h 13"/>
                <a:gd name="T8" fmla="*/ 16 w 16"/>
                <a:gd name="T9" fmla="*/ 0 h 13"/>
                <a:gd name="T10" fmla="*/ 16 w 16"/>
                <a:gd name="T11" fmla="*/ 2 h 13"/>
                <a:gd name="T12" fmla="*/ 15 w 16"/>
                <a:gd name="T13" fmla="*/ 3 h 13"/>
                <a:gd name="T14" fmla="*/ 15 w 16"/>
                <a:gd name="T15" fmla="*/ 6 h 13"/>
                <a:gd name="T16" fmla="*/ 15 w 16"/>
                <a:gd name="T17" fmla="*/ 7 h 13"/>
                <a:gd name="T18" fmla="*/ 15 w 16"/>
                <a:gd name="T19" fmla="*/ 9 h 13"/>
                <a:gd name="T20" fmla="*/ 14 w 16"/>
                <a:gd name="T21" fmla="*/ 10 h 13"/>
                <a:gd name="T22" fmla="*/ 13 w 16"/>
                <a:gd name="T23" fmla="*/ 12 h 13"/>
                <a:gd name="T24" fmla="*/ 12 w 16"/>
                <a:gd name="T25" fmla="*/ 12 h 13"/>
                <a:gd name="T26" fmla="*/ 7 w 16"/>
                <a:gd name="T27" fmla="*/ 12 h 13"/>
                <a:gd name="T28" fmla="*/ 7 w 16"/>
                <a:gd name="T29" fmla="*/ 11 h 13"/>
                <a:gd name="T30" fmla="*/ 2 w 16"/>
                <a:gd name="T31" fmla="*/ 12 h 13"/>
                <a:gd name="T32" fmla="*/ 0 w 16"/>
                <a:gd name="T33" fmla="*/ 7 h 13"/>
                <a:gd name="T34" fmla="*/ 4 w 16"/>
                <a:gd name="T35"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13">
                  <a:moveTo>
                    <a:pt x="4" y="5"/>
                  </a:moveTo>
                  <a:cubicBezTo>
                    <a:pt x="8" y="1"/>
                    <a:pt x="8" y="1"/>
                    <a:pt x="8" y="1"/>
                  </a:cubicBezTo>
                  <a:cubicBezTo>
                    <a:pt x="9" y="1"/>
                    <a:pt x="9" y="1"/>
                    <a:pt x="10" y="1"/>
                  </a:cubicBezTo>
                  <a:cubicBezTo>
                    <a:pt x="15" y="0"/>
                    <a:pt x="15" y="0"/>
                    <a:pt x="15" y="0"/>
                  </a:cubicBezTo>
                  <a:cubicBezTo>
                    <a:pt x="15" y="0"/>
                    <a:pt x="15" y="0"/>
                    <a:pt x="16" y="0"/>
                  </a:cubicBezTo>
                  <a:cubicBezTo>
                    <a:pt x="16" y="1"/>
                    <a:pt x="16" y="2"/>
                    <a:pt x="16" y="2"/>
                  </a:cubicBezTo>
                  <a:cubicBezTo>
                    <a:pt x="15" y="3"/>
                    <a:pt x="15" y="3"/>
                    <a:pt x="15" y="3"/>
                  </a:cubicBezTo>
                  <a:cubicBezTo>
                    <a:pt x="16" y="4"/>
                    <a:pt x="16" y="5"/>
                    <a:pt x="15" y="6"/>
                  </a:cubicBezTo>
                  <a:cubicBezTo>
                    <a:pt x="15" y="7"/>
                    <a:pt x="15" y="7"/>
                    <a:pt x="15" y="7"/>
                  </a:cubicBezTo>
                  <a:cubicBezTo>
                    <a:pt x="15" y="7"/>
                    <a:pt x="15" y="8"/>
                    <a:pt x="15" y="9"/>
                  </a:cubicBezTo>
                  <a:cubicBezTo>
                    <a:pt x="14" y="10"/>
                    <a:pt x="14" y="10"/>
                    <a:pt x="14" y="10"/>
                  </a:cubicBezTo>
                  <a:cubicBezTo>
                    <a:pt x="14" y="10"/>
                    <a:pt x="14" y="11"/>
                    <a:pt x="13" y="12"/>
                  </a:cubicBezTo>
                  <a:cubicBezTo>
                    <a:pt x="12" y="12"/>
                    <a:pt x="12" y="12"/>
                    <a:pt x="12" y="12"/>
                  </a:cubicBezTo>
                  <a:cubicBezTo>
                    <a:pt x="11" y="13"/>
                    <a:pt x="9" y="12"/>
                    <a:pt x="7" y="12"/>
                  </a:cubicBezTo>
                  <a:cubicBezTo>
                    <a:pt x="7" y="11"/>
                    <a:pt x="7" y="11"/>
                    <a:pt x="7" y="11"/>
                  </a:cubicBezTo>
                  <a:cubicBezTo>
                    <a:pt x="2" y="12"/>
                    <a:pt x="2" y="12"/>
                    <a:pt x="2" y="12"/>
                  </a:cubicBezTo>
                  <a:cubicBezTo>
                    <a:pt x="0" y="7"/>
                    <a:pt x="0" y="7"/>
                    <a:pt x="0" y="7"/>
                  </a:cubicBezTo>
                  <a:lnTo>
                    <a:pt x="4" y="5"/>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1" name="Freeform 663">
              <a:extLst>
                <a:ext uri="{FF2B5EF4-FFF2-40B4-BE49-F238E27FC236}">
                  <a16:creationId xmlns:a16="http://schemas.microsoft.com/office/drawing/2014/main" id="{3D1A1094-1702-4559-AA41-3342DAEE8C29}"/>
                </a:ext>
              </a:extLst>
            </p:cNvPr>
            <p:cNvSpPr>
              <a:spLocks/>
            </p:cNvSpPr>
            <p:nvPr/>
          </p:nvSpPr>
          <p:spPr bwMode="auto">
            <a:xfrm>
              <a:off x="5327237" y="5716015"/>
              <a:ext cx="17738" cy="23196"/>
            </a:xfrm>
            <a:custGeom>
              <a:avLst/>
              <a:gdLst>
                <a:gd name="T0" fmla="*/ 0 w 13"/>
                <a:gd name="T1" fmla="*/ 6 h 17"/>
                <a:gd name="T2" fmla="*/ 6 w 13"/>
                <a:gd name="T3" fmla="*/ 0 h 17"/>
                <a:gd name="T4" fmla="*/ 13 w 13"/>
                <a:gd name="T5" fmla="*/ 13 h 17"/>
                <a:gd name="T6" fmla="*/ 9 w 13"/>
                <a:gd name="T7" fmla="*/ 17 h 17"/>
                <a:gd name="T8" fmla="*/ 0 w 13"/>
                <a:gd name="T9" fmla="*/ 6 h 17"/>
              </a:gdLst>
              <a:ahLst/>
              <a:cxnLst>
                <a:cxn ang="0">
                  <a:pos x="T0" y="T1"/>
                </a:cxn>
                <a:cxn ang="0">
                  <a:pos x="T2" y="T3"/>
                </a:cxn>
                <a:cxn ang="0">
                  <a:pos x="T4" y="T5"/>
                </a:cxn>
                <a:cxn ang="0">
                  <a:pos x="T6" y="T7"/>
                </a:cxn>
                <a:cxn ang="0">
                  <a:pos x="T8" y="T9"/>
                </a:cxn>
              </a:cxnLst>
              <a:rect l="0" t="0" r="r" b="b"/>
              <a:pathLst>
                <a:path w="13" h="17">
                  <a:moveTo>
                    <a:pt x="0" y="6"/>
                  </a:moveTo>
                  <a:lnTo>
                    <a:pt x="6" y="0"/>
                  </a:lnTo>
                  <a:lnTo>
                    <a:pt x="13" y="13"/>
                  </a:lnTo>
                  <a:lnTo>
                    <a:pt x="9" y="17"/>
                  </a:ln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2" name="Freeform 664">
              <a:extLst>
                <a:ext uri="{FF2B5EF4-FFF2-40B4-BE49-F238E27FC236}">
                  <a16:creationId xmlns:a16="http://schemas.microsoft.com/office/drawing/2014/main" id="{423C2B52-7CB6-4040-8D02-D538C717C8A8}"/>
                </a:ext>
              </a:extLst>
            </p:cNvPr>
            <p:cNvSpPr>
              <a:spLocks/>
            </p:cNvSpPr>
            <p:nvPr/>
          </p:nvSpPr>
          <p:spPr bwMode="auto">
            <a:xfrm>
              <a:off x="5227631" y="5721473"/>
              <a:ext cx="117345" cy="54579"/>
            </a:xfrm>
            <a:custGeom>
              <a:avLst/>
              <a:gdLst>
                <a:gd name="T0" fmla="*/ 3 w 47"/>
                <a:gd name="T1" fmla="*/ 10 h 22"/>
                <a:gd name="T2" fmla="*/ 0 w 47"/>
                <a:gd name="T3" fmla="*/ 20 h 22"/>
                <a:gd name="T4" fmla="*/ 27 w 47"/>
                <a:gd name="T5" fmla="*/ 22 h 22"/>
                <a:gd name="T6" fmla="*/ 30 w 47"/>
                <a:gd name="T7" fmla="*/ 21 h 22"/>
                <a:gd name="T8" fmla="*/ 47 w 47"/>
                <a:gd name="T9" fmla="*/ 7 h 22"/>
                <a:gd name="T10" fmla="*/ 41 w 47"/>
                <a:gd name="T11" fmla="*/ 0 h 22"/>
                <a:gd name="T12" fmla="*/ 25 w 47"/>
                <a:gd name="T13" fmla="*/ 13 h 22"/>
                <a:gd name="T14" fmla="*/ 3 w 47"/>
                <a:gd name="T15" fmla="*/ 1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22">
                  <a:moveTo>
                    <a:pt x="3" y="10"/>
                  </a:moveTo>
                  <a:cubicBezTo>
                    <a:pt x="0" y="20"/>
                    <a:pt x="0" y="20"/>
                    <a:pt x="0" y="20"/>
                  </a:cubicBezTo>
                  <a:cubicBezTo>
                    <a:pt x="27" y="22"/>
                    <a:pt x="27" y="22"/>
                    <a:pt x="27" y="22"/>
                  </a:cubicBezTo>
                  <a:cubicBezTo>
                    <a:pt x="28" y="22"/>
                    <a:pt x="29" y="22"/>
                    <a:pt x="30" y="21"/>
                  </a:cubicBezTo>
                  <a:cubicBezTo>
                    <a:pt x="47" y="7"/>
                    <a:pt x="47" y="7"/>
                    <a:pt x="47" y="7"/>
                  </a:cubicBezTo>
                  <a:cubicBezTo>
                    <a:pt x="41" y="0"/>
                    <a:pt x="41" y="0"/>
                    <a:pt x="41" y="0"/>
                  </a:cubicBezTo>
                  <a:cubicBezTo>
                    <a:pt x="25" y="13"/>
                    <a:pt x="25" y="13"/>
                    <a:pt x="25" y="13"/>
                  </a:cubicBezTo>
                  <a:lnTo>
                    <a:pt x="3" y="1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3" name="Freeform 665">
              <a:extLst>
                <a:ext uri="{FF2B5EF4-FFF2-40B4-BE49-F238E27FC236}">
                  <a16:creationId xmlns:a16="http://schemas.microsoft.com/office/drawing/2014/main" id="{33716EA2-E1BC-47F8-9C14-5713BDD05A0F}"/>
                </a:ext>
              </a:extLst>
            </p:cNvPr>
            <p:cNvSpPr>
              <a:spLocks/>
            </p:cNvSpPr>
            <p:nvPr/>
          </p:nvSpPr>
          <p:spPr bwMode="auto">
            <a:xfrm>
              <a:off x="5432302" y="5995732"/>
              <a:ext cx="31383" cy="9551"/>
            </a:xfrm>
            <a:custGeom>
              <a:avLst/>
              <a:gdLst>
                <a:gd name="T0" fmla="*/ 10 w 12"/>
                <a:gd name="T1" fmla="*/ 4 h 4"/>
                <a:gd name="T2" fmla="*/ 10 w 12"/>
                <a:gd name="T3" fmla="*/ 4 h 4"/>
                <a:gd name="T4" fmla="*/ 1 w 12"/>
                <a:gd name="T5" fmla="*/ 3 h 4"/>
                <a:gd name="T6" fmla="*/ 0 w 12"/>
                <a:gd name="T7" fmla="*/ 1 h 4"/>
                <a:gd name="T8" fmla="*/ 2 w 12"/>
                <a:gd name="T9" fmla="*/ 0 h 4"/>
                <a:gd name="T10" fmla="*/ 10 w 12"/>
                <a:gd name="T11" fmla="*/ 1 h 4"/>
                <a:gd name="T12" fmla="*/ 12 w 12"/>
                <a:gd name="T13" fmla="*/ 3 h 4"/>
                <a:gd name="T14" fmla="*/ 10 w 1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4">
                  <a:moveTo>
                    <a:pt x="10" y="4"/>
                  </a:moveTo>
                  <a:cubicBezTo>
                    <a:pt x="10" y="4"/>
                    <a:pt x="10" y="4"/>
                    <a:pt x="10" y="4"/>
                  </a:cubicBezTo>
                  <a:cubicBezTo>
                    <a:pt x="5" y="4"/>
                    <a:pt x="1" y="3"/>
                    <a:pt x="1" y="3"/>
                  </a:cubicBezTo>
                  <a:cubicBezTo>
                    <a:pt x="0" y="3"/>
                    <a:pt x="0" y="2"/>
                    <a:pt x="0" y="1"/>
                  </a:cubicBezTo>
                  <a:cubicBezTo>
                    <a:pt x="0" y="0"/>
                    <a:pt x="1" y="0"/>
                    <a:pt x="2" y="0"/>
                  </a:cubicBezTo>
                  <a:cubicBezTo>
                    <a:pt x="2" y="0"/>
                    <a:pt x="6" y="1"/>
                    <a:pt x="10" y="1"/>
                  </a:cubicBezTo>
                  <a:cubicBezTo>
                    <a:pt x="11" y="1"/>
                    <a:pt x="12" y="2"/>
                    <a:pt x="12" y="3"/>
                  </a:cubicBezTo>
                  <a:cubicBezTo>
                    <a:pt x="12" y="4"/>
                    <a:pt x="11" y="4"/>
                    <a:pt x="10" y="4"/>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4" name="Freeform 666">
              <a:extLst>
                <a:ext uri="{FF2B5EF4-FFF2-40B4-BE49-F238E27FC236}">
                  <a16:creationId xmlns:a16="http://schemas.microsoft.com/office/drawing/2014/main" id="{982757A5-4CE9-4222-BA07-F58F21CD95D8}"/>
                </a:ext>
              </a:extLst>
            </p:cNvPr>
            <p:cNvSpPr>
              <a:spLocks/>
            </p:cNvSpPr>
            <p:nvPr/>
          </p:nvSpPr>
          <p:spPr bwMode="auto">
            <a:xfrm>
              <a:off x="5058436" y="5982087"/>
              <a:ext cx="73681" cy="17738"/>
            </a:xfrm>
            <a:custGeom>
              <a:avLst/>
              <a:gdLst>
                <a:gd name="T0" fmla="*/ 11 w 29"/>
                <a:gd name="T1" fmla="*/ 7 h 7"/>
                <a:gd name="T2" fmla="*/ 1 w 29"/>
                <a:gd name="T3" fmla="*/ 6 h 7"/>
                <a:gd name="T4" fmla="*/ 0 w 29"/>
                <a:gd name="T5" fmla="*/ 4 h 7"/>
                <a:gd name="T6" fmla="*/ 2 w 29"/>
                <a:gd name="T7" fmla="*/ 3 h 7"/>
                <a:gd name="T8" fmla="*/ 27 w 29"/>
                <a:gd name="T9" fmla="*/ 0 h 7"/>
                <a:gd name="T10" fmla="*/ 29 w 29"/>
                <a:gd name="T11" fmla="*/ 1 h 7"/>
                <a:gd name="T12" fmla="*/ 28 w 29"/>
                <a:gd name="T13" fmla="*/ 3 h 7"/>
                <a:gd name="T14" fmla="*/ 11 w 29"/>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7">
                  <a:moveTo>
                    <a:pt x="11" y="7"/>
                  </a:moveTo>
                  <a:cubicBezTo>
                    <a:pt x="7" y="7"/>
                    <a:pt x="3" y="7"/>
                    <a:pt x="1" y="6"/>
                  </a:cubicBezTo>
                  <a:cubicBezTo>
                    <a:pt x="0" y="6"/>
                    <a:pt x="0" y="5"/>
                    <a:pt x="0" y="4"/>
                  </a:cubicBezTo>
                  <a:cubicBezTo>
                    <a:pt x="0" y="3"/>
                    <a:pt x="1" y="3"/>
                    <a:pt x="2" y="3"/>
                  </a:cubicBezTo>
                  <a:cubicBezTo>
                    <a:pt x="7" y="4"/>
                    <a:pt x="18" y="5"/>
                    <a:pt x="27" y="0"/>
                  </a:cubicBezTo>
                  <a:cubicBezTo>
                    <a:pt x="28" y="0"/>
                    <a:pt x="29" y="0"/>
                    <a:pt x="29" y="1"/>
                  </a:cubicBezTo>
                  <a:cubicBezTo>
                    <a:pt x="29" y="2"/>
                    <a:pt x="29" y="3"/>
                    <a:pt x="28" y="3"/>
                  </a:cubicBezTo>
                  <a:cubicBezTo>
                    <a:pt x="23" y="6"/>
                    <a:pt x="16" y="7"/>
                    <a:pt x="11" y="7"/>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5" name="Freeform 667">
              <a:extLst>
                <a:ext uri="{FF2B5EF4-FFF2-40B4-BE49-F238E27FC236}">
                  <a16:creationId xmlns:a16="http://schemas.microsoft.com/office/drawing/2014/main" id="{A6F165C1-0859-4932-818C-4E423F53D40B}"/>
                </a:ext>
              </a:extLst>
            </p:cNvPr>
            <p:cNvSpPr>
              <a:spLocks/>
            </p:cNvSpPr>
            <p:nvPr/>
          </p:nvSpPr>
          <p:spPr bwMode="auto">
            <a:xfrm>
              <a:off x="5327237" y="5972536"/>
              <a:ext cx="15009" cy="17738"/>
            </a:xfrm>
            <a:custGeom>
              <a:avLst/>
              <a:gdLst>
                <a:gd name="T0" fmla="*/ 2 w 6"/>
                <a:gd name="T1" fmla="*/ 7 h 7"/>
                <a:gd name="T2" fmla="*/ 1 w 6"/>
                <a:gd name="T3" fmla="*/ 7 h 7"/>
                <a:gd name="T4" fmla="*/ 1 w 6"/>
                <a:gd name="T5" fmla="*/ 5 h 7"/>
                <a:gd name="T6" fmla="*/ 3 w 6"/>
                <a:gd name="T7" fmla="*/ 1 h 7"/>
                <a:gd name="T8" fmla="*/ 5 w 6"/>
                <a:gd name="T9" fmla="*/ 1 h 7"/>
                <a:gd name="T10" fmla="*/ 6 w 6"/>
                <a:gd name="T11" fmla="*/ 3 h 7"/>
                <a:gd name="T12" fmla="*/ 3 w 6"/>
                <a:gd name="T13" fmla="*/ 7 h 7"/>
                <a:gd name="T14" fmla="*/ 2 w 6"/>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7">
                  <a:moveTo>
                    <a:pt x="2" y="7"/>
                  </a:moveTo>
                  <a:cubicBezTo>
                    <a:pt x="2" y="7"/>
                    <a:pt x="1" y="7"/>
                    <a:pt x="1" y="7"/>
                  </a:cubicBezTo>
                  <a:cubicBezTo>
                    <a:pt x="0" y="6"/>
                    <a:pt x="0" y="5"/>
                    <a:pt x="1" y="5"/>
                  </a:cubicBezTo>
                  <a:cubicBezTo>
                    <a:pt x="2" y="4"/>
                    <a:pt x="3" y="3"/>
                    <a:pt x="3" y="1"/>
                  </a:cubicBezTo>
                  <a:cubicBezTo>
                    <a:pt x="4" y="1"/>
                    <a:pt x="5" y="0"/>
                    <a:pt x="5" y="1"/>
                  </a:cubicBezTo>
                  <a:cubicBezTo>
                    <a:pt x="6" y="1"/>
                    <a:pt x="6" y="2"/>
                    <a:pt x="6" y="3"/>
                  </a:cubicBezTo>
                  <a:cubicBezTo>
                    <a:pt x="5" y="4"/>
                    <a:pt x="4" y="6"/>
                    <a:pt x="3" y="7"/>
                  </a:cubicBezTo>
                  <a:cubicBezTo>
                    <a:pt x="3" y="7"/>
                    <a:pt x="2" y="7"/>
                    <a:pt x="2" y="7"/>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6" name="Freeform 668">
              <a:extLst>
                <a:ext uri="{FF2B5EF4-FFF2-40B4-BE49-F238E27FC236}">
                  <a16:creationId xmlns:a16="http://schemas.microsoft.com/office/drawing/2014/main" id="{2285EF78-F30F-42CD-A5C1-EF579B54FF33}"/>
                </a:ext>
              </a:extLst>
            </p:cNvPr>
            <p:cNvSpPr>
              <a:spLocks/>
            </p:cNvSpPr>
            <p:nvPr/>
          </p:nvSpPr>
          <p:spPr bwMode="auto">
            <a:xfrm>
              <a:off x="5237182" y="5999826"/>
              <a:ext cx="75046" cy="15009"/>
            </a:xfrm>
            <a:custGeom>
              <a:avLst/>
              <a:gdLst>
                <a:gd name="T0" fmla="*/ 14 w 30"/>
                <a:gd name="T1" fmla="*/ 6 h 6"/>
                <a:gd name="T2" fmla="*/ 1 w 30"/>
                <a:gd name="T3" fmla="*/ 4 h 6"/>
                <a:gd name="T4" fmla="*/ 0 w 30"/>
                <a:gd name="T5" fmla="*/ 2 h 6"/>
                <a:gd name="T6" fmla="*/ 2 w 30"/>
                <a:gd name="T7" fmla="*/ 1 h 6"/>
                <a:gd name="T8" fmla="*/ 27 w 30"/>
                <a:gd name="T9" fmla="*/ 0 h 6"/>
                <a:gd name="T10" fmla="*/ 29 w 30"/>
                <a:gd name="T11" fmla="*/ 1 h 6"/>
                <a:gd name="T12" fmla="*/ 28 w 30"/>
                <a:gd name="T13" fmla="*/ 3 h 6"/>
                <a:gd name="T14" fmla="*/ 14 w 30"/>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6">
                  <a:moveTo>
                    <a:pt x="14" y="6"/>
                  </a:moveTo>
                  <a:cubicBezTo>
                    <a:pt x="7" y="6"/>
                    <a:pt x="1" y="4"/>
                    <a:pt x="1" y="4"/>
                  </a:cubicBezTo>
                  <a:cubicBezTo>
                    <a:pt x="0" y="4"/>
                    <a:pt x="0" y="3"/>
                    <a:pt x="0" y="2"/>
                  </a:cubicBezTo>
                  <a:cubicBezTo>
                    <a:pt x="0" y="1"/>
                    <a:pt x="1" y="1"/>
                    <a:pt x="2" y="1"/>
                  </a:cubicBezTo>
                  <a:cubicBezTo>
                    <a:pt x="2" y="1"/>
                    <a:pt x="16" y="5"/>
                    <a:pt x="27" y="0"/>
                  </a:cubicBezTo>
                  <a:cubicBezTo>
                    <a:pt x="28" y="0"/>
                    <a:pt x="29" y="0"/>
                    <a:pt x="29" y="1"/>
                  </a:cubicBezTo>
                  <a:cubicBezTo>
                    <a:pt x="30" y="2"/>
                    <a:pt x="29" y="3"/>
                    <a:pt x="28" y="3"/>
                  </a:cubicBezTo>
                  <a:cubicBezTo>
                    <a:pt x="24" y="5"/>
                    <a:pt x="19" y="6"/>
                    <a:pt x="14" y="6"/>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7" name="Freeform 669">
              <a:extLst>
                <a:ext uri="{FF2B5EF4-FFF2-40B4-BE49-F238E27FC236}">
                  <a16:creationId xmlns:a16="http://schemas.microsoft.com/office/drawing/2014/main" id="{4E50F650-B035-42F9-A6B8-9F1A2C00C3CF}"/>
                </a:ext>
              </a:extLst>
            </p:cNvPr>
            <p:cNvSpPr>
              <a:spLocks/>
            </p:cNvSpPr>
            <p:nvPr/>
          </p:nvSpPr>
          <p:spPr bwMode="auto">
            <a:xfrm>
              <a:off x="5473236" y="5744669"/>
              <a:ext cx="9551" cy="9551"/>
            </a:xfrm>
            <a:custGeom>
              <a:avLst/>
              <a:gdLst>
                <a:gd name="T0" fmla="*/ 4 w 4"/>
                <a:gd name="T1" fmla="*/ 0 h 4"/>
                <a:gd name="T2" fmla="*/ 2 w 4"/>
                <a:gd name="T3" fmla="*/ 4 h 4"/>
                <a:gd name="T4" fmla="*/ 4 w 4"/>
                <a:gd name="T5" fmla="*/ 0 h 4"/>
              </a:gdLst>
              <a:ahLst/>
              <a:cxnLst>
                <a:cxn ang="0">
                  <a:pos x="T0" y="T1"/>
                </a:cxn>
                <a:cxn ang="0">
                  <a:pos x="T2" y="T3"/>
                </a:cxn>
                <a:cxn ang="0">
                  <a:pos x="T4" y="T5"/>
                </a:cxn>
              </a:cxnLst>
              <a:rect l="0" t="0" r="r" b="b"/>
              <a:pathLst>
                <a:path w="4" h="4">
                  <a:moveTo>
                    <a:pt x="4" y="0"/>
                  </a:moveTo>
                  <a:cubicBezTo>
                    <a:pt x="2" y="4"/>
                    <a:pt x="2" y="4"/>
                    <a:pt x="2" y="4"/>
                  </a:cubicBezTo>
                  <a:cubicBezTo>
                    <a:pt x="2" y="4"/>
                    <a:pt x="0" y="1"/>
                    <a:pt x="4" y="0"/>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8" name="Freeform 670">
              <a:extLst>
                <a:ext uri="{FF2B5EF4-FFF2-40B4-BE49-F238E27FC236}">
                  <a16:creationId xmlns:a16="http://schemas.microsoft.com/office/drawing/2014/main" id="{AEA37AC0-2DD1-4D77-98B5-28705F996A52}"/>
                </a:ext>
              </a:extLst>
            </p:cNvPr>
            <p:cNvSpPr>
              <a:spLocks/>
            </p:cNvSpPr>
            <p:nvPr/>
          </p:nvSpPr>
          <p:spPr bwMode="auto">
            <a:xfrm>
              <a:off x="5455498" y="5731025"/>
              <a:ext cx="69588" cy="35476"/>
            </a:xfrm>
            <a:custGeom>
              <a:avLst/>
              <a:gdLst>
                <a:gd name="T0" fmla="*/ 27 w 28"/>
                <a:gd name="T1" fmla="*/ 0 h 14"/>
                <a:gd name="T2" fmla="*/ 10 w 28"/>
                <a:gd name="T3" fmla="*/ 12 h 14"/>
                <a:gd name="T4" fmla="*/ 0 w 28"/>
                <a:gd name="T5" fmla="*/ 13 h 14"/>
                <a:gd name="T6" fmla="*/ 13 w 28"/>
                <a:gd name="T7" fmla="*/ 14 h 14"/>
                <a:gd name="T8" fmla="*/ 16 w 28"/>
                <a:gd name="T9" fmla="*/ 13 h 14"/>
                <a:gd name="T10" fmla="*/ 28 w 28"/>
                <a:gd name="T11" fmla="*/ 1 h 14"/>
                <a:gd name="T12" fmla="*/ 27 w 2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8" h="14">
                  <a:moveTo>
                    <a:pt x="27" y="0"/>
                  </a:moveTo>
                  <a:cubicBezTo>
                    <a:pt x="10" y="12"/>
                    <a:pt x="10" y="12"/>
                    <a:pt x="10" y="12"/>
                  </a:cubicBezTo>
                  <a:cubicBezTo>
                    <a:pt x="0" y="13"/>
                    <a:pt x="0" y="13"/>
                    <a:pt x="0" y="13"/>
                  </a:cubicBezTo>
                  <a:cubicBezTo>
                    <a:pt x="13" y="14"/>
                    <a:pt x="13" y="14"/>
                    <a:pt x="13" y="14"/>
                  </a:cubicBezTo>
                  <a:cubicBezTo>
                    <a:pt x="14" y="14"/>
                    <a:pt x="15" y="14"/>
                    <a:pt x="16" y="13"/>
                  </a:cubicBezTo>
                  <a:cubicBezTo>
                    <a:pt x="28" y="1"/>
                    <a:pt x="28" y="1"/>
                    <a:pt x="28" y="1"/>
                  </a:cubicBezTo>
                  <a:lnTo>
                    <a:pt x="27"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9" name="Freeform 671">
              <a:extLst>
                <a:ext uri="{FF2B5EF4-FFF2-40B4-BE49-F238E27FC236}">
                  <a16:creationId xmlns:a16="http://schemas.microsoft.com/office/drawing/2014/main" id="{6B63890C-886B-4874-A35F-A876E6AD8E34}"/>
                </a:ext>
              </a:extLst>
            </p:cNvPr>
            <p:cNvSpPr>
              <a:spLocks/>
            </p:cNvSpPr>
            <p:nvPr/>
          </p:nvSpPr>
          <p:spPr bwMode="auto">
            <a:xfrm>
              <a:off x="5219444" y="5733754"/>
              <a:ext cx="125531" cy="42299"/>
            </a:xfrm>
            <a:custGeom>
              <a:avLst/>
              <a:gdLst>
                <a:gd name="T0" fmla="*/ 48 w 50"/>
                <a:gd name="T1" fmla="*/ 0 h 17"/>
                <a:gd name="T2" fmla="*/ 31 w 50"/>
                <a:gd name="T3" fmla="*/ 13 h 17"/>
                <a:gd name="T4" fmla="*/ 28 w 50"/>
                <a:gd name="T5" fmla="*/ 14 h 17"/>
                <a:gd name="T6" fmla="*/ 0 w 50"/>
                <a:gd name="T7" fmla="*/ 15 h 17"/>
                <a:gd name="T8" fmla="*/ 3 w 50"/>
                <a:gd name="T9" fmla="*/ 16 h 17"/>
                <a:gd name="T10" fmla="*/ 30 w 50"/>
                <a:gd name="T11" fmla="*/ 17 h 17"/>
                <a:gd name="T12" fmla="*/ 33 w 50"/>
                <a:gd name="T13" fmla="*/ 16 h 17"/>
                <a:gd name="T14" fmla="*/ 50 w 50"/>
                <a:gd name="T15" fmla="*/ 2 h 17"/>
                <a:gd name="T16" fmla="*/ 48 w 50"/>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7">
                  <a:moveTo>
                    <a:pt x="48" y="0"/>
                  </a:moveTo>
                  <a:cubicBezTo>
                    <a:pt x="31" y="13"/>
                    <a:pt x="31" y="13"/>
                    <a:pt x="31" y="13"/>
                  </a:cubicBezTo>
                  <a:cubicBezTo>
                    <a:pt x="30" y="14"/>
                    <a:pt x="29" y="14"/>
                    <a:pt x="28" y="14"/>
                  </a:cubicBezTo>
                  <a:cubicBezTo>
                    <a:pt x="0" y="15"/>
                    <a:pt x="0" y="15"/>
                    <a:pt x="0" y="15"/>
                  </a:cubicBezTo>
                  <a:cubicBezTo>
                    <a:pt x="3" y="16"/>
                    <a:pt x="3" y="16"/>
                    <a:pt x="3" y="16"/>
                  </a:cubicBezTo>
                  <a:cubicBezTo>
                    <a:pt x="30" y="17"/>
                    <a:pt x="30" y="17"/>
                    <a:pt x="30" y="17"/>
                  </a:cubicBezTo>
                  <a:cubicBezTo>
                    <a:pt x="31" y="17"/>
                    <a:pt x="32" y="17"/>
                    <a:pt x="33" y="16"/>
                  </a:cubicBezTo>
                  <a:cubicBezTo>
                    <a:pt x="50" y="2"/>
                    <a:pt x="50" y="2"/>
                    <a:pt x="50" y="2"/>
                  </a:cubicBezTo>
                  <a:lnTo>
                    <a:pt x="48" y="0"/>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0" name="Oval 672">
              <a:extLst>
                <a:ext uri="{FF2B5EF4-FFF2-40B4-BE49-F238E27FC236}">
                  <a16:creationId xmlns:a16="http://schemas.microsoft.com/office/drawing/2014/main" id="{0882BFC5-B09D-49D1-97EB-E51404D32912}"/>
                </a:ext>
              </a:extLst>
            </p:cNvPr>
            <p:cNvSpPr>
              <a:spLocks noChangeArrowheads="1"/>
            </p:cNvSpPr>
            <p:nvPr/>
          </p:nvSpPr>
          <p:spPr bwMode="auto">
            <a:xfrm>
              <a:off x="5335424" y="5736483"/>
              <a:ext cx="4093" cy="5458"/>
            </a:xfrm>
            <a:prstGeom prst="ellipse">
              <a:avLst/>
            </a:pr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1" name="Freeform 673">
              <a:extLst>
                <a:ext uri="{FF2B5EF4-FFF2-40B4-BE49-F238E27FC236}">
                  <a16:creationId xmlns:a16="http://schemas.microsoft.com/office/drawing/2014/main" id="{72E9784D-B502-4BA8-9B66-FC0B5BF29A5C}"/>
                </a:ext>
              </a:extLst>
            </p:cNvPr>
            <p:cNvSpPr>
              <a:spLocks/>
            </p:cNvSpPr>
            <p:nvPr/>
          </p:nvSpPr>
          <p:spPr bwMode="auto">
            <a:xfrm>
              <a:off x="5237182" y="5741940"/>
              <a:ext cx="20467" cy="6822"/>
            </a:xfrm>
            <a:custGeom>
              <a:avLst/>
              <a:gdLst>
                <a:gd name="T0" fmla="*/ 8 w 8"/>
                <a:gd name="T1" fmla="*/ 3 h 3"/>
                <a:gd name="T2" fmla="*/ 0 w 8"/>
                <a:gd name="T3" fmla="*/ 2 h 3"/>
                <a:gd name="T4" fmla="*/ 2 w 8"/>
                <a:gd name="T5" fmla="*/ 0 h 3"/>
                <a:gd name="T6" fmla="*/ 8 w 8"/>
                <a:gd name="T7" fmla="*/ 3 h 3"/>
              </a:gdLst>
              <a:ahLst/>
              <a:cxnLst>
                <a:cxn ang="0">
                  <a:pos x="T0" y="T1"/>
                </a:cxn>
                <a:cxn ang="0">
                  <a:pos x="T2" y="T3"/>
                </a:cxn>
                <a:cxn ang="0">
                  <a:pos x="T4" y="T5"/>
                </a:cxn>
                <a:cxn ang="0">
                  <a:pos x="T6" y="T7"/>
                </a:cxn>
              </a:cxnLst>
              <a:rect l="0" t="0" r="r" b="b"/>
              <a:pathLst>
                <a:path w="8" h="3">
                  <a:moveTo>
                    <a:pt x="8" y="3"/>
                  </a:moveTo>
                  <a:cubicBezTo>
                    <a:pt x="0" y="2"/>
                    <a:pt x="0" y="2"/>
                    <a:pt x="0" y="2"/>
                  </a:cubicBezTo>
                  <a:cubicBezTo>
                    <a:pt x="2" y="0"/>
                    <a:pt x="2" y="0"/>
                    <a:pt x="2" y="0"/>
                  </a:cubicBezTo>
                  <a:cubicBezTo>
                    <a:pt x="2" y="0"/>
                    <a:pt x="5" y="1"/>
                    <a:pt x="8" y="3"/>
                  </a:cubicBez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2" name="Freeform 674">
              <a:extLst>
                <a:ext uri="{FF2B5EF4-FFF2-40B4-BE49-F238E27FC236}">
                  <a16:creationId xmlns:a16="http://schemas.microsoft.com/office/drawing/2014/main" id="{52423193-CBF9-4A84-A3F7-7502DFD25518}"/>
                </a:ext>
              </a:extLst>
            </p:cNvPr>
            <p:cNvSpPr>
              <a:spLocks/>
            </p:cNvSpPr>
            <p:nvPr/>
          </p:nvSpPr>
          <p:spPr bwMode="auto">
            <a:xfrm>
              <a:off x="5194884" y="5912499"/>
              <a:ext cx="66859" cy="99606"/>
            </a:xfrm>
            <a:custGeom>
              <a:avLst/>
              <a:gdLst>
                <a:gd name="T0" fmla="*/ 10 w 27"/>
                <a:gd name="T1" fmla="*/ 35 h 40"/>
                <a:gd name="T2" fmla="*/ 8 w 27"/>
                <a:gd name="T3" fmla="*/ 35 h 40"/>
                <a:gd name="T4" fmla="*/ 0 w 27"/>
                <a:gd name="T5" fmla="*/ 32 h 40"/>
                <a:gd name="T6" fmla="*/ 2 w 27"/>
                <a:gd name="T7" fmla="*/ 35 h 40"/>
                <a:gd name="T8" fmla="*/ 8 w 27"/>
                <a:gd name="T9" fmla="*/ 38 h 40"/>
                <a:gd name="T10" fmla="*/ 15 w 27"/>
                <a:gd name="T11" fmla="*/ 36 h 40"/>
                <a:gd name="T12" fmla="*/ 26 w 27"/>
                <a:gd name="T13" fmla="*/ 10 h 40"/>
                <a:gd name="T14" fmla="*/ 26 w 27"/>
                <a:gd name="T15" fmla="*/ 5 h 40"/>
                <a:gd name="T16" fmla="*/ 26 w 27"/>
                <a:gd name="T17" fmla="*/ 5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9" y="35"/>
                    <a:pt x="9" y="36"/>
                    <a:pt x="8" y="35"/>
                  </a:cubicBezTo>
                  <a:cubicBezTo>
                    <a:pt x="0" y="32"/>
                    <a:pt x="0" y="32"/>
                    <a:pt x="0" y="32"/>
                  </a:cubicBezTo>
                  <a:cubicBezTo>
                    <a:pt x="0" y="33"/>
                    <a:pt x="1" y="34"/>
                    <a:pt x="2" y="35"/>
                  </a:cubicBezTo>
                  <a:cubicBezTo>
                    <a:pt x="8" y="38"/>
                    <a:pt x="8" y="38"/>
                    <a:pt x="8" y="38"/>
                  </a:cubicBezTo>
                  <a:cubicBezTo>
                    <a:pt x="11" y="40"/>
                    <a:pt x="14" y="39"/>
                    <a:pt x="15" y="36"/>
                  </a:cubicBezTo>
                  <a:cubicBezTo>
                    <a:pt x="26" y="10"/>
                    <a:pt x="26" y="10"/>
                    <a:pt x="26" y="10"/>
                  </a:cubicBezTo>
                  <a:cubicBezTo>
                    <a:pt x="27" y="8"/>
                    <a:pt x="27" y="7"/>
                    <a:pt x="26" y="5"/>
                  </a:cubicBezTo>
                  <a:cubicBezTo>
                    <a:pt x="26" y="5"/>
                    <a:pt x="26" y="5"/>
                    <a:pt x="26" y="5"/>
                  </a:cubicBezTo>
                  <a:cubicBezTo>
                    <a:pt x="26" y="3"/>
                    <a:pt x="26" y="1"/>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grpSp>
      <p:sp>
        <p:nvSpPr>
          <p:cNvPr id="113" name="Rectangle: Rounded Corners 112">
            <a:extLst>
              <a:ext uri="{FF2B5EF4-FFF2-40B4-BE49-F238E27FC236}">
                <a16:creationId xmlns:a16="http://schemas.microsoft.com/office/drawing/2014/main" id="{676E08DA-CE8B-472F-9BB9-1AB16D390DFD}"/>
              </a:ext>
            </a:extLst>
          </p:cNvPr>
          <p:cNvSpPr/>
          <p:nvPr/>
        </p:nvSpPr>
        <p:spPr bwMode="auto">
          <a:xfrm>
            <a:off x="127821" y="5168051"/>
            <a:ext cx="1221072" cy="84259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765" dirty="0">
                <a:gradFill>
                  <a:gsLst>
                    <a:gs pos="0">
                      <a:srgbClr val="FFFFFF"/>
                    </a:gs>
                    <a:gs pos="100000">
                      <a:srgbClr val="FFFFFF"/>
                    </a:gs>
                  </a:gsLst>
                  <a:lin ang="5400000" scaled="0"/>
                </a:gradFill>
                <a:latin typeface="Segoe UI"/>
                <a:ea typeface="Segoe UI" pitchFamily="34" charset="0"/>
                <a:cs typeface="Segoe UI" pitchFamily="34" charset="0"/>
              </a:rPr>
              <a:t>A)</a:t>
            </a:r>
            <a:br>
              <a:rPr lang="en-US" sz="1765" dirty="0">
                <a:gradFill>
                  <a:gsLst>
                    <a:gs pos="0">
                      <a:srgbClr val="FFFFFF"/>
                    </a:gs>
                    <a:gs pos="100000">
                      <a:srgbClr val="FFFFFF"/>
                    </a:gs>
                  </a:gsLst>
                  <a:lin ang="5400000" scaled="0"/>
                </a:gradFill>
                <a:latin typeface="Segoe UI"/>
                <a:ea typeface="Segoe UI" pitchFamily="34" charset="0"/>
                <a:cs typeface="Segoe UI" pitchFamily="34" charset="0"/>
              </a:rPr>
            </a:br>
            <a:r>
              <a:rPr lang="en-US" sz="1770" dirty="0">
                <a:gradFill>
                  <a:gsLst>
                    <a:gs pos="0">
                      <a:srgbClr val="FFFFFF"/>
                    </a:gs>
                    <a:gs pos="100000">
                      <a:srgbClr val="FFFFFF"/>
                    </a:gs>
                  </a:gsLst>
                  <a:lin ang="5400000" scaled="0"/>
                </a:gradFill>
                <a:latin typeface="Segoe UI"/>
                <a:ea typeface="Segoe UI" pitchFamily="34" charset="0"/>
                <a:cs typeface="Segoe UI" pitchFamily="34" charset="0"/>
              </a:rPr>
              <a:t>I.R.</a:t>
            </a:r>
          </a:p>
        </p:txBody>
      </p:sp>
      <p:sp>
        <p:nvSpPr>
          <p:cNvPr id="114" name="Rectangle: Rounded Corners 113">
            <a:extLst>
              <a:ext uri="{FF2B5EF4-FFF2-40B4-BE49-F238E27FC236}">
                <a16:creationId xmlns:a16="http://schemas.microsoft.com/office/drawing/2014/main" id="{B442251D-152A-4B3D-9D54-3860BE9BCC98}"/>
              </a:ext>
            </a:extLst>
          </p:cNvPr>
          <p:cNvSpPr/>
          <p:nvPr/>
        </p:nvSpPr>
        <p:spPr bwMode="auto">
          <a:xfrm>
            <a:off x="2678798" y="5168051"/>
            <a:ext cx="1221072" cy="84259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765" dirty="0">
                <a:gradFill>
                  <a:gsLst>
                    <a:gs pos="0">
                      <a:srgbClr val="FFFFFF"/>
                    </a:gs>
                    <a:gs pos="100000">
                      <a:srgbClr val="FFFFFF"/>
                    </a:gs>
                  </a:gsLst>
                  <a:lin ang="5400000" scaled="0"/>
                </a:gradFill>
                <a:latin typeface="Segoe UI"/>
                <a:ea typeface="Segoe UI" pitchFamily="34" charset="0"/>
                <a:cs typeface="Segoe UI" pitchFamily="34" charset="0"/>
              </a:rPr>
              <a:t>C)</a:t>
            </a:r>
          </a:p>
          <a:p>
            <a:pPr algn="ctr" defTabSz="932114" fontAlgn="base">
              <a:spcBef>
                <a:spcPct val="0"/>
              </a:spcBef>
              <a:spcAft>
                <a:spcPct val="0"/>
              </a:spcAft>
              <a:defRPr/>
            </a:pPr>
            <a:r>
              <a:rPr lang="en-US" sz="1765" dirty="0">
                <a:gradFill>
                  <a:gsLst>
                    <a:gs pos="0">
                      <a:srgbClr val="FFFFFF"/>
                    </a:gs>
                    <a:gs pos="100000">
                      <a:srgbClr val="FFFFFF"/>
                    </a:gs>
                  </a:gsLst>
                  <a:lin ang="5400000" scaled="0"/>
                </a:gradFill>
                <a:latin typeface="Segoe UI"/>
                <a:ea typeface="Segoe UI" pitchFamily="34" charset="0"/>
                <a:cs typeface="Segoe UI" pitchFamily="34" charset="0"/>
              </a:rPr>
              <a:t>Table</a:t>
            </a:r>
          </a:p>
        </p:txBody>
      </p:sp>
      <p:sp>
        <p:nvSpPr>
          <p:cNvPr id="4" name="Rectangle: Rounded Corners 3">
            <a:extLst>
              <a:ext uri="{FF2B5EF4-FFF2-40B4-BE49-F238E27FC236}">
                <a16:creationId xmlns:a16="http://schemas.microsoft.com/office/drawing/2014/main" id="{5700E8F9-699D-4F16-9204-5D993B705A5D}"/>
              </a:ext>
            </a:extLst>
          </p:cNvPr>
          <p:cNvSpPr/>
          <p:nvPr/>
        </p:nvSpPr>
        <p:spPr bwMode="auto">
          <a:xfrm>
            <a:off x="3954288" y="5168051"/>
            <a:ext cx="1221072" cy="84259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765" dirty="0">
                <a:gradFill>
                  <a:gsLst>
                    <a:gs pos="0">
                      <a:srgbClr val="FFFFFF"/>
                    </a:gs>
                    <a:gs pos="100000">
                      <a:srgbClr val="FFFFFF"/>
                    </a:gs>
                  </a:gsLst>
                  <a:lin ang="5400000" scaled="0"/>
                </a:gradFill>
                <a:latin typeface="Segoe UI"/>
                <a:ea typeface="Segoe UI" pitchFamily="34" charset="0"/>
                <a:cs typeface="Segoe UI" pitchFamily="34" charset="0"/>
              </a:rPr>
              <a:t>D)</a:t>
            </a:r>
            <a:br>
              <a:rPr lang="en-US" sz="1765" dirty="0">
                <a:gradFill>
                  <a:gsLst>
                    <a:gs pos="0">
                      <a:srgbClr val="FFFFFF"/>
                    </a:gs>
                    <a:gs pos="100000">
                      <a:srgbClr val="FFFFFF"/>
                    </a:gs>
                  </a:gsLst>
                  <a:lin ang="5400000" scaled="0"/>
                </a:gradFill>
                <a:latin typeface="Segoe UI"/>
                <a:ea typeface="Segoe UI" pitchFamily="34" charset="0"/>
                <a:cs typeface="Segoe UI" pitchFamily="34" charset="0"/>
              </a:rPr>
            </a:br>
            <a:r>
              <a:rPr lang="en-US" sz="1765" dirty="0">
                <a:gradFill>
                  <a:gsLst>
                    <a:gs pos="0">
                      <a:srgbClr val="FFFFFF"/>
                    </a:gs>
                    <a:gs pos="100000">
                      <a:srgbClr val="FFFFFF"/>
                    </a:gs>
                  </a:gsLst>
                  <a:lin ang="5400000" scaled="0"/>
                </a:gradFill>
                <a:latin typeface="Segoe UI"/>
                <a:ea typeface="Segoe UI" pitchFamily="34" charset="0"/>
                <a:cs typeface="Segoe UI" pitchFamily="34" charset="0"/>
              </a:rPr>
              <a:t>Activity</a:t>
            </a:r>
          </a:p>
        </p:txBody>
      </p:sp>
      <p:sp>
        <p:nvSpPr>
          <p:cNvPr id="5" name="Rectangle: Rounded Corners 4">
            <a:extLst>
              <a:ext uri="{FF2B5EF4-FFF2-40B4-BE49-F238E27FC236}">
                <a16:creationId xmlns:a16="http://schemas.microsoft.com/office/drawing/2014/main" id="{467C6208-0493-4133-BEBF-FB6225800BC0}"/>
              </a:ext>
            </a:extLst>
          </p:cNvPr>
          <p:cNvSpPr/>
          <p:nvPr/>
        </p:nvSpPr>
        <p:spPr bwMode="auto">
          <a:xfrm>
            <a:off x="1403310" y="5168051"/>
            <a:ext cx="1221072" cy="84259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765" dirty="0">
                <a:gradFill>
                  <a:gsLst>
                    <a:gs pos="0">
                      <a:srgbClr val="FFFFFF"/>
                    </a:gs>
                    <a:gs pos="100000">
                      <a:srgbClr val="FFFFFF"/>
                    </a:gs>
                  </a:gsLst>
                  <a:lin ang="5400000" scaled="0"/>
                </a:gradFill>
                <a:latin typeface="Segoe UI"/>
                <a:ea typeface="Segoe UI" pitchFamily="34" charset="0"/>
                <a:cs typeface="Segoe UI" pitchFamily="34" charset="0"/>
              </a:rPr>
              <a:t>B)</a:t>
            </a:r>
          </a:p>
          <a:p>
            <a:pPr algn="ctr" defTabSz="932114" fontAlgn="base">
              <a:spcBef>
                <a:spcPct val="0"/>
              </a:spcBef>
              <a:spcAft>
                <a:spcPct val="0"/>
              </a:spcAft>
              <a:defRPr/>
            </a:pPr>
            <a:r>
              <a:rPr lang="en-US" sz="1765" dirty="0">
                <a:gradFill>
                  <a:gsLst>
                    <a:gs pos="0">
                      <a:srgbClr val="FFFFFF"/>
                    </a:gs>
                    <a:gs pos="100000">
                      <a:srgbClr val="FFFFFF"/>
                    </a:gs>
                  </a:gsLst>
                  <a:lin ang="5400000" scaled="0"/>
                </a:gradFill>
                <a:latin typeface="Segoe UI"/>
                <a:ea typeface="Segoe UI" pitchFamily="34" charset="0"/>
                <a:cs typeface="Segoe UI" pitchFamily="34" charset="0"/>
              </a:rPr>
              <a:t>Linked Service</a:t>
            </a:r>
          </a:p>
        </p:txBody>
      </p:sp>
    </p:spTree>
    <p:extLst>
      <p:ext uri="{BB962C8B-B14F-4D97-AF65-F5344CB8AC3E}">
        <p14:creationId xmlns:p14="http://schemas.microsoft.com/office/powerpoint/2010/main" val="117915757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E0DD-B5C0-42BD-AD53-C285EF2A376F}"/>
              </a:ext>
            </a:extLst>
          </p:cNvPr>
          <p:cNvSpPr>
            <a:spLocks noGrp="1"/>
          </p:cNvSpPr>
          <p:nvPr>
            <p:ph type="title"/>
          </p:nvPr>
        </p:nvSpPr>
        <p:spPr>
          <a:xfrm>
            <a:off x="585764" y="2579749"/>
            <a:ext cx="2033814" cy="553982"/>
          </a:xfrm>
        </p:spPr>
        <p:txBody>
          <a:bodyPr/>
          <a:lstStyle/>
          <a:p>
            <a:r>
              <a:rPr lang="en-US" dirty="0"/>
              <a:t>Pop Quiz</a:t>
            </a:r>
          </a:p>
        </p:txBody>
      </p:sp>
      <p:sp>
        <p:nvSpPr>
          <p:cNvPr id="3" name="Text Placeholder 2">
            <a:extLst>
              <a:ext uri="{FF2B5EF4-FFF2-40B4-BE49-F238E27FC236}">
                <a16:creationId xmlns:a16="http://schemas.microsoft.com/office/drawing/2014/main" id="{719A5F27-4C6F-40AD-8655-81C0D6D686A0}"/>
              </a:ext>
            </a:extLst>
          </p:cNvPr>
          <p:cNvSpPr>
            <a:spLocks noGrp="1"/>
          </p:cNvSpPr>
          <p:nvPr>
            <p:ph type="body" sz="quarter" idx="10"/>
          </p:nvPr>
        </p:nvSpPr>
        <p:spPr>
          <a:xfrm>
            <a:off x="585764" y="3535511"/>
            <a:ext cx="4500865" cy="615553"/>
          </a:xfrm>
        </p:spPr>
        <p:txBody>
          <a:bodyPr/>
          <a:lstStyle/>
          <a:p>
            <a:r>
              <a:rPr lang="en-US" dirty="0"/>
              <a:t>Which one of these is NOT a component of a Synapse pipeline?</a:t>
            </a:r>
          </a:p>
        </p:txBody>
      </p:sp>
      <p:grpSp>
        <p:nvGrpSpPr>
          <p:cNvPr id="115" name="Group 114">
            <a:extLst>
              <a:ext uri="{FF2B5EF4-FFF2-40B4-BE49-F238E27FC236}">
                <a16:creationId xmlns:a16="http://schemas.microsoft.com/office/drawing/2014/main" id="{A1035425-A41A-48BB-B83C-A2E4CACAEA59}"/>
              </a:ext>
            </a:extLst>
          </p:cNvPr>
          <p:cNvGrpSpPr/>
          <p:nvPr/>
        </p:nvGrpSpPr>
        <p:grpSpPr>
          <a:xfrm>
            <a:off x="2488845" y="2513989"/>
            <a:ext cx="703664" cy="703664"/>
            <a:chOff x="2470513" y="2378140"/>
            <a:chExt cx="933687" cy="933687"/>
          </a:xfrm>
        </p:grpSpPr>
        <p:sp>
          <p:nvSpPr>
            <p:cNvPr id="9" name="Oval 8">
              <a:extLst>
                <a:ext uri="{FF2B5EF4-FFF2-40B4-BE49-F238E27FC236}">
                  <a16:creationId xmlns:a16="http://schemas.microsoft.com/office/drawing/2014/main" id="{60CB7193-285B-44C5-923E-CFF3A02BDBD7}"/>
                </a:ext>
              </a:extLst>
            </p:cNvPr>
            <p:cNvSpPr/>
            <p:nvPr/>
          </p:nvSpPr>
          <p:spPr bwMode="auto">
            <a:xfrm>
              <a:off x="2470513" y="2378140"/>
              <a:ext cx="933687" cy="933687"/>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51" rIns="0" bIns="47551" numCol="1" rtlCol="0" anchor="ctr" anchorCtr="0" compatLnSpc="1">
              <a:prstTxWarp prst="textNoShape">
                <a:avLst/>
              </a:prstTxWarp>
            </a:bodyPr>
            <a:lstStyle/>
            <a:p>
              <a:pPr algn="ctr" defTabSz="950663" fontAlgn="base">
                <a:spcBef>
                  <a:spcPct val="0"/>
                </a:spcBef>
                <a:spcAft>
                  <a:spcPct val="0"/>
                </a:spcAft>
                <a:defRPr/>
              </a:pPr>
              <a:endParaRPr lang="en-US" sz="2040" kern="0" dirty="0">
                <a:gradFill>
                  <a:gsLst>
                    <a:gs pos="0">
                      <a:srgbClr val="FFFFFF"/>
                    </a:gs>
                    <a:gs pos="100000">
                      <a:srgbClr val="FFFFFF"/>
                    </a:gs>
                  </a:gsLst>
                  <a:lin ang="5400000" scaled="0"/>
                </a:gradFill>
                <a:latin typeface="Segoe UI Semilight"/>
              </a:endParaRPr>
            </a:p>
          </p:txBody>
        </p:sp>
        <p:sp>
          <p:nvSpPr>
            <p:cNvPr id="11" name="Freeform: Shape 10">
              <a:extLst>
                <a:ext uri="{FF2B5EF4-FFF2-40B4-BE49-F238E27FC236}">
                  <a16:creationId xmlns:a16="http://schemas.microsoft.com/office/drawing/2014/main" id="{96030A08-D618-4B8E-AFD7-997C4DFB56E1}"/>
                </a:ext>
              </a:extLst>
            </p:cNvPr>
            <p:cNvSpPr/>
            <p:nvPr/>
          </p:nvSpPr>
          <p:spPr bwMode="auto">
            <a:xfrm>
              <a:off x="2575510" y="3038226"/>
              <a:ext cx="723693" cy="229372"/>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68" tIns="149175" rIns="186468" bIns="149175"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2" name="Graphic 146">
              <a:extLst>
                <a:ext uri="{FF2B5EF4-FFF2-40B4-BE49-F238E27FC236}">
                  <a16:creationId xmlns:a16="http://schemas.microsoft.com/office/drawing/2014/main" id="{4D8BC4DA-6384-4FBF-9B3C-C3E07CD45882}"/>
                </a:ext>
              </a:extLst>
            </p:cNvPr>
            <p:cNvGrpSpPr/>
            <p:nvPr/>
          </p:nvGrpSpPr>
          <p:grpSpPr>
            <a:xfrm>
              <a:off x="2808080" y="2600140"/>
              <a:ext cx="258552" cy="503496"/>
              <a:chOff x="5767390" y="4295776"/>
              <a:chExt cx="401079" cy="781050"/>
            </a:xfrm>
          </p:grpSpPr>
          <p:sp>
            <p:nvSpPr>
              <p:cNvPr id="13" name="Freeform: Shape 12">
                <a:extLst>
                  <a:ext uri="{FF2B5EF4-FFF2-40B4-BE49-F238E27FC236}">
                    <a16:creationId xmlns:a16="http://schemas.microsoft.com/office/drawing/2014/main" id="{B72C69A0-A632-4572-9984-3BD416964651}"/>
                  </a:ext>
                </a:extLst>
              </p:cNvPr>
              <p:cNvSpPr/>
              <p:nvPr/>
            </p:nvSpPr>
            <p:spPr>
              <a:xfrm>
                <a:off x="5751558" y="4279944"/>
                <a:ext cx="422188" cy="802159"/>
              </a:xfrm>
              <a:custGeom>
                <a:avLst/>
                <a:gdLst/>
                <a:ahLst/>
                <a:cxnLst/>
                <a:rect l="0" t="0" r="0" b="0"/>
                <a:pathLst>
                  <a:path w="422188" h="802159">
                    <a:moveTo>
                      <a:pt x="182597" y="792660"/>
                    </a:moveTo>
                    <a:lnTo>
                      <a:pt x="182597" y="245925"/>
                    </a:lnTo>
                    <a:cubicBezTo>
                      <a:pt x="157265" y="260702"/>
                      <a:pt x="131934" y="271257"/>
                      <a:pt x="106603" y="279700"/>
                    </a:cubicBezTo>
                    <a:cubicBezTo>
                      <a:pt x="79160" y="286033"/>
                      <a:pt x="49607" y="292366"/>
                      <a:pt x="15832" y="294477"/>
                    </a:cubicBezTo>
                    <a:lnTo>
                      <a:pt x="15832" y="125601"/>
                    </a:lnTo>
                    <a:cubicBezTo>
                      <a:pt x="64384" y="117158"/>
                      <a:pt x="108714" y="104492"/>
                      <a:pt x="148821" y="87604"/>
                    </a:cubicBezTo>
                    <a:cubicBezTo>
                      <a:pt x="188929" y="70717"/>
                      <a:pt x="231148" y="45385"/>
                      <a:pt x="275478" y="15832"/>
                    </a:cubicBezTo>
                    <a:lnTo>
                      <a:pt x="408467" y="15832"/>
                    </a:lnTo>
                    <a:lnTo>
                      <a:pt x="408467" y="792660"/>
                    </a:lnTo>
                    <a:lnTo>
                      <a:pt x="182597" y="792660"/>
                    </a:lnTo>
                    <a:close/>
                  </a:path>
                </a:pathLst>
              </a:custGeom>
              <a:solidFill>
                <a:schemeClr val="bg1"/>
              </a:solidFill>
              <a:ln w="9525" cap="flat">
                <a:noFill/>
                <a:prstDash val="solid"/>
                <a:miter/>
              </a:ln>
            </p:spPr>
            <p:txBody>
              <a:bodyPr/>
              <a:lstStyle/>
              <a:p>
                <a:pPr defTabSz="932026">
                  <a:defRPr/>
                </a:pPr>
                <a:endParaRPr lang="en-US" sz="1764" dirty="0">
                  <a:solidFill>
                    <a:srgbClr val="353535"/>
                  </a:solidFill>
                  <a:latin typeface="Segoe UI Semilight"/>
                </a:endParaRPr>
              </a:p>
            </p:txBody>
          </p:sp>
          <p:sp>
            <p:nvSpPr>
              <p:cNvPr id="14" name="Freeform: Shape 13">
                <a:extLst>
                  <a:ext uri="{FF2B5EF4-FFF2-40B4-BE49-F238E27FC236}">
                    <a16:creationId xmlns:a16="http://schemas.microsoft.com/office/drawing/2014/main" id="{CD5344D7-4A35-49AB-A340-A9982B45EFC2}"/>
                  </a:ext>
                </a:extLst>
              </p:cNvPr>
              <p:cNvSpPr/>
              <p:nvPr/>
            </p:nvSpPr>
            <p:spPr>
              <a:xfrm>
                <a:off x="6038646" y="4279944"/>
                <a:ext cx="126657" cy="802159"/>
              </a:xfrm>
              <a:custGeom>
                <a:avLst/>
                <a:gdLst/>
                <a:ahLst/>
                <a:cxnLst/>
                <a:rect l="0" t="0" r="0" b="0"/>
                <a:pathLst>
                  <a:path w="126656" h="802159">
                    <a:moveTo>
                      <a:pt x="15832" y="15832"/>
                    </a:moveTo>
                    <a:lnTo>
                      <a:pt x="119268" y="15832"/>
                    </a:lnTo>
                    <a:lnTo>
                      <a:pt x="119268" y="792660"/>
                    </a:lnTo>
                    <a:lnTo>
                      <a:pt x="24276" y="792660"/>
                    </a:lnTo>
                    <a:lnTo>
                      <a:pt x="15832" y="15832"/>
                    </a:lnTo>
                    <a:close/>
                  </a:path>
                </a:pathLst>
              </a:custGeom>
              <a:solidFill>
                <a:schemeClr val="bg1">
                  <a:lumMod val="65000"/>
                </a:schemeClr>
              </a:solidFill>
              <a:ln w="9525" cap="flat">
                <a:noFill/>
                <a:prstDash val="solid"/>
                <a:miter/>
              </a:ln>
            </p:spPr>
            <p:txBody>
              <a:bodyPr/>
              <a:lstStyle/>
              <a:p>
                <a:pPr defTabSz="932026">
                  <a:defRPr/>
                </a:pPr>
                <a:endParaRPr lang="en-US" sz="1764" dirty="0">
                  <a:solidFill>
                    <a:srgbClr val="353535"/>
                  </a:solidFill>
                  <a:latin typeface="Segoe UI Semilight"/>
                </a:endParaRPr>
              </a:p>
            </p:txBody>
          </p:sp>
        </p:grpSp>
      </p:grpSp>
      <p:grpSp>
        <p:nvGrpSpPr>
          <p:cNvPr id="46" name="Group 45">
            <a:extLst>
              <a:ext uri="{FF2B5EF4-FFF2-40B4-BE49-F238E27FC236}">
                <a16:creationId xmlns:a16="http://schemas.microsoft.com/office/drawing/2014/main" id="{DD717065-3BFA-402E-95AC-68DDA2860329}"/>
              </a:ext>
            </a:extLst>
          </p:cNvPr>
          <p:cNvGrpSpPr/>
          <p:nvPr/>
        </p:nvGrpSpPr>
        <p:grpSpPr>
          <a:xfrm>
            <a:off x="5343389" y="1789680"/>
            <a:ext cx="6846883" cy="3278642"/>
            <a:chOff x="4635450" y="5527718"/>
            <a:chExt cx="1309893" cy="623564"/>
          </a:xfrm>
        </p:grpSpPr>
        <p:sp>
          <p:nvSpPr>
            <p:cNvPr id="47" name="Rectangle 609">
              <a:extLst>
                <a:ext uri="{FF2B5EF4-FFF2-40B4-BE49-F238E27FC236}">
                  <a16:creationId xmlns:a16="http://schemas.microsoft.com/office/drawing/2014/main" id="{2CB0D1E2-071D-402F-A42E-99E7B84F3D2E}"/>
                </a:ext>
              </a:extLst>
            </p:cNvPr>
            <p:cNvSpPr>
              <a:spLocks noChangeArrowheads="1"/>
            </p:cNvSpPr>
            <p:nvPr/>
          </p:nvSpPr>
          <p:spPr bwMode="auto">
            <a:xfrm>
              <a:off x="4635450" y="5527718"/>
              <a:ext cx="1309893" cy="623564"/>
            </a:xfrm>
            <a:prstGeom prst="rect">
              <a:avLst/>
            </a:prstGeom>
            <a:solidFill>
              <a:srgbClr val="459B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48" name="Freeform 610">
              <a:extLst>
                <a:ext uri="{FF2B5EF4-FFF2-40B4-BE49-F238E27FC236}">
                  <a16:creationId xmlns:a16="http://schemas.microsoft.com/office/drawing/2014/main" id="{208A5551-E8CD-4FCD-9F56-F5D8B3732237}"/>
                </a:ext>
              </a:extLst>
            </p:cNvPr>
            <p:cNvSpPr>
              <a:spLocks/>
            </p:cNvSpPr>
            <p:nvPr/>
          </p:nvSpPr>
          <p:spPr bwMode="auto">
            <a:xfrm>
              <a:off x="4636814" y="5904313"/>
              <a:ext cx="387510" cy="246969"/>
            </a:xfrm>
            <a:custGeom>
              <a:avLst/>
              <a:gdLst>
                <a:gd name="T0" fmla="*/ 124 w 154"/>
                <a:gd name="T1" fmla="*/ 53 h 98"/>
                <a:gd name="T2" fmla="*/ 110 w 154"/>
                <a:gd name="T3" fmla="*/ 56 h 98"/>
                <a:gd name="T4" fmla="*/ 54 w 154"/>
                <a:gd name="T5" fmla="*/ 0 h 98"/>
                <a:gd name="T6" fmla="*/ 0 w 154"/>
                <a:gd name="T7" fmla="*/ 39 h 98"/>
                <a:gd name="T8" fmla="*/ 0 w 154"/>
                <a:gd name="T9" fmla="*/ 98 h 98"/>
                <a:gd name="T10" fmla="*/ 150 w 154"/>
                <a:gd name="T11" fmla="*/ 98 h 98"/>
                <a:gd name="T12" fmla="*/ 154 w 154"/>
                <a:gd name="T13" fmla="*/ 83 h 98"/>
                <a:gd name="T14" fmla="*/ 124 w 154"/>
                <a:gd name="T15" fmla="*/ 53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4" h="98">
                  <a:moveTo>
                    <a:pt x="124" y="53"/>
                  </a:moveTo>
                  <a:cubicBezTo>
                    <a:pt x="119" y="53"/>
                    <a:pt x="114" y="54"/>
                    <a:pt x="110" y="56"/>
                  </a:cubicBezTo>
                  <a:cubicBezTo>
                    <a:pt x="110" y="25"/>
                    <a:pt x="85" y="0"/>
                    <a:pt x="54" y="0"/>
                  </a:cubicBezTo>
                  <a:cubicBezTo>
                    <a:pt x="29" y="0"/>
                    <a:pt x="8" y="16"/>
                    <a:pt x="0" y="39"/>
                  </a:cubicBezTo>
                  <a:cubicBezTo>
                    <a:pt x="0" y="98"/>
                    <a:pt x="0" y="98"/>
                    <a:pt x="0" y="98"/>
                  </a:cubicBezTo>
                  <a:cubicBezTo>
                    <a:pt x="150" y="98"/>
                    <a:pt x="150" y="98"/>
                    <a:pt x="150" y="98"/>
                  </a:cubicBezTo>
                  <a:cubicBezTo>
                    <a:pt x="153" y="94"/>
                    <a:pt x="154" y="89"/>
                    <a:pt x="154" y="83"/>
                  </a:cubicBezTo>
                  <a:cubicBezTo>
                    <a:pt x="154" y="66"/>
                    <a:pt x="140" y="53"/>
                    <a:pt x="124" y="53"/>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49" name="Freeform 611">
              <a:extLst>
                <a:ext uri="{FF2B5EF4-FFF2-40B4-BE49-F238E27FC236}">
                  <a16:creationId xmlns:a16="http://schemas.microsoft.com/office/drawing/2014/main" id="{977AEE36-1425-4395-B015-10432D518F0D}"/>
                </a:ext>
              </a:extLst>
            </p:cNvPr>
            <p:cNvSpPr>
              <a:spLocks/>
            </p:cNvSpPr>
            <p:nvPr/>
          </p:nvSpPr>
          <p:spPr bwMode="auto">
            <a:xfrm>
              <a:off x="5671084" y="5894761"/>
              <a:ext cx="215587" cy="107793"/>
            </a:xfrm>
            <a:custGeom>
              <a:avLst/>
              <a:gdLst>
                <a:gd name="T0" fmla="*/ 78 w 86"/>
                <a:gd name="T1" fmla="*/ 26 h 43"/>
                <a:gd name="T2" fmla="*/ 75 w 86"/>
                <a:gd name="T3" fmla="*/ 26 h 43"/>
                <a:gd name="T4" fmla="*/ 75 w 86"/>
                <a:gd name="T5" fmla="*/ 21 h 43"/>
                <a:gd name="T6" fmla="*/ 53 w 86"/>
                <a:gd name="T7" fmla="*/ 0 h 43"/>
                <a:gd name="T8" fmla="*/ 32 w 86"/>
                <a:gd name="T9" fmla="*/ 19 h 43"/>
                <a:gd name="T10" fmla="*/ 24 w 86"/>
                <a:gd name="T11" fmla="*/ 17 h 43"/>
                <a:gd name="T12" fmla="*/ 11 w 86"/>
                <a:gd name="T13" fmla="*/ 29 h 43"/>
                <a:gd name="T14" fmla="*/ 7 w 86"/>
                <a:gd name="T15" fmla="*/ 28 h 43"/>
                <a:gd name="T16" fmla="*/ 0 w 86"/>
                <a:gd name="T17" fmla="*/ 36 h 43"/>
                <a:gd name="T18" fmla="*/ 7 w 86"/>
                <a:gd name="T19" fmla="*/ 43 h 43"/>
                <a:gd name="T20" fmla="*/ 78 w 86"/>
                <a:gd name="T21" fmla="*/ 43 h 43"/>
                <a:gd name="T22" fmla="*/ 86 w 86"/>
                <a:gd name="T23" fmla="*/ 34 h 43"/>
                <a:gd name="T24" fmla="*/ 78 w 86"/>
                <a:gd name="T25"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43">
                  <a:moveTo>
                    <a:pt x="78" y="26"/>
                  </a:moveTo>
                  <a:cubicBezTo>
                    <a:pt x="76" y="26"/>
                    <a:pt x="75" y="26"/>
                    <a:pt x="75" y="26"/>
                  </a:cubicBezTo>
                  <a:cubicBezTo>
                    <a:pt x="75" y="25"/>
                    <a:pt x="75" y="23"/>
                    <a:pt x="75" y="21"/>
                  </a:cubicBezTo>
                  <a:cubicBezTo>
                    <a:pt x="75" y="9"/>
                    <a:pt x="65" y="0"/>
                    <a:pt x="53" y="0"/>
                  </a:cubicBezTo>
                  <a:cubicBezTo>
                    <a:pt x="42" y="0"/>
                    <a:pt x="33" y="8"/>
                    <a:pt x="32" y="19"/>
                  </a:cubicBezTo>
                  <a:cubicBezTo>
                    <a:pt x="30" y="17"/>
                    <a:pt x="27" y="17"/>
                    <a:pt x="24" y="17"/>
                  </a:cubicBezTo>
                  <a:cubicBezTo>
                    <a:pt x="17" y="17"/>
                    <a:pt x="11" y="22"/>
                    <a:pt x="11" y="29"/>
                  </a:cubicBezTo>
                  <a:cubicBezTo>
                    <a:pt x="10" y="29"/>
                    <a:pt x="9" y="28"/>
                    <a:pt x="7" y="28"/>
                  </a:cubicBezTo>
                  <a:cubicBezTo>
                    <a:pt x="3" y="28"/>
                    <a:pt x="0" y="32"/>
                    <a:pt x="0" y="36"/>
                  </a:cubicBezTo>
                  <a:cubicBezTo>
                    <a:pt x="0" y="40"/>
                    <a:pt x="3" y="43"/>
                    <a:pt x="7" y="43"/>
                  </a:cubicBezTo>
                  <a:cubicBezTo>
                    <a:pt x="78" y="43"/>
                    <a:pt x="78" y="43"/>
                    <a:pt x="78" y="43"/>
                  </a:cubicBezTo>
                  <a:cubicBezTo>
                    <a:pt x="82" y="43"/>
                    <a:pt x="86" y="39"/>
                    <a:pt x="86" y="34"/>
                  </a:cubicBezTo>
                  <a:cubicBezTo>
                    <a:pt x="86" y="30"/>
                    <a:pt x="82" y="26"/>
                    <a:pt x="78" y="26"/>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0" name="Freeform 612">
              <a:extLst>
                <a:ext uri="{FF2B5EF4-FFF2-40B4-BE49-F238E27FC236}">
                  <a16:creationId xmlns:a16="http://schemas.microsoft.com/office/drawing/2014/main" id="{0750C0D1-ED88-4774-A663-447B5E545877}"/>
                </a:ext>
              </a:extLst>
            </p:cNvPr>
            <p:cNvSpPr>
              <a:spLocks/>
            </p:cNvSpPr>
            <p:nvPr/>
          </p:nvSpPr>
          <p:spPr bwMode="auto">
            <a:xfrm>
              <a:off x="4851037" y="5616409"/>
              <a:ext cx="125531" cy="84597"/>
            </a:xfrm>
            <a:custGeom>
              <a:avLst/>
              <a:gdLst>
                <a:gd name="T0" fmla="*/ 45 w 50"/>
                <a:gd name="T1" fmla="*/ 25 h 34"/>
                <a:gd name="T2" fmla="*/ 43 w 50"/>
                <a:gd name="T3" fmla="*/ 26 h 34"/>
                <a:gd name="T4" fmla="*/ 45 w 50"/>
                <a:gd name="T5" fmla="*/ 17 h 34"/>
                <a:gd name="T6" fmla="*/ 28 w 50"/>
                <a:gd name="T7" fmla="*/ 0 h 34"/>
                <a:gd name="T8" fmla="*/ 11 w 50"/>
                <a:gd name="T9" fmla="*/ 17 h 34"/>
                <a:gd name="T10" fmla="*/ 11 w 50"/>
                <a:gd name="T11" fmla="*/ 19 h 34"/>
                <a:gd name="T12" fmla="*/ 8 w 50"/>
                <a:gd name="T13" fmla="*/ 18 h 34"/>
                <a:gd name="T14" fmla="*/ 0 w 50"/>
                <a:gd name="T15" fmla="*/ 26 h 34"/>
                <a:gd name="T16" fmla="*/ 8 w 50"/>
                <a:gd name="T17" fmla="*/ 34 h 34"/>
                <a:gd name="T18" fmla="*/ 45 w 50"/>
                <a:gd name="T19" fmla="*/ 34 h 34"/>
                <a:gd name="T20" fmla="*/ 50 w 50"/>
                <a:gd name="T21" fmla="*/ 30 h 34"/>
                <a:gd name="T22" fmla="*/ 45 w 50"/>
                <a:gd name="T23" fmla="*/ 2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 h="34">
                  <a:moveTo>
                    <a:pt x="45" y="25"/>
                  </a:moveTo>
                  <a:cubicBezTo>
                    <a:pt x="44" y="25"/>
                    <a:pt x="43" y="25"/>
                    <a:pt x="43" y="26"/>
                  </a:cubicBezTo>
                  <a:cubicBezTo>
                    <a:pt x="44" y="23"/>
                    <a:pt x="45" y="20"/>
                    <a:pt x="45" y="17"/>
                  </a:cubicBezTo>
                  <a:cubicBezTo>
                    <a:pt x="45" y="8"/>
                    <a:pt x="37" y="0"/>
                    <a:pt x="28" y="0"/>
                  </a:cubicBezTo>
                  <a:cubicBezTo>
                    <a:pt x="19" y="0"/>
                    <a:pt x="11" y="8"/>
                    <a:pt x="11" y="17"/>
                  </a:cubicBezTo>
                  <a:cubicBezTo>
                    <a:pt x="11" y="18"/>
                    <a:pt x="11" y="18"/>
                    <a:pt x="11" y="19"/>
                  </a:cubicBezTo>
                  <a:cubicBezTo>
                    <a:pt x="10" y="18"/>
                    <a:pt x="9" y="18"/>
                    <a:pt x="8" y="18"/>
                  </a:cubicBezTo>
                  <a:cubicBezTo>
                    <a:pt x="4" y="18"/>
                    <a:pt x="0" y="22"/>
                    <a:pt x="0" y="26"/>
                  </a:cubicBezTo>
                  <a:cubicBezTo>
                    <a:pt x="0" y="31"/>
                    <a:pt x="4" y="34"/>
                    <a:pt x="8" y="34"/>
                  </a:cubicBezTo>
                  <a:cubicBezTo>
                    <a:pt x="45" y="34"/>
                    <a:pt x="45" y="34"/>
                    <a:pt x="45" y="34"/>
                  </a:cubicBezTo>
                  <a:cubicBezTo>
                    <a:pt x="48" y="34"/>
                    <a:pt x="50" y="32"/>
                    <a:pt x="50" y="30"/>
                  </a:cubicBezTo>
                  <a:cubicBezTo>
                    <a:pt x="50" y="27"/>
                    <a:pt x="48" y="25"/>
                    <a:pt x="45" y="25"/>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1" name="Freeform 613">
              <a:extLst>
                <a:ext uri="{FF2B5EF4-FFF2-40B4-BE49-F238E27FC236}">
                  <a16:creationId xmlns:a16="http://schemas.microsoft.com/office/drawing/2014/main" id="{6575273E-34DB-4683-8AF2-8EB4757A425E}"/>
                </a:ext>
              </a:extLst>
            </p:cNvPr>
            <p:cNvSpPr>
              <a:spLocks/>
            </p:cNvSpPr>
            <p:nvPr/>
          </p:nvSpPr>
          <p:spPr bwMode="auto">
            <a:xfrm>
              <a:off x="5428208" y="5679175"/>
              <a:ext cx="102335" cy="62766"/>
            </a:xfrm>
            <a:custGeom>
              <a:avLst/>
              <a:gdLst>
                <a:gd name="T0" fmla="*/ 34 w 41"/>
                <a:gd name="T1" fmla="*/ 5 h 25"/>
                <a:gd name="T2" fmla="*/ 34 w 41"/>
                <a:gd name="T3" fmla="*/ 1 h 25"/>
                <a:gd name="T4" fmla="*/ 28 w 41"/>
                <a:gd name="T5" fmla="*/ 5 h 25"/>
                <a:gd name="T6" fmla="*/ 24 w 41"/>
                <a:gd name="T7" fmla="*/ 4 h 25"/>
                <a:gd name="T8" fmla="*/ 14 w 41"/>
                <a:gd name="T9" fmla="*/ 10 h 25"/>
                <a:gd name="T10" fmla="*/ 13 w 41"/>
                <a:gd name="T11" fmla="*/ 19 h 25"/>
                <a:gd name="T12" fmla="*/ 41 w 41"/>
                <a:gd name="T13" fmla="*/ 0 h 25"/>
                <a:gd name="T14" fmla="*/ 34 w 41"/>
                <a:gd name="T15" fmla="*/ 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5">
                  <a:moveTo>
                    <a:pt x="34" y="5"/>
                  </a:moveTo>
                  <a:cubicBezTo>
                    <a:pt x="34" y="4"/>
                    <a:pt x="34" y="3"/>
                    <a:pt x="34" y="1"/>
                  </a:cubicBezTo>
                  <a:cubicBezTo>
                    <a:pt x="32" y="4"/>
                    <a:pt x="31" y="5"/>
                    <a:pt x="28" y="5"/>
                  </a:cubicBezTo>
                  <a:cubicBezTo>
                    <a:pt x="26" y="4"/>
                    <a:pt x="24" y="4"/>
                    <a:pt x="24" y="4"/>
                  </a:cubicBezTo>
                  <a:cubicBezTo>
                    <a:pt x="14" y="10"/>
                    <a:pt x="14" y="10"/>
                    <a:pt x="14" y="10"/>
                  </a:cubicBezTo>
                  <a:cubicBezTo>
                    <a:pt x="14" y="10"/>
                    <a:pt x="0" y="14"/>
                    <a:pt x="13" y="19"/>
                  </a:cubicBezTo>
                  <a:cubicBezTo>
                    <a:pt x="31" y="25"/>
                    <a:pt x="40" y="11"/>
                    <a:pt x="41" y="0"/>
                  </a:cubicBezTo>
                  <a:cubicBezTo>
                    <a:pt x="39" y="3"/>
                    <a:pt x="36" y="4"/>
                    <a:pt x="34" y="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2" name="Freeform 614">
              <a:extLst>
                <a:ext uri="{FF2B5EF4-FFF2-40B4-BE49-F238E27FC236}">
                  <a16:creationId xmlns:a16="http://schemas.microsoft.com/office/drawing/2014/main" id="{6B37EA22-EA77-48CF-A7F9-39E5F4AA45FF}"/>
                </a:ext>
              </a:extLst>
            </p:cNvPr>
            <p:cNvSpPr>
              <a:spLocks/>
            </p:cNvSpPr>
            <p:nvPr/>
          </p:nvSpPr>
          <p:spPr bwMode="auto">
            <a:xfrm>
              <a:off x="4885148" y="5709193"/>
              <a:ext cx="276988" cy="240147"/>
            </a:xfrm>
            <a:custGeom>
              <a:avLst/>
              <a:gdLst>
                <a:gd name="T0" fmla="*/ 13 w 110"/>
                <a:gd name="T1" fmla="*/ 94 h 96"/>
                <a:gd name="T2" fmla="*/ 32 w 110"/>
                <a:gd name="T3" fmla="*/ 75 h 96"/>
                <a:gd name="T4" fmla="*/ 35 w 110"/>
                <a:gd name="T5" fmla="*/ 70 h 96"/>
                <a:gd name="T6" fmla="*/ 35 w 110"/>
                <a:gd name="T7" fmla="*/ 70 h 96"/>
                <a:gd name="T8" fmla="*/ 37 w 110"/>
                <a:gd name="T9" fmla="*/ 65 h 96"/>
                <a:gd name="T10" fmla="*/ 107 w 110"/>
                <a:gd name="T11" fmla="*/ 6 h 96"/>
                <a:gd name="T12" fmla="*/ 107 w 110"/>
                <a:gd name="T13" fmla="*/ 7 h 96"/>
                <a:gd name="T14" fmla="*/ 109 w 110"/>
                <a:gd name="T15" fmla="*/ 7 h 96"/>
                <a:gd name="T16" fmla="*/ 109 w 110"/>
                <a:gd name="T17" fmla="*/ 7 h 96"/>
                <a:gd name="T18" fmla="*/ 110 w 110"/>
                <a:gd name="T19" fmla="*/ 5 h 96"/>
                <a:gd name="T20" fmla="*/ 106 w 110"/>
                <a:gd name="T21" fmla="*/ 0 h 96"/>
                <a:gd name="T22" fmla="*/ 104 w 110"/>
                <a:gd name="T23" fmla="*/ 0 h 96"/>
                <a:gd name="T24" fmla="*/ 104 w 110"/>
                <a:gd name="T25" fmla="*/ 0 h 96"/>
                <a:gd name="T26" fmla="*/ 103 w 110"/>
                <a:gd name="T27" fmla="*/ 2 h 96"/>
                <a:gd name="T28" fmla="*/ 104 w 110"/>
                <a:gd name="T29" fmla="*/ 3 h 96"/>
                <a:gd name="T30" fmla="*/ 35 w 110"/>
                <a:gd name="T31" fmla="*/ 62 h 96"/>
                <a:gd name="T32" fmla="*/ 29 w 110"/>
                <a:gd name="T33" fmla="*/ 64 h 96"/>
                <a:gd name="T34" fmla="*/ 24 w 110"/>
                <a:gd name="T35" fmla="*/ 65 h 96"/>
                <a:gd name="T36" fmla="*/ 2 w 110"/>
                <a:gd name="T37" fmla="*/ 82 h 96"/>
                <a:gd name="T38" fmla="*/ 1 w 110"/>
                <a:gd name="T39" fmla="*/ 88 h 96"/>
                <a:gd name="T40" fmla="*/ 6 w 110"/>
                <a:gd name="T41" fmla="*/ 94 h 96"/>
                <a:gd name="T42" fmla="*/ 13 w 110"/>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96">
                  <a:moveTo>
                    <a:pt x="13" y="94"/>
                  </a:moveTo>
                  <a:cubicBezTo>
                    <a:pt x="32" y="75"/>
                    <a:pt x="32" y="75"/>
                    <a:pt x="32" y="75"/>
                  </a:cubicBezTo>
                  <a:cubicBezTo>
                    <a:pt x="34" y="73"/>
                    <a:pt x="34" y="72"/>
                    <a:pt x="35" y="70"/>
                  </a:cubicBezTo>
                  <a:cubicBezTo>
                    <a:pt x="35" y="70"/>
                    <a:pt x="35" y="70"/>
                    <a:pt x="35" y="70"/>
                  </a:cubicBezTo>
                  <a:cubicBezTo>
                    <a:pt x="35" y="68"/>
                    <a:pt x="36" y="67"/>
                    <a:pt x="37" y="65"/>
                  </a:cubicBezTo>
                  <a:cubicBezTo>
                    <a:pt x="107" y="6"/>
                    <a:pt x="107" y="6"/>
                    <a:pt x="107" y="6"/>
                  </a:cubicBezTo>
                  <a:cubicBezTo>
                    <a:pt x="107" y="7"/>
                    <a:pt x="107" y="7"/>
                    <a:pt x="107" y="7"/>
                  </a:cubicBezTo>
                  <a:cubicBezTo>
                    <a:pt x="108" y="8"/>
                    <a:pt x="109" y="8"/>
                    <a:pt x="109" y="7"/>
                  </a:cubicBezTo>
                  <a:cubicBezTo>
                    <a:pt x="109" y="7"/>
                    <a:pt x="109" y="7"/>
                    <a:pt x="109" y="7"/>
                  </a:cubicBezTo>
                  <a:cubicBezTo>
                    <a:pt x="110" y="6"/>
                    <a:pt x="110" y="5"/>
                    <a:pt x="110" y="5"/>
                  </a:cubicBezTo>
                  <a:cubicBezTo>
                    <a:pt x="106" y="0"/>
                    <a:pt x="106" y="0"/>
                    <a:pt x="106" y="0"/>
                  </a:cubicBezTo>
                  <a:cubicBezTo>
                    <a:pt x="105" y="0"/>
                    <a:pt x="104" y="0"/>
                    <a:pt x="104" y="0"/>
                  </a:cubicBezTo>
                  <a:cubicBezTo>
                    <a:pt x="104" y="0"/>
                    <a:pt x="104" y="0"/>
                    <a:pt x="104" y="0"/>
                  </a:cubicBezTo>
                  <a:cubicBezTo>
                    <a:pt x="103" y="1"/>
                    <a:pt x="103" y="2"/>
                    <a:pt x="103" y="2"/>
                  </a:cubicBezTo>
                  <a:cubicBezTo>
                    <a:pt x="104" y="3"/>
                    <a:pt x="104" y="3"/>
                    <a:pt x="104" y="3"/>
                  </a:cubicBezTo>
                  <a:cubicBezTo>
                    <a:pt x="35" y="62"/>
                    <a:pt x="35" y="62"/>
                    <a:pt x="35" y="62"/>
                  </a:cubicBezTo>
                  <a:cubicBezTo>
                    <a:pt x="33" y="63"/>
                    <a:pt x="31" y="64"/>
                    <a:pt x="29" y="64"/>
                  </a:cubicBezTo>
                  <a:cubicBezTo>
                    <a:pt x="28" y="64"/>
                    <a:pt x="26" y="64"/>
                    <a:pt x="24" y="65"/>
                  </a:cubicBezTo>
                  <a:cubicBezTo>
                    <a:pt x="2" y="82"/>
                    <a:pt x="2" y="82"/>
                    <a:pt x="2" y="82"/>
                  </a:cubicBezTo>
                  <a:cubicBezTo>
                    <a:pt x="0" y="83"/>
                    <a:pt x="0" y="86"/>
                    <a:pt x="1"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3" name="Freeform 615">
              <a:extLst>
                <a:ext uri="{FF2B5EF4-FFF2-40B4-BE49-F238E27FC236}">
                  <a16:creationId xmlns:a16="http://schemas.microsoft.com/office/drawing/2014/main" id="{5D0D4B41-E6A1-4ACF-A282-BFBB690E50DC}"/>
                </a:ext>
              </a:extLst>
            </p:cNvPr>
            <p:cNvSpPr>
              <a:spLocks/>
            </p:cNvSpPr>
            <p:nvPr/>
          </p:nvSpPr>
          <p:spPr bwMode="auto">
            <a:xfrm>
              <a:off x="5078903" y="5741940"/>
              <a:ext cx="77775" cy="34112"/>
            </a:xfrm>
            <a:custGeom>
              <a:avLst/>
              <a:gdLst>
                <a:gd name="T0" fmla="*/ 2 w 31"/>
                <a:gd name="T1" fmla="*/ 0 h 14"/>
                <a:gd name="T2" fmla="*/ 8 w 31"/>
                <a:gd name="T3" fmla="*/ 9 h 14"/>
                <a:gd name="T4" fmla="*/ 25 w 31"/>
                <a:gd name="T5" fmla="*/ 7 h 14"/>
                <a:gd name="T6" fmla="*/ 31 w 31"/>
                <a:gd name="T7" fmla="*/ 11 h 14"/>
                <a:gd name="T8" fmla="*/ 26 w 31"/>
                <a:gd name="T9" fmla="*/ 14 h 14"/>
                <a:gd name="T10" fmla="*/ 6 w 31"/>
                <a:gd name="T11" fmla="*/ 11 h 14"/>
                <a:gd name="T12" fmla="*/ 0 w 31"/>
                <a:gd name="T13" fmla="*/ 1 h 14"/>
                <a:gd name="T14" fmla="*/ 2 w 3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4">
                  <a:moveTo>
                    <a:pt x="2" y="0"/>
                  </a:moveTo>
                  <a:cubicBezTo>
                    <a:pt x="2" y="0"/>
                    <a:pt x="5" y="8"/>
                    <a:pt x="8" y="9"/>
                  </a:cubicBezTo>
                  <a:cubicBezTo>
                    <a:pt x="11" y="10"/>
                    <a:pt x="25" y="7"/>
                    <a:pt x="25" y="7"/>
                  </a:cubicBezTo>
                  <a:cubicBezTo>
                    <a:pt x="31" y="11"/>
                    <a:pt x="31" y="11"/>
                    <a:pt x="31" y="11"/>
                  </a:cubicBezTo>
                  <a:cubicBezTo>
                    <a:pt x="26" y="14"/>
                    <a:pt x="26" y="14"/>
                    <a:pt x="26" y="14"/>
                  </a:cubicBezTo>
                  <a:cubicBezTo>
                    <a:pt x="26" y="14"/>
                    <a:pt x="11" y="13"/>
                    <a:pt x="6" y="11"/>
                  </a:cubicBezTo>
                  <a:cubicBezTo>
                    <a:pt x="2" y="10"/>
                    <a:pt x="0" y="1"/>
                    <a:pt x="0" y="1"/>
                  </a:cubicBezTo>
                  <a:lnTo>
                    <a:pt x="2"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4" name="Freeform 616">
              <a:extLst>
                <a:ext uri="{FF2B5EF4-FFF2-40B4-BE49-F238E27FC236}">
                  <a16:creationId xmlns:a16="http://schemas.microsoft.com/office/drawing/2014/main" id="{38CB5762-3680-4171-BAE0-BA801D93376F}"/>
                </a:ext>
              </a:extLst>
            </p:cNvPr>
            <p:cNvSpPr>
              <a:spLocks/>
            </p:cNvSpPr>
            <p:nvPr/>
          </p:nvSpPr>
          <p:spPr bwMode="auto">
            <a:xfrm>
              <a:off x="5081632" y="5709193"/>
              <a:ext cx="278352" cy="240147"/>
            </a:xfrm>
            <a:custGeom>
              <a:avLst/>
              <a:gdLst>
                <a:gd name="T0" fmla="*/ 13 w 111"/>
                <a:gd name="T1" fmla="*/ 94 h 96"/>
                <a:gd name="T2" fmla="*/ 33 w 111"/>
                <a:gd name="T3" fmla="*/ 75 h 96"/>
                <a:gd name="T4" fmla="*/ 35 w 111"/>
                <a:gd name="T5" fmla="*/ 70 h 96"/>
                <a:gd name="T6" fmla="*/ 35 w 111"/>
                <a:gd name="T7" fmla="*/ 70 h 96"/>
                <a:gd name="T8" fmla="*/ 37 w 111"/>
                <a:gd name="T9" fmla="*/ 65 h 96"/>
                <a:gd name="T10" fmla="*/ 107 w 111"/>
                <a:gd name="T11" fmla="*/ 6 h 96"/>
                <a:gd name="T12" fmla="*/ 108 w 111"/>
                <a:gd name="T13" fmla="*/ 7 h 96"/>
                <a:gd name="T14" fmla="*/ 110 w 111"/>
                <a:gd name="T15" fmla="*/ 7 h 96"/>
                <a:gd name="T16" fmla="*/ 110 w 111"/>
                <a:gd name="T17" fmla="*/ 7 h 96"/>
                <a:gd name="T18" fmla="*/ 110 w 111"/>
                <a:gd name="T19" fmla="*/ 5 h 96"/>
                <a:gd name="T20" fmla="*/ 106 w 111"/>
                <a:gd name="T21" fmla="*/ 0 h 96"/>
                <a:gd name="T22" fmla="*/ 104 w 111"/>
                <a:gd name="T23" fmla="*/ 0 h 96"/>
                <a:gd name="T24" fmla="*/ 104 w 111"/>
                <a:gd name="T25" fmla="*/ 0 h 96"/>
                <a:gd name="T26" fmla="*/ 104 w 111"/>
                <a:gd name="T27" fmla="*/ 2 h 96"/>
                <a:gd name="T28" fmla="*/ 104 w 111"/>
                <a:gd name="T29" fmla="*/ 3 h 96"/>
                <a:gd name="T30" fmla="*/ 35 w 111"/>
                <a:gd name="T31" fmla="*/ 62 h 96"/>
                <a:gd name="T32" fmla="*/ 30 w 111"/>
                <a:gd name="T33" fmla="*/ 64 h 96"/>
                <a:gd name="T34" fmla="*/ 25 w 111"/>
                <a:gd name="T35" fmla="*/ 65 h 96"/>
                <a:gd name="T36" fmla="*/ 2 w 111"/>
                <a:gd name="T37" fmla="*/ 82 h 96"/>
                <a:gd name="T38" fmla="*/ 2 w 111"/>
                <a:gd name="T39" fmla="*/ 88 h 96"/>
                <a:gd name="T40" fmla="*/ 6 w 111"/>
                <a:gd name="T41" fmla="*/ 94 h 96"/>
                <a:gd name="T42" fmla="*/ 13 w 111"/>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1" h="96">
                  <a:moveTo>
                    <a:pt x="13" y="94"/>
                  </a:moveTo>
                  <a:cubicBezTo>
                    <a:pt x="33" y="75"/>
                    <a:pt x="33" y="75"/>
                    <a:pt x="33" y="75"/>
                  </a:cubicBezTo>
                  <a:cubicBezTo>
                    <a:pt x="34" y="73"/>
                    <a:pt x="35" y="72"/>
                    <a:pt x="35" y="70"/>
                  </a:cubicBezTo>
                  <a:cubicBezTo>
                    <a:pt x="35" y="70"/>
                    <a:pt x="35" y="70"/>
                    <a:pt x="35" y="70"/>
                  </a:cubicBezTo>
                  <a:cubicBezTo>
                    <a:pt x="35" y="68"/>
                    <a:pt x="36" y="67"/>
                    <a:pt x="37" y="65"/>
                  </a:cubicBezTo>
                  <a:cubicBezTo>
                    <a:pt x="107" y="6"/>
                    <a:pt x="107" y="6"/>
                    <a:pt x="107" y="6"/>
                  </a:cubicBezTo>
                  <a:cubicBezTo>
                    <a:pt x="108" y="7"/>
                    <a:pt x="108" y="7"/>
                    <a:pt x="108" y="7"/>
                  </a:cubicBezTo>
                  <a:cubicBezTo>
                    <a:pt x="108" y="8"/>
                    <a:pt x="109" y="8"/>
                    <a:pt x="110" y="7"/>
                  </a:cubicBezTo>
                  <a:cubicBezTo>
                    <a:pt x="110" y="7"/>
                    <a:pt x="110" y="7"/>
                    <a:pt x="110" y="7"/>
                  </a:cubicBezTo>
                  <a:cubicBezTo>
                    <a:pt x="111" y="6"/>
                    <a:pt x="111" y="5"/>
                    <a:pt x="110" y="5"/>
                  </a:cubicBezTo>
                  <a:cubicBezTo>
                    <a:pt x="106" y="0"/>
                    <a:pt x="106" y="0"/>
                    <a:pt x="106" y="0"/>
                  </a:cubicBezTo>
                  <a:cubicBezTo>
                    <a:pt x="106" y="0"/>
                    <a:pt x="105" y="0"/>
                    <a:pt x="104" y="0"/>
                  </a:cubicBezTo>
                  <a:cubicBezTo>
                    <a:pt x="104" y="0"/>
                    <a:pt x="104" y="0"/>
                    <a:pt x="104" y="0"/>
                  </a:cubicBezTo>
                  <a:cubicBezTo>
                    <a:pt x="103" y="1"/>
                    <a:pt x="103" y="2"/>
                    <a:pt x="104" y="2"/>
                  </a:cubicBezTo>
                  <a:cubicBezTo>
                    <a:pt x="104" y="3"/>
                    <a:pt x="104" y="3"/>
                    <a:pt x="104" y="3"/>
                  </a:cubicBezTo>
                  <a:cubicBezTo>
                    <a:pt x="35" y="62"/>
                    <a:pt x="35" y="62"/>
                    <a:pt x="35" y="62"/>
                  </a:cubicBezTo>
                  <a:cubicBezTo>
                    <a:pt x="33" y="63"/>
                    <a:pt x="32" y="64"/>
                    <a:pt x="30" y="64"/>
                  </a:cubicBezTo>
                  <a:cubicBezTo>
                    <a:pt x="28" y="64"/>
                    <a:pt x="26" y="64"/>
                    <a:pt x="25" y="65"/>
                  </a:cubicBezTo>
                  <a:cubicBezTo>
                    <a:pt x="2" y="82"/>
                    <a:pt x="2" y="82"/>
                    <a:pt x="2" y="82"/>
                  </a:cubicBezTo>
                  <a:cubicBezTo>
                    <a:pt x="0" y="83"/>
                    <a:pt x="0" y="86"/>
                    <a:pt x="2"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5" name="Freeform 617">
              <a:extLst>
                <a:ext uri="{FF2B5EF4-FFF2-40B4-BE49-F238E27FC236}">
                  <a16:creationId xmlns:a16="http://schemas.microsoft.com/office/drawing/2014/main" id="{F492284E-D0D9-4DE2-9B83-1DF40DEB6C22}"/>
                </a:ext>
              </a:extLst>
            </p:cNvPr>
            <p:cNvSpPr>
              <a:spLocks/>
            </p:cNvSpPr>
            <p:nvPr/>
          </p:nvSpPr>
          <p:spPr bwMode="auto">
            <a:xfrm>
              <a:off x="5264472" y="5709193"/>
              <a:ext cx="276988" cy="240147"/>
            </a:xfrm>
            <a:custGeom>
              <a:avLst/>
              <a:gdLst>
                <a:gd name="T0" fmla="*/ 13 w 110"/>
                <a:gd name="T1" fmla="*/ 94 h 96"/>
                <a:gd name="T2" fmla="*/ 33 w 110"/>
                <a:gd name="T3" fmla="*/ 75 h 96"/>
                <a:gd name="T4" fmla="*/ 35 w 110"/>
                <a:gd name="T5" fmla="*/ 70 h 96"/>
                <a:gd name="T6" fmla="*/ 35 w 110"/>
                <a:gd name="T7" fmla="*/ 70 h 96"/>
                <a:gd name="T8" fmla="*/ 37 w 110"/>
                <a:gd name="T9" fmla="*/ 65 h 96"/>
                <a:gd name="T10" fmla="*/ 107 w 110"/>
                <a:gd name="T11" fmla="*/ 6 h 96"/>
                <a:gd name="T12" fmla="*/ 107 w 110"/>
                <a:gd name="T13" fmla="*/ 7 h 96"/>
                <a:gd name="T14" fmla="*/ 110 w 110"/>
                <a:gd name="T15" fmla="*/ 7 h 96"/>
                <a:gd name="T16" fmla="*/ 110 w 110"/>
                <a:gd name="T17" fmla="*/ 7 h 96"/>
                <a:gd name="T18" fmla="*/ 110 w 110"/>
                <a:gd name="T19" fmla="*/ 5 h 96"/>
                <a:gd name="T20" fmla="*/ 106 w 110"/>
                <a:gd name="T21" fmla="*/ 0 h 96"/>
                <a:gd name="T22" fmla="*/ 104 w 110"/>
                <a:gd name="T23" fmla="*/ 0 h 96"/>
                <a:gd name="T24" fmla="*/ 104 w 110"/>
                <a:gd name="T25" fmla="*/ 0 h 96"/>
                <a:gd name="T26" fmla="*/ 104 w 110"/>
                <a:gd name="T27" fmla="*/ 2 h 96"/>
                <a:gd name="T28" fmla="*/ 104 w 110"/>
                <a:gd name="T29" fmla="*/ 3 h 96"/>
                <a:gd name="T30" fmla="*/ 35 w 110"/>
                <a:gd name="T31" fmla="*/ 62 h 96"/>
                <a:gd name="T32" fmla="*/ 29 w 110"/>
                <a:gd name="T33" fmla="*/ 64 h 96"/>
                <a:gd name="T34" fmla="*/ 25 w 110"/>
                <a:gd name="T35" fmla="*/ 65 h 96"/>
                <a:gd name="T36" fmla="*/ 2 w 110"/>
                <a:gd name="T37" fmla="*/ 82 h 96"/>
                <a:gd name="T38" fmla="*/ 1 w 110"/>
                <a:gd name="T39" fmla="*/ 88 h 96"/>
                <a:gd name="T40" fmla="*/ 6 w 110"/>
                <a:gd name="T41" fmla="*/ 94 h 96"/>
                <a:gd name="T42" fmla="*/ 13 w 110"/>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96">
                  <a:moveTo>
                    <a:pt x="13" y="94"/>
                  </a:moveTo>
                  <a:cubicBezTo>
                    <a:pt x="33" y="75"/>
                    <a:pt x="33" y="75"/>
                    <a:pt x="33" y="75"/>
                  </a:cubicBezTo>
                  <a:cubicBezTo>
                    <a:pt x="34" y="73"/>
                    <a:pt x="35" y="72"/>
                    <a:pt x="35" y="70"/>
                  </a:cubicBezTo>
                  <a:cubicBezTo>
                    <a:pt x="35" y="70"/>
                    <a:pt x="35" y="70"/>
                    <a:pt x="35" y="70"/>
                  </a:cubicBezTo>
                  <a:cubicBezTo>
                    <a:pt x="35" y="68"/>
                    <a:pt x="36" y="67"/>
                    <a:pt x="37" y="65"/>
                  </a:cubicBezTo>
                  <a:cubicBezTo>
                    <a:pt x="107" y="6"/>
                    <a:pt x="107" y="6"/>
                    <a:pt x="107" y="6"/>
                  </a:cubicBezTo>
                  <a:cubicBezTo>
                    <a:pt x="107" y="7"/>
                    <a:pt x="107" y="7"/>
                    <a:pt x="107" y="7"/>
                  </a:cubicBezTo>
                  <a:cubicBezTo>
                    <a:pt x="108" y="8"/>
                    <a:pt x="109" y="8"/>
                    <a:pt x="110" y="7"/>
                  </a:cubicBezTo>
                  <a:cubicBezTo>
                    <a:pt x="110" y="7"/>
                    <a:pt x="110" y="7"/>
                    <a:pt x="110" y="7"/>
                  </a:cubicBezTo>
                  <a:cubicBezTo>
                    <a:pt x="110" y="6"/>
                    <a:pt x="110" y="5"/>
                    <a:pt x="110" y="5"/>
                  </a:cubicBezTo>
                  <a:cubicBezTo>
                    <a:pt x="106" y="0"/>
                    <a:pt x="106" y="0"/>
                    <a:pt x="106" y="0"/>
                  </a:cubicBezTo>
                  <a:cubicBezTo>
                    <a:pt x="106" y="0"/>
                    <a:pt x="104" y="0"/>
                    <a:pt x="104" y="0"/>
                  </a:cubicBezTo>
                  <a:cubicBezTo>
                    <a:pt x="104" y="0"/>
                    <a:pt x="104" y="0"/>
                    <a:pt x="104" y="0"/>
                  </a:cubicBezTo>
                  <a:cubicBezTo>
                    <a:pt x="103" y="1"/>
                    <a:pt x="103" y="2"/>
                    <a:pt x="104" y="2"/>
                  </a:cubicBezTo>
                  <a:cubicBezTo>
                    <a:pt x="104" y="3"/>
                    <a:pt x="104" y="3"/>
                    <a:pt x="104" y="3"/>
                  </a:cubicBezTo>
                  <a:cubicBezTo>
                    <a:pt x="35" y="62"/>
                    <a:pt x="35" y="62"/>
                    <a:pt x="35" y="62"/>
                  </a:cubicBezTo>
                  <a:cubicBezTo>
                    <a:pt x="33" y="63"/>
                    <a:pt x="31" y="64"/>
                    <a:pt x="29" y="64"/>
                  </a:cubicBezTo>
                  <a:cubicBezTo>
                    <a:pt x="28" y="64"/>
                    <a:pt x="26" y="64"/>
                    <a:pt x="25" y="65"/>
                  </a:cubicBezTo>
                  <a:cubicBezTo>
                    <a:pt x="2" y="82"/>
                    <a:pt x="2" y="82"/>
                    <a:pt x="2" y="82"/>
                  </a:cubicBezTo>
                  <a:cubicBezTo>
                    <a:pt x="0" y="83"/>
                    <a:pt x="0" y="86"/>
                    <a:pt x="1"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6" name="Freeform 618">
              <a:extLst>
                <a:ext uri="{FF2B5EF4-FFF2-40B4-BE49-F238E27FC236}">
                  <a16:creationId xmlns:a16="http://schemas.microsoft.com/office/drawing/2014/main" id="{0EC341F2-B22F-4327-9A92-184DEF5E43FF}"/>
                </a:ext>
              </a:extLst>
            </p:cNvPr>
            <p:cNvSpPr>
              <a:spLocks/>
            </p:cNvSpPr>
            <p:nvPr/>
          </p:nvSpPr>
          <p:spPr bwMode="auto">
            <a:xfrm>
              <a:off x="5222173" y="5681904"/>
              <a:ext cx="69588" cy="66859"/>
            </a:xfrm>
            <a:custGeom>
              <a:avLst/>
              <a:gdLst>
                <a:gd name="T0" fmla="*/ 27 w 28"/>
                <a:gd name="T1" fmla="*/ 16 h 27"/>
                <a:gd name="T2" fmla="*/ 26 w 28"/>
                <a:gd name="T3" fmla="*/ 15 h 27"/>
                <a:gd name="T4" fmla="*/ 25 w 28"/>
                <a:gd name="T5" fmla="*/ 13 h 27"/>
                <a:gd name="T6" fmla="*/ 25 w 28"/>
                <a:gd name="T7" fmla="*/ 13 h 27"/>
                <a:gd name="T8" fmla="*/ 11 w 28"/>
                <a:gd name="T9" fmla="*/ 1 h 27"/>
                <a:gd name="T10" fmla="*/ 0 w 28"/>
                <a:gd name="T11" fmla="*/ 14 h 27"/>
                <a:gd name="T12" fmla="*/ 13 w 28"/>
                <a:gd name="T13" fmla="*/ 26 h 27"/>
                <a:gd name="T14" fmla="*/ 21 w 28"/>
                <a:gd name="T15" fmla="*/ 26 h 27"/>
                <a:gd name="T16" fmla="*/ 25 w 28"/>
                <a:gd name="T17" fmla="*/ 23 h 27"/>
                <a:gd name="T18" fmla="*/ 25 w 28"/>
                <a:gd name="T19" fmla="*/ 19 h 27"/>
                <a:gd name="T20" fmla="*/ 27 w 28"/>
                <a:gd name="T21" fmla="*/ 19 h 27"/>
                <a:gd name="T22" fmla="*/ 27 w 28"/>
                <a:gd name="T23" fmla="*/ 1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7">
                  <a:moveTo>
                    <a:pt x="27" y="16"/>
                  </a:moveTo>
                  <a:cubicBezTo>
                    <a:pt x="26" y="15"/>
                    <a:pt x="26" y="15"/>
                    <a:pt x="26" y="15"/>
                  </a:cubicBezTo>
                  <a:cubicBezTo>
                    <a:pt x="25" y="14"/>
                    <a:pt x="25" y="14"/>
                    <a:pt x="25" y="13"/>
                  </a:cubicBezTo>
                  <a:cubicBezTo>
                    <a:pt x="25" y="13"/>
                    <a:pt x="25" y="13"/>
                    <a:pt x="25" y="13"/>
                  </a:cubicBezTo>
                  <a:cubicBezTo>
                    <a:pt x="24" y="6"/>
                    <a:pt x="18" y="0"/>
                    <a:pt x="11" y="1"/>
                  </a:cubicBezTo>
                  <a:cubicBezTo>
                    <a:pt x="4" y="2"/>
                    <a:pt x="0" y="8"/>
                    <a:pt x="0" y="14"/>
                  </a:cubicBezTo>
                  <a:cubicBezTo>
                    <a:pt x="0" y="21"/>
                    <a:pt x="6" y="27"/>
                    <a:pt x="13" y="26"/>
                  </a:cubicBezTo>
                  <a:cubicBezTo>
                    <a:pt x="15" y="26"/>
                    <a:pt x="18" y="26"/>
                    <a:pt x="21" y="26"/>
                  </a:cubicBezTo>
                  <a:cubicBezTo>
                    <a:pt x="23" y="26"/>
                    <a:pt x="25" y="25"/>
                    <a:pt x="25" y="23"/>
                  </a:cubicBezTo>
                  <a:cubicBezTo>
                    <a:pt x="25" y="21"/>
                    <a:pt x="25" y="20"/>
                    <a:pt x="25" y="19"/>
                  </a:cubicBezTo>
                  <a:cubicBezTo>
                    <a:pt x="27" y="19"/>
                    <a:pt x="27" y="19"/>
                    <a:pt x="27" y="19"/>
                  </a:cubicBezTo>
                  <a:cubicBezTo>
                    <a:pt x="28" y="18"/>
                    <a:pt x="28" y="17"/>
                    <a:pt x="27" y="16"/>
                  </a:cubicBezTo>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7" name="Freeform 619">
              <a:extLst>
                <a:ext uri="{FF2B5EF4-FFF2-40B4-BE49-F238E27FC236}">
                  <a16:creationId xmlns:a16="http://schemas.microsoft.com/office/drawing/2014/main" id="{0DB738B7-07EA-433B-A795-DB31A111CFC9}"/>
                </a:ext>
              </a:extLst>
            </p:cNvPr>
            <p:cNvSpPr>
              <a:spLocks/>
            </p:cNvSpPr>
            <p:nvPr/>
          </p:nvSpPr>
          <p:spPr bwMode="auto">
            <a:xfrm>
              <a:off x="5213986" y="5733754"/>
              <a:ext cx="58672" cy="30018"/>
            </a:xfrm>
            <a:custGeom>
              <a:avLst/>
              <a:gdLst>
                <a:gd name="T0" fmla="*/ 23 w 23"/>
                <a:gd name="T1" fmla="*/ 5 h 12"/>
                <a:gd name="T2" fmla="*/ 21 w 23"/>
                <a:gd name="T3" fmla="*/ 5 h 12"/>
                <a:gd name="T4" fmla="*/ 14 w 23"/>
                <a:gd name="T5" fmla="*/ 8 h 12"/>
                <a:gd name="T6" fmla="*/ 11 w 23"/>
                <a:gd name="T7" fmla="*/ 12 h 12"/>
                <a:gd name="T8" fmla="*/ 0 w 23"/>
                <a:gd name="T9" fmla="*/ 8 h 12"/>
                <a:gd name="T10" fmla="*/ 9 w 23"/>
                <a:gd name="T11" fmla="*/ 0 h 12"/>
                <a:gd name="T12" fmla="*/ 23 w 23"/>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3" y="5"/>
                  </a:moveTo>
                  <a:cubicBezTo>
                    <a:pt x="21" y="5"/>
                    <a:pt x="21" y="5"/>
                    <a:pt x="21" y="5"/>
                  </a:cubicBezTo>
                  <a:cubicBezTo>
                    <a:pt x="19" y="5"/>
                    <a:pt x="16" y="7"/>
                    <a:pt x="14" y="8"/>
                  </a:cubicBezTo>
                  <a:cubicBezTo>
                    <a:pt x="11" y="12"/>
                    <a:pt x="11" y="12"/>
                    <a:pt x="11" y="12"/>
                  </a:cubicBezTo>
                  <a:cubicBezTo>
                    <a:pt x="0" y="8"/>
                    <a:pt x="0" y="8"/>
                    <a:pt x="0" y="8"/>
                  </a:cubicBezTo>
                  <a:cubicBezTo>
                    <a:pt x="9" y="0"/>
                    <a:pt x="9" y="0"/>
                    <a:pt x="9" y="0"/>
                  </a:cubicBezTo>
                  <a:lnTo>
                    <a:pt x="23" y="5"/>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8" name="Freeform 620">
              <a:extLst>
                <a:ext uri="{FF2B5EF4-FFF2-40B4-BE49-F238E27FC236}">
                  <a16:creationId xmlns:a16="http://schemas.microsoft.com/office/drawing/2014/main" id="{306C0363-85AA-46A2-B5DC-BD361A4C7124}"/>
                </a:ext>
              </a:extLst>
            </p:cNvPr>
            <p:cNvSpPr>
              <a:spLocks/>
            </p:cNvSpPr>
            <p:nvPr/>
          </p:nvSpPr>
          <p:spPr bwMode="auto">
            <a:xfrm>
              <a:off x="5275387" y="5716015"/>
              <a:ext cx="4093" cy="5458"/>
            </a:xfrm>
            <a:custGeom>
              <a:avLst/>
              <a:gdLst>
                <a:gd name="T0" fmla="*/ 0 w 2"/>
                <a:gd name="T1" fmla="*/ 1 h 2"/>
                <a:gd name="T2" fmla="*/ 1 w 2"/>
                <a:gd name="T3" fmla="*/ 2 h 2"/>
                <a:gd name="T4" fmla="*/ 2 w 2"/>
                <a:gd name="T5" fmla="*/ 1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1" y="2"/>
                    <a:pt x="1" y="2"/>
                  </a:cubicBezTo>
                  <a:cubicBezTo>
                    <a:pt x="2" y="2"/>
                    <a:pt x="2" y="1"/>
                    <a:pt x="2" y="1"/>
                  </a:cubicBezTo>
                  <a:cubicBezTo>
                    <a:pt x="2" y="0"/>
                    <a:pt x="2" y="0"/>
                    <a:pt x="1" y="0"/>
                  </a:cubicBezTo>
                  <a:cubicBezTo>
                    <a:pt x="0" y="0"/>
                    <a:pt x="0" y="0"/>
                    <a:pt x="0"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9" name="Freeform 621">
              <a:extLst>
                <a:ext uri="{FF2B5EF4-FFF2-40B4-BE49-F238E27FC236}">
                  <a16:creationId xmlns:a16="http://schemas.microsoft.com/office/drawing/2014/main" id="{651B5F93-0251-4977-A81C-590011939DD8}"/>
                </a:ext>
              </a:extLst>
            </p:cNvPr>
            <p:cNvSpPr>
              <a:spLocks/>
            </p:cNvSpPr>
            <p:nvPr/>
          </p:nvSpPr>
          <p:spPr bwMode="auto">
            <a:xfrm>
              <a:off x="5219444" y="5673717"/>
              <a:ext cx="68224" cy="75046"/>
            </a:xfrm>
            <a:custGeom>
              <a:avLst/>
              <a:gdLst>
                <a:gd name="T0" fmla="*/ 26 w 27"/>
                <a:gd name="T1" fmla="*/ 25 h 30"/>
                <a:gd name="T2" fmla="*/ 26 w 27"/>
                <a:gd name="T3" fmla="*/ 23 h 30"/>
                <a:gd name="T4" fmla="*/ 26 w 27"/>
                <a:gd name="T5" fmla="*/ 23 h 30"/>
                <a:gd name="T6" fmla="*/ 26 w 27"/>
                <a:gd name="T7" fmla="*/ 22 h 30"/>
                <a:gd name="T8" fmla="*/ 23 w 27"/>
                <a:gd name="T9" fmla="*/ 23 h 30"/>
                <a:gd name="T10" fmla="*/ 22 w 27"/>
                <a:gd name="T11" fmla="*/ 24 h 30"/>
                <a:gd name="T12" fmla="*/ 20 w 27"/>
                <a:gd name="T13" fmla="*/ 24 h 30"/>
                <a:gd name="T14" fmla="*/ 18 w 27"/>
                <a:gd name="T15" fmla="*/ 23 h 30"/>
                <a:gd name="T16" fmla="*/ 17 w 27"/>
                <a:gd name="T17" fmla="*/ 22 h 30"/>
                <a:gd name="T18" fmla="*/ 15 w 27"/>
                <a:gd name="T19" fmla="*/ 18 h 30"/>
                <a:gd name="T20" fmla="*/ 15 w 27"/>
                <a:gd name="T21" fmla="*/ 16 h 30"/>
                <a:gd name="T22" fmla="*/ 17 w 27"/>
                <a:gd name="T23" fmla="*/ 12 h 30"/>
                <a:gd name="T24" fmla="*/ 21 w 27"/>
                <a:gd name="T25" fmla="*/ 7 h 30"/>
                <a:gd name="T26" fmla="*/ 27 w 27"/>
                <a:gd name="T27" fmla="*/ 2 h 30"/>
                <a:gd name="T28" fmla="*/ 16 w 27"/>
                <a:gd name="T29" fmla="*/ 3 h 30"/>
                <a:gd name="T30" fmla="*/ 19 w 27"/>
                <a:gd name="T31" fmla="*/ 0 h 30"/>
                <a:gd name="T32" fmla="*/ 15 w 27"/>
                <a:gd name="T33" fmla="*/ 2 h 30"/>
                <a:gd name="T34" fmla="*/ 5 w 27"/>
                <a:gd name="T35" fmla="*/ 7 h 30"/>
                <a:gd name="T36" fmla="*/ 4 w 27"/>
                <a:gd name="T37" fmla="*/ 8 h 30"/>
                <a:gd name="T38" fmla="*/ 1 w 27"/>
                <a:gd name="T39" fmla="*/ 16 h 30"/>
                <a:gd name="T40" fmla="*/ 5 w 27"/>
                <a:gd name="T41" fmla="*/ 26 h 30"/>
                <a:gd name="T42" fmla="*/ 11 w 27"/>
                <a:gd name="T43" fmla="*/ 21 h 30"/>
                <a:gd name="T44" fmla="*/ 9 w 27"/>
                <a:gd name="T45" fmla="*/ 19 h 30"/>
                <a:gd name="T46" fmla="*/ 9 w 27"/>
                <a:gd name="T47" fmla="*/ 18 h 30"/>
                <a:gd name="T48" fmla="*/ 10 w 27"/>
                <a:gd name="T49" fmla="*/ 16 h 30"/>
                <a:gd name="T50" fmla="*/ 13 w 27"/>
                <a:gd name="T51" fmla="*/ 17 h 30"/>
                <a:gd name="T52" fmla="*/ 14 w 27"/>
                <a:gd name="T53" fmla="*/ 21 h 30"/>
                <a:gd name="T54" fmla="*/ 15 w 27"/>
                <a:gd name="T55" fmla="*/ 27 h 30"/>
                <a:gd name="T56" fmla="*/ 16 w 27"/>
                <a:gd name="T57" fmla="*/ 28 h 30"/>
                <a:gd name="T58" fmla="*/ 20 w 27"/>
                <a:gd name="T59" fmla="*/ 29 h 30"/>
                <a:gd name="T60" fmla="*/ 20 w 27"/>
                <a:gd name="T61" fmla="*/ 30 h 30"/>
                <a:gd name="T62" fmla="*/ 23 w 27"/>
                <a:gd name="T63" fmla="*/ 29 h 30"/>
                <a:gd name="T64" fmla="*/ 26 w 27"/>
                <a:gd name="T65" fmla="*/ 27 h 30"/>
                <a:gd name="T66" fmla="*/ 26 w 27"/>
                <a:gd name="T67" fmla="*/ 26 h 30"/>
                <a:gd name="T68" fmla="*/ 26 w 27"/>
                <a:gd name="T69"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 h="30">
                  <a:moveTo>
                    <a:pt x="26" y="25"/>
                  </a:moveTo>
                  <a:cubicBezTo>
                    <a:pt x="26" y="23"/>
                    <a:pt x="26" y="23"/>
                    <a:pt x="26" y="23"/>
                  </a:cubicBezTo>
                  <a:cubicBezTo>
                    <a:pt x="26" y="23"/>
                    <a:pt x="26" y="23"/>
                    <a:pt x="26" y="23"/>
                  </a:cubicBezTo>
                  <a:cubicBezTo>
                    <a:pt x="26" y="22"/>
                    <a:pt x="26" y="22"/>
                    <a:pt x="26" y="22"/>
                  </a:cubicBezTo>
                  <a:cubicBezTo>
                    <a:pt x="25" y="22"/>
                    <a:pt x="23" y="22"/>
                    <a:pt x="23" y="23"/>
                  </a:cubicBezTo>
                  <a:cubicBezTo>
                    <a:pt x="22" y="24"/>
                    <a:pt x="22" y="24"/>
                    <a:pt x="22" y="24"/>
                  </a:cubicBezTo>
                  <a:cubicBezTo>
                    <a:pt x="21" y="24"/>
                    <a:pt x="20" y="24"/>
                    <a:pt x="20" y="24"/>
                  </a:cubicBezTo>
                  <a:cubicBezTo>
                    <a:pt x="18" y="23"/>
                    <a:pt x="18" y="23"/>
                    <a:pt x="18" y="23"/>
                  </a:cubicBezTo>
                  <a:cubicBezTo>
                    <a:pt x="17" y="23"/>
                    <a:pt x="17" y="23"/>
                    <a:pt x="17" y="22"/>
                  </a:cubicBezTo>
                  <a:cubicBezTo>
                    <a:pt x="15" y="18"/>
                    <a:pt x="15" y="18"/>
                    <a:pt x="15" y="18"/>
                  </a:cubicBezTo>
                  <a:cubicBezTo>
                    <a:pt x="15" y="16"/>
                    <a:pt x="15" y="16"/>
                    <a:pt x="15" y="16"/>
                  </a:cubicBezTo>
                  <a:cubicBezTo>
                    <a:pt x="15" y="15"/>
                    <a:pt x="14" y="13"/>
                    <a:pt x="17" y="12"/>
                  </a:cubicBezTo>
                  <a:cubicBezTo>
                    <a:pt x="21" y="10"/>
                    <a:pt x="21" y="7"/>
                    <a:pt x="21" y="7"/>
                  </a:cubicBezTo>
                  <a:cubicBezTo>
                    <a:pt x="21" y="7"/>
                    <a:pt x="25" y="6"/>
                    <a:pt x="27" y="2"/>
                  </a:cubicBezTo>
                  <a:cubicBezTo>
                    <a:pt x="16" y="3"/>
                    <a:pt x="16" y="3"/>
                    <a:pt x="16" y="3"/>
                  </a:cubicBezTo>
                  <a:cubicBezTo>
                    <a:pt x="18" y="2"/>
                    <a:pt x="19" y="0"/>
                    <a:pt x="19" y="0"/>
                  </a:cubicBezTo>
                  <a:cubicBezTo>
                    <a:pt x="15" y="2"/>
                    <a:pt x="15" y="2"/>
                    <a:pt x="15" y="2"/>
                  </a:cubicBezTo>
                  <a:cubicBezTo>
                    <a:pt x="11" y="3"/>
                    <a:pt x="8" y="4"/>
                    <a:pt x="5" y="7"/>
                  </a:cubicBezTo>
                  <a:cubicBezTo>
                    <a:pt x="4" y="8"/>
                    <a:pt x="4" y="8"/>
                    <a:pt x="4" y="8"/>
                  </a:cubicBezTo>
                  <a:cubicBezTo>
                    <a:pt x="2" y="10"/>
                    <a:pt x="1" y="13"/>
                    <a:pt x="1" y="16"/>
                  </a:cubicBezTo>
                  <a:cubicBezTo>
                    <a:pt x="1" y="16"/>
                    <a:pt x="0" y="23"/>
                    <a:pt x="5" y="26"/>
                  </a:cubicBezTo>
                  <a:cubicBezTo>
                    <a:pt x="8" y="25"/>
                    <a:pt x="10" y="23"/>
                    <a:pt x="11" y="21"/>
                  </a:cubicBezTo>
                  <a:cubicBezTo>
                    <a:pt x="10" y="21"/>
                    <a:pt x="9" y="20"/>
                    <a:pt x="9" y="19"/>
                  </a:cubicBezTo>
                  <a:cubicBezTo>
                    <a:pt x="9" y="18"/>
                    <a:pt x="9" y="18"/>
                    <a:pt x="9" y="18"/>
                  </a:cubicBezTo>
                  <a:cubicBezTo>
                    <a:pt x="9" y="17"/>
                    <a:pt x="9" y="16"/>
                    <a:pt x="10" y="16"/>
                  </a:cubicBezTo>
                  <a:cubicBezTo>
                    <a:pt x="12" y="15"/>
                    <a:pt x="13" y="16"/>
                    <a:pt x="13" y="17"/>
                  </a:cubicBezTo>
                  <a:cubicBezTo>
                    <a:pt x="14" y="21"/>
                    <a:pt x="14" y="21"/>
                    <a:pt x="14" y="21"/>
                  </a:cubicBezTo>
                  <a:cubicBezTo>
                    <a:pt x="15" y="27"/>
                    <a:pt x="15" y="27"/>
                    <a:pt x="15" y="27"/>
                  </a:cubicBezTo>
                  <a:cubicBezTo>
                    <a:pt x="15" y="27"/>
                    <a:pt x="15" y="28"/>
                    <a:pt x="16" y="28"/>
                  </a:cubicBezTo>
                  <a:cubicBezTo>
                    <a:pt x="20" y="29"/>
                    <a:pt x="20" y="29"/>
                    <a:pt x="20" y="29"/>
                  </a:cubicBezTo>
                  <a:cubicBezTo>
                    <a:pt x="20" y="30"/>
                    <a:pt x="20" y="30"/>
                    <a:pt x="20" y="30"/>
                  </a:cubicBezTo>
                  <a:cubicBezTo>
                    <a:pt x="23" y="29"/>
                    <a:pt x="23" y="29"/>
                    <a:pt x="23" y="29"/>
                  </a:cubicBezTo>
                  <a:cubicBezTo>
                    <a:pt x="24" y="29"/>
                    <a:pt x="26" y="28"/>
                    <a:pt x="26" y="27"/>
                  </a:cubicBezTo>
                  <a:cubicBezTo>
                    <a:pt x="26" y="26"/>
                    <a:pt x="26" y="26"/>
                    <a:pt x="26" y="26"/>
                  </a:cubicBezTo>
                  <a:cubicBezTo>
                    <a:pt x="26" y="26"/>
                    <a:pt x="26" y="26"/>
                    <a:pt x="26" y="25"/>
                  </a:cubicBezTo>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0" name="Freeform 622">
              <a:extLst>
                <a:ext uri="{FF2B5EF4-FFF2-40B4-BE49-F238E27FC236}">
                  <a16:creationId xmlns:a16="http://schemas.microsoft.com/office/drawing/2014/main" id="{1479B223-1A8A-4D76-A0DA-28691AC894BB}"/>
                </a:ext>
              </a:extLst>
            </p:cNvPr>
            <p:cNvSpPr>
              <a:spLocks/>
            </p:cNvSpPr>
            <p:nvPr/>
          </p:nvSpPr>
          <p:spPr bwMode="auto">
            <a:xfrm>
              <a:off x="5269929" y="5709193"/>
              <a:ext cx="12280" cy="6822"/>
            </a:xfrm>
            <a:custGeom>
              <a:avLst/>
              <a:gdLst>
                <a:gd name="T0" fmla="*/ 0 w 5"/>
                <a:gd name="T1" fmla="*/ 3 h 3"/>
                <a:gd name="T2" fmla="*/ 0 w 5"/>
                <a:gd name="T3" fmla="*/ 3 h 3"/>
                <a:gd name="T4" fmla="*/ 0 w 5"/>
                <a:gd name="T5" fmla="*/ 2 h 3"/>
                <a:gd name="T6" fmla="*/ 4 w 5"/>
                <a:gd name="T7" fmla="*/ 1 h 3"/>
                <a:gd name="T8" fmla="*/ 5 w 5"/>
                <a:gd name="T9" fmla="*/ 1 h 3"/>
                <a:gd name="T10" fmla="*/ 4 w 5"/>
                <a:gd name="T11" fmla="*/ 2 h 3"/>
                <a:gd name="T12" fmla="*/ 1 w 5"/>
                <a:gd name="T13" fmla="*/ 3 h 3"/>
                <a:gd name="T14" fmla="*/ 0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0" y="3"/>
                  </a:moveTo>
                  <a:cubicBezTo>
                    <a:pt x="0" y="3"/>
                    <a:pt x="0" y="3"/>
                    <a:pt x="0" y="3"/>
                  </a:cubicBezTo>
                  <a:cubicBezTo>
                    <a:pt x="0" y="2"/>
                    <a:pt x="0" y="2"/>
                    <a:pt x="0" y="2"/>
                  </a:cubicBezTo>
                  <a:cubicBezTo>
                    <a:pt x="1" y="1"/>
                    <a:pt x="3" y="0"/>
                    <a:pt x="4" y="1"/>
                  </a:cubicBezTo>
                  <a:cubicBezTo>
                    <a:pt x="5" y="1"/>
                    <a:pt x="5" y="1"/>
                    <a:pt x="5" y="1"/>
                  </a:cubicBezTo>
                  <a:cubicBezTo>
                    <a:pt x="5" y="2"/>
                    <a:pt x="4" y="2"/>
                    <a:pt x="4" y="2"/>
                  </a:cubicBezTo>
                  <a:cubicBezTo>
                    <a:pt x="2" y="1"/>
                    <a:pt x="1" y="3"/>
                    <a:pt x="1" y="3"/>
                  </a:cubicBezTo>
                  <a:cubicBezTo>
                    <a:pt x="1" y="3"/>
                    <a:pt x="0" y="3"/>
                    <a:pt x="0" y="3"/>
                  </a:cubicBezTo>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1" name="Freeform 623">
              <a:extLst>
                <a:ext uri="{FF2B5EF4-FFF2-40B4-BE49-F238E27FC236}">
                  <a16:creationId xmlns:a16="http://schemas.microsoft.com/office/drawing/2014/main" id="{18700B31-5217-4754-A120-7CD5C898615B}"/>
                </a:ext>
              </a:extLst>
            </p:cNvPr>
            <p:cNvSpPr>
              <a:spLocks/>
            </p:cNvSpPr>
            <p:nvPr/>
          </p:nvSpPr>
          <p:spPr bwMode="auto">
            <a:xfrm>
              <a:off x="5432302" y="5676446"/>
              <a:ext cx="70953" cy="75046"/>
            </a:xfrm>
            <a:custGeom>
              <a:avLst/>
              <a:gdLst>
                <a:gd name="T0" fmla="*/ 27 w 28"/>
                <a:gd name="T1" fmla="*/ 16 h 30"/>
                <a:gd name="T2" fmla="*/ 26 w 28"/>
                <a:gd name="T3" fmla="*/ 13 h 30"/>
                <a:gd name="T4" fmla="*/ 25 w 28"/>
                <a:gd name="T5" fmla="*/ 12 h 30"/>
                <a:gd name="T6" fmla="*/ 11 w 28"/>
                <a:gd name="T7" fmla="*/ 0 h 30"/>
                <a:gd name="T8" fmla="*/ 0 w 28"/>
                <a:gd name="T9" fmla="*/ 11 h 30"/>
                <a:gd name="T10" fmla="*/ 3 w 28"/>
                <a:gd name="T11" fmla="*/ 21 h 30"/>
                <a:gd name="T12" fmla="*/ 0 w 28"/>
                <a:gd name="T13" fmla="*/ 25 h 30"/>
                <a:gd name="T14" fmla="*/ 7 w 28"/>
                <a:gd name="T15" fmla="*/ 30 h 30"/>
                <a:gd name="T16" fmla="*/ 10 w 28"/>
                <a:gd name="T17" fmla="*/ 28 h 30"/>
                <a:gd name="T18" fmla="*/ 15 w 28"/>
                <a:gd name="T19" fmla="*/ 25 h 30"/>
                <a:gd name="T20" fmla="*/ 17 w 28"/>
                <a:gd name="T21" fmla="*/ 25 h 30"/>
                <a:gd name="T22" fmla="*/ 20 w 28"/>
                <a:gd name="T23" fmla="*/ 25 h 30"/>
                <a:gd name="T24" fmla="*/ 24 w 28"/>
                <a:gd name="T25" fmla="*/ 22 h 30"/>
                <a:gd name="T26" fmla="*/ 25 w 28"/>
                <a:gd name="T27" fmla="*/ 18 h 30"/>
                <a:gd name="T28" fmla="*/ 26 w 28"/>
                <a:gd name="T29" fmla="*/ 18 h 30"/>
                <a:gd name="T30" fmla="*/ 27 w 28"/>
                <a:gd name="T31"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30">
                  <a:moveTo>
                    <a:pt x="27" y="16"/>
                  </a:moveTo>
                  <a:cubicBezTo>
                    <a:pt x="26" y="13"/>
                    <a:pt x="26" y="13"/>
                    <a:pt x="26" y="13"/>
                  </a:cubicBezTo>
                  <a:cubicBezTo>
                    <a:pt x="25" y="13"/>
                    <a:pt x="25" y="12"/>
                    <a:pt x="25" y="12"/>
                  </a:cubicBezTo>
                  <a:cubicBezTo>
                    <a:pt x="25" y="9"/>
                    <a:pt x="23" y="0"/>
                    <a:pt x="11" y="0"/>
                  </a:cubicBezTo>
                  <a:cubicBezTo>
                    <a:pt x="6" y="0"/>
                    <a:pt x="1" y="6"/>
                    <a:pt x="0" y="11"/>
                  </a:cubicBezTo>
                  <a:cubicBezTo>
                    <a:pt x="0" y="15"/>
                    <a:pt x="1" y="18"/>
                    <a:pt x="3" y="21"/>
                  </a:cubicBezTo>
                  <a:cubicBezTo>
                    <a:pt x="0" y="25"/>
                    <a:pt x="0" y="25"/>
                    <a:pt x="0" y="25"/>
                  </a:cubicBezTo>
                  <a:cubicBezTo>
                    <a:pt x="7" y="30"/>
                    <a:pt x="7" y="30"/>
                    <a:pt x="7" y="30"/>
                  </a:cubicBezTo>
                  <a:cubicBezTo>
                    <a:pt x="10" y="28"/>
                    <a:pt x="10" y="28"/>
                    <a:pt x="10" y="28"/>
                  </a:cubicBezTo>
                  <a:cubicBezTo>
                    <a:pt x="11" y="26"/>
                    <a:pt x="13" y="25"/>
                    <a:pt x="15" y="25"/>
                  </a:cubicBezTo>
                  <a:cubicBezTo>
                    <a:pt x="17" y="25"/>
                    <a:pt x="17" y="25"/>
                    <a:pt x="17" y="25"/>
                  </a:cubicBezTo>
                  <a:cubicBezTo>
                    <a:pt x="20" y="25"/>
                    <a:pt x="20" y="25"/>
                    <a:pt x="20" y="25"/>
                  </a:cubicBezTo>
                  <a:cubicBezTo>
                    <a:pt x="22" y="25"/>
                    <a:pt x="24" y="24"/>
                    <a:pt x="24" y="22"/>
                  </a:cubicBezTo>
                  <a:cubicBezTo>
                    <a:pt x="24" y="21"/>
                    <a:pt x="24" y="19"/>
                    <a:pt x="25" y="18"/>
                  </a:cubicBezTo>
                  <a:cubicBezTo>
                    <a:pt x="26" y="18"/>
                    <a:pt x="26" y="18"/>
                    <a:pt x="26" y="18"/>
                  </a:cubicBezTo>
                  <a:cubicBezTo>
                    <a:pt x="27" y="18"/>
                    <a:pt x="28" y="17"/>
                    <a:pt x="27" y="16"/>
                  </a:cubicBezTo>
                </a:path>
              </a:pathLst>
            </a:custGeom>
            <a:solidFill>
              <a:srgbClr val="725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2" name="Oval 624">
              <a:extLst>
                <a:ext uri="{FF2B5EF4-FFF2-40B4-BE49-F238E27FC236}">
                  <a16:creationId xmlns:a16="http://schemas.microsoft.com/office/drawing/2014/main" id="{72ECEBAC-9765-4020-8564-71308AC53637}"/>
                </a:ext>
              </a:extLst>
            </p:cNvPr>
            <p:cNvSpPr>
              <a:spLocks noChangeArrowheads="1"/>
            </p:cNvSpPr>
            <p:nvPr/>
          </p:nvSpPr>
          <p:spPr bwMode="auto">
            <a:xfrm>
              <a:off x="5482787" y="5706464"/>
              <a:ext cx="5458" cy="545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3" name="Freeform 625">
              <a:extLst>
                <a:ext uri="{FF2B5EF4-FFF2-40B4-BE49-F238E27FC236}">
                  <a16:creationId xmlns:a16="http://schemas.microsoft.com/office/drawing/2014/main" id="{297F9B9B-E521-47DD-B6B5-DA65021B2E8D}"/>
                </a:ext>
              </a:extLst>
            </p:cNvPr>
            <p:cNvSpPr>
              <a:spLocks/>
            </p:cNvSpPr>
            <p:nvPr/>
          </p:nvSpPr>
          <p:spPr bwMode="auto">
            <a:xfrm>
              <a:off x="5482787" y="5721473"/>
              <a:ext cx="10916" cy="8187"/>
            </a:xfrm>
            <a:custGeom>
              <a:avLst/>
              <a:gdLst>
                <a:gd name="T0" fmla="*/ 4 w 4"/>
                <a:gd name="T1" fmla="*/ 1 h 3"/>
                <a:gd name="T2" fmla="*/ 0 w 4"/>
                <a:gd name="T3" fmla="*/ 0 h 3"/>
                <a:gd name="T4" fmla="*/ 4 w 4"/>
                <a:gd name="T5" fmla="*/ 3 h 3"/>
                <a:gd name="T6" fmla="*/ 4 w 4"/>
                <a:gd name="T7" fmla="*/ 1 h 3"/>
              </a:gdLst>
              <a:ahLst/>
              <a:cxnLst>
                <a:cxn ang="0">
                  <a:pos x="T0" y="T1"/>
                </a:cxn>
                <a:cxn ang="0">
                  <a:pos x="T2" y="T3"/>
                </a:cxn>
                <a:cxn ang="0">
                  <a:pos x="T4" y="T5"/>
                </a:cxn>
                <a:cxn ang="0">
                  <a:pos x="T6" y="T7"/>
                </a:cxn>
              </a:cxnLst>
              <a:rect l="0" t="0" r="r" b="b"/>
              <a:pathLst>
                <a:path w="4" h="3">
                  <a:moveTo>
                    <a:pt x="4" y="1"/>
                  </a:moveTo>
                  <a:cubicBezTo>
                    <a:pt x="0" y="0"/>
                    <a:pt x="0" y="0"/>
                    <a:pt x="0" y="0"/>
                  </a:cubicBezTo>
                  <a:cubicBezTo>
                    <a:pt x="0" y="0"/>
                    <a:pt x="1" y="3"/>
                    <a:pt x="4" y="3"/>
                  </a:cubicBezTo>
                  <a:cubicBezTo>
                    <a:pt x="4" y="3"/>
                    <a:pt x="4" y="1"/>
                    <a:pt x="4" y="1"/>
                  </a:cubicBezTo>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4" name="Freeform 626">
              <a:extLst>
                <a:ext uri="{FF2B5EF4-FFF2-40B4-BE49-F238E27FC236}">
                  <a16:creationId xmlns:a16="http://schemas.microsoft.com/office/drawing/2014/main" id="{15ED4B60-2307-4F3A-A7E3-54AD6A833B1B}"/>
                </a:ext>
              </a:extLst>
            </p:cNvPr>
            <p:cNvSpPr>
              <a:spLocks/>
            </p:cNvSpPr>
            <p:nvPr/>
          </p:nvSpPr>
          <p:spPr bwMode="auto">
            <a:xfrm>
              <a:off x="5478694" y="5698277"/>
              <a:ext cx="12280" cy="5458"/>
            </a:xfrm>
            <a:custGeom>
              <a:avLst/>
              <a:gdLst>
                <a:gd name="T0" fmla="*/ 0 w 5"/>
                <a:gd name="T1" fmla="*/ 2 h 2"/>
                <a:gd name="T2" fmla="*/ 5 w 5"/>
                <a:gd name="T3" fmla="*/ 1 h 2"/>
              </a:gdLst>
              <a:ahLst/>
              <a:cxnLst>
                <a:cxn ang="0">
                  <a:pos x="T0" y="T1"/>
                </a:cxn>
                <a:cxn ang="0">
                  <a:pos x="T2" y="T3"/>
                </a:cxn>
              </a:cxnLst>
              <a:rect l="0" t="0" r="r" b="b"/>
              <a:pathLst>
                <a:path w="5" h="2">
                  <a:moveTo>
                    <a:pt x="0" y="2"/>
                  </a:moveTo>
                  <a:cubicBezTo>
                    <a:pt x="0" y="2"/>
                    <a:pt x="2" y="0"/>
                    <a:pt x="5" y="1"/>
                  </a:cubicBezTo>
                </a:path>
              </a:pathLst>
            </a:custGeom>
            <a:noFill/>
            <a:ln w="17463" cap="rnd">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5" name="Freeform 627">
              <a:extLst>
                <a:ext uri="{FF2B5EF4-FFF2-40B4-BE49-F238E27FC236}">
                  <a16:creationId xmlns:a16="http://schemas.microsoft.com/office/drawing/2014/main" id="{08802EC8-0443-4331-BF8F-A885105F2832}"/>
                </a:ext>
              </a:extLst>
            </p:cNvPr>
            <p:cNvSpPr>
              <a:spLocks/>
            </p:cNvSpPr>
            <p:nvPr/>
          </p:nvSpPr>
          <p:spPr bwMode="auto">
            <a:xfrm>
              <a:off x="5413199" y="5668259"/>
              <a:ext cx="80504" cy="65495"/>
            </a:xfrm>
            <a:custGeom>
              <a:avLst/>
              <a:gdLst>
                <a:gd name="T0" fmla="*/ 18 w 32"/>
                <a:gd name="T1" fmla="*/ 2 h 26"/>
                <a:gd name="T2" fmla="*/ 7 w 32"/>
                <a:gd name="T3" fmla="*/ 24 h 26"/>
                <a:gd name="T4" fmla="*/ 19 w 32"/>
                <a:gd name="T5" fmla="*/ 18 h 26"/>
                <a:gd name="T6" fmla="*/ 17 w 32"/>
                <a:gd name="T7" fmla="*/ 15 h 26"/>
                <a:gd name="T8" fmla="*/ 17 w 32"/>
                <a:gd name="T9" fmla="*/ 14 h 26"/>
                <a:gd name="T10" fmla="*/ 19 w 32"/>
                <a:gd name="T11" fmla="*/ 12 h 26"/>
                <a:gd name="T12" fmla="*/ 21 w 32"/>
                <a:gd name="T13" fmla="*/ 14 h 26"/>
                <a:gd name="T14" fmla="*/ 21 w 32"/>
                <a:gd name="T15" fmla="*/ 15 h 26"/>
                <a:gd name="T16" fmla="*/ 25 w 32"/>
                <a:gd name="T17" fmla="*/ 11 h 26"/>
                <a:gd name="T18" fmla="*/ 31 w 32"/>
                <a:gd name="T19" fmla="*/ 8 h 26"/>
                <a:gd name="T20" fmla="*/ 18 w 32"/>
                <a:gd name="T2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26">
                  <a:moveTo>
                    <a:pt x="18" y="2"/>
                  </a:moveTo>
                  <a:cubicBezTo>
                    <a:pt x="10" y="5"/>
                    <a:pt x="0" y="22"/>
                    <a:pt x="7" y="24"/>
                  </a:cubicBezTo>
                  <a:cubicBezTo>
                    <a:pt x="13" y="26"/>
                    <a:pt x="18" y="22"/>
                    <a:pt x="19" y="18"/>
                  </a:cubicBezTo>
                  <a:cubicBezTo>
                    <a:pt x="18" y="18"/>
                    <a:pt x="17" y="17"/>
                    <a:pt x="17" y="15"/>
                  </a:cubicBezTo>
                  <a:cubicBezTo>
                    <a:pt x="17" y="14"/>
                    <a:pt x="17" y="14"/>
                    <a:pt x="17" y="14"/>
                  </a:cubicBezTo>
                  <a:cubicBezTo>
                    <a:pt x="17" y="13"/>
                    <a:pt x="18" y="12"/>
                    <a:pt x="19" y="12"/>
                  </a:cubicBezTo>
                  <a:cubicBezTo>
                    <a:pt x="20" y="12"/>
                    <a:pt x="21" y="13"/>
                    <a:pt x="21" y="14"/>
                  </a:cubicBezTo>
                  <a:cubicBezTo>
                    <a:pt x="21" y="15"/>
                    <a:pt x="21" y="15"/>
                    <a:pt x="21" y="15"/>
                  </a:cubicBezTo>
                  <a:cubicBezTo>
                    <a:pt x="22" y="14"/>
                    <a:pt x="24" y="13"/>
                    <a:pt x="25" y="11"/>
                  </a:cubicBezTo>
                  <a:cubicBezTo>
                    <a:pt x="28" y="12"/>
                    <a:pt x="31" y="10"/>
                    <a:pt x="31" y="8"/>
                  </a:cubicBezTo>
                  <a:cubicBezTo>
                    <a:pt x="32" y="4"/>
                    <a:pt x="25" y="0"/>
                    <a:pt x="18" y="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6" name="Freeform 628">
              <a:extLst>
                <a:ext uri="{FF2B5EF4-FFF2-40B4-BE49-F238E27FC236}">
                  <a16:creationId xmlns:a16="http://schemas.microsoft.com/office/drawing/2014/main" id="{3F9BE790-1F25-4234-8E8A-DD8F539A3FA4}"/>
                </a:ext>
              </a:extLst>
            </p:cNvPr>
            <p:cNvSpPr>
              <a:spLocks/>
            </p:cNvSpPr>
            <p:nvPr/>
          </p:nvSpPr>
          <p:spPr bwMode="auto">
            <a:xfrm>
              <a:off x="5046156" y="5666894"/>
              <a:ext cx="77775" cy="79139"/>
            </a:xfrm>
            <a:custGeom>
              <a:avLst/>
              <a:gdLst>
                <a:gd name="T0" fmla="*/ 30 w 31"/>
                <a:gd name="T1" fmla="*/ 16 h 32"/>
                <a:gd name="T2" fmla="*/ 29 w 31"/>
                <a:gd name="T3" fmla="*/ 15 h 32"/>
                <a:gd name="T4" fmla="*/ 29 w 31"/>
                <a:gd name="T5" fmla="*/ 14 h 32"/>
                <a:gd name="T6" fmla="*/ 29 w 31"/>
                <a:gd name="T7" fmla="*/ 13 h 32"/>
                <a:gd name="T8" fmla="*/ 15 w 31"/>
                <a:gd name="T9" fmla="*/ 1 h 32"/>
                <a:gd name="T10" fmla="*/ 4 w 31"/>
                <a:gd name="T11" fmla="*/ 13 h 32"/>
                <a:gd name="T12" fmla="*/ 7 w 31"/>
                <a:gd name="T13" fmla="*/ 22 h 32"/>
                <a:gd name="T14" fmla="*/ 0 w 31"/>
                <a:gd name="T15" fmla="*/ 27 h 32"/>
                <a:gd name="T16" fmla="*/ 10 w 31"/>
                <a:gd name="T17" fmla="*/ 32 h 32"/>
                <a:gd name="T18" fmla="*/ 14 w 31"/>
                <a:gd name="T19" fmla="*/ 29 h 32"/>
                <a:gd name="T20" fmla="*/ 21 w 31"/>
                <a:gd name="T21" fmla="*/ 26 h 32"/>
                <a:gd name="T22" fmla="*/ 23 w 31"/>
                <a:gd name="T23" fmla="*/ 26 h 32"/>
                <a:gd name="T24" fmla="*/ 23 w 31"/>
                <a:gd name="T25" fmla="*/ 26 h 32"/>
                <a:gd name="T26" fmla="*/ 24 w 31"/>
                <a:gd name="T27" fmla="*/ 26 h 32"/>
                <a:gd name="T28" fmla="*/ 28 w 31"/>
                <a:gd name="T29" fmla="*/ 23 h 32"/>
                <a:gd name="T30" fmla="*/ 28 w 31"/>
                <a:gd name="T31" fmla="*/ 19 h 32"/>
                <a:gd name="T32" fmla="*/ 29 w 31"/>
                <a:gd name="T33" fmla="*/ 19 h 32"/>
                <a:gd name="T34" fmla="*/ 30 w 31"/>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32">
                  <a:moveTo>
                    <a:pt x="30" y="16"/>
                  </a:moveTo>
                  <a:cubicBezTo>
                    <a:pt x="29" y="15"/>
                    <a:pt x="29" y="15"/>
                    <a:pt x="29" y="15"/>
                  </a:cubicBezTo>
                  <a:cubicBezTo>
                    <a:pt x="29" y="15"/>
                    <a:pt x="29" y="14"/>
                    <a:pt x="29" y="14"/>
                  </a:cubicBezTo>
                  <a:cubicBezTo>
                    <a:pt x="29" y="13"/>
                    <a:pt x="29" y="13"/>
                    <a:pt x="29" y="13"/>
                  </a:cubicBezTo>
                  <a:cubicBezTo>
                    <a:pt x="29" y="6"/>
                    <a:pt x="23" y="0"/>
                    <a:pt x="15" y="1"/>
                  </a:cubicBezTo>
                  <a:cubicBezTo>
                    <a:pt x="9" y="1"/>
                    <a:pt x="4" y="6"/>
                    <a:pt x="4" y="13"/>
                  </a:cubicBezTo>
                  <a:cubicBezTo>
                    <a:pt x="3" y="16"/>
                    <a:pt x="5" y="19"/>
                    <a:pt x="7" y="22"/>
                  </a:cubicBezTo>
                  <a:cubicBezTo>
                    <a:pt x="0" y="27"/>
                    <a:pt x="0" y="27"/>
                    <a:pt x="0" y="27"/>
                  </a:cubicBezTo>
                  <a:cubicBezTo>
                    <a:pt x="10" y="32"/>
                    <a:pt x="10" y="32"/>
                    <a:pt x="10" y="32"/>
                  </a:cubicBezTo>
                  <a:cubicBezTo>
                    <a:pt x="14" y="29"/>
                    <a:pt x="14" y="29"/>
                    <a:pt x="14" y="29"/>
                  </a:cubicBezTo>
                  <a:cubicBezTo>
                    <a:pt x="16" y="27"/>
                    <a:pt x="18" y="26"/>
                    <a:pt x="21" y="26"/>
                  </a:cubicBezTo>
                  <a:cubicBezTo>
                    <a:pt x="23" y="26"/>
                    <a:pt x="23" y="26"/>
                    <a:pt x="23" y="26"/>
                  </a:cubicBezTo>
                  <a:cubicBezTo>
                    <a:pt x="23" y="26"/>
                    <a:pt x="23" y="26"/>
                    <a:pt x="23" y="26"/>
                  </a:cubicBezTo>
                  <a:cubicBezTo>
                    <a:pt x="23" y="26"/>
                    <a:pt x="23" y="26"/>
                    <a:pt x="24" y="26"/>
                  </a:cubicBezTo>
                  <a:cubicBezTo>
                    <a:pt x="26" y="26"/>
                    <a:pt x="28" y="25"/>
                    <a:pt x="28" y="23"/>
                  </a:cubicBezTo>
                  <a:cubicBezTo>
                    <a:pt x="28" y="22"/>
                    <a:pt x="28" y="20"/>
                    <a:pt x="28" y="19"/>
                  </a:cubicBezTo>
                  <a:cubicBezTo>
                    <a:pt x="29" y="19"/>
                    <a:pt x="29" y="19"/>
                    <a:pt x="29" y="19"/>
                  </a:cubicBezTo>
                  <a:cubicBezTo>
                    <a:pt x="31" y="19"/>
                    <a:pt x="31" y="17"/>
                    <a:pt x="30" y="16"/>
                  </a:cubicBezTo>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7" name="Oval 629">
              <a:extLst>
                <a:ext uri="{FF2B5EF4-FFF2-40B4-BE49-F238E27FC236}">
                  <a16:creationId xmlns:a16="http://schemas.microsoft.com/office/drawing/2014/main" id="{32B20A25-7E15-4594-9CE5-A89B4F93ADA0}"/>
                </a:ext>
              </a:extLst>
            </p:cNvPr>
            <p:cNvSpPr>
              <a:spLocks noChangeArrowheads="1"/>
            </p:cNvSpPr>
            <p:nvPr/>
          </p:nvSpPr>
          <p:spPr bwMode="auto">
            <a:xfrm>
              <a:off x="5108922" y="5701006"/>
              <a:ext cx="5458" cy="545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8" name="Freeform 630">
              <a:extLst>
                <a:ext uri="{FF2B5EF4-FFF2-40B4-BE49-F238E27FC236}">
                  <a16:creationId xmlns:a16="http://schemas.microsoft.com/office/drawing/2014/main" id="{447864DD-14FF-42ED-AC3E-735370C2DF83}"/>
                </a:ext>
              </a:extLst>
            </p:cNvPr>
            <p:cNvSpPr>
              <a:spLocks/>
            </p:cNvSpPr>
            <p:nvPr/>
          </p:nvSpPr>
          <p:spPr bwMode="auto">
            <a:xfrm>
              <a:off x="5054343" y="5666894"/>
              <a:ext cx="47757" cy="54579"/>
            </a:xfrm>
            <a:custGeom>
              <a:avLst/>
              <a:gdLst>
                <a:gd name="T0" fmla="*/ 16 w 19"/>
                <a:gd name="T1" fmla="*/ 1 h 22"/>
                <a:gd name="T2" fmla="*/ 15 w 19"/>
                <a:gd name="T3" fmla="*/ 1 h 22"/>
                <a:gd name="T4" fmla="*/ 1 w 19"/>
                <a:gd name="T5" fmla="*/ 11 h 22"/>
                <a:gd name="T6" fmla="*/ 4 w 19"/>
                <a:gd name="T7" fmla="*/ 22 h 22"/>
                <a:gd name="T8" fmla="*/ 11 w 19"/>
                <a:gd name="T9" fmla="*/ 17 h 22"/>
                <a:gd name="T10" fmla="*/ 9 w 19"/>
                <a:gd name="T11" fmla="*/ 15 h 22"/>
                <a:gd name="T12" fmla="*/ 9 w 19"/>
                <a:gd name="T13" fmla="*/ 14 h 22"/>
                <a:gd name="T14" fmla="*/ 10 w 19"/>
                <a:gd name="T15" fmla="*/ 12 h 22"/>
                <a:gd name="T16" fmla="*/ 13 w 19"/>
                <a:gd name="T17" fmla="*/ 14 h 22"/>
                <a:gd name="T18" fmla="*/ 13 w 19"/>
                <a:gd name="T19" fmla="*/ 16 h 22"/>
                <a:gd name="T20" fmla="*/ 15 w 19"/>
                <a:gd name="T21" fmla="*/ 16 h 22"/>
                <a:gd name="T22" fmla="*/ 15 w 19"/>
                <a:gd name="T23" fmla="*/ 13 h 22"/>
                <a:gd name="T24" fmla="*/ 16 w 19"/>
                <a:gd name="T25" fmla="*/ 10 h 22"/>
                <a:gd name="T26" fmla="*/ 17 w 19"/>
                <a:gd name="T27" fmla="*/ 9 h 22"/>
                <a:gd name="T28" fmla="*/ 18 w 19"/>
                <a:gd name="T29" fmla="*/ 7 h 22"/>
                <a:gd name="T30" fmla="*/ 18 w 19"/>
                <a:gd name="T31" fmla="*/ 4 h 22"/>
                <a:gd name="T32" fmla="*/ 16 w 19"/>
                <a:gd name="T33"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22">
                  <a:moveTo>
                    <a:pt x="16" y="1"/>
                  </a:moveTo>
                  <a:cubicBezTo>
                    <a:pt x="15" y="1"/>
                    <a:pt x="15" y="1"/>
                    <a:pt x="15" y="1"/>
                  </a:cubicBezTo>
                  <a:cubicBezTo>
                    <a:pt x="8" y="0"/>
                    <a:pt x="2" y="4"/>
                    <a:pt x="1" y="11"/>
                  </a:cubicBezTo>
                  <a:cubicBezTo>
                    <a:pt x="1" y="11"/>
                    <a:pt x="0" y="18"/>
                    <a:pt x="4" y="22"/>
                  </a:cubicBezTo>
                  <a:cubicBezTo>
                    <a:pt x="7" y="21"/>
                    <a:pt x="10" y="19"/>
                    <a:pt x="11" y="17"/>
                  </a:cubicBezTo>
                  <a:cubicBezTo>
                    <a:pt x="10" y="17"/>
                    <a:pt x="9" y="16"/>
                    <a:pt x="9" y="15"/>
                  </a:cubicBezTo>
                  <a:cubicBezTo>
                    <a:pt x="9" y="14"/>
                    <a:pt x="9" y="14"/>
                    <a:pt x="9" y="14"/>
                  </a:cubicBezTo>
                  <a:cubicBezTo>
                    <a:pt x="9" y="13"/>
                    <a:pt x="9" y="12"/>
                    <a:pt x="10" y="12"/>
                  </a:cubicBezTo>
                  <a:cubicBezTo>
                    <a:pt x="12" y="12"/>
                    <a:pt x="13" y="13"/>
                    <a:pt x="13" y="14"/>
                  </a:cubicBezTo>
                  <a:cubicBezTo>
                    <a:pt x="13" y="16"/>
                    <a:pt x="13" y="16"/>
                    <a:pt x="13" y="16"/>
                  </a:cubicBezTo>
                  <a:cubicBezTo>
                    <a:pt x="15" y="16"/>
                    <a:pt x="15" y="16"/>
                    <a:pt x="15" y="16"/>
                  </a:cubicBezTo>
                  <a:cubicBezTo>
                    <a:pt x="15" y="13"/>
                    <a:pt x="15" y="13"/>
                    <a:pt x="15" y="13"/>
                  </a:cubicBezTo>
                  <a:cubicBezTo>
                    <a:pt x="15" y="12"/>
                    <a:pt x="15" y="11"/>
                    <a:pt x="16" y="10"/>
                  </a:cubicBezTo>
                  <a:cubicBezTo>
                    <a:pt x="17" y="9"/>
                    <a:pt x="17" y="9"/>
                    <a:pt x="17" y="9"/>
                  </a:cubicBezTo>
                  <a:cubicBezTo>
                    <a:pt x="18" y="9"/>
                    <a:pt x="18" y="8"/>
                    <a:pt x="18" y="7"/>
                  </a:cubicBezTo>
                  <a:cubicBezTo>
                    <a:pt x="18" y="4"/>
                    <a:pt x="18" y="4"/>
                    <a:pt x="18" y="4"/>
                  </a:cubicBezTo>
                  <a:cubicBezTo>
                    <a:pt x="19" y="2"/>
                    <a:pt x="17" y="1"/>
                    <a:pt x="16"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9" name="Freeform 631">
              <a:extLst>
                <a:ext uri="{FF2B5EF4-FFF2-40B4-BE49-F238E27FC236}">
                  <a16:creationId xmlns:a16="http://schemas.microsoft.com/office/drawing/2014/main" id="{66BD391E-72E1-4455-BC61-F4965988F80F}"/>
                </a:ext>
              </a:extLst>
            </p:cNvPr>
            <p:cNvSpPr>
              <a:spLocks/>
            </p:cNvSpPr>
            <p:nvPr/>
          </p:nvSpPr>
          <p:spPr bwMode="auto">
            <a:xfrm>
              <a:off x="5103464" y="5694184"/>
              <a:ext cx="13645" cy="6822"/>
            </a:xfrm>
            <a:custGeom>
              <a:avLst/>
              <a:gdLst>
                <a:gd name="T0" fmla="*/ 0 w 5"/>
                <a:gd name="T1" fmla="*/ 3 h 3"/>
                <a:gd name="T2" fmla="*/ 0 w 5"/>
                <a:gd name="T3" fmla="*/ 2 h 3"/>
                <a:gd name="T4" fmla="*/ 0 w 5"/>
                <a:gd name="T5" fmla="*/ 2 h 3"/>
                <a:gd name="T6" fmla="*/ 4 w 5"/>
                <a:gd name="T7" fmla="*/ 1 h 3"/>
                <a:gd name="T8" fmla="*/ 5 w 5"/>
                <a:gd name="T9" fmla="*/ 2 h 3"/>
                <a:gd name="T10" fmla="*/ 4 w 5"/>
                <a:gd name="T11" fmla="*/ 2 h 3"/>
                <a:gd name="T12" fmla="*/ 0 w 5"/>
                <a:gd name="T13" fmla="*/ 2 h 3"/>
                <a:gd name="T14" fmla="*/ 0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0" y="3"/>
                  </a:moveTo>
                  <a:cubicBezTo>
                    <a:pt x="0" y="3"/>
                    <a:pt x="0" y="2"/>
                    <a:pt x="0" y="2"/>
                  </a:cubicBezTo>
                  <a:cubicBezTo>
                    <a:pt x="0" y="2"/>
                    <a:pt x="0" y="2"/>
                    <a:pt x="0" y="2"/>
                  </a:cubicBezTo>
                  <a:cubicBezTo>
                    <a:pt x="1" y="1"/>
                    <a:pt x="3" y="0"/>
                    <a:pt x="4" y="1"/>
                  </a:cubicBezTo>
                  <a:cubicBezTo>
                    <a:pt x="5" y="1"/>
                    <a:pt x="5" y="1"/>
                    <a:pt x="5" y="2"/>
                  </a:cubicBezTo>
                  <a:cubicBezTo>
                    <a:pt x="4" y="2"/>
                    <a:pt x="4" y="2"/>
                    <a:pt x="4" y="2"/>
                  </a:cubicBezTo>
                  <a:cubicBezTo>
                    <a:pt x="2" y="1"/>
                    <a:pt x="1" y="2"/>
                    <a:pt x="0" y="2"/>
                  </a:cubicBezTo>
                  <a:cubicBezTo>
                    <a:pt x="0" y="3"/>
                    <a:pt x="0" y="3"/>
                    <a:pt x="0" y="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0" name="Freeform 632">
              <a:extLst>
                <a:ext uri="{FF2B5EF4-FFF2-40B4-BE49-F238E27FC236}">
                  <a16:creationId xmlns:a16="http://schemas.microsoft.com/office/drawing/2014/main" id="{AAF78ECF-A3FF-4D27-BB8E-BA5AE196DE3D}"/>
                </a:ext>
              </a:extLst>
            </p:cNvPr>
            <p:cNvSpPr>
              <a:spLocks/>
            </p:cNvSpPr>
            <p:nvPr/>
          </p:nvSpPr>
          <p:spPr bwMode="auto">
            <a:xfrm>
              <a:off x="4995671" y="5718744"/>
              <a:ext cx="91420" cy="133718"/>
            </a:xfrm>
            <a:custGeom>
              <a:avLst/>
              <a:gdLst>
                <a:gd name="T0" fmla="*/ 23 w 36"/>
                <a:gd name="T1" fmla="*/ 1 h 53"/>
                <a:gd name="T2" fmla="*/ 20 w 36"/>
                <a:gd name="T3" fmla="*/ 3 h 53"/>
                <a:gd name="T4" fmla="*/ 11 w 36"/>
                <a:gd name="T5" fmla="*/ 10 h 53"/>
                <a:gd name="T6" fmla="*/ 1 w 36"/>
                <a:gd name="T7" fmla="*/ 38 h 53"/>
                <a:gd name="T8" fmla="*/ 0 w 36"/>
                <a:gd name="T9" fmla="*/ 49 h 53"/>
                <a:gd name="T10" fmla="*/ 31 w 36"/>
                <a:gd name="T11" fmla="*/ 41 h 53"/>
                <a:gd name="T12" fmla="*/ 32 w 36"/>
                <a:gd name="T13" fmla="*/ 12 h 53"/>
                <a:gd name="T14" fmla="*/ 31 w 36"/>
                <a:gd name="T15" fmla="*/ 7 h 53"/>
                <a:gd name="T16" fmla="*/ 34 w 36"/>
                <a:gd name="T17" fmla="*/ 8 h 53"/>
                <a:gd name="T18" fmla="*/ 36 w 36"/>
                <a:gd name="T19" fmla="*/ 5 h 53"/>
                <a:gd name="T20" fmla="*/ 23 w 36"/>
                <a:gd name="T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53">
                  <a:moveTo>
                    <a:pt x="23" y="1"/>
                  </a:moveTo>
                  <a:cubicBezTo>
                    <a:pt x="20" y="3"/>
                    <a:pt x="20" y="3"/>
                    <a:pt x="20" y="3"/>
                  </a:cubicBezTo>
                  <a:cubicBezTo>
                    <a:pt x="17" y="4"/>
                    <a:pt x="13" y="6"/>
                    <a:pt x="11" y="10"/>
                  </a:cubicBezTo>
                  <a:cubicBezTo>
                    <a:pt x="6" y="19"/>
                    <a:pt x="3" y="28"/>
                    <a:pt x="1" y="38"/>
                  </a:cubicBezTo>
                  <a:cubicBezTo>
                    <a:pt x="0" y="49"/>
                    <a:pt x="0" y="49"/>
                    <a:pt x="0" y="49"/>
                  </a:cubicBezTo>
                  <a:cubicBezTo>
                    <a:pt x="0" y="49"/>
                    <a:pt x="19" y="53"/>
                    <a:pt x="31" y="41"/>
                  </a:cubicBezTo>
                  <a:cubicBezTo>
                    <a:pt x="30" y="28"/>
                    <a:pt x="31" y="14"/>
                    <a:pt x="32" y="12"/>
                  </a:cubicBezTo>
                  <a:cubicBezTo>
                    <a:pt x="32" y="10"/>
                    <a:pt x="32" y="8"/>
                    <a:pt x="31" y="7"/>
                  </a:cubicBezTo>
                  <a:cubicBezTo>
                    <a:pt x="34" y="8"/>
                    <a:pt x="34" y="8"/>
                    <a:pt x="34" y="8"/>
                  </a:cubicBezTo>
                  <a:cubicBezTo>
                    <a:pt x="34" y="8"/>
                    <a:pt x="35" y="7"/>
                    <a:pt x="36" y="5"/>
                  </a:cubicBezTo>
                  <a:cubicBezTo>
                    <a:pt x="28" y="0"/>
                    <a:pt x="23" y="1"/>
                    <a:pt x="23" y="1"/>
                  </a:cubicBezTo>
                </a:path>
              </a:pathLst>
            </a:custGeom>
            <a:solidFill>
              <a:srgbClr val="021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1" name="Freeform 633">
              <a:extLst>
                <a:ext uri="{FF2B5EF4-FFF2-40B4-BE49-F238E27FC236}">
                  <a16:creationId xmlns:a16="http://schemas.microsoft.com/office/drawing/2014/main" id="{E3420E91-CC51-444E-A71F-4D5E83F0D418}"/>
                </a:ext>
              </a:extLst>
            </p:cNvPr>
            <p:cNvSpPr>
              <a:spLocks/>
            </p:cNvSpPr>
            <p:nvPr/>
          </p:nvSpPr>
          <p:spPr bwMode="auto">
            <a:xfrm>
              <a:off x="5048885" y="5754221"/>
              <a:ext cx="24560" cy="24560"/>
            </a:xfrm>
            <a:custGeom>
              <a:avLst/>
              <a:gdLst>
                <a:gd name="T0" fmla="*/ 10 w 10"/>
                <a:gd name="T1" fmla="*/ 1 h 10"/>
                <a:gd name="T2" fmla="*/ 0 w 10"/>
                <a:gd name="T3" fmla="*/ 0 h 10"/>
                <a:gd name="T4" fmla="*/ 10 w 10"/>
                <a:gd name="T5" fmla="*/ 10 h 10"/>
                <a:gd name="T6" fmla="*/ 10 w 10"/>
                <a:gd name="T7" fmla="*/ 1 h 10"/>
              </a:gdLst>
              <a:ahLst/>
              <a:cxnLst>
                <a:cxn ang="0">
                  <a:pos x="T0" y="T1"/>
                </a:cxn>
                <a:cxn ang="0">
                  <a:pos x="T2" y="T3"/>
                </a:cxn>
                <a:cxn ang="0">
                  <a:pos x="T4" y="T5"/>
                </a:cxn>
                <a:cxn ang="0">
                  <a:pos x="T6" y="T7"/>
                </a:cxn>
              </a:cxnLst>
              <a:rect l="0" t="0" r="r" b="b"/>
              <a:pathLst>
                <a:path w="10" h="10">
                  <a:moveTo>
                    <a:pt x="10" y="1"/>
                  </a:moveTo>
                  <a:cubicBezTo>
                    <a:pt x="0" y="0"/>
                    <a:pt x="0" y="0"/>
                    <a:pt x="0" y="0"/>
                  </a:cubicBezTo>
                  <a:cubicBezTo>
                    <a:pt x="0" y="0"/>
                    <a:pt x="1" y="7"/>
                    <a:pt x="10" y="10"/>
                  </a:cubicBezTo>
                  <a:cubicBezTo>
                    <a:pt x="10" y="4"/>
                    <a:pt x="10" y="1"/>
                    <a:pt x="10"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2" name="Freeform 634">
              <a:extLst>
                <a:ext uri="{FF2B5EF4-FFF2-40B4-BE49-F238E27FC236}">
                  <a16:creationId xmlns:a16="http://schemas.microsoft.com/office/drawing/2014/main" id="{712BD141-5921-47ED-B823-1C5368F68A10}"/>
                </a:ext>
              </a:extLst>
            </p:cNvPr>
            <p:cNvSpPr>
              <a:spLocks/>
            </p:cNvSpPr>
            <p:nvPr/>
          </p:nvSpPr>
          <p:spPr bwMode="auto">
            <a:xfrm>
              <a:off x="5372265" y="5726931"/>
              <a:ext cx="91420" cy="128260"/>
            </a:xfrm>
            <a:custGeom>
              <a:avLst/>
              <a:gdLst>
                <a:gd name="T0" fmla="*/ 35 w 36"/>
                <a:gd name="T1" fmla="*/ 22 h 51"/>
                <a:gd name="T2" fmla="*/ 31 w 36"/>
                <a:gd name="T3" fmla="*/ 11 h 51"/>
                <a:gd name="T4" fmla="*/ 29 w 36"/>
                <a:gd name="T5" fmla="*/ 6 h 51"/>
                <a:gd name="T6" fmla="*/ 34 w 36"/>
                <a:gd name="T7" fmla="*/ 7 h 51"/>
                <a:gd name="T8" fmla="*/ 34 w 36"/>
                <a:gd name="T9" fmla="*/ 7 h 51"/>
                <a:gd name="T10" fmla="*/ 33 w 36"/>
                <a:gd name="T11" fmla="*/ 3 h 51"/>
                <a:gd name="T12" fmla="*/ 23 w 36"/>
                <a:gd name="T13" fmla="*/ 0 h 51"/>
                <a:gd name="T14" fmla="*/ 20 w 36"/>
                <a:gd name="T15" fmla="*/ 3 h 51"/>
                <a:gd name="T16" fmla="*/ 11 w 36"/>
                <a:gd name="T17" fmla="*/ 9 h 51"/>
                <a:gd name="T18" fmla="*/ 1 w 36"/>
                <a:gd name="T19" fmla="*/ 38 h 51"/>
                <a:gd name="T20" fmla="*/ 0 w 36"/>
                <a:gd name="T21" fmla="*/ 49 h 51"/>
                <a:gd name="T22" fmla="*/ 32 w 36"/>
                <a:gd name="T23" fmla="*/ 40 h 51"/>
                <a:gd name="T24" fmla="*/ 32 w 36"/>
                <a:gd name="T25" fmla="*/ 31 h 51"/>
                <a:gd name="T26" fmla="*/ 33 w 36"/>
                <a:gd name="T27" fmla="*/ 28 h 51"/>
                <a:gd name="T28" fmla="*/ 34 w 36"/>
                <a:gd name="T29" fmla="*/ 27 h 51"/>
                <a:gd name="T30" fmla="*/ 35 w 36"/>
                <a:gd name="T31" fmla="*/ 2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51">
                  <a:moveTo>
                    <a:pt x="35" y="22"/>
                  </a:moveTo>
                  <a:cubicBezTo>
                    <a:pt x="34" y="20"/>
                    <a:pt x="33" y="14"/>
                    <a:pt x="31" y="11"/>
                  </a:cubicBezTo>
                  <a:cubicBezTo>
                    <a:pt x="30" y="10"/>
                    <a:pt x="30" y="8"/>
                    <a:pt x="29" y="6"/>
                  </a:cubicBezTo>
                  <a:cubicBezTo>
                    <a:pt x="34" y="7"/>
                    <a:pt x="34" y="7"/>
                    <a:pt x="34" y="7"/>
                  </a:cubicBezTo>
                  <a:cubicBezTo>
                    <a:pt x="34" y="7"/>
                    <a:pt x="34" y="7"/>
                    <a:pt x="34" y="7"/>
                  </a:cubicBezTo>
                  <a:cubicBezTo>
                    <a:pt x="35" y="6"/>
                    <a:pt x="35" y="4"/>
                    <a:pt x="33" y="3"/>
                  </a:cubicBezTo>
                  <a:cubicBezTo>
                    <a:pt x="27" y="0"/>
                    <a:pt x="23" y="0"/>
                    <a:pt x="23" y="0"/>
                  </a:cubicBezTo>
                  <a:cubicBezTo>
                    <a:pt x="20" y="3"/>
                    <a:pt x="20" y="3"/>
                    <a:pt x="20" y="3"/>
                  </a:cubicBezTo>
                  <a:cubicBezTo>
                    <a:pt x="16" y="3"/>
                    <a:pt x="13" y="6"/>
                    <a:pt x="11" y="9"/>
                  </a:cubicBezTo>
                  <a:cubicBezTo>
                    <a:pt x="6" y="18"/>
                    <a:pt x="2" y="28"/>
                    <a:pt x="1" y="38"/>
                  </a:cubicBezTo>
                  <a:cubicBezTo>
                    <a:pt x="0" y="49"/>
                    <a:pt x="0" y="49"/>
                    <a:pt x="0" y="49"/>
                  </a:cubicBezTo>
                  <a:cubicBezTo>
                    <a:pt x="0" y="49"/>
                    <a:pt x="20" y="51"/>
                    <a:pt x="32" y="40"/>
                  </a:cubicBezTo>
                  <a:cubicBezTo>
                    <a:pt x="32" y="39"/>
                    <a:pt x="32" y="35"/>
                    <a:pt x="32" y="31"/>
                  </a:cubicBezTo>
                  <a:cubicBezTo>
                    <a:pt x="32" y="30"/>
                    <a:pt x="33" y="29"/>
                    <a:pt x="33" y="28"/>
                  </a:cubicBezTo>
                  <a:cubicBezTo>
                    <a:pt x="34" y="27"/>
                    <a:pt x="34" y="27"/>
                    <a:pt x="34" y="27"/>
                  </a:cubicBezTo>
                  <a:cubicBezTo>
                    <a:pt x="35" y="26"/>
                    <a:pt x="36" y="24"/>
                    <a:pt x="35" y="22"/>
                  </a:cubicBezTo>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3" name="Freeform 635">
              <a:extLst>
                <a:ext uri="{FF2B5EF4-FFF2-40B4-BE49-F238E27FC236}">
                  <a16:creationId xmlns:a16="http://schemas.microsoft.com/office/drawing/2014/main" id="{B5BD5463-8377-4911-A96E-210925EEDA1D}"/>
                </a:ext>
              </a:extLst>
            </p:cNvPr>
            <p:cNvSpPr>
              <a:spLocks/>
            </p:cNvSpPr>
            <p:nvPr/>
          </p:nvSpPr>
          <p:spPr bwMode="auto">
            <a:xfrm>
              <a:off x="5166230" y="5736483"/>
              <a:ext cx="91420" cy="133718"/>
            </a:xfrm>
            <a:custGeom>
              <a:avLst/>
              <a:gdLst>
                <a:gd name="T0" fmla="*/ 23 w 36"/>
                <a:gd name="T1" fmla="*/ 1 h 53"/>
                <a:gd name="T2" fmla="*/ 20 w 36"/>
                <a:gd name="T3" fmla="*/ 3 h 53"/>
                <a:gd name="T4" fmla="*/ 11 w 36"/>
                <a:gd name="T5" fmla="*/ 10 h 53"/>
                <a:gd name="T6" fmla="*/ 1 w 36"/>
                <a:gd name="T7" fmla="*/ 38 h 53"/>
                <a:gd name="T8" fmla="*/ 0 w 36"/>
                <a:gd name="T9" fmla="*/ 49 h 53"/>
                <a:gd name="T10" fmla="*/ 30 w 36"/>
                <a:gd name="T11" fmla="*/ 41 h 53"/>
                <a:gd name="T12" fmla="*/ 32 w 36"/>
                <a:gd name="T13" fmla="*/ 12 h 53"/>
                <a:gd name="T14" fmla="*/ 31 w 36"/>
                <a:gd name="T15" fmla="*/ 7 h 53"/>
                <a:gd name="T16" fmla="*/ 34 w 36"/>
                <a:gd name="T17" fmla="*/ 8 h 53"/>
                <a:gd name="T18" fmla="*/ 36 w 36"/>
                <a:gd name="T19" fmla="*/ 5 h 53"/>
                <a:gd name="T20" fmla="*/ 23 w 36"/>
                <a:gd name="T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53">
                  <a:moveTo>
                    <a:pt x="23" y="1"/>
                  </a:moveTo>
                  <a:cubicBezTo>
                    <a:pt x="20" y="3"/>
                    <a:pt x="20" y="3"/>
                    <a:pt x="20" y="3"/>
                  </a:cubicBezTo>
                  <a:cubicBezTo>
                    <a:pt x="16" y="4"/>
                    <a:pt x="13" y="6"/>
                    <a:pt x="11" y="10"/>
                  </a:cubicBezTo>
                  <a:cubicBezTo>
                    <a:pt x="6" y="19"/>
                    <a:pt x="2" y="28"/>
                    <a:pt x="1" y="38"/>
                  </a:cubicBezTo>
                  <a:cubicBezTo>
                    <a:pt x="0" y="49"/>
                    <a:pt x="0" y="49"/>
                    <a:pt x="0" y="49"/>
                  </a:cubicBezTo>
                  <a:cubicBezTo>
                    <a:pt x="0" y="49"/>
                    <a:pt x="18" y="53"/>
                    <a:pt x="30" y="41"/>
                  </a:cubicBezTo>
                  <a:cubicBezTo>
                    <a:pt x="29" y="28"/>
                    <a:pt x="31" y="14"/>
                    <a:pt x="32" y="12"/>
                  </a:cubicBezTo>
                  <a:cubicBezTo>
                    <a:pt x="32" y="10"/>
                    <a:pt x="31" y="8"/>
                    <a:pt x="31" y="7"/>
                  </a:cubicBezTo>
                  <a:cubicBezTo>
                    <a:pt x="34" y="8"/>
                    <a:pt x="34" y="8"/>
                    <a:pt x="34" y="8"/>
                  </a:cubicBezTo>
                  <a:cubicBezTo>
                    <a:pt x="34" y="8"/>
                    <a:pt x="35" y="7"/>
                    <a:pt x="36" y="5"/>
                  </a:cubicBezTo>
                  <a:cubicBezTo>
                    <a:pt x="28" y="0"/>
                    <a:pt x="23" y="1"/>
                    <a:pt x="23" y="1"/>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4" name="Freeform 636">
              <a:extLst>
                <a:ext uri="{FF2B5EF4-FFF2-40B4-BE49-F238E27FC236}">
                  <a16:creationId xmlns:a16="http://schemas.microsoft.com/office/drawing/2014/main" id="{09BC9D6D-E443-4DA8-8757-D778D7CDBD20}"/>
                </a:ext>
              </a:extLst>
            </p:cNvPr>
            <p:cNvSpPr>
              <a:spLocks/>
            </p:cNvSpPr>
            <p:nvPr/>
          </p:nvSpPr>
          <p:spPr bwMode="auto">
            <a:xfrm>
              <a:off x="5219444" y="5771959"/>
              <a:ext cx="24560" cy="24560"/>
            </a:xfrm>
            <a:custGeom>
              <a:avLst/>
              <a:gdLst>
                <a:gd name="T0" fmla="*/ 10 w 10"/>
                <a:gd name="T1" fmla="*/ 1 h 10"/>
                <a:gd name="T2" fmla="*/ 0 w 10"/>
                <a:gd name="T3" fmla="*/ 0 h 10"/>
                <a:gd name="T4" fmla="*/ 10 w 10"/>
                <a:gd name="T5" fmla="*/ 10 h 10"/>
                <a:gd name="T6" fmla="*/ 10 w 10"/>
                <a:gd name="T7" fmla="*/ 1 h 10"/>
              </a:gdLst>
              <a:ahLst/>
              <a:cxnLst>
                <a:cxn ang="0">
                  <a:pos x="T0" y="T1"/>
                </a:cxn>
                <a:cxn ang="0">
                  <a:pos x="T2" y="T3"/>
                </a:cxn>
                <a:cxn ang="0">
                  <a:pos x="T4" y="T5"/>
                </a:cxn>
                <a:cxn ang="0">
                  <a:pos x="T6" y="T7"/>
                </a:cxn>
              </a:cxnLst>
              <a:rect l="0" t="0" r="r" b="b"/>
              <a:pathLst>
                <a:path w="10" h="10">
                  <a:moveTo>
                    <a:pt x="10" y="1"/>
                  </a:moveTo>
                  <a:cubicBezTo>
                    <a:pt x="0" y="0"/>
                    <a:pt x="0" y="0"/>
                    <a:pt x="0" y="0"/>
                  </a:cubicBezTo>
                  <a:cubicBezTo>
                    <a:pt x="0" y="0"/>
                    <a:pt x="1" y="7"/>
                    <a:pt x="10" y="10"/>
                  </a:cubicBezTo>
                  <a:cubicBezTo>
                    <a:pt x="10" y="4"/>
                    <a:pt x="10" y="1"/>
                    <a:pt x="10" y="1"/>
                  </a:cubicBezTo>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5" name="Freeform 637">
              <a:extLst>
                <a:ext uri="{FF2B5EF4-FFF2-40B4-BE49-F238E27FC236}">
                  <a16:creationId xmlns:a16="http://schemas.microsoft.com/office/drawing/2014/main" id="{709C7590-7DEA-4738-903C-0E97F2D7A21D}"/>
                </a:ext>
              </a:extLst>
            </p:cNvPr>
            <p:cNvSpPr>
              <a:spLocks/>
            </p:cNvSpPr>
            <p:nvPr/>
          </p:nvSpPr>
          <p:spPr bwMode="auto">
            <a:xfrm>
              <a:off x="5422750" y="5759679"/>
              <a:ext cx="40934" cy="34112"/>
            </a:xfrm>
            <a:custGeom>
              <a:avLst/>
              <a:gdLst>
                <a:gd name="T0" fmla="*/ 13 w 16"/>
                <a:gd name="T1" fmla="*/ 2 h 14"/>
                <a:gd name="T2" fmla="*/ 0 w 16"/>
                <a:gd name="T3" fmla="*/ 0 h 14"/>
                <a:gd name="T4" fmla="*/ 12 w 16"/>
                <a:gd name="T5" fmla="*/ 13 h 14"/>
                <a:gd name="T6" fmla="*/ 14 w 16"/>
                <a:gd name="T7" fmla="*/ 14 h 14"/>
                <a:gd name="T8" fmla="*/ 15 w 16"/>
                <a:gd name="T9" fmla="*/ 9 h 14"/>
                <a:gd name="T10" fmla="*/ 13 w 16"/>
                <a:gd name="T11" fmla="*/ 2 h 14"/>
              </a:gdLst>
              <a:ahLst/>
              <a:cxnLst>
                <a:cxn ang="0">
                  <a:pos x="T0" y="T1"/>
                </a:cxn>
                <a:cxn ang="0">
                  <a:pos x="T2" y="T3"/>
                </a:cxn>
                <a:cxn ang="0">
                  <a:pos x="T4" y="T5"/>
                </a:cxn>
                <a:cxn ang="0">
                  <a:pos x="T6" y="T7"/>
                </a:cxn>
                <a:cxn ang="0">
                  <a:pos x="T8" y="T9"/>
                </a:cxn>
                <a:cxn ang="0">
                  <a:pos x="T10" y="T11"/>
                </a:cxn>
              </a:cxnLst>
              <a:rect l="0" t="0" r="r" b="b"/>
              <a:pathLst>
                <a:path w="16" h="14">
                  <a:moveTo>
                    <a:pt x="13" y="2"/>
                  </a:moveTo>
                  <a:cubicBezTo>
                    <a:pt x="0" y="0"/>
                    <a:pt x="0" y="0"/>
                    <a:pt x="0" y="0"/>
                  </a:cubicBezTo>
                  <a:cubicBezTo>
                    <a:pt x="0" y="0"/>
                    <a:pt x="5" y="11"/>
                    <a:pt x="12" y="13"/>
                  </a:cubicBezTo>
                  <a:cubicBezTo>
                    <a:pt x="13" y="13"/>
                    <a:pt x="14" y="14"/>
                    <a:pt x="14" y="14"/>
                  </a:cubicBezTo>
                  <a:cubicBezTo>
                    <a:pt x="15" y="12"/>
                    <a:pt x="16" y="11"/>
                    <a:pt x="15" y="9"/>
                  </a:cubicBezTo>
                  <a:cubicBezTo>
                    <a:pt x="15" y="8"/>
                    <a:pt x="14" y="5"/>
                    <a:pt x="13" y="2"/>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6" name="Freeform 638">
              <a:extLst>
                <a:ext uri="{FF2B5EF4-FFF2-40B4-BE49-F238E27FC236}">
                  <a16:creationId xmlns:a16="http://schemas.microsoft.com/office/drawing/2014/main" id="{EDBA407D-74E3-48B1-A8C0-428EDA388BF9}"/>
                </a:ext>
              </a:extLst>
            </p:cNvPr>
            <p:cNvSpPr>
              <a:spLocks/>
            </p:cNvSpPr>
            <p:nvPr/>
          </p:nvSpPr>
          <p:spPr bwMode="auto">
            <a:xfrm>
              <a:off x="5276752" y="5731025"/>
              <a:ext cx="8187" cy="5458"/>
            </a:xfrm>
            <a:custGeom>
              <a:avLst/>
              <a:gdLst>
                <a:gd name="T0" fmla="*/ 3 w 3"/>
                <a:gd name="T1" fmla="*/ 0 h 2"/>
                <a:gd name="T2" fmla="*/ 0 w 3"/>
                <a:gd name="T3" fmla="*/ 1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0" y="1"/>
                    <a:pt x="0" y="1"/>
                    <a:pt x="0" y="1"/>
                  </a:cubicBezTo>
                  <a:cubicBezTo>
                    <a:pt x="0" y="1"/>
                    <a:pt x="1" y="2"/>
                    <a:pt x="3" y="2"/>
                  </a:cubicBezTo>
                  <a:cubicBezTo>
                    <a:pt x="3" y="1"/>
                    <a:pt x="3" y="0"/>
                    <a:pt x="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7" name="Freeform 639">
              <a:extLst>
                <a:ext uri="{FF2B5EF4-FFF2-40B4-BE49-F238E27FC236}">
                  <a16:creationId xmlns:a16="http://schemas.microsoft.com/office/drawing/2014/main" id="{EB5C716C-85E0-4B00-92DC-61A82CC2DF03}"/>
                </a:ext>
              </a:extLst>
            </p:cNvPr>
            <p:cNvSpPr>
              <a:spLocks/>
            </p:cNvSpPr>
            <p:nvPr/>
          </p:nvSpPr>
          <p:spPr bwMode="auto">
            <a:xfrm>
              <a:off x="5108922" y="5716015"/>
              <a:ext cx="8187" cy="5458"/>
            </a:xfrm>
            <a:custGeom>
              <a:avLst/>
              <a:gdLst>
                <a:gd name="T0" fmla="*/ 3 w 3"/>
                <a:gd name="T1" fmla="*/ 0 h 2"/>
                <a:gd name="T2" fmla="*/ 0 w 3"/>
                <a:gd name="T3" fmla="*/ 0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0" y="0"/>
                    <a:pt x="0" y="0"/>
                    <a:pt x="0" y="0"/>
                  </a:cubicBezTo>
                  <a:cubicBezTo>
                    <a:pt x="0" y="0"/>
                    <a:pt x="2" y="1"/>
                    <a:pt x="3" y="2"/>
                  </a:cubicBezTo>
                  <a:cubicBezTo>
                    <a:pt x="3" y="1"/>
                    <a:pt x="3" y="0"/>
                    <a:pt x="3" y="0"/>
                  </a:cubicBezTo>
                </a:path>
              </a:pathLst>
            </a:custGeom>
            <a:solidFill>
              <a:srgbClr val="CB8C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8" name="Freeform 640">
              <a:extLst>
                <a:ext uri="{FF2B5EF4-FFF2-40B4-BE49-F238E27FC236}">
                  <a16:creationId xmlns:a16="http://schemas.microsoft.com/office/drawing/2014/main" id="{A5F789B6-2413-463A-B349-77189CF71571}"/>
                </a:ext>
              </a:extLst>
            </p:cNvPr>
            <p:cNvSpPr>
              <a:spLocks/>
            </p:cNvSpPr>
            <p:nvPr/>
          </p:nvSpPr>
          <p:spPr bwMode="auto">
            <a:xfrm>
              <a:off x="5631515" y="5894761"/>
              <a:ext cx="45028" cy="6822"/>
            </a:xfrm>
            <a:custGeom>
              <a:avLst/>
              <a:gdLst>
                <a:gd name="T0" fmla="*/ 17 w 18"/>
                <a:gd name="T1" fmla="*/ 3 h 3"/>
                <a:gd name="T2" fmla="*/ 1 w 18"/>
                <a:gd name="T3" fmla="*/ 3 h 3"/>
                <a:gd name="T4" fmla="*/ 0 w 18"/>
                <a:gd name="T5" fmla="*/ 2 h 3"/>
                <a:gd name="T6" fmla="*/ 1 w 18"/>
                <a:gd name="T7" fmla="*/ 0 h 3"/>
                <a:gd name="T8" fmla="*/ 17 w 18"/>
                <a:gd name="T9" fmla="*/ 0 h 3"/>
                <a:gd name="T10" fmla="*/ 18 w 18"/>
                <a:gd name="T11" fmla="*/ 2 h 3"/>
                <a:gd name="T12" fmla="*/ 17 w 1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8" h="3">
                  <a:moveTo>
                    <a:pt x="17" y="3"/>
                  </a:moveTo>
                  <a:cubicBezTo>
                    <a:pt x="1" y="3"/>
                    <a:pt x="1" y="3"/>
                    <a:pt x="1" y="3"/>
                  </a:cubicBezTo>
                  <a:cubicBezTo>
                    <a:pt x="0" y="3"/>
                    <a:pt x="0" y="2"/>
                    <a:pt x="0" y="2"/>
                  </a:cubicBezTo>
                  <a:cubicBezTo>
                    <a:pt x="0" y="1"/>
                    <a:pt x="0" y="0"/>
                    <a:pt x="1" y="0"/>
                  </a:cubicBezTo>
                  <a:cubicBezTo>
                    <a:pt x="17" y="0"/>
                    <a:pt x="17" y="0"/>
                    <a:pt x="17" y="0"/>
                  </a:cubicBezTo>
                  <a:cubicBezTo>
                    <a:pt x="18" y="0"/>
                    <a:pt x="18" y="1"/>
                    <a:pt x="18" y="2"/>
                  </a:cubicBezTo>
                  <a:cubicBezTo>
                    <a:pt x="18" y="2"/>
                    <a:pt x="18" y="3"/>
                    <a:pt x="17" y="3"/>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9" name="Freeform 641">
              <a:extLst>
                <a:ext uri="{FF2B5EF4-FFF2-40B4-BE49-F238E27FC236}">
                  <a16:creationId xmlns:a16="http://schemas.microsoft.com/office/drawing/2014/main" id="{8B3CCF91-87F4-4918-B01F-7F5CDE24D24D}"/>
                </a:ext>
              </a:extLst>
            </p:cNvPr>
            <p:cNvSpPr>
              <a:spLocks/>
            </p:cNvSpPr>
            <p:nvPr/>
          </p:nvSpPr>
          <p:spPr bwMode="auto">
            <a:xfrm>
              <a:off x="5575571" y="5816986"/>
              <a:ext cx="95513" cy="6822"/>
            </a:xfrm>
            <a:custGeom>
              <a:avLst/>
              <a:gdLst>
                <a:gd name="T0" fmla="*/ 37 w 38"/>
                <a:gd name="T1" fmla="*/ 3 h 3"/>
                <a:gd name="T2" fmla="*/ 2 w 38"/>
                <a:gd name="T3" fmla="*/ 3 h 3"/>
                <a:gd name="T4" fmla="*/ 0 w 38"/>
                <a:gd name="T5" fmla="*/ 1 h 3"/>
                <a:gd name="T6" fmla="*/ 2 w 38"/>
                <a:gd name="T7" fmla="*/ 0 h 3"/>
                <a:gd name="T8" fmla="*/ 37 w 38"/>
                <a:gd name="T9" fmla="*/ 0 h 3"/>
                <a:gd name="T10" fmla="*/ 38 w 38"/>
                <a:gd name="T11" fmla="*/ 1 h 3"/>
                <a:gd name="T12" fmla="*/ 37 w 3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8" h="3">
                  <a:moveTo>
                    <a:pt x="37" y="3"/>
                  </a:moveTo>
                  <a:cubicBezTo>
                    <a:pt x="2" y="3"/>
                    <a:pt x="2" y="3"/>
                    <a:pt x="2" y="3"/>
                  </a:cubicBezTo>
                  <a:cubicBezTo>
                    <a:pt x="1" y="3"/>
                    <a:pt x="0" y="2"/>
                    <a:pt x="0" y="1"/>
                  </a:cubicBezTo>
                  <a:cubicBezTo>
                    <a:pt x="0" y="1"/>
                    <a:pt x="1" y="0"/>
                    <a:pt x="2" y="0"/>
                  </a:cubicBezTo>
                  <a:cubicBezTo>
                    <a:pt x="37" y="0"/>
                    <a:pt x="37" y="0"/>
                    <a:pt x="37" y="0"/>
                  </a:cubicBezTo>
                  <a:cubicBezTo>
                    <a:pt x="37" y="0"/>
                    <a:pt x="38" y="1"/>
                    <a:pt x="38" y="1"/>
                  </a:cubicBezTo>
                  <a:cubicBezTo>
                    <a:pt x="38" y="2"/>
                    <a:pt x="37" y="3"/>
                    <a:pt x="37"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0" name="Freeform 642">
              <a:extLst>
                <a:ext uri="{FF2B5EF4-FFF2-40B4-BE49-F238E27FC236}">
                  <a16:creationId xmlns:a16="http://schemas.microsoft.com/office/drawing/2014/main" id="{DCFE26CB-3AF2-4205-A378-A9E1A6F3056E}"/>
                </a:ext>
              </a:extLst>
            </p:cNvPr>
            <p:cNvSpPr>
              <a:spLocks/>
            </p:cNvSpPr>
            <p:nvPr/>
          </p:nvSpPr>
          <p:spPr bwMode="auto">
            <a:xfrm>
              <a:off x="5583758" y="5894761"/>
              <a:ext cx="30018" cy="6822"/>
            </a:xfrm>
            <a:custGeom>
              <a:avLst/>
              <a:gdLst>
                <a:gd name="T0" fmla="*/ 11 w 12"/>
                <a:gd name="T1" fmla="*/ 3 h 3"/>
                <a:gd name="T2" fmla="*/ 2 w 12"/>
                <a:gd name="T3" fmla="*/ 3 h 3"/>
                <a:gd name="T4" fmla="*/ 0 w 12"/>
                <a:gd name="T5" fmla="*/ 2 h 3"/>
                <a:gd name="T6" fmla="*/ 2 w 12"/>
                <a:gd name="T7" fmla="*/ 0 h 3"/>
                <a:gd name="T8" fmla="*/ 11 w 12"/>
                <a:gd name="T9" fmla="*/ 0 h 3"/>
                <a:gd name="T10" fmla="*/ 12 w 12"/>
                <a:gd name="T11" fmla="*/ 2 h 3"/>
                <a:gd name="T12" fmla="*/ 11 w 12"/>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2" h="3">
                  <a:moveTo>
                    <a:pt x="11" y="3"/>
                  </a:moveTo>
                  <a:cubicBezTo>
                    <a:pt x="2" y="3"/>
                    <a:pt x="2" y="3"/>
                    <a:pt x="2" y="3"/>
                  </a:cubicBezTo>
                  <a:cubicBezTo>
                    <a:pt x="1" y="3"/>
                    <a:pt x="0" y="2"/>
                    <a:pt x="0" y="2"/>
                  </a:cubicBezTo>
                  <a:cubicBezTo>
                    <a:pt x="0" y="1"/>
                    <a:pt x="1" y="0"/>
                    <a:pt x="2" y="0"/>
                  </a:cubicBezTo>
                  <a:cubicBezTo>
                    <a:pt x="11" y="0"/>
                    <a:pt x="11" y="0"/>
                    <a:pt x="11" y="0"/>
                  </a:cubicBezTo>
                  <a:cubicBezTo>
                    <a:pt x="12" y="0"/>
                    <a:pt x="12" y="1"/>
                    <a:pt x="12" y="2"/>
                  </a:cubicBezTo>
                  <a:cubicBezTo>
                    <a:pt x="12" y="2"/>
                    <a:pt x="12" y="3"/>
                    <a:pt x="11" y="3"/>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1" name="Freeform 643">
              <a:extLst>
                <a:ext uri="{FF2B5EF4-FFF2-40B4-BE49-F238E27FC236}">
                  <a16:creationId xmlns:a16="http://schemas.microsoft.com/office/drawing/2014/main" id="{5CB9263D-E2FA-4043-9BF1-A1F24D44E43A}"/>
                </a:ext>
              </a:extLst>
            </p:cNvPr>
            <p:cNvSpPr>
              <a:spLocks/>
            </p:cNvSpPr>
            <p:nvPr/>
          </p:nvSpPr>
          <p:spPr bwMode="auto">
            <a:xfrm>
              <a:off x="4913802" y="5778781"/>
              <a:ext cx="649489" cy="173288"/>
            </a:xfrm>
            <a:custGeom>
              <a:avLst/>
              <a:gdLst>
                <a:gd name="T0" fmla="*/ 233 w 259"/>
                <a:gd name="T1" fmla="*/ 53 h 69"/>
                <a:gd name="T2" fmla="*/ 232 w 259"/>
                <a:gd name="T3" fmla="*/ 52 h 69"/>
                <a:gd name="T4" fmla="*/ 233 w 259"/>
                <a:gd name="T5" fmla="*/ 51 h 69"/>
                <a:gd name="T6" fmla="*/ 259 w 259"/>
                <a:gd name="T7" fmla="*/ 51 h 69"/>
                <a:gd name="T8" fmla="*/ 259 w 259"/>
                <a:gd name="T9" fmla="*/ 49 h 69"/>
                <a:gd name="T10" fmla="*/ 239 w 259"/>
                <a:gd name="T11" fmla="*/ 29 h 69"/>
                <a:gd name="T12" fmla="*/ 225 w 259"/>
                <a:gd name="T13" fmla="*/ 34 h 69"/>
                <a:gd name="T14" fmla="*/ 194 w 259"/>
                <a:gd name="T15" fmla="*/ 6 h 69"/>
                <a:gd name="T16" fmla="*/ 175 w 259"/>
                <a:gd name="T17" fmla="*/ 13 h 69"/>
                <a:gd name="T18" fmla="*/ 152 w 259"/>
                <a:gd name="T19" fmla="*/ 3 h 69"/>
                <a:gd name="T20" fmla="*/ 134 w 259"/>
                <a:gd name="T21" fmla="*/ 9 h 69"/>
                <a:gd name="T22" fmla="*/ 114 w 259"/>
                <a:gd name="T23" fmla="*/ 0 h 69"/>
                <a:gd name="T24" fmla="*/ 93 w 259"/>
                <a:gd name="T25" fmla="*/ 9 h 69"/>
                <a:gd name="T26" fmla="*/ 70 w 259"/>
                <a:gd name="T27" fmla="*/ 0 h 69"/>
                <a:gd name="T28" fmla="*/ 38 w 259"/>
                <a:gd name="T29" fmla="*/ 21 h 69"/>
                <a:gd name="T30" fmla="*/ 25 w 259"/>
                <a:gd name="T31" fmla="*/ 18 h 69"/>
                <a:gd name="T32" fmla="*/ 0 w 259"/>
                <a:gd name="T33" fmla="*/ 43 h 69"/>
                <a:gd name="T34" fmla="*/ 25 w 259"/>
                <a:gd name="T35" fmla="*/ 69 h 69"/>
                <a:gd name="T36" fmla="*/ 239 w 259"/>
                <a:gd name="T37" fmla="*/ 69 h 69"/>
                <a:gd name="T38" fmla="*/ 259 w 259"/>
                <a:gd name="T39" fmla="*/ 53 h 69"/>
                <a:gd name="T40" fmla="*/ 233 w 259"/>
                <a:gd name="T41" fmla="*/ 5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69">
                  <a:moveTo>
                    <a:pt x="233" y="53"/>
                  </a:moveTo>
                  <a:cubicBezTo>
                    <a:pt x="232" y="53"/>
                    <a:pt x="232" y="53"/>
                    <a:pt x="232" y="52"/>
                  </a:cubicBezTo>
                  <a:cubicBezTo>
                    <a:pt x="232" y="51"/>
                    <a:pt x="232" y="51"/>
                    <a:pt x="233" y="51"/>
                  </a:cubicBezTo>
                  <a:cubicBezTo>
                    <a:pt x="259" y="51"/>
                    <a:pt x="259" y="51"/>
                    <a:pt x="259" y="51"/>
                  </a:cubicBezTo>
                  <a:cubicBezTo>
                    <a:pt x="259" y="50"/>
                    <a:pt x="259" y="49"/>
                    <a:pt x="259" y="49"/>
                  </a:cubicBezTo>
                  <a:cubicBezTo>
                    <a:pt x="259" y="38"/>
                    <a:pt x="250" y="29"/>
                    <a:pt x="239" y="29"/>
                  </a:cubicBezTo>
                  <a:cubicBezTo>
                    <a:pt x="233" y="29"/>
                    <a:pt x="228" y="31"/>
                    <a:pt x="225" y="34"/>
                  </a:cubicBezTo>
                  <a:cubicBezTo>
                    <a:pt x="223" y="19"/>
                    <a:pt x="210" y="6"/>
                    <a:pt x="194" y="6"/>
                  </a:cubicBezTo>
                  <a:cubicBezTo>
                    <a:pt x="187" y="6"/>
                    <a:pt x="180" y="9"/>
                    <a:pt x="175" y="13"/>
                  </a:cubicBezTo>
                  <a:cubicBezTo>
                    <a:pt x="169" y="6"/>
                    <a:pt x="161" y="3"/>
                    <a:pt x="152" y="3"/>
                  </a:cubicBezTo>
                  <a:cubicBezTo>
                    <a:pt x="145" y="3"/>
                    <a:pt x="139" y="5"/>
                    <a:pt x="134" y="9"/>
                  </a:cubicBezTo>
                  <a:cubicBezTo>
                    <a:pt x="129" y="3"/>
                    <a:pt x="122" y="0"/>
                    <a:pt x="114" y="0"/>
                  </a:cubicBezTo>
                  <a:cubicBezTo>
                    <a:pt x="106" y="0"/>
                    <a:pt x="98" y="3"/>
                    <a:pt x="93" y="9"/>
                  </a:cubicBezTo>
                  <a:cubicBezTo>
                    <a:pt x="87" y="3"/>
                    <a:pt x="79" y="0"/>
                    <a:pt x="70" y="0"/>
                  </a:cubicBezTo>
                  <a:cubicBezTo>
                    <a:pt x="55" y="0"/>
                    <a:pt x="43" y="9"/>
                    <a:pt x="38" y="21"/>
                  </a:cubicBezTo>
                  <a:cubicBezTo>
                    <a:pt x="34" y="19"/>
                    <a:pt x="30" y="18"/>
                    <a:pt x="25" y="18"/>
                  </a:cubicBezTo>
                  <a:cubicBezTo>
                    <a:pt x="11" y="18"/>
                    <a:pt x="0" y="29"/>
                    <a:pt x="0" y="43"/>
                  </a:cubicBezTo>
                  <a:cubicBezTo>
                    <a:pt x="0" y="57"/>
                    <a:pt x="11" y="69"/>
                    <a:pt x="25" y="69"/>
                  </a:cubicBezTo>
                  <a:cubicBezTo>
                    <a:pt x="239" y="69"/>
                    <a:pt x="239" y="69"/>
                    <a:pt x="239" y="69"/>
                  </a:cubicBezTo>
                  <a:cubicBezTo>
                    <a:pt x="248" y="69"/>
                    <a:pt x="256" y="62"/>
                    <a:pt x="259" y="53"/>
                  </a:cubicBezTo>
                  <a:lnTo>
                    <a:pt x="233" y="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2" name="Freeform 644">
              <a:extLst>
                <a:ext uri="{FF2B5EF4-FFF2-40B4-BE49-F238E27FC236}">
                  <a16:creationId xmlns:a16="http://schemas.microsoft.com/office/drawing/2014/main" id="{8BB33C28-7B9E-43CF-915D-C1CCB0296492}"/>
                </a:ext>
              </a:extLst>
            </p:cNvPr>
            <p:cNvSpPr>
              <a:spLocks/>
            </p:cNvSpPr>
            <p:nvPr/>
          </p:nvSpPr>
          <p:spPr bwMode="auto">
            <a:xfrm>
              <a:off x="4913802" y="59275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3" name="Freeform 645">
              <a:extLst>
                <a:ext uri="{FF2B5EF4-FFF2-40B4-BE49-F238E27FC236}">
                  <a16:creationId xmlns:a16="http://schemas.microsoft.com/office/drawing/2014/main" id="{9F558199-58F1-4642-8085-6F069DB7E0F8}"/>
                </a:ext>
              </a:extLst>
            </p:cNvPr>
            <p:cNvSpPr>
              <a:spLocks/>
            </p:cNvSpPr>
            <p:nvPr/>
          </p:nvSpPr>
          <p:spPr bwMode="auto">
            <a:xfrm>
              <a:off x="4926083" y="5792426"/>
              <a:ext cx="723170" cy="159643"/>
            </a:xfrm>
            <a:custGeom>
              <a:avLst/>
              <a:gdLst>
                <a:gd name="T0" fmla="*/ 287 w 288"/>
                <a:gd name="T1" fmla="*/ 48 h 64"/>
                <a:gd name="T2" fmla="*/ 254 w 288"/>
                <a:gd name="T3" fmla="*/ 48 h 64"/>
                <a:gd name="T4" fmla="*/ 240 w 288"/>
                <a:gd name="T5" fmla="*/ 48 h 64"/>
                <a:gd name="T6" fmla="*/ 234 w 288"/>
                <a:gd name="T7" fmla="*/ 48 h 64"/>
                <a:gd name="T8" fmla="*/ 223 w 288"/>
                <a:gd name="T9" fmla="*/ 54 h 64"/>
                <a:gd name="T10" fmla="*/ 229 w 288"/>
                <a:gd name="T11" fmla="*/ 24 h 64"/>
                <a:gd name="T12" fmla="*/ 223 w 288"/>
                <a:gd name="T13" fmla="*/ 27 h 64"/>
                <a:gd name="T14" fmla="*/ 219 w 288"/>
                <a:gd name="T15" fmla="*/ 46 h 64"/>
                <a:gd name="T16" fmla="*/ 218 w 288"/>
                <a:gd name="T17" fmla="*/ 54 h 64"/>
                <a:gd name="T18" fmla="*/ 148 w 288"/>
                <a:gd name="T19" fmla="*/ 54 h 64"/>
                <a:gd name="T20" fmla="*/ 165 w 288"/>
                <a:gd name="T21" fmla="*/ 3 h 64"/>
                <a:gd name="T22" fmla="*/ 161 w 288"/>
                <a:gd name="T23" fmla="*/ 1 h 64"/>
                <a:gd name="T24" fmla="*/ 144 w 288"/>
                <a:gd name="T25" fmla="*/ 46 h 64"/>
                <a:gd name="T26" fmla="*/ 143 w 288"/>
                <a:gd name="T27" fmla="*/ 54 h 64"/>
                <a:gd name="T28" fmla="*/ 73 w 288"/>
                <a:gd name="T29" fmla="*/ 54 h 64"/>
                <a:gd name="T30" fmla="*/ 93 w 288"/>
                <a:gd name="T31" fmla="*/ 0 h 64"/>
                <a:gd name="T32" fmla="*/ 88 w 288"/>
                <a:gd name="T33" fmla="*/ 4 h 64"/>
                <a:gd name="T34" fmla="*/ 85 w 288"/>
                <a:gd name="T35" fmla="*/ 2 h 64"/>
                <a:gd name="T36" fmla="*/ 69 w 288"/>
                <a:gd name="T37" fmla="*/ 46 h 64"/>
                <a:gd name="T38" fmla="*/ 68 w 288"/>
                <a:gd name="T39" fmla="*/ 54 h 64"/>
                <a:gd name="T40" fmla="*/ 0 w 288"/>
                <a:gd name="T41" fmla="*/ 54 h 64"/>
                <a:gd name="T42" fmla="*/ 20 w 288"/>
                <a:gd name="T43" fmla="*/ 64 h 64"/>
                <a:gd name="T44" fmla="*/ 234 w 288"/>
                <a:gd name="T45" fmla="*/ 64 h 64"/>
                <a:gd name="T46" fmla="*/ 253 w 288"/>
                <a:gd name="T47" fmla="*/ 51 h 64"/>
                <a:gd name="T48" fmla="*/ 287 w 288"/>
                <a:gd name="T49" fmla="*/ 51 h 64"/>
                <a:gd name="T50" fmla="*/ 288 w 288"/>
                <a:gd name="T51" fmla="*/ 50 h 64"/>
                <a:gd name="T52" fmla="*/ 287 w 288"/>
                <a:gd name="T53"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64">
                  <a:moveTo>
                    <a:pt x="287" y="48"/>
                  </a:moveTo>
                  <a:cubicBezTo>
                    <a:pt x="254" y="48"/>
                    <a:pt x="254" y="48"/>
                    <a:pt x="254" y="48"/>
                  </a:cubicBezTo>
                  <a:cubicBezTo>
                    <a:pt x="240" y="48"/>
                    <a:pt x="240" y="48"/>
                    <a:pt x="240" y="48"/>
                  </a:cubicBezTo>
                  <a:cubicBezTo>
                    <a:pt x="234" y="48"/>
                    <a:pt x="234" y="48"/>
                    <a:pt x="234" y="48"/>
                  </a:cubicBezTo>
                  <a:cubicBezTo>
                    <a:pt x="231" y="51"/>
                    <a:pt x="227" y="53"/>
                    <a:pt x="223" y="54"/>
                  </a:cubicBezTo>
                  <a:cubicBezTo>
                    <a:pt x="223" y="46"/>
                    <a:pt x="225" y="35"/>
                    <a:pt x="229" y="24"/>
                  </a:cubicBezTo>
                  <a:cubicBezTo>
                    <a:pt x="226" y="25"/>
                    <a:pt x="224" y="26"/>
                    <a:pt x="223" y="27"/>
                  </a:cubicBezTo>
                  <a:cubicBezTo>
                    <a:pt x="220" y="34"/>
                    <a:pt x="219" y="41"/>
                    <a:pt x="219" y="46"/>
                  </a:cubicBezTo>
                  <a:cubicBezTo>
                    <a:pt x="218" y="49"/>
                    <a:pt x="218" y="52"/>
                    <a:pt x="218" y="54"/>
                  </a:cubicBezTo>
                  <a:cubicBezTo>
                    <a:pt x="148" y="54"/>
                    <a:pt x="148" y="54"/>
                    <a:pt x="148" y="54"/>
                  </a:cubicBezTo>
                  <a:cubicBezTo>
                    <a:pt x="148" y="41"/>
                    <a:pt x="152" y="21"/>
                    <a:pt x="165" y="3"/>
                  </a:cubicBezTo>
                  <a:cubicBezTo>
                    <a:pt x="164" y="3"/>
                    <a:pt x="162" y="2"/>
                    <a:pt x="161" y="1"/>
                  </a:cubicBezTo>
                  <a:cubicBezTo>
                    <a:pt x="149" y="17"/>
                    <a:pt x="145" y="34"/>
                    <a:pt x="144" y="46"/>
                  </a:cubicBezTo>
                  <a:cubicBezTo>
                    <a:pt x="143" y="49"/>
                    <a:pt x="143" y="52"/>
                    <a:pt x="143" y="54"/>
                  </a:cubicBezTo>
                  <a:cubicBezTo>
                    <a:pt x="73" y="54"/>
                    <a:pt x="73" y="54"/>
                    <a:pt x="73" y="54"/>
                  </a:cubicBezTo>
                  <a:cubicBezTo>
                    <a:pt x="73" y="40"/>
                    <a:pt x="77" y="18"/>
                    <a:pt x="93" y="0"/>
                  </a:cubicBezTo>
                  <a:cubicBezTo>
                    <a:pt x="91" y="1"/>
                    <a:pt x="90" y="2"/>
                    <a:pt x="88" y="4"/>
                  </a:cubicBezTo>
                  <a:cubicBezTo>
                    <a:pt x="87" y="3"/>
                    <a:pt x="86" y="2"/>
                    <a:pt x="85" y="2"/>
                  </a:cubicBezTo>
                  <a:cubicBezTo>
                    <a:pt x="74" y="17"/>
                    <a:pt x="70" y="34"/>
                    <a:pt x="69" y="46"/>
                  </a:cubicBezTo>
                  <a:cubicBezTo>
                    <a:pt x="68" y="49"/>
                    <a:pt x="68" y="52"/>
                    <a:pt x="68" y="54"/>
                  </a:cubicBezTo>
                  <a:cubicBezTo>
                    <a:pt x="0" y="54"/>
                    <a:pt x="0" y="54"/>
                    <a:pt x="0" y="54"/>
                  </a:cubicBezTo>
                  <a:cubicBezTo>
                    <a:pt x="5" y="60"/>
                    <a:pt x="12" y="64"/>
                    <a:pt x="20" y="64"/>
                  </a:cubicBezTo>
                  <a:cubicBezTo>
                    <a:pt x="234" y="64"/>
                    <a:pt x="234" y="64"/>
                    <a:pt x="234" y="64"/>
                  </a:cubicBezTo>
                  <a:cubicBezTo>
                    <a:pt x="243" y="64"/>
                    <a:pt x="250" y="58"/>
                    <a:pt x="253" y="51"/>
                  </a:cubicBezTo>
                  <a:cubicBezTo>
                    <a:pt x="287" y="51"/>
                    <a:pt x="287" y="51"/>
                    <a:pt x="287" y="51"/>
                  </a:cubicBezTo>
                  <a:cubicBezTo>
                    <a:pt x="288" y="51"/>
                    <a:pt x="288" y="50"/>
                    <a:pt x="288" y="50"/>
                  </a:cubicBezTo>
                  <a:cubicBezTo>
                    <a:pt x="288" y="49"/>
                    <a:pt x="288" y="48"/>
                    <a:pt x="287" y="48"/>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4" name="Freeform 646">
              <a:extLst>
                <a:ext uri="{FF2B5EF4-FFF2-40B4-BE49-F238E27FC236}">
                  <a16:creationId xmlns:a16="http://schemas.microsoft.com/office/drawing/2014/main" id="{977B3138-D7C2-4553-8295-4605C3C3C5EC}"/>
                </a:ext>
              </a:extLst>
            </p:cNvPr>
            <p:cNvSpPr>
              <a:spLocks/>
            </p:cNvSpPr>
            <p:nvPr/>
          </p:nvSpPr>
          <p:spPr bwMode="auto">
            <a:xfrm>
              <a:off x="5518263" y="5852463"/>
              <a:ext cx="45028" cy="54579"/>
            </a:xfrm>
            <a:custGeom>
              <a:avLst/>
              <a:gdLst>
                <a:gd name="T0" fmla="*/ 3 w 18"/>
                <a:gd name="T1" fmla="*/ 0 h 22"/>
                <a:gd name="T2" fmla="*/ 3 w 18"/>
                <a:gd name="T3" fmla="*/ 12 h 22"/>
                <a:gd name="T4" fmla="*/ 0 w 18"/>
                <a:gd name="T5" fmla="*/ 22 h 22"/>
                <a:gd name="T6" fmla="*/ 18 w 18"/>
                <a:gd name="T7" fmla="*/ 22 h 22"/>
                <a:gd name="T8" fmla="*/ 18 w 18"/>
                <a:gd name="T9" fmla="*/ 20 h 22"/>
                <a:gd name="T10" fmla="*/ 3 w 18"/>
                <a:gd name="T11" fmla="*/ 0 h 22"/>
              </a:gdLst>
              <a:ahLst/>
              <a:cxnLst>
                <a:cxn ang="0">
                  <a:pos x="T0" y="T1"/>
                </a:cxn>
                <a:cxn ang="0">
                  <a:pos x="T2" y="T3"/>
                </a:cxn>
                <a:cxn ang="0">
                  <a:pos x="T4" y="T5"/>
                </a:cxn>
                <a:cxn ang="0">
                  <a:pos x="T6" y="T7"/>
                </a:cxn>
                <a:cxn ang="0">
                  <a:pos x="T8" y="T9"/>
                </a:cxn>
                <a:cxn ang="0">
                  <a:pos x="T10" y="T11"/>
                </a:cxn>
              </a:cxnLst>
              <a:rect l="0" t="0" r="r" b="b"/>
              <a:pathLst>
                <a:path w="18" h="22">
                  <a:moveTo>
                    <a:pt x="3" y="0"/>
                  </a:moveTo>
                  <a:cubicBezTo>
                    <a:pt x="3" y="12"/>
                    <a:pt x="3" y="12"/>
                    <a:pt x="3" y="12"/>
                  </a:cubicBezTo>
                  <a:cubicBezTo>
                    <a:pt x="3" y="15"/>
                    <a:pt x="2" y="19"/>
                    <a:pt x="0" y="22"/>
                  </a:cubicBezTo>
                  <a:cubicBezTo>
                    <a:pt x="18" y="22"/>
                    <a:pt x="18" y="22"/>
                    <a:pt x="18" y="22"/>
                  </a:cubicBezTo>
                  <a:cubicBezTo>
                    <a:pt x="18" y="21"/>
                    <a:pt x="18" y="20"/>
                    <a:pt x="18" y="20"/>
                  </a:cubicBezTo>
                  <a:cubicBezTo>
                    <a:pt x="18" y="10"/>
                    <a:pt x="12" y="3"/>
                    <a:pt x="3" y="0"/>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5" name="Freeform 647">
              <a:extLst>
                <a:ext uri="{FF2B5EF4-FFF2-40B4-BE49-F238E27FC236}">
                  <a16:creationId xmlns:a16="http://schemas.microsoft.com/office/drawing/2014/main" id="{048ACD18-6FBE-4392-859F-F291C5BD1991}"/>
                </a:ext>
              </a:extLst>
            </p:cNvPr>
            <p:cNvSpPr>
              <a:spLocks/>
            </p:cNvSpPr>
            <p:nvPr/>
          </p:nvSpPr>
          <p:spPr bwMode="auto">
            <a:xfrm>
              <a:off x="5010680" y="5673717"/>
              <a:ext cx="186933" cy="322015"/>
            </a:xfrm>
            <a:custGeom>
              <a:avLst/>
              <a:gdLst>
                <a:gd name="T0" fmla="*/ 16 w 74"/>
                <a:gd name="T1" fmla="*/ 125 h 128"/>
                <a:gd name="T2" fmla="*/ 27 w 74"/>
                <a:gd name="T3" fmla="*/ 99 h 128"/>
                <a:gd name="T4" fmla="*/ 27 w 74"/>
                <a:gd name="T5" fmla="*/ 94 h 128"/>
                <a:gd name="T6" fmla="*/ 27 w 74"/>
                <a:gd name="T7" fmla="*/ 94 h 128"/>
                <a:gd name="T8" fmla="*/ 28 w 74"/>
                <a:gd name="T9" fmla="*/ 88 h 128"/>
                <a:gd name="T10" fmla="*/ 70 w 74"/>
                <a:gd name="T11" fmla="*/ 6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4 h 128"/>
                <a:gd name="T30" fmla="*/ 24 w 74"/>
                <a:gd name="T31" fmla="*/ 86 h 128"/>
                <a:gd name="T32" fmla="*/ 20 w 74"/>
                <a:gd name="T33" fmla="*/ 90 h 128"/>
                <a:gd name="T34" fmla="*/ 16 w 74"/>
                <a:gd name="T35" fmla="*/ 93 h 128"/>
                <a:gd name="T36" fmla="*/ 1 w 74"/>
                <a:gd name="T37" fmla="*/ 117 h 128"/>
                <a:gd name="T38" fmla="*/ 3 w 74"/>
                <a:gd name="T39" fmla="*/ 124 h 128"/>
                <a:gd name="T40" fmla="*/ 10 w 74"/>
                <a:gd name="T41" fmla="*/ 127 h 128"/>
                <a:gd name="T42" fmla="*/ 16 w 74"/>
                <a:gd name="T43" fmla="*/ 12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5"/>
                  </a:moveTo>
                  <a:cubicBezTo>
                    <a:pt x="27" y="99"/>
                    <a:pt x="27" y="99"/>
                    <a:pt x="27" y="99"/>
                  </a:cubicBezTo>
                  <a:cubicBezTo>
                    <a:pt x="28" y="97"/>
                    <a:pt x="28" y="95"/>
                    <a:pt x="27" y="94"/>
                  </a:cubicBezTo>
                  <a:cubicBezTo>
                    <a:pt x="27" y="94"/>
                    <a:pt x="27" y="94"/>
                    <a:pt x="27" y="94"/>
                  </a:cubicBezTo>
                  <a:cubicBezTo>
                    <a:pt x="27" y="92"/>
                    <a:pt x="27" y="90"/>
                    <a:pt x="28" y="88"/>
                  </a:cubicBezTo>
                  <a:cubicBezTo>
                    <a:pt x="70" y="6"/>
                    <a:pt x="70" y="6"/>
                    <a:pt x="70" y="6"/>
                  </a:cubicBezTo>
                  <a:cubicBezTo>
                    <a:pt x="71" y="6"/>
                    <a:pt x="71" y="6"/>
                    <a:pt x="71" y="6"/>
                  </a:cubicBezTo>
                  <a:cubicBezTo>
                    <a:pt x="72" y="7"/>
                    <a:pt x="73" y="6"/>
                    <a:pt x="73" y="5"/>
                  </a:cubicBezTo>
                  <a:cubicBezTo>
                    <a:pt x="73" y="5"/>
                    <a:pt x="73" y="5"/>
                    <a:pt x="73" y="5"/>
                  </a:cubicBezTo>
                  <a:cubicBezTo>
                    <a:pt x="74" y="5"/>
                    <a:pt x="73" y="4"/>
                    <a:pt x="73" y="3"/>
                  </a:cubicBezTo>
                  <a:cubicBezTo>
                    <a:pt x="67" y="0"/>
                    <a:pt x="67" y="0"/>
                    <a:pt x="67" y="0"/>
                  </a:cubicBezTo>
                  <a:cubicBezTo>
                    <a:pt x="66" y="0"/>
                    <a:pt x="65" y="0"/>
                    <a:pt x="65" y="1"/>
                  </a:cubicBezTo>
                  <a:cubicBezTo>
                    <a:pt x="65" y="1"/>
                    <a:pt x="65" y="1"/>
                    <a:pt x="65" y="1"/>
                  </a:cubicBezTo>
                  <a:cubicBezTo>
                    <a:pt x="65" y="2"/>
                    <a:pt x="65" y="3"/>
                    <a:pt x="66" y="3"/>
                  </a:cubicBezTo>
                  <a:cubicBezTo>
                    <a:pt x="67" y="4"/>
                    <a:pt x="67" y="4"/>
                    <a:pt x="67" y="4"/>
                  </a:cubicBezTo>
                  <a:cubicBezTo>
                    <a:pt x="24" y="86"/>
                    <a:pt x="24" y="86"/>
                    <a:pt x="24" y="86"/>
                  </a:cubicBezTo>
                  <a:cubicBezTo>
                    <a:pt x="23" y="88"/>
                    <a:pt x="22" y="89"/>
                    <a:pt x="20" y="90"/>
                  </a:cubicBezTo>
                  <a:cubicBezTo>
                    <a:pt x="18" y="90"/>
                    <a:pt x="17" y="92"/>
                    <a:pt x="16" y="93"/>
                  </a:cubicBezTo>
                  <a:cubicBezTo>
                    <a:pt x="1" y="117"/>
                    <a:pt x="1" y="117"/>
                    <a:pt x="1" y="117"/>
                  </a:cubicBezTo>
                  <a:cubicBezTo>
                    <a:pt x="0" y="120"/>
                    <a:pt x="1" y="123"/>
                    <a:pt x="3" y="124"/>
                  </a:cubicBezTo>
                  <a:cubicBezTo>
                    <a:pt x="10" y="127"/>
                    <a:pt x="10" y="127"/>
                    <a:pt x="10" y="127"/>
                  </a:cubicBezTo>
                  <a:cubicBezTo>
                    <a:pt x="12" y="128"/>
                    <a:pt x="15" y="127"/>
                    <a:pt x="16" y="125"/>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6" name="Freeform 648">
              <a:extLst>
                <a:ext uri="{FF2B5EF4-FFF2-40B4-BE49-F238E27FC236}">
                  <a16:creationId xmlns:a16="http://schemas.microsoft.com/office/drawing/2014/main" id="{6D58AFA3-6A6F-4A77-9A45-AAD29FA1618A}"/>
                </a:ext>
              </a:extLst>
            </p:cNvPr>
            <p:cNvSpPr>
              <a:spLocks/>
            </p:cNvSpPr>
            <p:nvPr/>
          </p:nvSpPr>
          <p:spPr bwMode="auto">
            <a:xfrm>
              <a:off x="5149856" y="5711922"/>
              <a:ext cx="24560" cy="30018"/>
            </a:xfrm>
            <a:custGeom>
              <a:avLst/>
              <a:gdLst>
                <a:gd name="T0" fmla="*/ 9 w 18"/>
                <a:gd name="T1" fmla="*/ 22 h 22"/>
                <a:gd name="T2" fmla="*/ 18 w 18"/>
                <a:gd name="T3" fmla="*/ 0 h 22"/>
                <a:gd name="T4" fmla="*/ 9 w 18"/>
                <a:gd name="T5" fmla="*/ 1 h 22"/>
                <a:gd name="T6" fmla="*/ 0 w 18"/>
                <a:gd name="T7" fmla="*/ 22 h 22"/>
                <a:gd name="T8" fmla="*/ 9 w 18"/>
                <a:gd name="T9" fmla="*/ 22 h 22"/>
              </a:gdLst>
              <a:ahLst/>
              <a:cxnLst>
                <a:cxn ang="0">
                  <a:pos x="T0" y="T1"/>
                </a:cxn>
                <a:cxn ang="0">
                  <a:pos x="T2" y="T3"/>
                </a:cxn>
                <a:cxn ang="0">
                  <a:pos x="T4" y="T5"/>
                </a:cxn>
                <a:cxn ang="0">
                  <a:pos x="T6" y="T7"/>
                </a:cxn>
                <a:cxn ang="0">
                  <a:pos x="T8" y="T9"/>
                </a:cxn>
              </a:cxnLst>
              <a:rect l="0" t="0" r="r" b="b"/>
              <a:pathLst>
                <a:path w="18" h="22">
                  <a:moveTo>
                    <a:pt x="9" y="22"/>
                  </a:moveTo>
                  <a:lnTo>
                    <a:pt x="18" y="0"/>
                  </a:lnTo>
                  <a:lnTo>
                    <a:pt x="9" y="1"/>
                  </a:lnTo>
                  <a:lnTo>
                    <a:pt x="0" y="22"/>
                  </a:lnTo>
                  <a:lnTo>
                    <a:pt x="9" y="22"/>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7" name="Freeform 649">
              <a:extLst>
                <a:ext uri="{FF2B5EF4-FFF2-40B4-BE49-F238E27FC236}">
                  <a16:creationId xmlns:a16="http://schemas.microsoft.com/office/drawing/2014/main" id="{8F7DF0E2-92AE-4FC1-A859-60E7A0B854E6}"/>
                </a:ext>
              </a:extLst>
            </p:cNvPr>
            <p:cNvSpPr>
              <a:spLocks/>
            </p:cNvSpPr>
            <p:nvPr/>
          </p:nvSpPr>
          <p:spPr bwMode="auto">
            <a:xfrm>
              <a:off x="5013409" y="5894761"/>
              <a:ext cx="68224" cy="100971"/>
            </a:xfrm>
            <a:custGeom>
              <a:avLst/>
              <a:gdLst>
                <a:gd name="T0" fmla="*/ 10 w 27"/>
                <a:gd name="T1" fmla="*/ 35 h 40"/>
                <a:gd name="T2" fmla="*/ 8 w 27"/>
                <a:gd name="T3" fmla="*/ 36 h 40"/>
                <a:gd name="T4" fmla="*/ 0 w 27"/>
                <a:gd name="T5" fmla="*/ 33 h 40"/>
                <a:gd name="T6" fmla="*/ 2 w 27"/>
                <a:gd name="T7" fmla="*/ 36 h 40"/>
                <a:gd name="T8" fmla="*/ 9 w 27"/>
                <a:gd name="T9" fmla="*/ 39 h 40"/>
                <a:gd name="T10" fmla="*/ 15 w 27"/>
                <a:gd name="T11" fmla="*/ 37 h 40"/>
                <a:gd name="T12" fmla="*/ 26 w 27"/>
                <a:gd name="T13" fmla="*/ 11 h 40"/>
                <a:gd name="T14" fmla="*/ 26 w 27"/>
                <a:gd name="T15" fmla="*/ 6 h 40"/>
                <a:gd name="T16" fmla="*/ 26 w 27"/>
                <a:gd name="T17" fmla="*/ 6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10" y="36"/>
                    <a:pt x="9" y="36"/>
                    <a:pt x="8" y="36"/>
                  </a:cubicBezTo>
                  <a:cubicBezTo>
                    <a:pt x="0" y="33"/>
                    <a:pt x="0" y="33"/>
                    <a:pt x="0" y="33"/>
                  </a:cubicBezTo>
                  <a:cubicBezTo>
                    <a:pt x="0" y="34"/>
                    <a:pt x="1" y="35"/>
                    <a:pt x="2" y="36"/>
                  </a:cubicBezTo>
                  <a:cubicBezTo>
                    <a:pt x="9" y="39"/>
                    <a:pt x="9" y="39"/>
                    <a:pt x="9" y="39"/>
                  </a:cubicBezTo>
                  <a:cubicBezTo>
                    <a:pt x="11" y="40"/>
                    <a:pt x="14" y="39"/>
                    <a:pt x="15" y="37"/>
                  </a:cubicBezTo>
                  <a:cubicBezTo>
                    <a:pt x="26" y="11"/>
                    <a:pt x="26" y="11"/>
                    <a:pt x="26" y="11"/>
                  </a:cubicBezTo>
                  <a:cubicBezTo>
                    <a:pt x="27" y="9"/>
                    <a:pt x="27" y="7"/>
                    <a:pt x="26" y="6"/>
                  </a:cubicBezTo>
                  <a:cubicBezTo>
                    <a:pt x="26" y="6"/>
                    <a:pt x="26" y="6"/>
                    <a:pt x="26" y="6"/>
                  </a:cubicBezTo>
                  <a:cubicBezTo>
                    <a:pt x="26" y="4"/>
                    <a:pt x="26" y="2"/>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8" name="Freeform 650">
              <a:extLst>
                <a:ext uri="{FF2B5EF4-FFF2-40B4-BE49-F238E27FC236}">
                  <a16:creationId xmlns:a16="http://schemas.microsoft.com/office/drawing/2014/main" id="{15174C38-6C65-493F-9662-69C4C116D11B}"/>
                </a:ext>
              </a:extLst>
            </p:cNvPr>
            <p:cNvSpPr>
              <a:spLocks/>
            </p:cNvSpPr>
            <p:nvPr/>
          </p:nvSpPr>
          <p:spPr bwMode="auto">
            <a:xfrm>
              <a:off x="5149856" y="5688726"/>
              <a:ext cx="42299" cy="30018"/>
            </a:xfrm>
            <a:custGeom>
              <a:avLst/>
              <a:gdLst>
                <a:gd name="T0" fmla="*/ 4 w 17"/>
                <a:gd name="T1" fmla="*/ 4 h 12"/>
                <a:gd name="T2" fmla="*/ 8 w 17"/>
                <a:gd name="T3" fmla="*/ 1 h 12"/>
                <a:gd name="T4" fmla="*/ 10 w 17"/>
                <a:gd name="T5" fmla="*/ 0 h 12"/>
                <a:gd name="T6" fmla="*/ 15 w 17"/>
                <a:gd name="T7" fmla="*/ 0 h 12"/>
                <a:gd name="T8" fmla="*/ 16 w 17"/>
                <a:gd name="T9" fmla="*/ 0 h 12"/>
                <a:gd name="T10" fmla="*/ 16 w 17"/>
                <a:gd name="T11" fmla="*/ 2 h 12"/>
                <a:gd name="T12" fmla="*/ 15 w 17"/>
                <a:gd name="T13" fmla="*/ 3 h 12"/>
                <a:gd name="T14" fmla="*/ 15 w 17"/>
                <a:gd name="T15" fmla="*/ 6 h 12"/>
                <a:gd name="T16" fmla="*/ 15 w 17"/>
                <a:gd name="T17" fmla="*/ 6 h 12"/>
                <a:gd name="T18" fmla="*/ 15 w 17"/>
                <a:gd name="T19" fmla="*/ 9 h 12"/>
                <a:gd name="T20" fmla="*/ 14 w 17"/>
                <a:gd name="T21" fmla="*/ 9 h 12"/>
                <a:gd name="T22" fmla="*/ 13 w 17"/>
                <a:gd name="T23" fmla="*/ 11 h 12"/>
                <a:gd name="T24" fmla="*/ 12 w 17"/>
                <a:gd name="T25" fmla="*/ 12 h 12"/>
                <a:gd name="T26" fmla="*/ 7 w 17"/>
                <a:gd name="T27" fmla="*/ 11 h 12"/>
                <a:gd name="T28" fmla="*/ 7 w 17"/>
                <a:gd name="T29" fmla="*/ 11 h 12"/>
                <a:gd name="T30" fmla="*/ 2 w 17"/>
                <a:gd name="T31" fmla="*/ 12 h 12"/>
                <a:gd name="T32" fmla="*/ 0 w 17"/>
                <a:gd name="T33" fmla="*/ 7 h 12"/>
                <a:gd name="T34" fmla="*/ 4 w 17"/>
                <a:gd name="T35"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2">
                  <a:moveTo>
                    <a:pt x="4" y="4"/>
                  </a:moveTo>
                  <a:cubicBezTo>
                    <a:pt x="8" y="1"/>
                    <a:pt x="8" y="1"/>
                    <a:pt x="8" y="1"/>
                  </a:cubicBezTo>
                  <a:cubicBezTo>
                    <a:pt x="9" y="1"/>
                    <a:pt x="9" y="1"/>
                    <a:pt x="10" y="0"/>
                  </a:cubicBezTo>
                  <a:cubicBezTo>
                    <a:pt x="15" y="0"/>
                    <a:pt x="15" y="0"/>
                    <a:pt x="15" y="0"/>
                  </a:cubicBezTo>
                  <a:cubicBezTo>
                    <a:pt x="15" y="0"/>
                    <a:pt x="16" y="0"/>
                    <a:pt x="16" y="0"/>
                  </a:cubicBezTo>
                  <a:cubicBezTo>
                    <a:pt x="16" y="0"/>
                    <a:pt x="17" y="1"/>
                    <a:pt x="16" y="2"/>
                  </a:cubicBezTo>
                  <a:cubicBezTo>
                    <a:pt x="15" y="3"/>
                    <a:pt x="15" y="3"/>
                    <a:pt x="15" y="3"/>
                  </a:cubicBezTo>
                  <a:cubicBezTo>
                    <a:pt x="16" y="4"/>
                    <a:pt x="16" y="5"/>
                    <a:pt x="15" y="6"/>
                  </a:cubicBezTo>
                  <a:cubicBezTo>
                    <a:pt x="15" y="6"/>
                    <a:pt x="15" y="6"/>
                    <a:pt x="15" y="6"/>
                  </a:cubicBezTo>
                  <a:cubicBezTo>
                    <a:pt x="16" y="7"/>
                    <a:pt x="16" y="8"/>
                    <a:pt x="15" y="9"/>
                  </a:cubicBezTo>
                  <a:cubicBezTo>
                    <a:pt x="14" y="9"/>
                    <a:pt x="14" y="9"/>
                    <a:pt x="14" y="9"/>
                  </a:cubicBezTo>
                  <a:cubicBezTo>
                    <a:pt x="15" y="10"/>
                    <a:pt x="14" y="11"/>
                    <a:pt x="13" y="11"/>
                  </a:cubicBezTo>
                  <a:cubicBezTo>
                    <a:pt x="12" y="12"/>
                    <a:pt x="12" y="12"/>
                    <a:pt x="12" y="12"/>
                  </a:cubicBezTo>
                  <a:cubicBezTo>
                    <a:pt x="11" y="12"/>
                    <a:pt x="9" y="12"/>
                    <a:pt x="7" y="11"/>
                  </a:cubicBezTo>
                  <a:cubicBezTo>
                    <a:pt x="7" y="11"/>
                    <a:pt x="7" y="11"/>
                    <a:pt x="7" y="11"/>
                  </a:cubicBezTo>
                  <a:cubicBezTo>
                    <a:pt x="2" y="12"/>
                    <a:pt x="2" y="12"/>
                    <a:pt x="2" y="12"/>
                  </a:cubicBezTo>
                  <a:cubicBezTo>
                    <a:pt x="0" y="7"/>
                    <a:pt x="0" y="7"/>
                    <a:pt x="0" y="7"/>
                  </a:cubicBezTo>
                  <a:lnTo>
                    <a:pt x="4" y="4"/>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9" name="Freeform 651">
              <a:extLst>
                <a:ext uri="{FF2B5EF4-FFF2-40B4-BE49-F238E27FC236}">
                  <a16:creationId xmlns:a16="http://schemas.microsoft.com/office/drawing/2014/main" id="{48CE926A-C122-4D0E-871B-10BF36C0EE74}"/>
                </a:ext>
              </a:extLst>
            </p:cNvPr>
            <p:cNvSpPr>
              <a:spLocks/>
            </p:cNvSpPr>
            <p:nvPr/>
          </p:nvSpPr>
          <p:spPr bwMode="auto">
            <a:xfrm>
              <a:off x="5147127" y="5701006"/>
              <a:ext cx="19103" cy="20467"/>
            </a:xfrm>
            <a:custGeom>
              <a:avLst/>
              <a:gdLst>
                <a:gd name="T0" fmla="*/ 0 w 14"/>
                <a:gd name="T1" fmla="*/ 4 h 15"/>
                <a:gd name="T2" fmla="*/ 5 w 14"/>
                <a:gd name="T3" fmla="*/ 0 h 15"/>
                <a:gd name="T4" fmla="*/ 14 w 14"/>
                <a:gd name="T5" fmla="*/ 13 h 15"/>
                <a:gd name="T6" fmla="*/ 9 w 14"/>
                <a:gd name="T7" fmla="*/ 15 h 15"/>
                <a:gd name="T8" fmla="*/ 0 w 14"/>
                <a:gd name="T9" fmla="*/ 4 h 15"/>
              </a:gdLst>
              <a:ahLst/>
              <a:cxnLst>
                <a:cxn ang="0">
                  <a:pos x="T0" y="T1"/>
                </a:cxn>
                <a:cxn ang="0">
                  <a:pos x="T2" y="T3"/>
                </a:cxn>
                <a:cxn ang="0">
                  <a:pos x="T4" y="T5"/>
                </a:cxn>
                <a:cxn ang="0">
                  <a:pos x="T6" y="T7"/>
                </a:cxn>
                <a:cxn ang="0">
                  <a:pos x="T8" y="T9"/>
                </a:cxn>
              </a:cxnLst>
              <a:rect l="0" t="0" r="r" b="b"/>
              <a:pathLst>
                <a:path w="14" h="15">
                  <a:moveTo>
                    <a:pt x="0" y="4"/>
                  </a:moveTo>
                  <a:lnTo>
                    <a:pt x="5" y="0"/>
                  </a:lnTo>
                  <a:lnTo>
                    <a:pt x="14" y="13"/>
                  </a:lnTo>
                  <a:lnTo>
                    <a:pt x="9" y="15"/>
                  </a:lnTo>
                  <a:lnTo>
                    <a:pt x="0"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0" name="Freeform 652">
              <a:extLst>
                <a:ext uri="{FF2B5EF4-FFF2-40B4-BE49-F238E27FC236}">
                  <a16:creationId xmlns:a16="http://schemas.microsoft.com/office/drawing/2014/main" id="{3FCF13B2-9680-4291-8F95-E3249992F077}"/>
                </a:ext>
              </a:extLst>
            </p:cNvPr>
            <p:cNvSpPr>
              <a:spLocks/>
            </p:cNvSpPr>
            <p:nvPr/>
          </p:nvSpPr>
          <p:spPr bwMode="auto">
            <a:xfrm>
              <a:off x="5046156" y="5703735"/>
              <a:ext cx="118709" cy="57308"/>
            </a:xfrm>
            <a:custGeom>
              <a:avLst/>
              <a:gdLst>
                <a:gd name="T0" fmla="*/ 3 w 47"/>
                <a:gd name="T1" fmla="*/ 11 h 23"/>
                <a:gd name="T2" fmla="*/ 0 w 47"/>
                <a:gd name="T3" fmla="*/ 21 h 23"/>
                <a:gd name="T4" fmla="*/ 27 w 47"/>
                <a:gd name="T5" fmla="*/ 23 h 23"/>
                <a:gd name="T6" fmla="*/ 30 w 47"/>
                <a:gd name="T7" fmla="*/ 22 h 23"/>
                <a:gd name="T8" fmla="*/ 47 w 47"/>
                <a:gd name="T9" fmla="*/ 7 h 23"/>
                <a:gd name="T10" fmla="*/ 41 w 47"/>
                <a:gd name="T11" fmla="*/ 0 h 23"/>
                <a:gd name="T12" fmla="*/ 25 w 47"/>
                <a:gd name="T13" fmla="*/ 13 h 23"/>
                <a:gd name="T14" fmla="*/ 3 w 47"/>
                <a:gd name="T15" fmla="*/ 11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23">
                  <a:moveTo>
                    <a:pt x="3" y="11"/>
                  </a:moveTo>
                  <a:cubicBezTo>
                    <a:pt x="0" y="21"/>
                    <a:pt x="0" y="21"/>
                    <a:pt x="0" y="21"/>
                  </a:cubicBezTo>
                  <a:cubicBezTo>
                    <a:pt x="27" y="23"/>
                    <a:pt x="27" y="23"/>
                    <a:pt x="27" y="23"/>
                  </a:cubicBezTo>
                  <a:cubicBezTo>
                    <a:pt x="28" y="23"/>
                    <a:pt x="29" y="22"/>
                    <a:pt x="30" y="22"/>
                  </a:cubicBezTo>
                  <a:cubicBezTo>
                    <a:pt x="47" y="7"/>
                    <a:pt x="47" y="7"/>
                    <a:pt x="47" y="7"/>
                  </a:cubicBezTo>
                  <a:cubicBezTo>
                    <a:pt x="41" y="0"/>
                    <a:pt x="41" y="0"/>
                    <a:pt x="41" y="0"/>
                  </a:cubicBezTo>
                  <a:cubicBezTo>
                    <a:pt x="25" y="13"/>
                    <a:pt x="25" y="13"/>
                    <a:pt x="25" y="13"/>
                  </a:cubicBezTo>
                  <a:lnTo>
                    <a:pt x="3" y="11"/>
                  </a:lnTo>
                  <a:close/>
                </a:path>
              </a:pathLst>
            </a:custGeom>
            <a:solidFill>
              <a:srgbClr val="021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1" name="Oval 653">
              <a:extLst>
                <a:ext uri="{FF2B5EF4-FFF2-40B4-BE49-F238E27FC236}">
                  <a16:creationId xmlns:a16="http://schemas.microsoft.com/office/drawing/2014/main" id="{FEFEB268-CF6C-4D1D-AA18-4F1070DC4D3C}"/>
                </a:ext>
              </a:extLst>
            </p:cNvPr>
            <p:cNvSpPr>
              <a:spLocks noChangeArrowheads="1"/>
            </p:cNvSpPr>
            <p:nvPr/>
          </p:nvSpPr>
          <p:spPr bwMode="auto">
            <a:xfrm>
              <a:off x="5151220" y="5718744"/>
              <a:ext cx="5458" cy="5458"/>
            </a:xfrm>
            <a:prstGeom prst="ellipse">
              <a:avLst/>
            </a:pr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2" name="Freeform 654">
              <a:extLst>
                <a:ext uri="{FF2B5EF4-FFF2-40B4-BE49-F238E27FC236}">
                  <a16:creationId xmlns:a16="http://schemas.microsoft.com/office/drawing/2014/main" id="{E14FEC7B-8BD6-4A12-A38D-E003E562A2C3}"/>
                </a:ext>
              </a:extLst>
            </p:cNvPr>
            <p:cNvSpPr>
              <a:spLocks/>
            </p:cNvSpPr>
            <p:nvPr/>
          </p:nvSpPr>
          <p:spPr bwMode="auto">
            <a:xfrm>
              <a:off x="5384545" y="5681904"/>
              <a:ext cx="186933" cy="320651"/>
            </a:xfrm>
            <a:custGeom>
              <a:avLst/>
              <a:gdLst>
                <a:gd name="T0" fmla="*/ 16 w 74"/>
                <a:gd name="T1" fmla="*/ 124 h 128"/>
                <a:gd name="T2" fmla="*/ 27 w 74"/>
                <a:gd name="T3" fmla="*/ 98 h 128"/>
                <a:gd name="T4" fmla="*/ 28 w 74"/>
                <a:gd name="T5" fmla="*/ 93 h 128"/>
                <a:gd name="T6" fmla="*/ 28 w 74"/>
                <a:gd name="T7" fmla="*/ 93 h 128"/>
                <a:gd name="T8" fmla="*/ 28 w 74"/>
                <a:gd name="T9" fmla="*/ 88 h 128"/>
                <a:gd name="T10" fmla="*/ 70 w 74"/>
                <a:gd name="T11" fmla="*/ 5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3 h 128"/>
                <a:gd name="T30" fmla="*/ 25 w 74"/>
                <a:gd name="T31" fmla="*/ 86 h 128"/>
                <a:gd name="T32" fmla="*/ 20 w 74"/>
                <a:gd name="T33" fmla="*/ 89 h 128"/>
                <a:gd name="T34" fmla="*/ 16 w 74"/>
                <a:gd name="T35" fmla="*/ 93 h 128"/>
                <a:gd name="T36" fmla="*/ 2 w 74"/>
                <a:gd name="T37" fmla="*/ 117 h 128"/>
                <a:gd name="T38" fmla="*/ 3 w 74"/>
                <a:gd name="T39" fmla="*/ 123 h 128"/>
                <a:gd name="T40" fmla="*/ 10 w 74"/>
                <a:gd name="T41" fmla="*/ 127 h 128"/>
                <a:gd name="T42" fmla="*/ 16 w 74"/>
                <a:gd name="T4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4"/>
                  </a:moveTo>
                  <a:cubicBezTo>
                    <a:pt x="27" y="98"/>
                    <a:pt x="27" y="98"/>
                    <a:pt x="27" y="98"/>
                  </a:cubicBezTo>
                  <a:cubicBezTo>
                    <a:pt x="28" y="97"/>
                    <a:pt x="28" y="95"/>
                    <a:pt x="28" y="93"/>
                  </a:cubicBezTo>
                  <a:cubicBezTo>
                    <a:pt x="28" y="93"/>
                    <a:pt x="28" y="93"/>
                    <a:pt x="28" y="93"/>
                  </a:cubicBezTo>
                  <a:cubicBezTo>
                    <a:pt x="27" y="91"/>
                    <a:pt x="27" y="89"/>
                    <a:pt x="28" y="88"/>
                  </a:cubicBezTo>
                  <a:cubicBezTo>
                    <a:pt x="70" y="5"/>
                    <a:pt x="70" y="5"/>
                    <a:pt x="70" y="5"/>
                  </a:cubicBezTo>
                  <a:cubicBezTo>
                    <a:pt x="71" y="6"/>
                    <a:pt x="71" y="6"/>
                    <a:pt x="71" y="6"/>
                  </a:cubicBezTo>
                  <a:cubicBezTo>
                    <a:pt x="72" y="6"/>
                    <a:pt x="73" y="6"/>
                    <a:pt x="73" y="5"/>
                  </a:cubicBezTo>
                  <a:cubicBezTo>
                    <a:pt x="73" y="5"/>
                    <a:pt x="73" y="5"/>
                    <a:pt x="73" y="5"/>
                  </a:cubicBezTo>
                  <a:cubicBezTo>
                    <a:pt x="74" y="4"/>
                    <a:pt x="73" y="3"/>
                    <a:pt x="73" y="3"/>
                  </a:cubicBezTo>
                  <a:cubicBezTo>
                    <a:pt x="67" y="0"/>
                    <a:pt x="67" y="0"/>
                    <a:pt x="67" y="0"/>
                  </a:cubicBezTo>
                  <a:cubicBezTo>
                    <a:pt x="67" y="0"/>
                    <a:pt x="66" y="0"/>
                    <a:pt x="65" y="1"/>
                  </a:cubicBezTo>
                  <a:cubicBezTo>
                    <a:pt x="65" y="1"/>
                    <a:pt x="65" y="1"/>
                    <a:pt x="65" y="1"/>
                  </a:cubicBezTo>
                  <a:cubicBezTo>
                    <a:pt x="65" y="2"/>
                    <a:pt x="65" y="3"/>
                    <a:pt x="66" y="3"/>
                  </a:cubicBezTo>
                  <a:cubicBezTo>
                    <a:pt x="67" y="3"/>
                    <a:pt x="67" y="3"/>
                    <a:pt x="67" y="3"/>
                  </a:cubicBezTo>
                  <a:cubicBezTo>
                    <a:pt x="25" y="86"/>
                    <a:pt x="25" y="86"/>
                    <a:pt x="25" y="86"/>
                  </a:cubicBezTo>
                  <a:cubicBezTo>
                    <a:pt x="24" y="88"/>
                    <a:pt x="22" y="89"/>
                    <a:pt x="20" y="89"/>
                  </a:cubicBezTo>
                  <a:cubicBezTo>
                    <a:pt x="19" y="90"/>
                    <a:pt x="17" y="91"/>
                    <a:pt x="16" y="93"/>
                  </a:cubicBezTo>
                  <a:cubicBezTo>
                    <a:pt x="2" y="117"/>
                    <a:pt x="2" y="117"/>
                    <a:pt x="2" y="117"/>
                  </a:cubicBezTo>
                  <a:cubicBezTo>
                    <a:pt x="0" y="119"/>
                    <a:pt x="1" y="122"/>
                    <a:pt x="3" y="123"/>
                  </a:cubicBezTo>
                  <a:cubicBezTo>
                    <a:pt x="10" y="127"/>
                    <a:pt x="10" y="127"/>
                    <a:pt x="10" y="127"/>
                  </a:cubicBezTo>
                  <a:cubicBezTo>
                    <a:pt x="12" y="128"/>
                    <a:pt x="15" y="127"/>
                    <a:pt x="16" y="124"/>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3" name="Freeform 655">
              <a:extLst>
                <a:ext uri="{FF2B5EF4-FFF2-40B4-BE49-F238E27FC236}">
                  <a16:creationId xmlns:a16="http://schemas.microsoft.com/office/drawing/2014/main" id="{6CCCE072-04E7-467B-9EE0-76E847D25CB4}"/>
                </a:ext>
              </a:extLst>
            </p:cNvPr>
            <p:cNvSpPr>
              <a:spLocks/>
            </p:cNvSpPr>
            <p:nvPr/>
          </p:nvSpPr>
          <p:spPr bwMode="auto">
            <a:xfrm>
              <a:off x="5523721" y="5718744"/>
              <a:ext cx="27289" cy="30018"/>
            </a:xfrm>
            <a:custGeom>
              <a:avLst/>
              <a:gdLst>
                <a:gd name="T0" fmla="*/ 9 w 20"/>
                <a:gd name="T1" fmla="*/ 20 h 22"/>
                <a:gd name="T2" fmla="*/ 20 w 20"/>
                <a:gd name="T3" fmla="*/ 0 h 22"/>
                <a:gd name="T4" fmla="*/ 9 w 20"/>
                <a:gd name="T5" fmla="*/ 2 h 22"/>
                <a:gd name="T6" fmla="*/ 0 w 20"/>
                <a:gd name="T7" fmla="*/ 22 h 22"/>
                <a:gd name="T8" fmla="*/ 9 w 20"/>
                <a:gd name="T9" fmla="*/ 20 h 22"/>
              </a:gdLst>
              <a:ahLst/>
              <a:cxnLst>
                <a:cxn ang="0">
                  <a:pos x="T0" y="T1"/>
                </a:cxn>
                <a:cxn ang="0">
                  <a:pos x="T2" y="T3"/>
                </a:cxn>
                <a:cxn ang="0">
                  <a:pos x="T4" y="T5"/>
                </a:cxn>
                <a:cxn ang="0">
                  <a:pos x="T6" y="T7"/>
                </a:cxn>
                <a:cxn ang="0">
                  <a:pos x="T8" y="T9"/>
                </a:cxn>
              </a:cxnLst>
              <a:rect l="0" t="0" r="r" b="b"/>
              <a:pathLst>
                <a:path w="20" h="22">
                  <a:moveTo>
                    <a:pt x="9" y="20"/>
                  </a:moveTo>
                  <a:lnTo>
                    <a:pt x="20" y="0"/>
                  </a:lnTo>
                  <a:lnTo>
                    <a:pt x="9" y="2"/>
                  </a:lnTo>
                  <a:lnTo>
                    <a:pt x="0" y="22"/>
                  </a:lnTo>
                  <a:lnTo>
                    <a:pt x="9" y="20"/>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4" name="Freeform 656">
              <a:extLst>
                <a:ext uri="{FF2B5EF4-FFF2-40B4-BE49-F238E27FC236}">
                  <a16:creationId xmlns:a16="http://schemas.microsoft.com/office/drawing/2014/main" id="{A2C736B9-0196-4328-9E7C-E559AAA4A3C9}"/>
                </a:ext>
              </a:extLst>
            </p:cNvPr>
            <p:cNvSpPr>
              <a:spLocks/>
            </p:cNvSpPr>
            <p:nvPr/>
          </p:nvSpPr>
          <p:spPr bwMode="auto">
            <a:xfrm>
              <a:off x="5384545" y="5681904"/>
              <a:ext cx="186933" cy="320651"/>
            </a:xfrm>
            <a:custGeom>
              <a:avLst/>
              <a:gdLst>
                <a:gd name="T0" fmla="*/ 16 w 74"/>
                <a:gd name="T1" fmla="*/ 124 h 128"/>
                <a:gd name="T2" fmla="*/ 27 w 74"/>
                <a:gd name="T3" fmla="*/ 98 h 128"/>
                <a:gd name="T4" fmla="*/ 28 w 74"/>
                <a:gd name="T5" fmla="*/ 93 h 128"/>
                <a:gd name="T6" fmla="*/ 28 w 74"/>
                <a:gd name="T7" fmla="*/ 93 h 128"/>
                <a:gd name="T8" fmla="*/ 28 w 74"/>
                <a:gd name="T9" fmla="*/ 88 h 128"/>
                <a:gd name="T10" fmla="*/ 70 w 74"/>
                <a:gd name="T11" fmla="*/ 5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3 h 128"/>
                <a:gd name="T30" fmla="*/ 25 w 74"/>
                <a:gd name="T31" fmla="*/ 86 h 128"/>
                <a:gd name="T32" fmla="*/ 20 w 74"/>
                <a:gd name="T33" fmla="*/ 89 h 128"/>
                <a:gd name="T34" fmla="*/ 16 w 74"/>
                <a:gd name="T35" fmla="*/ 93 h 128"/>
                <a:gd name="T36" fmla="*/ 2 w 74"/>
                <a:gd name="T37" fmla="*/ 117 h 128"/>
                <a:gd name="T38" fmla="*/ 3 w 74"/>
                <a:gd name="T39" fmla="*/ 123 h 128"/>
                <a:gd name="T40" fmla="*/ 10 w 74"/>
                <a:gd name="T41" fmla="*/ 127 h 128"/>
                <a:gd name="T42" fmla="*/ 16 w 74"/>
                <a:gd name="T4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4"/>
                  </a:moveTo>
                  <a:cubicBezTo>
                    <a:pt x="27" y="98"/>
                    <a:pt x="27" y="98"/>
                    <a:pt x="27" y="98"/>
                  </a:cubicBezTo>
                  <a:cubicBezTo>
                    <a:pt x="28" y="97"/>
                    <a:pt x="28" y="95"/>
                    <a:pt x="28" y="93"/>
                  </a:cubicBezTo>
                  <a:cubicBezTo>
                    <a:pt x="28" y="93"/>
                    <a:pt x="28" y="93"/>
                    <a:pt x="28" y="93"/>
                  </a:cubicBezTo>
                  <a:cubicBezTo>
                    <a:pt x="27" y="91"/>
                    <a:pt x="27" y="89"/>
                    <a:pt x="28" y="88"/>
                  </a:cubicBezTo>
                  <a:cubicBezTo>
                    <a:pt x="70" y="5"/>
                    <a:pt x="70" y="5"/>
                    <a:pt x="70" y="5"/>
                  </a:cubicBezTo>
                  <a:cubicBezTo>
                    <a:pt x="71" y="6"/>
                    <a:pt x="71" y="6"/>
                    <a:pt x="71" y="6"/>
                  </a:cubicBezTo>
                  <a:cubicBezTo>
                    <a:pt x="72" y="6"/>
                    <a:pt x="73" y="6"/>
                    <a:pt x="73" y="5"/>
                  </a:cubicBezTo>
                  <a:cubicBezTo>
                    <a:pt x="73" y="5"/>
                    <a:pt x="73" y="5"/>
                    <a:pt x="73" y="5"/>
                  </a:cubicBezTo>
                  <a:cubicBezTo>
                    <a:pt x="74" y="4"/>
                    <a:pt x="73" y="3"/>
                    <a:pt x="73" y="3"/>
                  </a:cubicBezTo>
                  <a:cubicBezTo>
                    <a:pt x="67" y="0"/>
                    <a:pt x="67" y="0"/>
                    <a:pt x="67" y="0"/>
                  </a:cubicBezTo>
                  <a:cubicBezTo>
                    <a:pt x="67" y="0"/>
                    <a:pt x="66" y="0"/>
                    <a:pt x="65" y="1"/>
                  </a:cubicBezTo>
                  <a:cubicBezTo>
                    <a:pt x="65" y="1"/>
                    <a:pt x="65" y="1"/>
                    <a:pt x="65" y="1"/>
                  </a:cubicBezTo>
                  <a:cubicBezTo>
                    <a:pt x="65" y="2"/>
                    <a:pt x="65" y="3"/>
                    <a:pt x="66" y="3"/>
                  </a:cubicBezTo>
                  <a:cubicBezTo>
                    <a:pt x="67" y="3"/>
                    <a:pt x="67" y="3"/>
                    <a:pt x="67" y="3"/>
                  </a:cubicBezTo>
                  <a:cubicBezTo>
                    <a:pt x="25" y="86"/>
                    <a:pt x="25" y="86"/>
                    <a:pt x="25" y="86"/>
                  </a:cubicBezTo>
                  <a:cubicBezTo>
                    <a:pt x="24" y="88"/>
                    <a:pt x="22" y="89"/>
                    <a:pt x="20" y="89"/>
                  </a:cubicBezTo>
                  <a:cubicBezTo>
                    <a:pt x="19" y="90"/>
                    <a:pt x="17" y="91"/>
                    <a:pt x="16" y="93"/>
                  </a:cubicBezTo>
                  <a:cubicBezTo>
                    <a:pt x="2" y="117"/>
                    <a:pt x="2" y="117"/>
                    <a:pt x="2" y="117"/>
                  </a:cubicBezTo>
                  <a:cubicBezTo>
                    <a:pt x="0" y="119"/>
                    <a:pt x="1" y="122"/>
                    <a:pt x="3" y="123"/>
                  </a:cubicBezTo>
                  <a:cubicBezTo>
                    <a:pt x="10" y="127"/>
                    <a:pt x="10" y="127"/>
                    <a:pt x="10" y="127"/>
                  </a:cubicBezTo>
                  <a:cubicBezTo>
                    <a:pt x="12" y="128"/>
                    <a:pt x="15" y="127"/>
                    <a:pt x="16" y="124"/>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5" name="Freeform 657">
              <a:extLst>
                <a:ext uri="{FF2B5EF4-FFF2-40B4-BE49-F238E27FC236}">
                  <a16:creationId xmlns:a16="http://schemas.microsoft.com/office/drawing/2014/main" id="{FC07C0DE-7B41-46AE-92D4-555E39DC17E5}"/>
                </a:ext>
              </a:extLst>
            </p:cNvPr>
            <p:cNvSpPr>
              <a:spLocks/>
            </p:cNvSpPr>
            <p:nvPr/>
          </p:nvSpPr>
          <p:spPr bwMode="auto">
            <a:xfrm>
              <a:off x="5387274" y="5901584"/>
              <a:ext cx="68224" cy="100971"/>
            </a:xfrm>
            <a:custGeom>
              <a:avLst/>
              <a:gdLst>
                <a:gd name="T0" fmla="*/ 10 w 27"/>
                <a:gd name="T1" fmla="*/ 35 h 40"/>
                <a:gd name="T2" fmla="*/ 8 w 27"/>
                <a:gd name="T3" fmla="*/ 36 h 40"/>
                <a:gd name="T4" fmla="*/ 0 w 27"/>
                <a:gd name="T5" fmla="*/ 32 h 40"/>
                <a:gd name="T6" fmla="*/ 2 w 27"/>
                <a:gd name="T7" fmla="*/ 35 h 40"/>
                <a:gd name="T8" fmla="*/ 9 w 27"/>
                <a:gd name="T9" fmla="*/ 39 h 40"/>
                <a:gd name="T10" fmla="*/ 15 w 27"/>
                <a:gd name="T11" fmla="*/ 36 h 40"/>
                <a:gd name="T12" fmla="*/ 26 w 27"/>
                <a:gd name="T13" fmla="*/ 10 h 40"/>
                <a:gd name="T14" fmla="*/ 27 w 27"/>
                <a:gd name="T15" fmla="*/ 5 h 40"/>
                <a:gd name="T16" fmla="*/ 27 w 27"/>
                <a:gd name="T17" fmla="*/ 5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10" y="36"/>
                    <a:pt x="9" y="36"/>
                    <a:pt x="8" y="36"/>
                  </a:cubicBezTo>
                  <a:cubicBezTo>
                    <a:pt x="0" y="32"/>
                    <a:pt x="0" y="32"/>
                    <a:pt x="0" y="32"/>
                  </a:cubicBezTo>
                  <a:cubicBezTo>
                    <a:pt x="0" y="34"/>
                    <a:pt x="1" y="35"/>
                    <a:pt x="2" y="35"/>
                  </a:cubicBezTo>
                  <a:cubicBezTo>
                    <a:pt x="9" y="39"/>
                    <a:pt x="9" y="39"/>
                    <a:pt x="9" y="39"/>
                  </a:cubicBezTo>
                  <a:cubicBezTo>
                    <a:pt x="11" y="40"/>
                    <a:pt x="14" y="39"/>
                    <a:pt x="15" y="36"/>
                  </a:cubicBezTo>
                  <a:cubicBezTo>
                    <a:pt x="26" y="10"/>
                    <a:pt x="26" y="10"/>
                    <a:pt x="26" y="10"/>
                  </a:cubicBezTo>
                  <a:cubicBezTo>
                    <a:pt x="27" y="9"/>
                    <a:pt x="27" y="7"/>
                    <a:pt x="27" y="5"/>
                  </a:cubicBezTo>
                  <a:cubicBezTo>
                    <a:pt x="27" y="5"/>
                    <a:pt x="27" y="5"/>
                    <a:pt x="27" y="5"/>
                  </a:cubicBezTo>
                  <a:cubicBezTo>
                    <a:pt x="26" y="3"/>
                    <a:pt x="26" y="1"/>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6" name="Freeform 658">
              <a:extLst>
                <a:ext uri="{FF2B5EF4-FFF2-40B4-BE49-F238E27FC236}">
                  <a16:creationId xmlns:a16="http://schemas.microsoft.com/office/drawing/2014/main" id="{6E3DC675-FA78-46B7-A3A2-D27CBD90FBB5}"/>
                </a:ext>
              </a:extLst>
            </p:cNvPr>
            <p:cNvSpPr>
              <a:spLocks/>
            </p:cNvSpPr>
            <p:nvPr/>
          </p:nvSpPr>
          <p:spPr bwMode="auto">
            <a:xfrm>
              <a:off x="5512805" y="5696913"/>
              <a:ext cx="53214" cy="36841"/>
            </a:xfrm>
            <a:custGeom>
              <a:avLst/>
              <a:gdLst>
                <a:gd name="T0" fmla="*/ 9 w 21"/>
                <a:gd name="T1" fmla="*/ 5 h 15"/>
                <a:gd name="T2" fmla="*/ 12 w 21"/>
                <a:gd name="T3" fmla="*/ 1 h 15"/>
                <a:gd name="T4" fmla="*/ 14 w 21"/>
                <a:gd name="T5" fmla="*/ 1 h 15"/>
                <a:gd name="T6" fmla="*/ 19 w 21"/>
                <a:gd name="T7" fmla="*/ 0 h 15"/>
                <a:gd name="T8" fmla="*/ 20 w 21"/>
                <a:gd name="T9" fmla="*/ 0 h 15"/>
                <a:gd name="T10" fmla="*/ 20 w 21"/>
                <a:gd name="T11" fmla="*/ 2 h 15"/>
                <a:gd name="T12" fmla="*/ 19 w 21"/>
                <a:gd name="T13" fmla="*/ 3 h 15"/>
                <a:gd name="T14" fmla="*/ 19 w 21"/>
                <a:gd name="T15" fmla="*/ 6 h 15"/>
                <a:gd name="T16" fmla="*/ 19 w 21"/>
                <a:gd name="T17" fmla="*/ 6 h 15"/>
                <a:gd name="T18" fmla="*/ 19 w 21"/>
                <a:gd name="T19" fmla="*/ 9 h 15"/>
                <a:gd name="T20" fmla="*/ 19 w 21"/>
                <a:gd name="T21" fmla="*/ 9 h 15"/>
                <a:gd name="T22" fmla="*/ 17 w 21"/>
                <a:gd name="T23" fmla="*/ 12 h 15"/>
                <a:gd name="T24" fmla="*/ 16 w 21"/>
                <a:gd name="T25" fmla="*/ 12 h 15"/>
                <a:gd name="T26" fmla="*/ 12 w 21"/>
                <a:gd name="T27" fmla="*/ 11 h 15"/>
                <a:gd name="T28" fmla="*/ 11 w 21"/>
                <a:gd name="T29" fmla="*/ 11 h 15"/>
                <a:gd name="T30" fmla="*/ 10 w 21"/>
                <a:gd name="T31" fmla="*/ 11 h 15"/>
                <a:gd name="T32" fmla="*/ 8 w 21"/>
                <a:gd name="T33" fmla="*/ 11 h 15"/>
                <a:gd name="T34" fmla="*/ 4 w 21"/>
                <a:gd name="T35" fmla="*/ 15 h 15"/>
                <a:gd name="T36" fmla="*/ 0 w 21"/>
                <a:gd name="T37" fmla="*/ 11 h 15"/>
                <a:gd name="T38" fmla="*/ 9 w 21"/>
                <a:gd name="T39"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15">
                  <a:moveTo>
                    <a:pt x="9" y="5"/>
                  </a:moveTo>
                  <a:cubicBezTo>
                    <a:pt x="12" y="1"/>
                    <a:pt x="12" y="1"/>
                    <a:pt x="12" y="1"/>
                  </a:cubicBezTo>
                  <a:cubicBezTo>
                    <a:pt x="13" y="1"/>
                    <a:pt x="13" y="1"/>
                    <a:pt x="14" y="1"/>
                  </a:cubicBezTo>
                  <a:cubicBezTo>
                    <a:pt x="19" y="0"/>
                    <a:pt x="19" y="0"/>
                    <a:pt x="19" y="0"/>
                  </a:cubicBezTo>
                  <a:cubicBezTo>
                    <a:pt x="19" y="0"/>
                    <a:pt x="20" y="0"/>
                    <a:pt x="20" y="0"/>
                  </a:cubicBezTo>
                  <a:cubicBezTo>
                    <a:pt x="21" y="1"/>
                    <a:pt x="21" y="1"/>
                    <a:pt x="20" y="2"/>
                  </a:cubicBezTo>
                  <a:cubicBezTo>
                    <a:pt x="19" y="3"/>
                    <a:pt x="19" y="3"/>
                    <a:pt x="19" y="3"/>
                  </a:cubicBezTo>
                  <a:cubicBezTo>
                    <a:pt x="20" y="4"/>
                    <a:pt x="20" y="5"/>
                    <a:pt x="19" y="6"/>
                  </a:cubicBezTo>
                  <a:cubicBezTo>
                    <a:pt x="19" y="6"/>
                    <a:pt x="19" y="6"/>
                    <a:pt x="19" y="6"/>
                  </a:cubicBezTo>
                  <a:cubicBezTo>
                    <a:pt x="20" y="7"/>
                    <a:pt x="20" y="8"/>
                    <a:pt x="19" y="9"/>
                  </a:cubicBezTo>
                  <a:cubicBezTo>
                    <a:pt x="19" y="9"/>
                    <a:pt x="19" y="9"/>
                    <a:pt x="19" y="9"/>
                  </a:cubicBezTo>
                  <a:cubicBezTo>
                    <a:pt x="19" y="10"/>
                    <a:pt x="18" y="11"/>
                    <a:pt x="17" y="12"/>
                  </a:cubicBezTo>
                  <a:cubicBezTo>
                    <a:pt x="16" y="12"/>
                    <a:pt x="16" y="12"/>
                    <a:pt x="16" y="12"/>
                  </a:cubicBezTo>
                  <a:cubicBezTo>
                    <a:pt x="15" y="12"/>
                    <a:pt x="13" y="12"/>
                    <a:pt x="12" y="11"/>
                  </a:cubicBezTo>
                  <a:cubicBezTo>
                    <a:pt x="11" y="11"/>
                    <a:pt x="11" y="11"/>
                    <a:pt x="11" y="11"/>
                  </a:cubicBezTo>
                  <a:cubicBezTo>
                    <a:pt x="10" y="11"/>
                    <a:pt x="10" y="11"/>
                    <a:pt x="10" y="11"/>
                  </a:cubicBezTo>
                  <a:cubicBezTo>
                    <a:pt x="9" y="11"/>
                    <a:pt x="9" y="11"/>
                    <a:pt x="8" y="11"/>
                  </a:cubicBezTo>
                  <a:cubicBezTo>
                    <a:pt x="4" y="15"/>
                    <a:pt x="4" y="15"/>
                    <a:pt x="4" y="15"/>
                  </a:cubicBezTo>
                  <a:cubicBezTo>
                    <a:pt x="0" y="11"/>
                    <a:pt x="0" y="11"/>
                    <a:pt x="0" y="11"/>
                  </a:cubicBezTo>
                  <a:lnTo>
                    <a:pt x="9" y="5"/>
                  </a:lnTo>
                  <a:close/>
                </a:path>
              </a:pathLst>
            </a:custGeom>
            <a:solidFill>
              <a:srgbClr val="725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7" name="Freeform 659">
              <a:extLst>
                <a:ext uri="{FF2B5EF4-FFF2-40B4-BE49-F238E27FC236}">
                  <a16:creationId xmlns:a16="http://schemas.microsoft.com/office/drawing/2014/main" id="{4D2C9A52-01EC-443B-820A-CDB8150B7200}"/>
                </a:ext>
              </a:extLst>
            </p:cNvPr>
            <p:cNvSpPr>
              <a:spLocks/>
            </p:cNvSpPr>
            <p:nvPr/>
          </p:nvSpPr>
          <p:spPr bwMode="auto">
            <a:xfrm>
              <a:off x="5420021" y="5721473"/>
              <a:ext cx="105064" cy="45028"/>
            </a:xfrm>
            <a:custGeom>
              <a:avLst/>
              <a:gdLst>
                <a:gd name="T0" fmla="*/ 3 w 42"/>
                <a:gd name="T1" fmla="*/ 6 h 18"/>
                <a:gd name="T2" fmla="*/ 0 w 42"/>
                <a:gd name="T3" fmla="*/ 17 h 18"/>
                <a:gd name="T4" fmla="*/ 27 w 42"/>
                <a:gd name="T5" fmla="*/ 18 h 18"/>
                <a:gd name="T6" fmla="*/ 30 w 42"/>
                <a:gd name="T7" fmla="*/ 17 h 18"/>
                <a:gd name="T8" fmla="*/ 42 w 42"/>
                <a:gd name="T9" fmla="*/ 5 h 18"/>
                <a:gd name="T10" fmla="*/ 38 w 42"/>
                <a:gd name="T11" fmla="*/ 0 h 18"/>
                <a:gd name="T12" fmla="*/ 25 w 42"/>
                <a:gd name="T13" fmla="*/ 9 h 18"/>
                <a:gd name="T14" fmla="*/ 3 w 42"/>
                <a:gd name="T15" fmla="*/ 6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8">
                  <a:moveTo>
                    <a:pt x="3" y="6"/>
                  </a:moveTo>
                  <a:cubicBezTo>
                    <a:pt x="0" y="17"/>
                    <a:pt x="0" y="17"/>
                    <a:pt x="0" y="17"/>
                  </a:cubicBezTo>
                  <a:cubicBezTo>
                    <a:pt x="27" y="18"/>
                    <a:pt x="27" y="18"/>
                    <a:pt x="27" y="18"/>
                  </a:cubicBezTo>
                  <a:cubicBezTo>
                    <a:pt x="28" y="18"/>
                    <a:pt x="29" y="18"/>
                    <a:pt x="30" y="17"/>
                  </a:cubicBezTo>
                  <a:cubicBezTo>
                    <a:pt x="42" y="5"/>
                    <a:pt x="42" y="5"/>
                    <a:pt x="42" y="5"/>
                  </a:cubicBezTo>
                  <a:cubicBezTo>
                    <a:pt x="38" y="0"/>
                    <a:pt x="38" y="0"/>
                    <a:pt x="38" y="0"/>
                  </a:cubicBezTo>
                  <a:cubicBezTo>
                    <a:pt x="25" y="9"/>
                    <a:pt x="25" y="9"/>
                    <a:pt x="25" y="9"/>
                  </a:cubicBezTo>
                  <a:lnTo>
                    <a:pt x="3" y="6"/>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8" name="Freeform 660">
              <a:extLst>
                <a:ext uri="{FF2B5EF4-FFF2-40B4-BE49-F238E27FC236}">
                  <a16:creationId xmlns:a16="http://schemas.microsoft.com/office/drawing/2014/main" id="{F24577FA-2599-44D0-9FE7-9C8CD575FC7A}"/>
                </a:ext>
              </a:extLst>
            </p:cNvPr>
            <p:cNvSpPr>
              <a:spLocks/>
            </p:cNvSpPr>
            <p:nvPr/>
          </p:nvSpPr>
          <p:spPr bwMode="auto">
            <a:xfrm>
              <a:off x="5192155" y="5688726"/>
              <a:ext cx="185568" cy="323380"/>
            </a:xfrm>
            <a:custGeom>
              <a:avLst/>
              <a:gdLst>
                <a:gd name="T0" fmla="*/ 16 w 74"/>
                <a:gd name="T1" fmla="*/ 125 h 129"/>
                <a:gd name="T2" fmla="*/ 27 w 74"/>
                <a:gd name="T3" fmla="*/ 99 h 129"/>
                <a:gd name="T4" fmla="*/ 27 w 74"/>
                <a:gd name="T5" fmla="*/ 94 h 129"/>
                <a:gd name="T6" fmla="*/ 27 w 74"/>
                <a:gd name="T7" fmla="*/ 94 h 129"/>
                <a:gd name="T8" fmla="*/ 28 w 74"/>
                <a:gd name="T9" fmla="*/ 89 h 129"/>
                <a:gd name="T10" fmla="*/ 70 w 74"/>
                <a:gd name="T11" fmla="*/ 6 h 129"/>
                <a:gd name="T12" fmla="*/ 71 w 74"/>
                <a:gd name="T13" fmla="*/ 6 h 129"/>
                <a:gd name="T14" fmla="*/ 73 w 74"/>
                <a:gd name="T15" fmla="*/ 6 h 129"/>
                <a:gd name="T16" fmla="*/ 73 w 74"/>
                <a:gd name="T17" fmla="*/ 6 h 129"/>
                <a:gd name="T18" fmla="*/ 72 w 74"/>
                <a:gd name="T19" fmla="*/ 4 h 129"/>
                <a:gd name="T20" fmla="*/ 67 w 74"/>
                <a:gd name="T21" fmla="*/ 1 h 129"/>
                <a:gd name="T22" fmla="*/ 65 w 74"/>
                <a:gd name="T23" fmla="*/ 2 h 129"/>
                <a:gd name="T24" fmla="*/ 65 w 74"/>
                <a:gd name="T25" fmla="*/ 2 h 129"/>
                <a:gd name="T26" fmla="*/ 66 w 74"/>
                <a:gd name="T27" fmla="*/ 4 h 129"/>
                <a:gd name="T28" fmla="*/ 67 w 74"/>
                <a:gd name="T29" fmla="*/ 4 h 129"/>
                <a:gd name="T30" fmla="*/ 24 w 74"/>
                <a:gd name="T31" fmla="*/ 87 h 129"/>
                <a:gd name="T32" fmla="*/ 20 w 74"/>
                <a:gd name="T33" fmla="*/ 90 h 129"/>
                <a:gd name="T34" fmla="*/ 16 w 74"/>
                <a:gd name="T35" fmla="*/ 93 h 129"/>
                <a:gd name="T36" fmla="*/ 1 w 74"/>
                <a:gd name="T37" fmla="*/ 118 h 129"/>
                <a:gd name="T38" fmla="*/ 3 w 74"/>
                <a:gd name="T39" fmla="*/ 124 h 129"/>
                <a:gd name="T40" fmla="*/ 9 w 74"/>
                <a:gd name="T41" fmla="*/ 127 h 129"/>
                <a:gd name="T42" fmla="*/ 16 w 74"/>
                <a:gd name="T43" fmla="*/ 12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9">
                  <a:moveTo>
                    <a:pt x="16" y="125"/>
                  </a:moveTo>
                  <a:cubicBezTo>
                    <a:pt x="27" y="99"/>
                    <a:pt x="27" y="99"/>
                    <a:pt x="27" y="99"/>
                  </a:cubicBezTo>
                  <a:cubicBezTo>
                    <a:pt x="28" y="97"/>
                    <a:pt x="28" y="96"/>
                    <a:pt x="27" y="94"/>
                  </a:cubicBezTo>
                  <a:cubicBezTo>
                    <a:pt x="27" y="94"/>
                    <a:pt x="27" y="94"/>
                    <a:pt x="27" y="94"/>
                  </a:cubicBezTo>
                  <a:cubicBezTo>
                    <a:pt x="27" y="92"/>
                    <a:pt x="27" y="90"/>
                    <a:pt x="28" y="89"/>
                  </a:cubicBezTo>
                  <a:cubicBezTo>
                    <a:pt x="70" y="6"/>
                    <a:pt x="70" y="6"/>
                    <a:pt x="70" y="6"/>
                  </a:cubicBezTo>
                  <a:cubicBezTo>
                    <a:pt x="71" y="6"/>
                    <a:pt x="71" y="6"/>
                    <a:pt x="71" y="6"/>
                  </a:cubicBezTo>
                  <a:cubicBezTo>
                    <a:pt x="72" y="7"/>
                    <a:pt x="73" y="7"/>
                    <a:pt x="73" y="6"/>
                  </a:cubicBezTo>
                  <a:cubicBezTo>
                    <a:pt x="73" y="6"/>
                    <a:pt x="73" y="6"/>
                    <a:pt x="73" y="6"/>
                  </a:cubicBezTo>
                  <a:cubicBezTo>
                    <a:pt x="74" y="5"/>
                    <a:pt x="73" y="4"/>
                    <a:pt x="72" y="4"/>
                  </a:cubicBezTo>
                  <a:cubicBezTo>
                    <a:pt x="67" y="1"/>
                    <a:pt x="67" y="1"/>
                    <a:pt x="67" y="1"/>
                  </a:cubicBezTo>
                  <a:cubicBezTo>
                    <a:pt x="66" y="0"/>
                    <a:pt x="65" y="1"/>
                    <a:pt x="65" y="2"/>
                  </a:cubicBezTo>
                  <a:cubicBezTo>
                    <a:pt x="65" y="2"/>
                    <a:pt x="65" y="2"/>
                    <a:pt x="65" y="2"/>
                  </a:cubicBezTo>
                  <a:cubicBezTo>
                    <a:pt x="65" y="2"/>
                    <a:pt x="65" y="3"/>
                    <a:pt x="66" y="4"/>
                  </a:cubicBezTo>
                  <a:cubicBezTo>
                    <a:pt x="67" y="4"/>
                    <a:pt x="67" y="4"/>
                    <a:pt x="67" y="4"/>
                  </a:cubicBezTo>
                  <a:cubicBezTo>
                    <a:pt x="24" y="87"/>
                    <a:pt x="24" y="87"/>
                    <a:pt x="24" y="87"/>
                  </a:cubicBezTo>
                  <a:cubicBezTo>
                    <a:pt x="23" y="88"/>
                    <a:pt x="22" y="90"/>
                    <a:pt x="20" y="90"/>
                  </a:cubicBezTo>
                  <a:cubicBezTo>
                    <a:pt x="18" y="91"/>
                    <a:pt x="17" y="92"/>
                    <a:pt x="16" y="93"/>
                  </a:cubicBezTo>
                  <a:cubicBezTo>
                    <a:pt x="1" y="118"/>
                    <a:pt x="1" y="118"/>
                    <a:pt x="1" y="118"/>
                  </a:cubicBezTo>
                  <a:cubicBezTo>
                    <a:pt x="0" y="120"/>
                    <a:pt x="1" y="123"/>
                    <a:pt x="3" y="124"/>
                  </a:cubicBezTo>
                  <a:cubicBezTo>
                    <a:pt x="9" y="127"/>
                    <a:pt x="9" y="127"/>
                    <a:pt x="9" y="127"/>
                  </a:cubicBezTo>
                  <a:cubicBezTo>
                    <a:pt x="12" y="129"/>
                    <a:pt x="15" y="128"/>
                    <a:pt x="16" y="125"/>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9" name="Freeform 661">
              <a:extLst>
                <a:ext uri="{FF2B5EF4-FFF2-40B4-BE49-F238E27FC236}">
                  <a16:creationId xmlns:a16="http://schemas.microsoft.com/office/drawing/2014/main" id="{8450F3A1-40B3-4A4B-8B0F-88269CCFFCF5}"/>
                </a:ext>
              </a:extLst>
            </p:cNvPr>
            <p:cNvSpPr>
              <a:spLocks/>
            </p:cNvSpPr>
            <p:nvPr/>
          </p:nvSpPr>
          <p:spPr bwMode="auto">
            <a:xfrm>
              <a:off x="5327237" y="5729660"/>
              <a:ext cx="27289" cy="30018"/>
            </a:xfrm>
            <a:custGeom>
              <a:avLst/>
              <a:gdLst>
                <a:gd name="T0" fmla="*/ 9 w 20"/>
                <a:gd name="T1" fmla="*/ 20 h 22"/>
                <a:gd name="T2" fmla="*/ 20 w 20"/>
                <a:gd name="T3" fmla="*/ 0 h 22"/>
                <a:gd name="T4" fmla="*/ 11 w 20"/>
                <a:gd name="T5" fmla="*/ 1 h 22"/>
                <a:gd name="T6" fmla="*/ 0 w 20"/>
                <a:gd name="T7" fmla="*/ 22 h 22"/>
                <a:gd name="T8" fmla="*/ 9 w 20"/>
                <a:gd name="T9" fmla="*/ 20 h 22"/>
              </a:gdLst>
              <a:ahLst/>
              <a:cxnLst>
                <a:cxn ang="0">
                  <a:pos x="T0" y="T1"/>
                </a:cxn>
                <a:cxn ang="0">
                  <a:pos x="T2" y="T3"/>
                </a:cxn>
                <a:cxn ang="0">
                  <a:pos x="T4" y="T5"/>
                </a:cxn>
                <a:cxn ang="0">
                  <a:pos x="T6" y="T7"/>
                </a:cxn>
                <a:cxn ang="0">
                  <a:pos x="T8" y="T9"/>
                </a:cxn>
              </a:cxnLst>
              <a:rect l="0" t="0" r="r" b="b"/>
              <a:pathLst>
                <a:path w="20" h="22">
                  <a:moveTo>
                    <a:pt x="9" y="20"/>
                  </a:moveTo>
                  <a:lnTo>
                    <a:pt x="20" y="0"/>
                  </a:lnTo>
                  <a:lnTo>
                    <a:pt x="11" y="1"/>
                  </a:lnTo>
                  <a:lnTo>
                    <a:pt x="0" y="22"/>
                  </a:lnTo>
                  <a:lnTo>
                    <a:pt x="9" y="20"/>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0" name="Freeform 662">
              <a:extLst>
                <a:ext uri="{FF2B5EF4-FFF2-40B4-BE49-F238E27FC236}">
                  <a16:creationId xmlns:a16="http://schemas.microsoft.com/office/drawing/2014/main" id="{6CF65AE1-8D51-411E-9588-BA41F30BEADB}"/>
                </a:ext>
              </a:extLst>
            </p:cNvPr>
            <p:cNvSpPr>
              <a:spLocks/>
            </p:cNvSpPr>
            <p:nvPr/>
          </p:nvSpPr>
          <p:spPr bwMode="auto">
            <a:xfrm>
              <a:off x="5329966" y="5703735"/>
              <a:ext cx="39570" cy="32747"/>
            </a:xfrm>
            <a:custGeom>
              <a:avLst/>
              <a:gdLst>
                <a:gd name="T0" fmla="*/ 4 w 16"/>
                <a:gd name="T1" fmla="*/ 5 h 13"/>
                <a:gd name="T2" fmla="*/ 8 w 16"/>
                <a:gd name="T3" fmla="*/ 1 h 13"/>
                <a:gd name="T4" fmla="*/ 10 w 16"/>
                <a:gd name="T5" fmla="*/ 1 h 13"/>
                <a:gd name="T6" fmla="*/ 15 w 16"/>
                <a:gd name="T7" fmla="*/ 0 h 13"/>
                <a:gd name="T8" fmla="*/ 16 w 16"/>
                <a:gd name="T9" fmla="*/ 0 h 13"/>
                <a:gd name="T10" fmla="*/ 16 w 16"/>
                <a:gd name="T11" fmla="*/ 2 h 13"/>
                <a:gd name="T12" fmla="*/ 15 w 16"/>
                <a:gd name="T13" fmla="*/ 3 h 13"/>
                <a:gd name="T14" fmla="*/ 15 w 16"/>
                <a:gd name="T15" fmla="*/ 6 h 13"/>
                <a:gd name="T16" fmla="*/ 15 w 16"/>
                <a:gd name="T17" fmla="*/ 7 h 13"/>
                <a:gd name="T18" fmla="*/ 15 w 16"/>
                <a:gd name="T19" fmla="*/ 9 h 13"/>
                <a:gd name="T20" fmla="*/ 14 w 16"/>
                <a:gd name="T21" fmla="*/ 10 h 13"/>
                <a:gd name="T22" fmla="*/ 13 w 16"/>
                <a:gd name="T23" fmla="*/ 12 h 13"/>
                <a:gd name="T24" fmla="*/ 12 w 16"/>
                <a:gd name="T25" fmla="*/ 12 h 13"/>
                <a:gd name="T26" fmla="*/ 7 w 16"/>
                <a:gd name="T27" fmla="*/ 12 h 13"/>
                <a:gd name="T28" fmla="*/ 7 w 16"/>
                <a:gd name="T29" fmla="*/ 11 h 13"/>
                <a:gd name="T30" fmla="*/ 2 w 16"/>
                <a:gd name="T31" fmla="*/ 12 h 13"/>
                <a:gd name="T32" fmla="*/ 0 w 16"/>
                <a:gd name="T33" fmla="*/ 7 h 13"/>
                <a:gd name="T34" fmla="*/ 4 w 16"/>
                <a:gd name="T35"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13">
                  <a:moveTo>
                    <a:pt x="4" y="5"/>
                  </a:moveTo>
                  <a:cubicBezTo>
                    <a:pt x="8" y="1"/>
                    <a:pt x="8" y="1"/>
                    <a:pt x="8" y="1"/>
                  </a:cubicBezTo>
                  <a:cubicBezTo>
                    <a:pt x="9" y="1"/>
                    <a:pt x="9" y="1"/>
                    <a:pt x="10" y="1"/>
                  </a:cubicBezTo>
                  <a:cubicBezTo>
                    <a:pt x="15" y="0"/>
                    <a:pt x="15" y="0"/>
                    <a:pt x="15" y="0"/>
                  </a:cubicBezTo>
                  <a:cubicBezTo>
                    <a:pt x="15" y="0"/>
                    <a:pt x="15" y="0"/>
                    <a:pt x="16" y="0"/>
                  </a:cubicBezTo>
                  <a:cubicBezTo>
                    <a:pt x="16" y="1"/>
                    <a:pt x="16" y="2"/>
                    <a:pt x="16" y="2"/>
                  </a:cubicBezTo>
                  <a:cubicBezTo>
                    <a:pt x="15" y="3"/>
                    <a:pt x="15" y="3"/>
                    <a:pt x="15" y="3"/>
                  </a:cubicBezTo>
                  <a:cubicBezTo>
                    <a:pt x="16" y="4"/>
                    <a:pt x="16" y="5"/>
                    <a:pt x="15" y="6"/>
                  </a:cubicBezTo>
                  <a:cubicBezTo>
                    <a:pt x="15" y="7"/>
                    <a:pt x="15" y="7"/>
                    <a:pt x="15" y="7"/>
                  </a:cubicBezTo>
                  <a:cubicBezTo>
                    <a:pt x="15" y="7"/>
                    <a:pt x="15" y="8"/>
                    <a:pt x="15" y="9"/>
                  </a:cubicBezTo>
                  <a:cubicBezTo>
                    <a:pt x="14" y="10"/>
                    <a:pt x="14" y="10"/>
                    <a:pt x="14" y="10"/>
                  </a:cubicBezTo>
                  <a:cubicBezTo>
                    <a:pt x="14" y="10"/>
                    <a:pt x="14" y="11"/>
                    <a:pt x="13" y="12"/>
                  </a:cubicBezTo>
                  <a:cubicBezTo>
                    <a:pt x="12" y="12"/>
                    <a:pt x="12" y="12"/>
                    <a:pt x="12" y="12"/>
                  </a:cubicBezTo>
                  <a:cubicBezTo>
                    <a:pt x="11" y="13"/>
                    <a:pt x="9" y="12"/>
                    <a:pt x="7" y="12"/>
                  </a:cubicBezTo>
                  <a:cubicBezTo>
                    <a:pt x="7" y="11"/>
                    <a:pt x="7" y="11"/>
                    <a:pt x="7" y="11"/>
                  </a:cubicBezTo>
                  <a:cubicBezTo>
                    <a:pt x="2" y="12"/>
                    <a:pt x="2" y="12"/>
                    <a:pt x="2" y="12"/>
                  </a:cubicBezTo>
                  <a:cubicBezTo>
                    <a:pt x="0" y="7"/>
                    <a:pt x="0" y="7"/>
                    <a:pt x="0" y="7"/>
                  </a:cubicBezTo>
                  <a:lnTo>
                    <a:pt x="4" y="5"/>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1" name="Freeform 663">
              <a:extLst>
                <a:ext uri="{FF2B5EF4-FFF2-40B4-BE49-F238E27FC236}">
                  <a16:creationId xmlns:a16="http://schemas.microsoft.com/office/drawing/2014/main" id="{3D1A1094-1702-4559-AA41-3342DAEE8C29}"/>
                </a:ext>
              </a:extLst>
            </p:cNvPr>
            <p:cNvSpPr>
              <a:spLocks/>
            </p:cNvSpPr>
            <p:nvPr/>
          </p:nvSpPr>
          <p:spPr bwMode="auto">
            <a:xfrm>
              <a:off x="5327237" y="5716015"/>
              <a:ext cx="17738" cy="23196"/>
            </a:xfrm>
            <a:custGeom>
              <a:avLst/>
              <a:gdLst>
                <a:gd name="T0" fmla="*/ 0 w 13"/>
                <a:gd name="T1" fmla="*/ 6 h 17"/>
                <a:gd name="T2" fmla="*/ 6 w 13"/>
                <a:gd name="T3" fmla="*/ 0 h 17"/>
                <a:gd name="T4" fmla="*/ 13 w 13"/>
                <a:gd name="T5" fmla="*/ 13 h 17"/>
                <a:gd name="T6" fmla="*/ 9 w 13"/>
                <a:gd name="T7" fmla="*/ 17 h 17"/>
                <a:gd name="T8" fmla="*/ 0 w 13"/>
                <a:gd name="T9" fmla="*/ 6 h 17"/>
              </a:gdLst>
              <a:ahLst/>
              <a:cxnLst>
                <a:cxn ang="0">
                  <a:pos x="T0" y="T1"/>
                </a:cxn>
                <a:cxn ang="0">
                  <a:pos x="T2" y="T3"/>
                </a:cxn>
                <a:cxn ang="0">
                  <a:pos x="T4" y="T5"/>
                </a:cxn>
                <a:cxn ang="0">
                  <a:pos x="T6" y="T7"/>
                </a:cxn>
                <a:cxn ang="0">
                  <a:pos x="T8" y="T9"/>
                </a:cxn>
              </a:cxnLst>
              <a:rect l="0" t="0" r="r" b="b"/>
              <a:pathLst>
                <a:path w="13" h="17">
                  <a:moveTo>
                    <a:pt x="0" y="6"/>
                  </a:moveTo>
                  <a:lnTo>
                    <a:pt x="6" y="0"/>
                  </a:lnTo>
                  <a:lnTo>
                    <a:pt x="13" y="13"/>
                  </a:lnTo>
                  <a:lnTo>
                    <a:pt x="9" y="17"/>
                  </a:ln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2" name="Freeform 664">
              <a:extLst>
                <a:ext uri="{FF2B5EF4-FFF2-40B4-BE49-F238E27FC236}">
                  <a16:creationId xmlns:a16="http://schemas.microsoft.com/office/drawing/2014/main" id="{423C2B52-7CB6-4040-8D02-D538C717C8A8}"/>
                </a:ext>
              </a:extLst>
            </p:cNvPr>
            <p:cNvSpPr>
              <a:spLocks/>
            </p:cNvSpPr>
            <p:nvPr/>
          </p:nvSpPr>
          <p:spPr bwMode="auto">
            <a:xfrm>
              <a:off x="5227631" y="5721473"/>
              <a:ext cx="117345" cy="54579"/>
            </a:xfrm>
            <a:custGeom>
              <a:avLst/>
              <a:gdLst>
                <a:gd name="T0" fmla="*/ 3 w 47"/>
                <a:gd name="T1" fmla="*/ 10 h 22"/>
                <a:gd name="T2" fmla="*/ 0 w 47"/>
                <a:gd name="T3" fmla="*/ 20 h 22"/>
                <a:gd name="T4" fmla="*/ 27 w 47"/>
                <a:gd name="T5" fmla="*/ 22 h 22"/>
                <a:gd name="T6" fmla="*/ 30 w 47"/>
                <a:gd name="T7" fmla="*/ 21 h 22"/>
                <a:gd name="T8" fmla="*/ 47 w 47"/>
                <a:gd name="T9" fmla="*/ 7 h 22"/>
                <a:gd name="T10" fmla="*/ 41 w 47"/>
                <a:gd name="T11" fmla="*/ 0 h 22"/>
                <a:gd name="T12" fmla="*/ 25 w 47"/>
                <a:gd name="T13" fmla="*/ 13 h 22"/>
                <a:gd name="T14" fmla="*/ 3 w 47"/>
                <a:gd name="T15" fmla="*/ 1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22">
                  <a:moveTo>
                    <a:pt x="3" y="10"/>
                  </a:moveTo>
                  <a:cubicBezTo>
                    <a:pt x="0" y="20"/>
                    <a:pt x="0" y="20"/>
                    <a:pt x="0" y="20"/>
                  </a:cubicBezTo>
                  <a:cubicBezTo>
                    <a:pt x="27" y="22"/>
                    <a:pt x="27" y="22"/>
                    <a:pt x="27" y="22"/>
                  </a:cubicBezTo>
                  <a:cubicBezTo>
                    <a:pt x="28" y="22"/>
                    <a:pt x="29" y="22"/>
                    <a:pt x="30" y="21"/>
                  </a:cubicBezTo>
                  <a:cubicBezTo>
                    <a:pt x="47" y="7"/>
                    <a:pt x="47" y="7"/>
                    <a:pt x="47" y="7"/>
                  </a:cubicBezTo>
                  <a:cubicBezTo>
                    <a:pt x="41" y="0"/>
                    <a:pt x="41" y="0"/>
                    <a:pt x="41" y="0"/>
                  </a:cubicBezTo>
                  <a:cubicBezTo>
                    <a:pt x="25" y="13"/>
                    <a:pt x="25" y="13"/>
                    <a:pt x="25" y="13"/>
                  </a:cubicBezTo>
                  <a:lnTo>
                    <a:pt x="3" y="1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3" name="Freeform 665">
              <a:extLst>
                <a:ext uri="{FF2B5EF4-FFF2-40B4-BE49-F238E27FC236}">
                  <a16:creationId xmlns:a16="http://schemas.microsoft.com/office/drawing/2014/main" id="{33716EA2-E1BC-47F8-9C14-5713BDD05A0F}"/>
                </a:ext>
              </a:extLst>
            </p:cNvPr>
            <p:cNvSpPr>
              <a:spLocks/>
            </p:cNvSpPr>
            <p:nvPr/>
          </p:nvSpPr>
          <p:spPr bwMode="auto">
            <a:xfrm>
              <a:off x="5432302" y="5995732"/>
              <a:ext cx="31383" cy="9551"/>
            </a:xfrm>
            <a:custGeom>
              <a:avLst/>
              <a:gdLst>
                <a:gd name="T0" fmla="*/ 10 w 12"/>
                <a:gd name="T1" fmla="*/ 4 h 4"/>
                <a:gd name="T2" fmla="*/ 10 w 12"/>
                <a:gd name="T3" fmla="*/ 4 h 4"/>
                <a:gd name="T4" fmla="*/ 1 w 12"/>
                <a:gd name="T5" fmla="*/ 3 h 4"/>
                <a:gd name="T6" fmla="*/ 0 w 12"/>
                <a:gd name="T7" fmla="*/ 1 h 4"/>
                <a:gd name="T8" fmla="*/ 2 w 12"/>
                <a:gd name="T9" fmla="*/ 0 h 4"/>
                <a:gd name="T10" fmla="*/ 10 w 12"/>
                <a:gd name="T11" fmla="*/ 1 h 4"/>
                <a:gd name="T12" fmla="*/ 12 w 12"/>
                <a:gd name="T13" fmla="*/ 3 h 4"/>
                <a:gd name="T14" fmla="*/ 10 w 1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4">
                  <a:moveTo>
                    <a:pt x="10" y="4"/>
                  </a:moveTo>
                  <a:cubicBezTo>
                    <a:pt x="10" y="4"/>
                    <a:pt x="10" y="4"/>
                    <a:pt x="10" y="4"/>
                  </a:cubicBezTo>
                  <a:cubicBezTo>
                    <a:pt x="5" y="4"/>
                    <a:pt x="1" y="3"/>
                    <a:pt x="1" y="3"/>
                  </a:cubicBezTo>
                  <a:cubicBezTo>
                    <a:pt x="0" y="3"/>
                    <a:pt x="0" y="2"/>
                    <a:pt x="0" y="1"/>
                  </a:cubicBezTo>
                  <a:cubicBezTo>
                    <a:pt x="0" y="0"/>
                    <a:pt x="1" y="0"/>
                    <a:pt x="2" y="0"/>
                  </a:cubicBezTo>
                  <a:cubicBezTo>
                    <a:pt x="2" y="0"/>
                    <a:pt x="6" y="1"/>
                    <a:pt x="10" y="1"/>
                  </a:cubicBezTo>
                  <a:cubicBezTo>
                    <a:pt x="11" y="1"/>
                    <a:pt x="12" y="2"/>
                    <a:pt x="12" y="3"/>
                  </a:cubicBezTo>
                  <a:cubicBezTo>
                    <a:pt x="12" y="4"/>
                    <a:pt x="11" y="4"/>
                    <a:pt x="10" y="4"/>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4" name="Freeform 666">
              <a:extLst>
                <a:ext uri="{FF2B5EF4-FFF2-40B4-BE49-F238E27FC236}">
                  <a16:creationId xmlns:a16="http://schemas.microsoft.com/office/drawing/2014/main" id="{982757A5-4CE9-4222-BA07-F58F21CD95D8}"/>
                </a:ext>
              </a:extLst>
            </p:cNvPr>
            <p:cNvSpPr>
              <a:spLocks/>
            </p:cNvSpPr>
            <p:nvPr/>
          </p:nvSpPr>
          <p:spPr bwMode="auto">
            <a:xfrm>
              <a:off x="5058436" y="5982087"/>
              <a:ext cx="73681" cy="17738"/>
            </a:xfrm>
            <a:custGeom>
              <a:avLst/>
              <a:gdLst>
                <a:gd name="T0" fmla="*/ 11 w 29"/>
                <a:gd name="T1" fmla="*/ 7 h 7"/>
                <a:gd name="T2" fmla="*/ 1 w 29"/>
                <a:gd name="T3" fmla="*/ 6 h 7"/>
                <a:gd name="T4" fmla="*/ 0 w 29"/>
                <a:gd name="T5" fmla="*/ 4 h 7"/>
                <a:gd name="T6" fmla="*/ 2 w 29"/>
                <a:gd name="T7" fmla="*/ 3 h 7"/>
                <a:gd name="T8" fmla="*/ 27 w 29"/>
                <a:gd name="T9" fmla="*/ 0 h 7"/>
                <a:gd name="T10" fmla="*/ 29 w 29"/>
                <a:gd name="T11" fmla="*/ 1 h 7"/>
                <a:gd name="T12" fmla="*/ 28 w 29"/>
                <a:gd name="T13" fmla="*/ 3 h 7"/>
                <a:gd name="T14" fmla="*/ 11 w 29"/>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7">
                  <a:moveTo>
                    <a:pt x="11" y="7"/>
                  </a:moveTo>
                  <a:cubicBezTo>
                    <a:pt x="7" y="7"/>
                    <a:pt x="3" y="7"/>
                    <a:pt x="1" y="6"/>
                  </a:cubicBezTo>
                  <a:cubicBezTo>
                    <a:pt x="0" y="6"/>
                    <a:pt x="0" y="5"/>
                    <a:pt x="0" y="4"/>
                  </a:cubicBezTo>
                  <a:cubicBezTo>
                    <a:pt x="0" y="3"/>
                    <a:pt x="1" y="3"/>
                    <a:pt x="2" y="3"/>
                  </a:cubicBezTo>
                  <a:cubicBezTo>
                    <a:pt x="7" y="4"/>
                    <a:pt x="18" y="5"/>
                    <a:pt x="27" y="0"/>
                  </a:cubicBezTo>
                  <a:cubicBezTo>
                    <a:pt x="28" y="0"/>
                    <a:pt x="29" y="0"/>
                    <a:pt x="29" y="1"/>
                  </a:cubicBezTo>
                  <a:cubicBezTo>
                    <a:pt x="29" y="2"/>
                    <a:pt x="29" y="3"/>
                    <a:pt x="28" y="3"/>
                  </a:cubicBezTo>
                  <a:cubicBezTo>
                    <a:pt x="23" y="6"/>
                    <a:pt x="16" y="7"/>
                    <a:pt x="11" y="7"/>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5" name="Freeform 667">
              <a:extLst>
                <a:ext uri="{FF2B5EF4-FFF2-40B4-BE49-F238E27FC236}">
                  <a16:creationId xmlns:a16="http://schemas.microsoft.com/office/drawing/2014/main" id="{A6F165C1-0859-4932-818C-4E423F53D40B}"/>
                </a:ext>
              </a:extLst>
            </p:cNvPr>
            <p:cNvSpPr>
              <a:spLocks/>
            </p:cNvSpPr>
            <p:nvPr/>
          </p:nvSpPr>
          <p:spPr bwMode="auto">
            <a:xfrm>
              <a:off x="5327237" y="5972536"/>
              <a:ext cx="15009" cy="17738"/>
            </a:xfrm>
            <a:custGeom>
              <a:avLst/>
              <a:gdLst>
                <a:gd name="T0" fmla="*/ 2 w 6"/>
                <a:gd name="T1" fmla="*/ 7 h 7"/>
                <a:gd name="T2" fmla="*/ 1 w 6"/>
                <a:gd name="T3" fmla="*/ 7 h 7"/>
                <a:gd name="T4" fmla="*/ 1 w 6"/>
                <a:gd name="T5" fmla="*/ 5 h 7"/>
                <a:gd name="T6" fmla="*/ 3 w 6"/>
                <a:gd name="T7" fmla="*/ 1 h 7"/>
                <a:gd name="T8" fmla="*/ 5 w 6"/>
                <a:gd name="T9" fmla="*/ 1 h 7"/>
                <a:gd name="T10" fmla="*/ 6 w 6"/>
                <a:gd name="T11" fmla="*/ 3 h 7"/>
                <a:gd name="T12" fmla="*/ 3 w 6"/>
                <a:gd name="T13" fmla="*/ 7 h 7"/>
                <a:gd name="T14" fmla="*/ 2 w 6"/>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7">
                  <a:moveTo>
                    <a:pt x="2" y="7"/>
                  </a:moveTo>
                  <a:cubicBezTo>
                    <a:pt x="2" y="7"/>
                    <a:pt x="1" y="7"/>
                    <a:pt x="1" y="7"/>
                  </a:cubicBezTo>
                  <a:cubicBezTo>
                    <a:pt x="0" y="6"/>
                    <a:pt x="0" y="5"/>
                    <a:pt x="1" y="5"/>
                  </a:cubicBezTo>
                  <a:cubicBezTo>
                    <a:pt x="2" y="4"/>
                    <a:pt x="3" y="3"/>
                    <a:pt x="3" y="1"/>
                  </a:cubicBezTo>
                  <a:cubicBezTo>
                    <a:pt x="4" y="1"/>
                    <a:pt x="5" y="0"/>
                    <a:pt x="5" y="1"/>
                  </a:cubicBezTo>
                  <a:cubicBezTo>
                    <a:pt x="6" y="1"/>
                    <a:pt x="6" y="2"/>
                    <a:pt x="6" y="3"/>
                  </a:cubicBezTo>
                  <a:cubicBezTo>
                    <a:pt x="5" y="4"/>
                    <a:pt x="4" y="6"/>
                    <a:pt x="3" y="7"/>
                  </a:cubicBezTo>
                  <a:cubicBezTo>
                    <a:pt x="3" y="7"/>
                    <a:pt x="2" y="7"/>
                    <a:pt x="2" y="7"/>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6" name="Freeform 668">
              <a:extLst>
                <a:ext uri="{FF2B5EF4-FFF2-40B4-BE49-F238E27FC236}">
                  <a16:creationId xmlns:a16="http://schemas.microsoft.com/office/drawing/2014/main" id="{2285EF78-F30F-42CD-A5C1-EF579B54FF33}"/>
                </a:ext>
              </a:extLst>
            </p:cNvPr>
            <p:cNvSpPr>
              <a:spLocks/>
            </p:cNvSpPr>
            <p:nvPr/>
          </p:nvSpPr>
          <p:spPr bwMode="auto">
            <a:xfrm>
              <a:off x="5237182" y="5999826"/>
              <a:ext cx="75046" cy="15009"/>
            </a:xfrm>
            <a:custGeom>
              <a:avLst/>
              <a:gdLst>
                <a:gd name="T0" fmla="*/ 14 w 30"/>
                <a:gd name="T1" fmla="*/ 6 h 6"/>
                <a:gd name="T2" fmla="*/ 1 w 30"/>
                <a:gd name="T3" fmla="*/ 4 h 6"/>
                <a:gd name="T4" fmla="*/ 0 w 30"/>
                <a:gd name="T5" fmla="*/ 2 h 6"/>
                <a:gd name="T6" fmla="*/ 2 w 30"/>
                <a:gd name="T7" fmla="*/ 1 h 6"/>
                <a:gd name="T8" fmla="*/ 27 w 30"/>
                <a:gd name="T9" fmla="*/ 0 h 6"/>
                <a:gd name="T10" fmla="*/ 29 w 30"/>
                <a:gd name="T11" fmla="*/ 1 h 6"/>
                <a:gd name="T12" fmla="*/ 28 w 30"/>
                <a:gd name="T13" fmla="*/ 3 h 6"/>
                <a:gd name="T14" fmla="*/ 14 w 30"/>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6">
                  <a:moveTo>
                    <a:pt x="14" y="6"/>
                  </a:moveTo>
                  <a:cubicBezTo>
                    <a:pt x="7" y="6"/>
                    <a:pt x="1" y="4"/>
                    <a:pt x="1" y="4"/>
                  </a:cubicBezTo>
                  <a:cubicBezTo>
                    <a:pt x="0" y="4"/>
                    <a:pt x="0" y="3"/>
                    <a:pt x="0" y="2"/>
                  </a:cubicBezTo>
                  <a:cubicBezTo>
                    <a:pt x="0" y="1"/>
                    <a:pt x="1" y="1"/>
                    <a:pt x="2" y="1"/>
                  </a:cubicBezTo>
                  <a:cubicBezTo>
                    <a:pt x="2" y="1"/>
                    <a:pt x="16" y="5"/>
                    <a:pt x="27" y="0"/>
                  </a:cubicBezTo>
                  <a:cubicBezTo>
                    <a:pt x="28" y="0"/>
                    <a:pt x="29" y="0"/>
                    <a:pt x="29" y="1"/>
                  </a:cubicBezTo>
                  <a:cubicBezTo>
                    <a:pt x="30" y="2"/>
                    <a:pt x="29" y="3"/>
                    <a:pt x="28" y="3"/>
                  </a:cubicBezTo>
                  <a:cubicBezTo>
                    <a:pt x="24" y="5"/>
                    <a:pt x="19" y="6"/>
                    <a:pt x="14" y="6"/>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7" name="Freeform 669">
              <a:extLst>
                <a:ext uri="{FF2B5EF4-FFF2-40B4-BE49-F238E27FC236}">
                  <a16:creationId xmlns:a16="http://schemas.microsoft.com/office/drawing/2014/main" id="{4E50F650-B035-42F9-A6B8-9F1A2C00C3CF}"/>
                </a:ext>
              </a:extLst>
            </p:cNvPr>
            <p:cNvSpPr>
              <a:spLocks/>
            </p:cNvSpPr>
            <p:nvPr/>
          </p:nvSpPr>
          <p:spPr bwMode="auto">
            <a:xfrm>
              <a:off x="5473236" y="5744669"/>
              <a:ext cx="9551" cy="9551"/>
            </a:xfrm>
            <a:custGeom>
              <a:avLst/>
              <a:gdLst>
                <a:gd name="T0" fmla="*/ 4 w 4"/>
                <a:gd name="T1" fmla="*/ 0 h 4"/>
                <a:gd name="T2" fmla="*/ 2 w 4"/>
                <a:gd name="T3" fmla="*/ 4 h 4"/>
                <a:gd name="T4" fmla="*/ 4 w 4"/>
                <a:gd name="T5" fmla="*/ 0 h 4"/>
              </a:gdLst>
              <a:ahLst/>
              <a:cxnLst>
                <a:cxn ang="0">
                  <a:pos x="T0" y="T1"/>
                </a:cxn>
                <a:cxn ang="0">
                  <a:pos x="T2" y="T3"/>
                </a:cxn>
                <a:cxn ang="0">
                  <a:pos x="T4" y="T5"/>
                </a:cxn>
              </a:cxnLst>
              <a:rect l="0" t="0" r="r" b="b"/>
              <a:pathLst>
                <a:path w="4" h="4">
                  <a:moveTo>
                    <a:pt x="4" y="0"/>
                  </a:moveTo>
                  <a:cubicBezTo>
                    <a:pt x="2" y="4"/>
                    <a:pt x="2" y="4"/>
                    <a:pt x="2" y="4"/>
                  </a:cubicBezTo>
                  <a:cubicBezTo>
                    <a:pt x="2" y="4"/>
                    <a:pt x="0" y="1"/>
                    <a:pt x="4" y="0"/>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8" name="Freeform 670">
              <a:extLst>
                <a:ext uri="{FF2B5EF4-FFF2-40B4-BE49-F238E27FC236}">
                  <a16:creationId xmlns:a16="http://schemas.microsoft.com/office/drawing/2014/main" id="{AEA37AC0-2DD1-4D77-98B5-28705F996A52}"/>
                </a:ext>
              </a:extLst>
            </p:cNvPr>
            <p:cNvSpPr>
              <a:spLocks/>
            </p:cNvSpPr>
            <p:nvPr/>
          </p:nvSpPr>
          <p:spPr bwMode="auto">
            <a:xfrm>
              <a:off x="5455498" y="5731025"/>
              <a:ext cx="69588" cy="35476"/>
            </a:xfrm>
            <a:custGeom>
              <a:avLst/>
              <a:gdLst>
                <a:gd name="T0" fmla="*/ 27 w 28"/>
                <a:gd name="T1" fmla="*/ 0 h 14"/>
                <a:gd name="T2" fmla="*/ 10 w 28"/>
                <a:gd name="T3" fmla="*/ 12 h 14"/>
                <a:gd name="T4" fmla="*/ 0 w 28"/>
                <a:gd name="T5" fmla="*/ 13 h 14"/>
                <a:gd name="T6" fmla="*/ 13 w 28"/>
                <a:gd name="T7" fmla="*/ 14 h 14"/>
                <a:gd name="T8" fmla="*/ 16 w 28"/>
                <a:gd name="T9" fmla="*/ 13 h 14"/>
                <a:gd name="T10" fmla="*/ 28 w 28"/>
                <a:gd name="T11" fmla="*/ 1 h 14"/>
                <a:gd name="T12" fmla="*/ 27 w 2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8" h="14">
                  <a:moveTo>
                    <a:pt x="27" y="0"/>
                  </a:moveTo>
                  <a:cubicBezTo>
                    <a:pt x="10" y="12"/>
                    <a:pt x="10" y="12"/>
                    <a:pt x="10" y="12"/>
                  </a:cubicBezTo>
                  <a:cubicBezTo>
                    <a:pt x="0" y="13"/>
                    <a:pt x="0" y="13"/>
                    <a:pt x="0" y="13"/>
                  </a:cubicBezTo>
                  <a:cubicBezTo>
                    <a:pt x="13" y="14"/>
                    <a:pt x="13" y="14"/>
                    <a:pt x="13" y="14"/>
                  </a:cubicBezTo>
                  <a:cubicBezTo>
                    <a:pt x="14" y="14"/>
                    <a:pt x="15" y="14"/>
                    <a:pt x="16" y="13"/>
                  </a:cubicBezTo>
                  <a:cubicBezTo>
                    <a:pt x="28" y="1"/>
                    <a:pt x="28" y="1"/>
                    <a:pt x="28" y="1"/>
                  </a:cubicBezTo>
                  <a:lnTo>
                    <a:pt x="27"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9" name="Freeform 671">
              <a:extLst>
                <a:ext uri="{FF2B5EF4-FFF2-40B4-BE49-F238E27FC236}">
                  <a16:creationId xmlns:a16="http://schemas.microsoft.com/office/drawing/2014/main" id="{6B63890C-886B-4874-A35F-A876E6AD8E34}"/>
                </a:ext>
              </a:extLst>
            </p:cNvPr>
            <p:cNvSpPr>
              <a:spLocks/>
            </p:cNvSpPr>
            <p:nvPr/>
          </p:nvSpPr>
          <p:spPr bwMode="auto">
            <a:xfrm>
              <a:off x="5219444" y="5733754"/>
              <a:ext cx="125531" cy="42299"/>
            </a:xfrm>
            <a:custGeom>
              <a:avLst/>
              <a:gdLst>
                <a:gd name="T0" fmla="*/ 48 w 50"/>
                <a:gd name="T1" fmla="*/ 0 h 17"/>
                <a:gd name="T2" fmla="*/ 31 w 50"/>
                <a:gd name="T3" fmla="*/ 13 h 17"/>
                <a:gd name="T4" fmla="*/ 28 w 50"/>
                <a:gd name="T5" fmla="*/ 14 h 17"/>
                <a:gd name="T6" fmla="*/ 0 w 50"/>
                <a:gd name="T7" fmla="*/ 15 h 17"/>
                <a:gd name="T8" fmla="*/ 3 w 50"/>
                <a:gd name="T9" fmla="*/ 16 h 17"/>
                <a:gd name="T10" fmla="*/ 30 w 50"/>
                <a:gd name="T11" fmla="*/ 17 h 17"/>
                <a:gd name="T12" fmla="*/ 33 w 50"/>
                <a:gd name="T13" fmla="*/ 16 h 17"/>
                <a:gd name="T14" fmla="*/ 50 w 50"/>
                <a:gd name="T15" fmla="*/ 2 h 17"/>
                <a:gd name="T16" fmla="*/ 48 w 50"/>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7">
                  <a:moveTo>
                    <a:pt x="48" y="0"/>
                  </a:moveTo>
                  <a:cubicBezTo>
                    <a:pt x="31" y="13"/>
                    <a:pt x="31" y="13"/>
                    <a:pt x="31" y="13"/>
                  </a:cubicBezTo>
                  <a:cubicBezTo>
                    <a:pt x="30" y="14"/>
                    <a:pt x="29" y="14"/>
                    <a:pt x="28" y="14"/>
                  </a:cubicBezTo>
                  <a:cubicBezTo>
                    <a:pt x="0" y="15"/>
                    <a:pt x="0" y="15"/>
                    <a:pt x="0" y="15"/>
                  </a:cubicBezTo>
                  <a:cubicBezTo>
                    <a:pt x="3" y="16"/>
                    <a:pt x="3" y="16"/>
                    <a:pt x="3" y="16"/>
                  </a:cubicBezTo>
                  <a:cubicBezTo>
                    <a:pt x="30" y="17"/>
                    <a:pt x="30" y="17"/>
                    <a:pt x="30" y="17"/>
                  </a:cubicBezTo>
                  <a:cubicBezTo>
                    <a:pt x="31" y="17"/>
                    <a:pt x="32" y="17"/>
                    <a:pt x="33" y="16"/>
                  </a:cubicBezTo>
                  <a:cubicBezTo>
                    <a:pt x="50" y="2"/>
                    <a:pt x="50" y="2"/>
                    <a:pt x="50" y="2"/>
                  </a:cubicBezTo>
                  <a:lnTo>
                    <a:pt x="48" y="0"/>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0" name="Oval 672">
              <a:extLst>
                <a:ext uri="{FF2B5EF4-FFF2-40B4-BE49-F238E27FC236}">
                  <a16:creationId xmlns:a16="http://schemas.microsoft.com/office/drawing/2014/main" id="{0882BFC5-B09D-49D1-97EB-E51404D32912}"/>
                </a:ext>
              </a:extLst>
            </p:cNvPr>
            <p:cNvSpPr>
              <a:spLocks noChangeArrowheads="1"/>
            </p:cNvSpPr>
            <p:nvPr/>
          </p:nvSpPr>
          <p:spPr bwMode="auto">
            <a:xfrm>
              <a:off x="5335424" y="5736483"/>
              <a:ext cx="4093" cy="5458"/>
            </a:xfrm>
            <a:prstGeom prst="ellipse">
              <a:avLst/>
            </a:pr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1" name="Freeform 673">
              <a:extLst>
                <a:ext uri="{FF2B5EF4-FFF2-40B4-BE49-F238E27FC236}">
                  <a16:creationId xmlns:a16="http://schemas.microsoft.com/office/drawing/2014/main" id="{72E9784D-B502-4BA8-9B66-FC0B5BF29A5C}"/>
                </a:ext>
              </a:extLst>
            </p:cNvPr>
            <p:cNvSpPr>
              <a:spLocks/>
            </p:cNvSpPr>
            <p:nvPr/>
          </p:nvSpPr>
          <p:spPr bwMode="auto">
            <a:xfrm>
              <a:off x="5237182" y="5741940"/>
              <a:ext cx="20467" cy="6822"/>
            </a:xfrm>
            <a:custGeom>
              <a:avLst/>
              <a:gdLst>
                <a:gd name="T0" fmla="*/ 8 w 8"/>
                <a:gd name="T1" fmla="*/ 3 h 3"/>
                <a:gd name="T2" fmla="*/ 0 w 8"/>
                <a:gd name="T3" fmla="*/ 2 h 3"/>
                <a:gd name="T4" fmla="*/ 2 w 8"/>
                <a:gd name="T5" fmla="*/ 0 h 3"/>
                <a:gd name="T6" fmla="*/ 8 w 8"/>
                <a:gd name="T7" fmla="*/ 3 h 3"/>
              </a:gdLst>
              <a:ahLst/>
              <a:cxnLst>
                <a:cxn ang="0">
                  <a:pos x="T0" y="T1"/>
                </a:cxn>
                <a:cxn ang="0">
                  <a:pos x="T2" y="T3"/>
                </a:cxn>
                <a:cxn ang="0">
                  <a:pos x="T4" y="T5"/>
                </a:cxn>
                <a:cxn ang="0">
                  <a:pos x="T6" y="T7"/>
                </a:cxn>
              </a:cxnLst>
              <a:rect l="0" t="0" r="r" b="b"/>
              <a:pathLst>
                <a:path w="8" h="3">
                  <a:moveTo>
                    <a:pt x="8" y="3"/>
                  </a:moveTo>
                  <a:cubicBezTo>
                    <a:pt x="0" y="2"/>
                    <a:pt x="0" y="2"/>
                    <a:pt x="0" y="2"/>
                  </a:cubicBezTo>
                  <a:cubicBezTo>
                    <a:pt x="2" y="0"/>
                    <a:pt x="2" y="0"/>
                    <a:pt x="2" y="0"/>
                  </a:cubicBezTo>
                  <a:cubicBezTo>
                    <a:pt x="2" y="0"/>
                    <a:pt x="5" y="1"/>
                    <a:pt x="8" y="3"/>
                  </a:cubicBez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2" name="Freeform 674">
              <a:extLst>
                <a:ext uri="{FF2B5EF4-FFF2-40B4-BE49-F238E27FC236}">
                  <a16:creationId xmlns:a16="http://schemas.microsoft.com/office/drawing/2014/main" id="{52423193-CBF9-4A84-A3F7-7502DFD25518}"/>
                </a:ext>
              </a:extLst>
            </p:cNvPr>
            <p:cNvSpPr>
              <a:spLocks/>
            </p:cNvSpPr>
            <p:nvPr/>
          </p:nvSpPr>
          <p:spPr bwMode="auto">
            <a:xfrm>
              <a:off x="5194884" y="5912499"/>
              <a:ext cx="66859" cy="99606"/>
            </a:xfrm>
            <a:custGeom>
              <a:avLst/>
              <a:gdLst>
                <a:gd name="T0" fmla="*/ 10 w 27"/>
                <a:gd name="T1" fmla="*/ 35 h 40"/>
                <a:gd name="T2" fmla="*/ 8 w 27"/>
                <a:gd name="T3" fmla="*/ 35 h 40"/>
                <a:gd name="T4" fmla="*/ 0 w 27"/>
                <a:gd name="T5" fmla="*/ 32 h 40"/>
                <a:gd name="T6" fmla="*/ 2 w 27"/>
                <a:gd name="T7" fmla="*/ 35 h 40"/>
                <a:gd name="T8" fmla="*/ 8 w 27"/>
                <a:gd name="T9" fmla="*/ 38 h 40"/>
                <a:gd name="T10" fmla="*/ 15 w 27"/>
                <a:gd name="T11" fmla="*/ 36 h 40"/>
                <a:gd name="T12" fmla="*/ 26 w 27"/>
                <a:gd name="T13" fmla="*/ 10 h 40"/>
                <a:gd name="T14" fmla="*/ 26 w 27"/>
                <a:gd name="T15" fmla="*/ 5 h 40"/>
                <a:gd name="T16" fmla="*/ 26 w 27"/>
                <a:gd name="T17" fmla="*/ 5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9" y="35"/>
                    <a:pt x="9" y="36"/>
                    <a:pt x="8" y="35"/>
                  </a:cubicBezTo>
                  <a:cubicBezTo>
                    <a:pt x="0" y="32"/>
                    <a:pt x="0" y="32"/>
                    <a:pt x="0" y="32"/>
                  </a:cubicBezTo>
                  <a:cubicBezTo>
                    <a:pt x="0" y="33"/>
                    <a:pt x="1" y="34"/>
                    <a:pt x="2" y="35"/>
                  </a:cubicBezTo>
                  <a:cubicBezTo>
                    <a:pt x="8" y="38"/>
                    <a:pt x="8" y="38"/>
                    <a:pt x="8" y="38"/>
                  </a:cubicBezTo>
                  <a:cubicBezTo>
                    <a:pt x="11" y="40"/>
                    <a:pt x="14" y="39"/>
                    <a:pt x="15" y="36"/>
                  </a:cubicBezTo>
                  <a:cubicBezTo>
                    <a:pt x="26" y="10"/>
                    <a:pt x="26" y="10"/>
                    <a:pt x="26" y="10"/>
                  </a:cubicBezTo>
                  <a:cubicBezTo>
                    <a:pt x="27" y="8"/>
                    <a:pt x="27" y="7"/>
                    <a:pt x="26" y="5"/>
                  </a:cubicBezTo>
                  <a:cubicBezTo>
                    <a:pt x="26" y="5"/>
                    <a:pt x="26" y="5"/>
                    <a:pt x="26" y="5"/>
                  </a:cubicBezTo>
                  <a:cubicBezTo>
                    <a:pt x="26" y="3"/>
                    <a:pt x="26" y="1"/>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grpSp>
      <p:sp>
        <p:nvSpPr>
          <p:cNvPr id="113" name="Rectangle: Rounded Corners 112">
            <a:extLst>
              <a:ext uri="{FF2B5EF4-FFF2-40B4-BE49-F238E27FC236}">
                <a16:creationId xmlns:a16="http://schemas.microsoft.com/office/drawing/2014/main" id="{676E08DA-CE8B-472F-9BB9-1AB16D390DFD}"/>
              </a:ext>
            </a:extLst>
          </p:cNvPr>
          <p:cNvSpPr/>
          <p:nvPr/>
        </p:nvSpPr>
        <p:spPr bwMode="auto">
          <a:xfrm>
            <a:off x="127821" y="5168051"/>
            <a:ext cx="1221072" cy="842599"/>
          </a:xfrm>
          <a:prstGeom prst="roundRect">
            <a:avLst/>
          </a:prstGeom>
          <a:solidFill>
            <a:schemeClr val="tx1">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765" dirty="0">
                <a:gradFill>
                  <a:gsLst>
                    <a:gs pos="0">
                      <a:srgbClr val="FFFFFF"/>
                    </a:gs>
                    <a:gs pos="100000">
                      <a:srgbClr val="FFFFFF"/>
                    </a:gs>
                  </a:gsLst>
                  <a:lin ang="5400000" scaled="0"/>
                </a:gradFill>
                <a:latin typeface="Segoe UI"/>
                <a:ea typeface="Segoe UI" pitchFamily="34" charset="0"/>
                <a:cs typeface="Segoe UI" pitchFamily="34" charset="0"/>
              </a:rPr>
              <a:t>A)</a:t>
            </a:r>
            <a:br>
              <a:rPr lang="en-US" sz="1765" dirty="0">
                <a:gradFill>
                  <a:gsLst>
                    <a:gs pos="0">
                      <a:srgbClr val="FFFFFF"/>
                    </a:gs>
                    <a:gs pos="100000">
                      <a:srgbClr val="FFFFFF"/>
                    </a:gs>
                  </a:gsLst>
                  <a:lin ang="5400000" scaled="0"/>
                </a:gradFill>
                <a:latin typeface="Segoe UI"/>
                <a:ea typeface="Segoe UI" pitchFamily="34" charset="0"/>
                <a:cs typeface="Segoe UI" pitchFamily="34" charset="0"/>
              </a:rPr>
            </a:br>
            <a:r>
              <a:rPr lang="en-US" sz="1765" dirty="0">
                <a:gradFill>
                  <a:gsLst>
                    <a:gs pos="0">
                      <a:srgbClr val="FFFFFF"/>
                    </a:gs>
                    <a:gs pos="100000">
                      <a:srgbClr val="FFFFFF"/>
                    </a:gs>
                  </a:gsLst>
                  <a:lin ang="5400000" scaled="0"/>
                </a:gradFill>
                <a:latin typeface="Segoe UI"/>
                <a:ea typeface="Segoe UI" pitchFamily="34" charset="0"/>
                <a:cs typeface="Segoe UI" pitchFamily="34" charset="0"/>
              </a:rPr>
              <a:t>I.R.</a:t>
            </a:r>
          </a:p>
        </p:txBody>
      </p:sp>
      <p:sp>
        <p:nvSpPr>
          <p:cNvPr id="114" name="Rectangle: Rounded Corners 113">
            <a:extLst>
              <a:ext uri="{FF2B5EF4-FFF2-40B4-BE49-F238E27FC236}">
                <a16:creationId xmlns:a16="http://schemas.microsoft.com/office/drawing/2014/main" id="{B442251D-152A-4B3D-9D54-3860BE9BCC98}"/>
              </a:ext>
            </a:extLst>
          </p:cNvPr>
          <p:cNvSpPr/>
          <p:nvPr/>
        </p:nvSpPr>
        <p:spPr bwMode="auto">
          <a:xfrm>
            <a:off x="2678798" y="5168051"/>
            <a:ext cx="1221072" cy="84259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765" b="1" dirty="0">
                <a:gradFill>
                  <a:gsLst>
                    <a:gs pos="0">
                      <a:srgbClr val="FFFFFF"/>
                    </a:gs>
                    <a:gs pos="100000">
                      <a:srgbClr val="FFFFFF"/>
                    </a:gs>
                  </a:gsLst>
                  <a:lin ang="5400000" scaled="0"/>
                </a:gradFill>
                <a:latin typeface="Segoe UI"/>
                <a:ea typeface="Segoe UI" pitchFamily="34" charset="0"/>
                <a:cs typeface="Segoe UI" pitchFamily="34" charset="0"/>
              </a:rPr>
              <a:t>C)</a:t>
            </a:r>
          </a:p>
          <a:p>
            <a:pPr algn="ctr" defTabSz="932114" fontAlgn="base">
              <a:spcBef>
                <a:spcPct val="0"/>
              </a:spcBef>
              <a:spcAft>
                <a:spcPct val="0"/>
              </a:spcAft>
              <a:defRPr/>
            </a:pPr>
            <a:r>
              <a:rPr lang="en-US" sz="1765" b="1" dirty="0">
                <a:gradFill>
                  <a:gsLst>
                    <a:gs pos="0">
                      <a:srgbClr val="FFFFFF"/>
                    </a:gs>
                    <a:gs pos="100000">
                      <a:srgbClr val="FFFFFF"/>
                    </a:gs>
                  </a:gsLst>
                  <a:lin ang="5400000" scaled="0"/>
                </a:gradFill>
                <a:latin typeface="Segoe UI"/>
                <a:ea typeface="Segoe UI" pitchFamily="34" charset="0"/>
                <a:cs typeface="Segoe UI" pitchFamily="34" charset="0"/>
              </a:rPr>
              <a:t>Table</a:t>
            </a:r>
          </a:p>
        </p:txBody>
      </p:sp>
      <p:sp>
        <p:nvSpPr>
          <p:cNvPr id="4" name="Rectangle: Rounded Corners 3">
            <a:extLst>
              <a:ext uri="{FF2B5EF4-FFF2-40B4-BE49-F238E27FC236}">
                <a16:creationId xmlns:a16="http://schemas.microsoft.com/office/drawing/2014/main" id="{5700E8F9-699D-4F16-9204-5D993B705A5D}"/>
              </a:ext>
            </a:extLst>
          </p:cNvPr>
          <p:cNvSpPr/>
          <p:nvPr/>
        </p:nvSpPr>
        <p:spPr bwMode="auto">
          <a:xfrm>
            <a:off x="3954288" y="5168051"/>
            <a:ext cx="1221072" cy="842599"/>
          </a:xfrm>
          <a:prstGeom prst="roundRect">
            <a:avLst/>
          </a:prstGeom>
          <a:solidFill>
            <a:schemeClr val="tx1">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765" dirty="0">
                <a:gradFill>
                  <a:gsLst>
                    <a:gs pos="0">
                      <a:srgbClr val="FFFFFF"/>
                    </a:gs>
                    <a:gs pos="100000">
                      <a:srgbClr val="FFFFFF"/>
                    </a:gs>
                  </a:gsLst>
                  <a:lin ang="5400000" scaled="0"/>
                </a:gradFill>
                <a:latin typeface="Segoe UI"/>
                <a:ea typeface="Segoe UI" pitchFamily="34" charset="0"/>
                <a:cs typeface="Segoe UI" pitchFamily="34" charset="0"/>
              </a:rPr>
              <a:t>D)</a:t>
            </a:r>
            <a:br>
              <a:rPr lang="en-US" sz="1765">
                <a:gradFill>
                  <a:gsLst>
                    <a:gs pos="0">
                      <a:srgbClr val="FFFFFF"/>
                    </a:gs>
                    <a:gs pos="100000">
                      <a:srgbClr val="FFFFFF"/>
                    </a:gs>
                  </a:gsLst>
                  <a:lin ang="5400000" scaled="0"/>
                </a:gradFill>
                <a:latin typeface="Segoe UI"/>
                <a:ea typeface="Segoe UI" pitchFamily="34" charset="0"/>
                <a:cs typeface="Segoe UI" pitchFamily="34" charset="0"/>
              </a:rPr>
            </a:br>
            <a:r>
              <a:rPr lang="en-US" sz="1765">
                <a:gradFill>
                  <a:gsLst>
                    <a:gs pos="0">
                      <a:srgbClr val="FFFFFF"/>
                    </a:gs>
                    <a:gs pos="100000">
                      <a:srgbClr val="FFFFFF"/>
                    </a:gs>
                  </a:gsLst>
                  <a:lin ang="5400000" scaled="0"/>
                </a:gradFill>
                <a:ea typeface="Segoe UI" pitchFamily="34" charset="0"/>
                <a:cs typeface="Segoe UI" pitchFamily="34" charset="0"/>
              </a:rPr>
              <a:t>Activity</a:t>
            </a:r>
            <a:endParaRPr lang="en-US" sz="1765"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 name="Rectangle: Rounded Corners 4">
            <a:extLst>
              <a:ext uri="{FF2B5EF4-FFF2-40B4-BE49-F238E27FC236}">
                <a16:creationId xmlns:a16="http://schemas.microsoft.com/office/drawing/2014/main" id="{467C6208-0493-4133-BEBF-FB6225800BC0}"/>
              </a:ext>
            </a:extLst>
          </p:cNvPr>
          <p:cNvSpPr/>
          <p:nvPr/>
        </p:nvSpPr>
        <p:spPr bwMode="auto">
          <a:xfrm>
            <a:off x="1403310" y="5168051"/>
            <a:ext cx="1221072" cy="842599"/>
          </a:xfrm>
          <a:prstGeom prst="roundRect">
            <a:avLst/>
          </a:prstGeom>
          <a:solidFill>
            <a:schemeClr val="tx1">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765" dirty="0">
                <a:gradFill>
                  <a:gsLst>
                    <a:gs pos="0">
                      <a:srgbClr val="FFFFFF"/>
                    </a:gs>
                    <a:gs pos="100000">
                      <a:srgbClr val="FFFFFF"/>
                    </a:gs>
                  </a:gsLst>
                  <a:lin ang="5400000" scaled="0"/>
                </a:gradFill>
                <a:latin typeface="Segoe UI"/>
                <a:ea typeface="Segoe UI" pitchFamily="34" charset="0"/>
                <a:cs typeface="Segoe UI" pitchFamily="34" charset="0"/>
              </a:rPr>
              <a:t>B)</a:t>
            </a:r>
          </a:p>
          <a:p>
            <a:pPr algn="ctr" defTabSz="932114" fontAlgn="base">
              <a:spcBef>
                <a:spcPct val="0"/>
              </a:spcBef>
              <a:spcAft>
                <a:spcPct val="0"/>
              </a:spcAft>
              <a:defRPr/>
            </a:pPr>
            <a:r>
              <a:rPr lang="en-US" sz="1765" dirty="0">
                <a:gradFill>
                  <a:gsLst>
                    <a:gs pos="0">
                      <a:srgbClr val="FFFFFF"/>
                    </a:gs>
                    <a:gs pos="100000">
                      <a:srgbClr val="FFFFFF"/>
                    </a:gs>
                  </a:gsLst>
                  <a:lin ang="5400000" scaled="0"/>
                </a:gradFill>
                <a:ea typeface="Segoe UI" pitchFamily="34" charset="0"/>
                <a:cs typeface="Segoe UI" pitchFamily="34" charset="0"/>
              </a:rPr>
              <a:t>Linked Service</a:t>
            </a:r>
          </a:p>
        </p:txBody>
      </p:sp>
    </p:spTree>
    <p:extLst>
      <p:ext uri="{BB962C8B-B14F-4D97-AF65-F5344CB8AC3E}">
        <p14:creationId xmlns:p14="http://schemas.microsoft.com/office/powerpoint/2010/main" val="82417490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Rectangle 123">
            <a:extLst>
              <a:ext uri="{FF2B5EF4-FFF2-40B4-BE49-F238E27FC236}">
                <a16:creationId xmlns:a16="http://schemas.microsoft.com/office/drawing/2014/main" id="{2734DA84-63F0-A34B-9576-E1EC3045297A}"/>
              </a:ext>
            </a:extLst>
          </p:cNvPr>
          <p:cNvSpPr/>
          <p:nvPr/>
        </p:nvSpPr>
        <p:spPr>
          <a:xfrm>
            <a:off x="1187526" y="1487488"/>
            <a:ext cx="3703719" cy="329393"/>
          </a:xfrm>
          <a:prstGeom prst="rect">
            <a:avLst/>
          </a:prstGeom>
          <a:solidFill>
            <a:srgbClr val="5482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Design Presentation: Data Loading &amp; Data Lake Organization</a:t>
            </a:r>
          </a:p>
        </p:txBody>
      </p:sp>
      <p:sp>
        <p:nvSpPr>
          <p:cNvPr id="109" name="TextBox 108">
            <a:extLst>
              <a:ext uri="{FF2B5EF4-FFF2-40B4-BE49-F238E27FC236}">
                <a16:creationId xmlns:a16="http://schemas.microsoft.com/office/drawing/2014/main" id="{CADBA02C-426E-C544-BACC-6D66DBAA0E34}"/>
              </a:ext>
            </a:extLst>
          </p:cNvPr>
          <p:cNvSpPr txBox="1"/>
          <p:nvPr/>
        </p:nvSpPr>
        <p:spPr>
          <a:xfrm>
            <a:off x="1180391" y="956893"/>
            <a:ext cx="3717989" cy="27699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sv-SE" sz="1200" b="0" i="0" u="none" strike="noStrike" kern="0" cap="none" spc="0" normalizeH="0" baseline="0" noProof="0">
                <a:ln>
                  <a:noFill/>
                </a:ln>
                <a:solidFill>
                  <a:srgbClr val="0078D4"/>
                </a:solidFill>
                <a:effectLst/>
                <a:uLnTx/>
                <a:uFillTx/>
                <a:latin typeface="Segoe UI Semibold"/>
                <a:ea typeface="+mn-ea"/>
                <a:cs typeface="+mn-cs"/>
              </a:rPr>
              <a:t>Day 1</a:t>
            </a:r>
            <a:endParaRPr kumimoji="0" lang="en-US" sz="1200" b="0" i="0" u="none" strike="noStrike" kern="1200" cap="none" spc="0" normalizeH="0" baseline="0" noProof="0">
              <a:ln>
                <a:noFill/>
              </a:ln>
              <a:solidFill>
                <a:srgbClr val="0078D4"/>
              </a:solidFill>
              <a:effectLst/>
              <a:uLnTx/>
              <a:uFillTx/>
              <a:latin typeface="Segoe UI"/>
              <a:ea typeface="+mn-ea"/>
              <a:cs typeface="+mn-cs"/>
            </a:endParaRPr>
          </a:p>
        </p:txBody>
      </p:sp>
      <p:sp>
        <p:nvSpPr>
          <p:cNvPr id="121" name="Rectangle 120">
            <a:extLst>
              <a:ext uri="{FF2B5EF4-FFF2-40B4-BE49-F238E27FC236}">
                <a16:creationId xmlns:a16="http://schemas.microsoft.com/office/drawing/2014/main" id="{E4EA95DF-F464-5241-8906-C596921312D1}"/>
              </a:ext>
            </a:extLst>
          </p:cNvPr>
          <p:cNvSpPr/>
          <p:nvPr/>
        </p:nvSpPr>
        <p:spPr>
          <a:xfrm>
            <a:off x="1187526" y="1267218"/>
            <a:ext cx="3703719" cy="173736"/>
          </a:xfrm>
          <a:prstGeom prst="rect">
            <a:avLst/>
          </a:prstGeom>
          <a:solidFill>
            <a:srgbClr val="FFD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Welcome, Objectives</a:t>
            </a:r>
          </a:p>
        </p:txBody>
      </p:sp>
      <p:sp>
        <p:nvSpPr>
          <p:cNvPr id="123" name="Rectangle 122">
            <a:extLst>
              <a:ext uri="{FF2B5EF4-FFF2-40B4-BE49-F238E27FC236}">
                <a16:creationId xmlns:a16="http://schemas.microsoft.com/office/drawing/2014/main" id="{5300BFD2-26ED-7D43-BD44-02AA80527AED}"/>
              </a:ext>
            </a:extLst>
          </p:cNvPr>
          <p:cNvSpPr/>
          <p:nvPr/>
        </p:nvSpPr>
        <p:spPr>
          <a:xfrm>
            <a:off x="1187526" y="2253003"/>
            <a:ext cx="3703719" cy="174265"/>
          </a:xfrm>
          <a:prstGeom prst="rect">
            <a:avLst/>
          </a:prstGeom>
          <a:solidFill>
            <a:srgbClr val="CFCF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Break</a:t>
            </a:r>
          </a:p>
        </p:txBody>
      </p:sp>
      <p:sp>
        <p:nvSpPr>
          <p:cNvPr id="126" name="Rectangle 125">
            <a:extLst>
              <a:ext uri="{FF2B5EF4-FFF2-40B4-BE49-F238E27FC236}">
                <a16:creationId xmlns:a16="http://schemas.microsoft.com/office/drawing/2014/main" id="{B3ECAFCB-43E8-414C-ABD6-A3A7652F2786}"/>
              </a:ext>
            </a:extLst>
          </p:cNvPr>
          <p:cNvSpPr/>
          <p:nvPr/>
        </p:nvSpPr>
        <p:spPr>
          <a:xfrm>
            <a:off x="1187526" y="3132984"/>
            <a:ext cx="3703719" cy="174265"/>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Break</a:t>
            </a:r>
          </a:p>
        </p:txBody>
      </p:sp>
      <p:sp>
        <p:nvSpPr>
          <p:cNvPr id="127" name="Rectangle 126">
            <a:extLst>
              <a:ext uri="{FF2B5EF4-FFF2-40B4-BE49-F238E27FC236}">
                <a16:creationId xmlns:a16="http://schemas.microsoft.com/office/drawing/2014/main" id="{F7979387-333F-E84B-BB28-31EF07BC66B5}"/>
              </a:ext>
            </a:extLst>
          </p:cNvPr>
          <p:cNvSpPr/>
          <p:nvPr/>
        </p:nvSpPr>
        <p:spPr>
          <a:xfrm>
            <a:off x="1187526" y="3362927"/>
            <a:ext cx="3703719" cy="594360"/>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PoC Challenge 1</a:t>
            </a:r>
          </a:p>
        </p:txBody>
      </p:sp>
      <p:sp>
        <p:nvSpPr>
          <p:cNvPr id="128" name="Rectangle 127">
            <a:extLst>
              <a:ext uri="{FF2B5EF4-FFF2-40B4-BE49-F238E27FC236}">
                <a16:creationId xmlns:a16="http://schemas.microsoft.com/office/drawing/2014/main" id="{7D7A5CFA-9BB2-A34B-870B-E76B6EE1DE1B}"/>
              </a:ext>
            </a:extLst>
          </p:cNvPr>
          <p:cNvSpPr/>
          <p:nvPr/>
        </p:nvSpPr>
        <p:spPr>
          <a:xfrm>
            <a:off x="1187526" y="4012964"/>
            <a:ext cx="3703719" cy="174265"/>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Long Break</a:t>
            </a:r>
          </a:p>
        </p:txBody>
      </p:sp>
      <p:sp>
        <p:nvSpPr>
          <p:cNvPr id="129" name="Rectangle 128">
            <a:extLst>
              <a:ext uri="{FF2B5EF4-FFF2-40B4-BE49-F238E27FC236}">
                <a16:creationId xmlns:a16="http://schemas.microsoft.com/office/drawing/2014/main" id="{960494EA-7B87-C345-A1A9-4A1BA0CAEF56}"/>
              </a:ext>
            </a:extLst>
          </p:cNvPr>
          <p:cNvSpPr/>
          <p:nvPr/>
        </p:nvSpPr>
        <p:spPr>
          <a:xfrm>
            <a:off x="1187526" y="2482946"/>
            <a:ext cx="3703719" cy="594360"/>
          </a:xfrm>
          <a:prstGeom prst="rect">
            <a:avLst/>
          </a:prstGeom>
          <a:solidFill>
            <a:srgbClr val="5482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Design Presentation: DW Optimization</a:t>
            </a:r>
          </a:p>
        </p:txBody>
      </p:sp>
      <p:sp>
        <p:nvSpPr>
          <p:cNvPr id="131" name="Rectangle 130">
            <a:extLst>
              <a:ext uri="{FF2B5EF4-FFF2-40B4-BE49-F238E27FC236}">
                <a16:creationId xmlns:a16="http://schemas.microsoft.com/office/drawing/2014/main" id="{F7F25FE6-BA7D-D642-9881-5B4859CA133D}"/>
              </a:ext>
            </a:extLst>
          </p:cNvPr>
          <p:cNvSpPr/>
          <p:nvPr/>
        </p:nvSpPr>
        <p:spPr>
          <a:xfrm>
            <a:off x="1187526" y="5340154"/>
            <a:ext cx="3703719" cy="594360"/>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PoC Challenge</a:t>
            </a:r>
            <a:r>
              <a:rPr lang="en-US" sz="900" dirty="0">
                <a:solidFill>
                  <a:srgbClr val="FFFFFF"/>
                </a:solidFill>
                <a:latin typeface="Segoe UI" panose="020B0502040204020203" pitchFamily="34" charset="0"/>
                <a:cs typeface="Segoe UI" panose="020B0502040204020203" pitchFamily="34" charset="0"/>
              </a:rPr>
              <a:t> </a:t>
            </a:r>
            <a:r>
              <a:rPr kumimoji="0" lang="en-US" sz="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2</a:t>
            </a:r>
          </a:p>
        </p:txBody>
      </p:sp>
      <p:grpSp>
        <p:nvGrpSpPr>
          <p:cNvPr id="71" name="Group 70">
            <a:extLst>
              <a:ext uri="{FF2B5EF4-FFF2-40B4-BE49-F238E27FC236}">
                <a16:creationId xmlns:a16="http://schemas.microsoft.com/office/drawing/2014/main" id="{BD8EC938-9F29-1049-A337-436221B14DF7}"/>
              </a:ext>
            </a:extLst>
          </p:cNvPr>
          <p:cNvGrpSpPr/>
          <p:nvPr/>
        </p:nvGrpSpPr>
        <p:grpSpPr>
          <a:xfrm>
            <a:off x="5678016" y="1176934"/>
            <a:ext cx="6896402" cy="4363759"/>
            <a:chOff x="2784312" y="1022962"/>
            <a:chExt cx="6896402" cy="4363759"/>
          </a:xfrm>
        </p:grpSpPr>
        <p:sp>
          <p:nvSpPr>
            <p:cNvPr id="72" name="Rectangle 71">
              <a:extLst>
                <a:ext uri="{FF2B5EF4-FFF2-40B4-BE49-F238E27FC236}">
                  <a16:creationId xmlns:a16="http://schemas.microsoft.com/office/drawing/2014/main" id="{4CA16104-B05E-5541-8B42-3DF6CCB77E1A}"/>
                </a:ext>
              </a:extLst>
            </p:cNvPr>
            <p:cNvSpPr/>
            <p:nvPr/>
          </p:nvSpPr>
          <p:spPr>
            <a:xfrm>
              <a:off x="3360004" y="1578384"/>
              <a:ext cx="5050570" cy="616627"/>
            </a:xfrm>
            <a:prstGeom prst="rect">
              <a:avLst/>
            </a:prstGeom>
            <a:solidFill>
              <a:srgbClr val="D6E8F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3" name="Oval 72">
              <a:extLst>
                <a:ext uri="{FF2B5EF4-FFF2-40B4-BE49-F238E27FC236}">
                  <a16:creationId xmlns:a16="http://schemas.microsoft.com/office/drawing/2014/main" id="{923F76B6-A190-E64B-9C4D-E6E6E6B7AC47}"/>
                </a:ext>
              </a:extLst>
            </p:cNvPr>
            <p:cNvSpPr/>
            <p:nvPr/>
          </p:nvSpPr>
          <p:spPr>
            <a:xfrm>
              <a:off x="2784312" y="1022962"/>
              <a:ext cx="1005840" cy="1005840"/>
            </a:xfrm>
            <a:prstGeom prst="ellipse">
              <a:avLst/>
            </a:prstGeom>
            <a:solidFill>
              <a:schemeClr val="bg1"/>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75" name="TextBox 74">
              <a:extLst>
                <a:ext uri="{FF2B5EF4-FFF2-40B4-BE49-F238E27FC236}">
                  <a16:creationId xmlns:a16="http://schemas.microsoft.com/office/drawing/2014/main" id="{1F0D6018-AFB5-DA49-B3F9-CA5F0E0FD8F4}"/>
                </a:ext>
              </a:extLst>
            </p:cNvPr>
            <p:cNvSpPr txBox="1"/>
            <p:nvPr/>
          </p:nvSpPr>
          <p:spPr>
            <a:xfrm>
              <a:off x="3679988" y="1631069"/>
              <a:ext cx="5674466" cy="511256"/>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1600" b="0" i="1" u="none" strike="noStrike" kern="1200" cap="none" spc="0" normalizeH="0" baseline="0" noProof="0">
                  <a:ln>
                    <a:noFill/>
                  </a:ln>
                  <a:solidFill>
                    <a:srgbClr val="000000"/>
                  </a:solidFill>
                  <a:effectLst/>
                  <a:uLnTx/>
                  <a:uFillTx/>
                  <a:latin typeface="Segoe UI"/>
                  <a:ea typeface="+mn-ea"/>
                  <a:cs typeface="+mn-cs"/>
                </a:rPr>
                <a:t>Please refer to the descriptions below for reference</a:t>
              </a:r>
              <a:endParaRPr kumimoji="0" lang="en-US" sz="3200" b="0" i="1" u="none" strike="noStrike" kern="1200" cap="none" spc="0" normalizeH="0" baseline="0" noProof="0">
                <a:ln>
                  <a:noFill/>
                </a:ln>
                <a:solidFill>
                  <a:srgbClr val="000000"/>
                </a:solidFill>
                <a:effectLst/>
                <a:uLnTx/>
                <a:uFillTx/>
                <a:latin typeface="Segoe UI"/>
                <a:ea typeface="+mn-ea"/>
                <a:cs typeface="+mn-cs"/>
              </a:endParaRPr>
            </a:p>
          </p:txBody>
        </p:sp>
        <p:pic>
          <p:nvPicPr>
            <p:cNvPr id="76" name="Picture 75">
              <a:extLst>
                <a:ext uri="{FF2B5EF4-FFF2-40B4-BE49-F238E27FC236}">
                  <a16:creationId xmlns:a16="http://schemas.microsoft.com/office/drawing/2014/main" id="{B2B90A10-0583-594F-8E0B-F968F43AC8C1}"/>
                </a:ext>
              </a:extLst>
            </p:cNvPr>
            <p:cNvPicPr>
              <a:picLocks noChangeAspect="1"/>
            </p:cNvPicPr>
            <p:nvPr/>
          </p:nvPicPr>
          <p:blipFill rotWithShape="1">
            <a:blip r:embed="rId3" cstate="print">
              <a:lum bright="70000" contrast="-70000"/>
              <a:alphaModFix amt="35000"/>
              <a:extLst>
                <a:ext uri="{28A0092B-C50C-407E-A947-70E740481C1C}">
                  <a14:useLocalDpi xmlns:a14="http://schemas.microsoft.com/office/drawing/2010/main" val="0"/>
                </a:ext>
              </a:extLst>
            </a:blip>
            <a:srcRect b="13481"/>
            <a:stretch/>
          </p:blipFill>
          <p:spPr>
            <a:xfrm>
              <a:off x="2808165" y="1117881"/>
              <a:ext cx="1005840" cy="870238"/>
            </a:xfrm>
            <a:prstGeom prst="rect">
              <a:avLst/>
            </a:prstGeom>
          </p:spPr>
        </p:pic>
        <p:sp>
          <p:nvSpPr>
            <p:cNvPr id="77" name="TextBox 76">
              <a:extLst>
                <a:ext uri="{FF2B5EF4-FFF2-40B4-BE49-F238E27FC236}">
                  <a16:creationId xmlns:a16="http://schemas.microsoft.com/office/drawing/2014/main" id="{A21006D2-45F0-8440-A4EC-4F7C4CD870C3}"/>
                </a:ext>
              </a:extLst>
            </p:cNvPr>
            <p:cNvSpPr txBox="1"/>
            <p:nvPr/>
          </p:nvSpPr>
          <p:spPr>
            <a:xfrm>
              <a:off x="3210624" y="2235535"/>
              <a:ext cx="6470090" cy="1151753"/>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150000"/>
                </a:lnSpc>
                <a:spcBef>
                  <a:spcPts val="0"/>
                </a:spcBef>
                <a:spcAft>
                  <a:spcPts val="588"/>
                </a:spcAft>
                <a:buClrTx/>
                <a:buSzTx/>
                <a:buFontTx/>
                <a:buNone/>
                <a:tabLst/>
                <a:defRPr/>
              </a:pPr>
              <a:r>
                <a:rPr kumimoji="0" lang="en-US" sz="2000" b="0" i="0" u="none" strike="noStrike" kern="1200" cap="none" spc="0" normalizeH="0" baseline="0" noProof="0" dirty="0">
                  <a:ln>
                    <a:noFill/>
                  </a:ln>
                  <a:solidFill>
                    <a:srgbClr val="5D2D92"/>
                  </a:solidFill>
                  <a:effectLst/>
                  <a:uLnTx/>
                  <a:uFillTx/>
                  <a:latin typeface="Segoe UI"/>
                  <a:ea typeface="+mn-ea"/>
                  <a:cs typeface="+mn-cs"/>
                </a:rPr>
                <a:t>Types of activities: </a:t>
              </a:r>
            </a:p>
            <a:p>
              <a:pPr marL="0" marR="0" lvl="0" indent="0" algn="l" defTabSz="914400" rtl="0" eaLnBrk="1" fontAlgn="auto" latinLnBrk="0" hangingPunct="1">
                <a:lnSpc>
                  <a:spcPct val="150000"/>
                </a:lnSpc>
                <a:spcBef>
                  <a:spcPts val="0"/>
                </a:spcBef>
                <a:spcAft>
                  <a:spcPts val="588"/>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Attendees will participate in two different types of activities: </a:t>
              </a:r>
              <a:endParaRPr kumimoji="0" lang="en-US" sz="18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78" name="TextBox 77">
              <a:extLst>
                <a:ext uri="{FF2B5EF4-FFF2-40B4-BE49-F238E27FC236}">
                  <a16:creationId xmlns:a16="http://schemas.microsoft.com/office/drawing/2014/main" id="{942B5315-B823-CE41-9A11-1E0EDB81EBFC}"/>
                </a:ext>
              </a:extLst>
            </p:cNvPr>
            <p:cNvSpPr txBox="1"/>
            <p:nvPr/>
          </p:nvSpPr>
          <p:spPr>
            <a:xfrm>
              <a:off x="3210624" y="4189123"/>
              <a:ext cx="6470090" cy="1197598"/>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150000"/>
                </a:lnSpc>
                <a:spcBef>
                  <a:spcPts val="0"/>
                </a:spcBef>
                <a:spcAft>
                  <a:spcPts val="588"/>
                </a:spcAft>
                <a:buClrTx/>
                <a:buSzTx/>
                <a:buFontTx/>
                <a:buNone/>
                <a:tabLst/>
                <a:defRPr/>
              </a:pPr>
              <a:r>
                <a:rPr kumimoji="0" lang="en-US" sz="2000" b="0" i="0" u="none" strike="noStrike" kern="1200" cap="none" spc="0" normalizeH="0" baseline="0" noProof="0" dirty="0">
                  <a:ln>
                    <a:noFill/>
                  </a:ln>
                  <a:solidFill>
                    <a:srgbClr val="5D2D92"/>
                  </a:solidFill>
                  <a:effectLst/>
                  <a:uLnTx/>
                  <a:uFillTx/>
                  <a:latin typeface="Segoe UI"/>
                  <a:ea typeface="+mn-ea"/>
                  <a:cs typeface="+mn-cs"/>
                </a:rPr>
                <a:t>Location of activities: </a:t>
              </a:r>
            </a:p>
            <a:p>
              <a:pPr marL="0" marR="0" lvl="0" indent="0" algn="l" defTabSz="914400" rtl="0" eaLnBrk="1" fontAlgn="auto" latinLnBrk="0" hangingPunct="1">
                <a:lnSpc>
                  <a:spcPct val="150000"/>
                </a:lnSpc>
                <a:spcBef>
                  <a:spcPts val="0"/>
                </a:spcBef>
                <a:spcAft>
                  <a:spcPts val="588"/>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Each activity will take place in the following location:</a:t>
              </a:r>
              <a:endParaRPr kumimoji="0" lang="en-US" sz="1800"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79" name="TextBox 78">
            <a:extLst>
              <a:ext uri="{FF2B5EF4-FFF2-40B4-BE49-F238E27FC236}">
                <a16:creationId xmlns:a16="http://schemas.microsoft.com/office/drawing/2014/main" id="{1E2842D7-2CB5-D54D-948F-69B2F1220752}"/>
              </a:ext>
            </a:extLst>
          </p:cNvPr>
          <p:cNvSpPr txBox="1"/>
          <p:nvPr/>
        </p:nvSpPr>
        <p:spPr>
          <a:xfrm>
            <a:off x="350669" y="164339"/>
            <a:ext cx="12443893" cy="899055"/>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4400" b="0" i="0" u="none" strike="noStrike" kern="1200" cap="none" spc="0" normalizeH="0" baseline="0" noProof="0">
                <a:ln>
                  <a:noFill/>
                </a:ln>
                <a:solidFill>
                  <a:srgbClr val="002050"/>
                </a:solidFill>
                <a:effectLst/>
                <a:uLnTx/>
                <a:uFillTx/>
                <a:latin typeface="Segoe UI"/>
                <a:ea typeface="+mn-ea"/>
                <a:cs typeface="+mn-cs"/>
              </a:rPr>
              <a:t>A look into the Day 1 agenda:</a:t>
            </a:r>
          </a:p>
        </p:txBody>
      </p:sp>
      <p:sp>
        <p:nvSpPr>
          <p:cNvPr id="2" name="Rectangle 1">
            <a:extLst>
              <a:ext uri="{FF2B5EF4-FFF2-40B4-BE49-F238E27FC236}">
                <a16:creationId xmlns:a16="http://schemas.microsoft.com/office/drawing/2014/main" id="{CD6D9F68-D0A3-294D-AA39-14EE0E037935}"/>
              </a:ext>
            </a:extLst>
          </p:cNvPr>
          <p:cNvSpPr/>
          <p:nvPr/>
        </p:nvSpPr>
        <p:spPr bwMode="auto">
          <a:xfrm>
            <a:off x="6287775" y="3558401"/>
            <a:ext cx="182880" cy="182880"/>
          </a:xfrm>
          <a:prstGeom prst="rect">
            <a:avLst/>
          </a:prstGeom>
          <a:solidFill>
            <a:srgbClr val="FFDF7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1" name="Rectangle 80">
            <a:extLst>
              <a:ext uri="{FF2B5EF4-FFF2-40B4-BE49-F238E27FC236}">
                <a16:creationId xmlns:a16="http://schemas.microsoft.com/office/drawing/2014/main" id="{978D7CC9-09A4-3C49-880C-76600E463CB7}"/>
              </a:ext>
            </a:extLst>
          </p:cNvPr>
          <p:cNvSpPr/>
          <p:nvPr/>
        </p:nvSpPr>
        <p:spPr bwMode="auto">
          <a:xfrm>
            <a:off x="6287775" y="3892077"/>
            <a:ext cx="182880" cy="182880"/>
          </a:xfrm>
          <a:prstGeom prst="rect">
            <a:avLst/>
          </a:prstGeom>
          <a:solidFill>
            <a:srgbClr val="54823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2" name="Rectangle 81">
            <a:extLst>
              <a:ext uri="{FF2B5EF4-FFF2-40B4-BE49-F238E27FC236}">
                <a16:creationId xmlns:a16="http://schemas.microsoft.com/office/drawing/2014/main" id="{DDB1F0C0-E936-EF4A-AF4D-976508A9A24F}"/>
              </a:ext>
            </a:extLst>
          </p:cNvPr>
          <p:cNvSpPr/>
          <p:nvPr/>
        </p:nvSpPr>
        <p:spPr bwMode="auto">
          <a:xfrm>
            <a:off x="8777288" y="3558401"/>
            <a:ext cx="182880" cy="182880"/>
          </a:xfrm>
          <a:prstGeom prst="rect">
            <a:avLst/>
          </a:prstGeom>
          <a:solidFill>
            <a:srgbClr val="2F559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 name="TextBox 83">
            <a:extLst>
              <a:ext uri="{FF2B5EF4-FFF2-40B4-BE49-F238E27FC236}">
                <a16:creationId xmlns:a16="http://schemas.microsoft.com/office/drawing/2014/main" id="{B7D93233-541A-CF47-BFFF-7DC1FB65E6FE}"/>
              </a:ext>
            </a:extLst>
          </p:cNvPr>
          <p:cNvSpPr txBox="1"/>
          <p:nvPr/>
        </p:nvSpPr>
        <p:spPr>
          <a:xfrm>
            <a:off x="6388287" y="3433334"/>
            <a:ext cx="2044513" cy="442007"/>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1100" b="0" i="0" u="none" strike="noStrike" kern="1200" cap="none" spc="0" normalizeH="0" baseline="0" noProof="0">
                <a:ln>
                  <a:noFill/>
                </a:ln>
                <a:solidFill>
                  <a:srgbClr val="000000"/>
                </a:solidFill>
                <a:effectLst/>
                <a:uLnTx/>
                <a:uFillTx/>
                <a:latin typeface="Segoe UI"/>
                <a:ea typeface="+mn-ea"/>
                <a:cs typeface="+mn-cs"/>
              </a:rPr>
              <a:t>Keynote</a:t>
            </a:r>
            <a:endParaRPr kumimoji="0" lang="en-US" sz="20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TextBox 84">
            <a:extLst>
              <a:ext uri="{FF2B5EF4-FFF2-40B4-BE49-F238E27FC236}">
                <a16:creationId xmlns:a16="http://schemas.microsoft.com/office/drawing/2014/main" id="{8F5CB179-ADE8-B54E-917B-264A50CD3592}"/>
              </a:ext>
            </a:extLst>
          </p:cNvPr>
          <p:cNvSpPr txBox="1"/>
          <p:nvPr/>
        </p:nvSpPr>
        <p:spPr>
          <a:xfrm>
            <a:off x="6388288" y="3761002"/>
            <a:ext cx="2236424" cy="442007"/>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Presentations</a:t>
            </a:r>
            <a:endParaRPr kumimoji="0" lang="en-US" sz="20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87" name="Rectangle 86">
            <a:extLst>
              <a:ext uri="{FF2B5EF4-FFF2-40B4-BE49-F238E27FC236}">
                <a16:creationId xmlns:a16="http://schemas.microsoft.com/office/drawing/2014/main" id="{CEEE47A7-7BC5-114A-B37E-820124DC3850}"/>
              </a:ext>
            </a:extLst>
          </p:cNvPr>
          <p:cNvSpPr/>
          <p:nvPr/>
        </p:nvSpPr>
        <p:spPr bwMode="auto">
          <a:xfrm>
            <a:off x="6598819" y="5521683"/>
            <a:ext cx="182880" cy="182880"/>
          </a:xfrm>
          <a:prstGeom prst="rect">
            <a:avLst/>
          </a:prstGeom>
          <a:solidFill>
            <a:srgbClr val="FFDF7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1" name="Rectangle 90">
            <a:extLst>
              <a:ext uri="{FF2B5EF4-FFF2-40B4-BE49-F238E27FC236}">
                <a16:creationId xmlns:a16="http://schemas.microsoft.com/office/drawing/2014/main" id="{059736C3-5BDC-C74C-B385-0F9BC9CA406F}"/>
              </a:ext>
            </a:extLst>
          </p:cNvPr>
          <p:cNvSpPr/>
          <p:nvPr/>
        </p:nvSpPr>
        <p:spPr bwMode="auto">
          <a:xfrm>
            <a:off x="6288148" y="5939532"/>
            <a:ext cx="182880" cy="182880"/>
          </a:xfrm>
          <a:prstGeom prst="rect">
            <a:avLst/>
          </a:prstGeom>
          <a:solidFill>
            <a:srgbClr val="2F559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3" name="Rectangle 92">
            <a:extLst>
              <a:ext uri="{FF2B5EF4-FFF2-40B4-BE49-F238E27FC236}">
                <a16:creationId xmlns:a16="http://schemas.microsoft.com/office/drawing/2014/main" id="{60A89729-28A0-2443-86FC-73E3200A2897}"/>
              </a:ext>
            </a:extLst>
          </p:cNvPr>
          <p:cNvSpPr/>
          <p:nvPr/>
        </p:nvSpPr>
        <p:spPr bwMode="auto">
          <a:xfrm>
            <a:off x="6292098" y="5521683"/>
            <a:ext cx="182880" cy="182880"/>
          </a:xfrm>
          <a:prstGeom prst="rect">
            <a:avLst/>
          </a:prstGeom>
          <a:solidFill>
            <a:srgbClr val="54823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6" name="TextBox 95">
            <a:extLst>
              <a:ext uri="{FF2B5EF4-FFF2-40B4-BE49-F238E27FC236}">
                <a16:creationId xmlns:a16="http://schemas.microsoft.com/office/drawing/2014/main" id="{7B6AE923-E5EF-9843-986D-8EDE32EF62F5}"/>
              </a:ext>
            </a:extLst>
          </p:cNvPr>
          <p:cNvSpPr txBox="1"/>
          <p:nvPr/>
        </p:nvSpPr>
        <p:spPr>
          <a:xfrm>
            <a:off x="8892883" y="3443373"/>
            <a:ext cx="2044513" cy="442007"/>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Challenges</a:t>
            </a:r>
            <a:endParaRPr kumimoji="0" lang="en-US" sz="20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94" name="TextBox 93">
            <a:extLst>
              <a:ext uri="{FF2B5EF4-FFF2-40B4-BE49-F238E27FC236}">
                <a16:creationId xmlns:a16="http://schemas.microsoft.com/office/drawing/2014/main" id="{BA26E343-B577-7A41-AF12-875457169A96}"/>
              </a:ext>
            </a:extLst>
          </p:cNvPr>
          <p:cNvSpPr txBox="1"/>
          <p:nvPr/>
        </p:nvSpPr>
        <p:spPr>
          <a:xfrm>
            <a:off x="6695783" y="5397450"/>
            <a:ext cx="3574284" cy="442007"/>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1100" b="1" i="0" u="none" strike="noStrike" kern="1200" cap="none" spc="0" normalizeH="0" baseline="0" noProof="0">
                <a:ln>
                  <a:noFill/>
                </a:ln>
                <a:solidFill>
                  <a:srgbClr val="000000"/>
                </a:solidFill>
                <a:effectLst/>
                <a:uLnTx/>
                <a:uFillTx/>
                <a:latin typeface="Segoe UI"/>
                <a:ea typeface="+mn-ea"/>
                <a:cs typeface="+mn-cs"/>
              </a:rPr>
              <a:t>All-up Session: </a:t>
            </a:r>
            <a:r>
              <a:rPr kumimoji="0" lang="en-US" sz="1100" b="0" i="0" u="none" strike="noStrike" kern="1200" cap="none" spc="0" normalizeH="0" baseline="0" noProof="0">
                <a:ln>
                  <a:noFill/>
                </a:ln>
                <a:solidFill>
                  <a:srgbClr val="000000"/>
                </a:solidFill>
                <a:effectLst/>
                <a:uLnTx/>
                <a:uFillTx/>
                <a:latin typeface="Segoe UI"/>
                <a:ea typeface="+mn-ea"/>
                <a:cs typeface="+mn-cs"/>
              </a:rPr>
              <a:t>Teams bridge in calendar invite </a:t>
            </a:r>
            <a:endParaRPr kumimoji="0" lang="en-US" sz="2000" b="0" i="0" u="none" strike="noStrike" kern="1200" cap="none" spc="0" normalizeH="0" baseline="0" noProof="0">
              <a:ln>
                <a:noFill/>
              </a:ln>
              <a:solidFill>
                <a:srgbClr val="000000"/>
              </a:solidFill>
              <a:effectLst/>
              <a:uLnTx/>
              <a:uFillTx/>
              <a:latin typeface="Segoe UI"/>
              <a:ea typeface="+mn-ea"/>
              <a:cs typeface="+mn-cs"/>
            </a:endParaRPr>
          </a:p>
        </p:txBody>
      </p:sp>
      <p:sp>
        <p:nvSpPr>
          <p:cNvPr id="99" name="TextBox 98">
            <a:extLst>
              <a:ext uri="{FF2B5EF4-FFF2-40B4-BE49-F238E27FC236}">
                <a16:creationId xmlns:a16="http://schemas.microsoft.com/office/drawing/2014/main" id="{4F79EB0B-BF64-7C4C-A5A6-2940D9868DAC}"/>
              </a:ext>
            </a:extLst>
          </p:cNvPr>
          <p:cNvSpPr txBox="1"/>
          <p:nvPr/>
        </p:nvSpPr>
        <p:spPr>
          <a:xfrm>
            <a:off x="6690259" y="5803397"/>
            <a:ext cx="4426593" cy="442007"/>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1100" b="1" i="0" u="none" strike="noStrike" kern="1200" cap="none" spc="0" normalizeH="0" baseline="0" noProof="0">
                <a:ln>
                  <a:noFill/>
                </a:ln>
                <a:solidFill>
                  <a:srgbClr val="000000"/>
                </a:solidFill>
                <a:effectLst/>
                <a:uLnTx/>
                <a:uFillTx/>
                <a:latin typeface="Segoe UI"/>
                <a:ea typeface="+mn-ea"/>
                <a:cs typeface="+mn-cs"/>
              </a:rPr>
              <a:t>Independent working time: </a:t>
            </a:r>
            <a:r>
              <a:rPr kumimoji="0" lang="en-US" sz="1100" b="0" i="0" u="none" strike="noStrike" kern="1200" cap="none" spc="0" normalizeH="0" baseline="0" noProof="0">
                <a:ln>
                  <a:noFill/>
                </a:ln>
                <a:solidFill>
                  <a:srgbClr val="000000"/>
                </a:solidFill>
                <a:effectLst/>
                <a:uLnTx/>
                <a:uFillTx/>
                <a:latin typeface="Segoe UI"/>
                <a:ea typeface="+mn-ea"/>
                <a:cs typeface="+mn-cs"/>
              </a:rPr>
              <a:t>No meeting, working in </a:t>
            </a:r>
            <a:r>
              <a:rPr kumimoji="0" lang="en-US" sz="1100" b="0" i="1" u="none" strike="noStrike" kern="1200" cap="none" spc="0" normalizeH="0" baseline="0" noProof="0" err="1">
                <a:ln>
                  <a:noFill/>
                </a:ln>
                <a:solidFill>
                  <a:srgbClr val="000000"/>
                </a:solidFill>
                <a:effectLst/>
                <a:uLnTx/>
                <a:uFillTx/>
                <a:latin typeface="Segoe UI"/>
                <a:ea typeface="+mn-ea"/>
                <a:cs typeface="+mn-cs"/>
              </a:rPr>
              <a:t>Spektra</a:t>
            </a:r>
            <a:r>
              <a:rPr kumimoji="0" lang="en-US" sz="1100" b="0" i="0" u="none" strike="noStrike" kern="1200" cap="none" spc="0" normalizeH="0" baseline="0" noProof="0">
                <a:ln>
                  <a:noFill/>
                </a:ln>
                <a:solidFill>
                  <a:srgbClr val="000000"/>
                </a:solidFill>
                <a:effectLst/>
                <a:uLnTx/>
                <a:uFillTx/>
                <a:latin typeface="Segoe UI"/>
                <a:ea typeface="+mn-ea"/>
                <a:cs typeface="+mn-cs"/>
              </a:rPr>
              <a:t> labs</a:t>
            </a:r>
            <a:endParaRPr kumimoji="0" lang="en-US" sz="2000" b="0" i="0" u="none" strike="noStrike" kern="1200" cap="none" spc="0" normalizeH="0" baseline="0" noProof="0">
              <a:ln>
                <a:noFill/>
              </a:ln>
              <a:solidFill>
                <a:srgbClr val="000000"/>
              </a:solidFill>
              <a:effectLst/>
              <a:uLnTx/>
              <a:uFillTx/>
              <a:latin typeface="Segoe UI"/>
              <a:ea typeface="+mn-ea"/>
              <a:cs typeface="+mn-cs"/>
            </a:endParaRPr>
          </a:p>
        </p:txBody>
      </p:sp>
      <p:sp>
        <p:nvSpPr>
          <p:cNvPr id="41" name="Rectangle 40">
            <a:extLst>
              <a:ext uri="{FF2B5EF4-FFF2-40B4-BE49-F238E27FC236}">
                <a16:creationId xmlns:a16="http://schemas.microsoft.com/office/drawing/2014/main" id="{EAF9B4AB-5AF7-4B8A-826C-A8212C318E93}"/>
              </a:ext>
            </a:extLst>
          </p:cNvPr>
          <p:cNvSpPr/>
          <p:nvPr/>
        </p:nvSpPr>
        <p:spPr>
          <a:xfrm>
            <a:off x="1187526" y="1872559"/>
            <a:ext cx="3703719" cy="324766"/>
          </a:xfrm>
          <a:prstGeom prst="rect">
            <a:avLst/>
          </a:prstGeom>
          <a:solidFill>
            <a:srgbClr val="5482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Design Presentation: Data Transformations</a:t>
            </a:r>
          </a:p>
        </p:txBody>
      </p:sp>
      <p:sp>
        <p:nvSpPr>
          <p:cNvPr id="42" name="Rectangle 41">
            <a:extLst>
              <a:ext uri="{FF2B5EF4-FFF2-40B4-BE49-F238E27FC236}">
                <a16:creationId xmlns:a16="http://schemas.microsoft.com/office/drawing/2014/main" id="{D2F9BF96-B534-47FA-A7CE-B39830FD3DD9}"/>
              </a:ext>
            </a:extLst>
          </p:cNvPr>
          <p:cNvSpPr/>
          <p:nvPr/>
        </p:nvSpPr>
        <p:spPr>
          <a:xfrm>
            <a:off x="1187526" y="4459971"/>
            <a:ext cx="3703719" cy="594360"/>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Continue PoC Challenge 1</a:t>
            </a:r>
          </a:p>
        </p:txBody>
      </p:sp>
      <p:sp>
        <p:nvSpPr>
          <p:cNvPr id="43" name="Rectangle 42">
            <a:extLst>
              <a:ext uri="{FF2B5EF4-FFF2-40B4-BE49-F238E27FC236}">
                <a16:creationId xmlns:a16="http://schemas.microsoft.com/office/drawing/2014/main" id="{4CF2C232-A577-480A-BC6B-9C714DD60B9F}"/>
              </a:ext>
            </a:extLst>
          </p:cNvPr>
          <p:cNvSpPr/>
          <p:nvPr/>
        </p:nvSpPr>
        <p:spPr>
          <a:xfrm>
            <a:off x="1187526" y="5110110"/>
            <a:ext cx="3703719" cy="174265"/>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Break</a:t>
            </a:r>
          </a:p>
        </p:txBody>
      </p:sp>
      <p:sp>
        <p:nvSpPr>
          <p:cNvPr id="44" name="Rectangle 43">
            <a:extLst>
              <a:ext uri="{FF2B5EF4-FFF2-40B4-BE49-F238E27FC236}">
                <a16:creationId xmlns:a16="http://schemas.microsoft.com/office/drawing/2014/main" id="{3D3915CB-BE13-414A-AC9F-6CCE5BAD27E9}"/>
              </a:ext>
            </a:extLst>
          </p:cNvPr>
          <p:cNvSpPr/>
          <p:nvPr/>
        </p:nvSpPr>
        <p:spPr>
          <a:xfrm>
            <a:off x="1187526" y="6220336"/>
            <a:ext cx="3703719" cy="594360"/>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rgbClr val="FFFFFF"/>
                </a:solidFill>
                <a:latin typeface="Segoe UI" panose="020B0502040204020203" pitchFamily="34" charset="0"/>
                <a:cs typeface="Segoe UI" panose="020B0502040204020203" pitchFamily="34" charset="0"/>
              </a:rPr>
              <a:t>Continue </a:t>
            </a:r>
            <a:r>
              <a:rPr kumimoji="0" lang="en-US" sz="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PoC Challenge</a:t>
            </a:r>
            <a:r>
              <a:rPr lang="en-US" sz="900" dirty="0">
                <a:solidFill>
                  <a:srgbClr val="FFFFFF"/>
                </a:solidFill>
                <a:latin typeface="Segoe UI" panose="020B0502040204020203" pitchFamily="34" charset="0"/>
                <a:cs typeface="Segoe UI" panose="020B0502040204020203" pitchFamily="34" charset="0"/>
              </a:rPr>
              <a:t> </a:t>
            </a:r>
            <a:r>
              <a:rPr kumimoji="0" lang="en-US" sz="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2</a:t>
            </a:r>
          </a:p>
        </p:txBody>
      </p:sp>
      <p:sp>
        <p:nvSpPr>
          <p:cNvPr id="45" name="Rectangle 44">
            <a:extLst>
              <a:ext uri="{FF2B5EF4-FFF2-40B4-BE49-F238E27FC236}">
                <a16:creationId xmlns:a16="http://schemas.microsoft.com/office/drawing/2014/main" id="{DD612587-CEA8-49FF-BCF7-23B8313BAB3D}"/>
              </a:ext>
            </a:extLst>
          </p:cNvPr>
          <p:cNvSpPr/>
          <p:nvPr/>
        </p:nvSpPr>
        <p:spPr>
          <a:xfrm>
            <a:off x="1187526" y="5990293"/>
            <a:ext cx="3703719" cy="174265"/>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Break</a:t>
            </a:r>
          </a:p>
        </p:txBody>
      </p:sp>
    </p:spTree>
    <p:extLst>
      <p:ext uri="{BB962C8B-B14F-4D97-AF65-F5344CB8AC3E}">
        <p14:creationId xmlns:p14="http://schemas.microsoft.com/office/powerpoint/2010/main" val="46832905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6F530C1-452B-4B5E-ACCF-7C3938E0DF56}"/>
              </a:ext>
            </a:extLst>
          </p:cNvPr>
          <p:cNvSpPr>
            <a:spLocks noGrp="1"/>
          </p:cNvSpPr>
          <p:nvPr>
            <p:ph type="title"/>
          </p:nvPr>
        </p:nvSpPr>
        <p:spPr>
          <a:xfrm>
            <a:off x="585217" y="3045595"/>
            <a:ext cx="9144000" cy="488797"/>
          </a:xfrm>
        </p:spPr>
        <p:txBody>
          <a:bodyPr/>
          <a:lstStyle/>
          <a:p>
            <a:r>
              <a:rPr lang="en-US"/>
              <a:t>Ingesting files into tables</a:t>
            </a:r>
          </a:p>
        </p:txBody>
      </p:sp>
    </p:spTree>
    <p:extLst>
      <p:ext uri="{BB962C8B-B14F-4D97-AF65-F5344CB8AC3E}">
        <p14:creationId xmlns:p14="http://schemas.microsoft.com/office/powerpoint/2010/main" val="3871461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0355635-F0D1-4CF3-8149-39748DF3B64A}"/>
              </a:ext>
            </a:extLst>
          </p:cNvPr>
          <p:cNvSpPr>
            <a:spLocks noGrp="1"/>
          </p:cNvSpPr>
          <p:nvPr>
            <p:ph type="body" sz="quarter" idx="10"/>
          </p:nvPr>
        </p:nvSpPr>
        <p:spPr>
          <a:xfrm>
            <a:off x="427228" y="1120902"/>
            <a:ext cx="5668772" cy="4264085"/>
          </a:xfrm>
        </p:spPr>
        <p:txBody>
          <a:bodyPr/>
          <a:lstStyle/>
          <a:p>
            <a:r>
              <a:rPr lang="en-US" sz="1961">
                <a:solidFill>
                  <a:schemeClr val="tx2"/>
                </a:solidFill>
              </a:rPr>
              <a:t>Overview</a:t>
            </a:r>
          </a:p>
          <a:p>
            <a:r>
              <a:rPr lang="en-US" sz="1765">
                <a:latin typeface="+mn-lt"/>
              </a:rPr>
              <a:t>Copies data from source to destination</a:t>
            </a:r>
          </a:p>
          <a:p>
            <a:endParaRPr lang="en-US" sz="1961">
              <a:solidFill>
                <a:schemeClr val="tx2"/>
              </a:solidFill>
            </a:endParaRPr>
          </a:p>
          <a:p>
            <a:r>
              <a:rPr lang="en-US" sz="1961">
                <a:solidFill>
                  <a:schemeClr val="tx2"/>
                </a:solidFill>
              </a:rPr>
              <a:t>Benefits</a:t>
            </a:r>
            <a:endParaRPr lang="en-US" sz="1765">
              <a:latin typeface="+mn-lt"/>
            </a:endParaRPr>
          </a:p>
          <a:p>
            <a:pPr marL="280121" indent="-280121">
              <a:buFont typeface="Arial" panose="020B0604020202020204" pitchFamily="34" charset="0"/>
              <a:buChar char="•"/>
            </a:pPr>
            <a:r>
              <a:rPr lang="en-US" sz="1765">
                <a:latin typeface="+mn-lt"/>
              </a:rPr>
              <a:t>Retrieves data from all files from the folder and all its subfolders.</a:t>
            </a:r>
          </a:p>
          <a:p>
            <a:pPr marL="280121" indent="-280121">
              <a:buFont typeface="Arial" panose="020B0604020202020204" pitchFamily="34" charset="0"/>
              <a:buChar char="•"/>
            </a:pPr>
            <a:r>
              <a:rPr lang="en-US" sz="1765">
                <a:latin typeface="+mn-lt"/>
              </a:rPr>
              <a:t>Supports multiple locations from the same storage account, separated by comma</a:t>
            </a:r>
          </a:p>
          <a:p>
            <a:pPr marL="280121" indent="-280121">
              <a:buFont typeface="Arial" panose="020B0604020202020204" pitchFamily="34" charset="0"/>
              <a:buChar char="•"/>
            </a:pPr>
            <a:r>
              <a:rPr lang="en-US" sz="1765">
                <a:latin typeface="+mn-lt"/>
              </a:rPr>
              <a:t>Supports Azure Data Lake Storage (ADLS) Gen 2 and Azure Blob Storage.</a:t>
            </a:r>
          </a:p>
          <a:p>
            <a:pPr marL="280121" indent="-280121">
              <a:buFont typeface="Arial" panose="020B0604020202020204" pitchFamily="34" charset="0"/>
              <a:buChar char="•"/>
            </a:pPr>
            <a:r>
              <a:rPr lang="en-US" sz="1765">
                <a:latin typeface="+mn-lt"/>
              </a:rPr>
              <a:t>Supports CSV, PARQUET, ORC file formats </a:t>
            </a:r>
          </a:p>
          <a:p>
            <a:endParaRPr lang="en-US" sz="1765">
              <a:latin typeface="+mn-lt"/>
            </a:endParaRPr>
          </a:p>
        </p:txBody>
      </p:sp>
      <p:sp>
        <p:nvSpPr>
          <p:cNvPr id="3" name="Title 2">
            <a:extLst>
              <a:ext uri="{FF2B5EF4-FFF2-40B4-BE49-F238E27FC236}">
                <a16:creationId xmlns:a16="http://schemas.microsoft.com/office/drawing/2014/main" id="{7640B088-5010-43ED-A5E0-37D08E28657A}"/>
              </a:ext>
            </a:extLst>
          </p:cNvPr>
          <p:cNvSpPr>
            <a:spLocks noGrp="1"/>
          </p:cNvSpPr>
          <p:nvPr>
            <p:ph type="title"/>
          </p:nvPr>
        </p:nvSpPr>
        <p:spPr/>
        <p:txBody>
          <a:bodyPr/>
          <a:lstStyle/>
          <a:p>
            <a:r>
              <a:rPr lang="en-US" dirty="0"/>
              <a:t>COPY command</a:t>
            </a:r>
          </a:p>
        </p:txBody>
      </p:sp>
      <p:sp>
        <p:nvSpPr>
          <p:cNvPr id="5" name="Rectangle 4">
            <a:extLst>
              <a:ext uri="{FF2B5EF4-FFF2-40B4-BE49-F238E27FC236}">
                <a16:creationId xmlns:a16="http://schemas.microsoft.com/office/drawing/2014/main" id="{BED2F31D-7DBD-404E-BDF2-EA0DF2AAA5BD}"/>
              </a:ext>
            </a:extLst>
          </p:cNvPr>
          <p:cNvSpPr/>
          <p:nvPr/>
        </p:nvSpPr>
        <p:spPr>
          <a:xfrm>
            <a:off x="6249604" y="1266724"/>
            <a:ext cx="5668772" cy="3258644"/>
          </a:xfrm>
          <a:prstGeom prst="rect">
            <a:avLst/>
          </a:prstGeom>
          <a:ln>
            <a:solidFill>
              <a:schemeClr val="bg2">
                <a:lumMod val="50000"/>
              </a:schemeClr>
            </a:solidFill>
          </a:ln>
        </p:spPr>
        <p:txBody>
          <a:bodyPr wrap="square">
            <a:spAutoFit/>
          </a:bodyPr>
          <a:lstStyle/>
          <a:p>
            <a:pPr defTabSz="914225" fontAlgn="base">
              <a:defRPr/>
            </a:pPr>
            <a:r>
              <a:rPr lang="en-US" sz="1372" dirty="0">
                <a:solidFill>
                  <a:srgbClr val="0000FF"/>
                </a:solidFill>
                <a:latin typeface="Calibri" panose="020F0502020204030204" pitchFamily="34" charset="0"/>
                <a:cs typeface="Calibri" panose="020F0502020204030204" pitchFamily="34" charset="0"/>
              </a:rPr>
              <a:t>COPY</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0000FF"/>
                </a:solidFill>
                <a:latin typeface="Calibri" panose="020F0502020204030204" pitchFamily="34" charset="0"/>
                <a:cs typeface="Calibri" panose="020F0502020204030204" pitchFamily="34" charset="0"/>
              </a:rPr>
              <a:t>INTO</a:t>
            </a:r>
            <a:r>
              <a:rPr lang="en-US" sz="1372" dirty="0">
                <a:solidFill>
                  <a:srgbClr val="000000"/>
                </a:solidFill>
                <a:latin typeface="Calibri" panose="020F0502020204030204" pitchFamily="34" charset="0"/>
                <a:cs typeface="Calibri" panose="020F0502020204030204" pitchFamily="34" charset="0"/>
              </a:rPr>
              <a:t> test_1 </a:t>
            </a:r>
          </a:p>
          <a:p>
            <a:pPr defTabSz="914225" fontAlgn="base">
              <a:defRPr/>
            </a:pPr>
            <a:r>
              <a:rPr lang="en-US" sz="1372" dirty="0">
                <a:solidFill>
                  <a:srgbClr val="0000FF"/>
                </a:solidFill>
                <a:latin typeface="Calibri" panose="020F0502020204030204" pitchFamily="34" charset="0"/>
                <a:cs typeface="Calibri" panose="020F0502020204030204" pitchFamily="34" charset="0"/>
              </a:rPr>
              <a:t>FROM</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FF0000"/>
                </a:solidFill>
                <a:latin typeface="Calibri" panose="020F0502020204030204" pitchFamily="34" charset="0"/>
                <a:cs typeface="Calibri" panose="020F0502020204030204" pitchFamily="34" charset="0"/>
              </a:rPr>
              <a:t>'https://XYZ.blob.core.windows.net/</a:t>
            </a:r>
            <a:r>
              <a:rPr lang="en-US" sz="1372" dirty="0" err="1">
                <a:solidFill>
                  <a:srgbClr val="FF0000"/>
                </a:solidFill>
                <a:latin typeface="Calibri" panose="020F0502020204030204" pitchFamily="34" charset="0"/>
                <a:cs typeface="Calibri" panose="020F0502020204030204" pitchFamily="34" charset="0"/>
              </a:rPr>
              <a:t>customerdatasets</a:t>
            </a:r>
            <a:r>
              <a:rPr lang="en-US" sz="1372" dirty="0">
                <a:solidFill>
                  <a:srgbClr val="FF0000"/>
                </a:solidFill>
                <a:latin typeface="Calibri" panose="020F0502020204030204" pitchFamily="34" charset="0"/>
                <a:cs typeface="Calibri" panose="020F0502020204030204" pitchFamily="34" charset="0"/>
              </a:rPr>
              <a:t>/test_1.txt'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FF"/>
                </a:solidFill>
                <a:latin typeface="Calibri" panose="020F0502020204030204" pitchFamily="34" charset="0"/>
                <a:cs typeface="Calibri" panose="020F0502020204030204" pitchFamily="34" charset="0"/>
              </a:rPr>
              <a:t>WITH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00"/>
                </a:solidFill>
                <a:latin typeface="Calibri" panose="020F0502020204030204" pitchFamily="34" charset="0"/>
                <a:cs typeface="Calibri" panose="020F0502020204030204" pitchFamily="34" charset="0"/>
              </a:rPr>
              <a:t>    FILE_TYPE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FF0000"/>
                </a:solidFill>
                <a:latin typeface="Calibri" panose="020F0502020204030204" pitchFamily="34" charset="0"/>
                <a:cs typeface="Calibri" panose="020F0502020204030204" pitchFamily="34" charset="0"/>
              </a:rPr>
              <a:t>'CSV'</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FF"/>
                </a:solidFill>
                <a:latin typeface="Calibri" panose="020F0502020204030204" pitchFamily="34" charset="0"/>
                <a:cs typeface="Calibri" panose="020F0502020204030204" pitchFamily="34" charset="0"/>
              </a:rPr>
              <a:t>    CREDENTIAL</a:t>
            </a:r>
            <a:r>
              <a:rPr lang="en-US" sz="1372" dirty="0">
                <a:solidFill>
                  <a:srgbClr val="808080"/>
                </a:solidFill>
                <a:latin typeface="Calibri" panose="020F0502020204030204" pitchFamily="34" charset="0"/>
                <a:cs typeface="Calibri" panose="020F0502020204030204" pitchFamily="34" charset="0"/>
              </a:rPr>
              <a:t>=(IDENTITY= </a:t>
            </a:r>
            <a:r>
              <a:rPr lang="en-US" sz="1372" dirty="0">
                <a:solidFill>
                  <a:srgbClr val="FF0000"/>
                </a:solidFill>
                <a:latin typeface="Calibri" panose="020F0502020204030204" pitchFamily="34" charset="0"/>
                <a:cs typeface="Calibri" panose="020F0502020204030204" pitchFamily="34" charset="0"/>
              </a:rPr>
              <a:t>'Shared Access Signature'</a:t>
            </a:r>
            <a:r>
              <a:rPr lang="en-US" sz="1372" dirty="0">
                <a:solidFill>
                  <a:srgbClr val="808080"/>
                </a:solidFill>
                <a:latin typeface="Calibri" panose="020F0502020204030204" pitchFamily="34" charset="0"/>
                <a:cs typeface="Calibri" panose="020F0502020204030204" pitchFamily="34" charset="0"/>
              </a:rPr>
              <a:t>, SECRET=</a:t>
            </a:r>
            <a:r>
              <a:rPr lang="en-US" sz="1372" dirty="0">
                <a:solidFill>
                  <a:srgbClr val="FF0000"/>
                </a:solidFill>
                <a:latin typeface="Calibri" panose="020F0502020204030204" pitchFamily="34" charset="0"/>
                <a:cs typeface="Calibri" panose="020F0502020204030204" pitchFamily="34" charset="0"/>
              </a:rPr>
              <a:t>'&lt;</a:t>
            </a:r>
            <a:r>
              <a:rPr lang="en-US" sz="1372" dirty="0" err="1">
                <a:solidFill>
                  <a:srgbClr val="FF0000"/>
                </a:solidFill>
                <a:latin typeface="Calibri" panose="020F0502020204030204" pitchFamily="34" charset="0"/>
                <a:cs typeface="Calibri" panose="020F0502020204030204" pitchFamily="34" charset="0"/>
              </a:rPr>
              <a:t>Your_SAS_Token</a:t>
            </a:r>
            <a:r>
              <a:rPr lang="en-US" sz="1372" dirty="0">
                <a:solidFill>
                  <a:srgbClr val="FF0000"/>
                </a:solidFill>
                <a:latin typeface="Calibri" panose="020F0502020204030204" pitchFamily="34" charset="0"/>
                <a:cs typeface="Calibri" panose="020F0502020204030204" pitchFamily="34" charset="0"/>
              </a:rPr>
              <a:t>&gt;')</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00"/>
                </a:solidFill>
                <a:latin typeface="Calibri" panose="020F0502020204030204" pitchFamily="34" charset="0"/>
                <a:cs typeface="Calibri" panose="020F0502020204030204" pitchFamily="34" charset="0"/>
              </a:rPr>
              <a:t>    FIELDQUOTE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FF0000"/>
                </a:solidFill>
                <a:latin typeface="Calibri" panose="020F0502020204030204" pitchFamily="34" charset="0"/>
                <a:cs typeface="Calibri" panose="020F0502020204030204" pitchFamily="34" charset="0"/>
              </a:rPr>
              <a:t>'"'</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0000FF"/>
                </a:solidFill>
                <a:latin typeface="Calibri" panose="020F0502020204030204" pitchFamily="34" charset="0"/>
                <a:cs typeface="Calibri" panose="020F0502020204030204" pitchFamily="34" charset="0"/>
              </a:rPr>
              <a:t>FIELDTERMINATOR</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FF0000"/>
                </a:solidFill>
                <a:latin typeface="Calibri" panose="020F0502020204030204" pitchFamily="34" charset="0"/>
                <a:cs typeface="Calibri" panose="020F0502020204030204" pitchFamily="34" charset="0"/>
              </a:rPr>
              <a:t>';'</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0000FF"/>
                </a:solidFill>
                <a:latin typeface="Calibri" panose="020F0502020204030204" pitchFamily="34" charset="0"/>
                <a:cs typeface="Calibri" panose="020F0502020204030204" pitchFamily="34" charset="0"/>
              </a:rPr>
              <a:t>ROWTERMINATOR</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FF0000"/>
                </a:solidFill>
                <a:latin typeface="Calibri" panose="020F0502020204030204" pitchFamily="34" charset="0"/>
                <a:cs typeface="Calibri" panose="020F0502020204030204" pitchFamily="34" charset="0"/>
              </a:rPr>
              <a:t>'0X0A'</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0000FF"/>
                </a:solidFill>
                <a:latin typeface="Calibri" panose="020F0502020204030204" pitchFamily="34" charset="0"/>
                <a:cs typeface="Calibri" panose="020F0502020204030204" pitchFamily="34" charset="0"/>
              </a:rPr>
              <a:t>ENCODING</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FF0000"/>
                </a:solidFill>
                <a:latin typeface="Calibri" panose="020F0502020204030204" pitchFamily="34" charset="0"/>
                <a:cs typeface="Calibri" panose="020F0502020204030204" pitchFamily="34" charset="0"/>
              </a:rPr>
              <a:t>'UTF8'</a:t>
            </a:r>
            <a:r>
              <a:rPr lang="en-US" sz="1372" dirty="0">
                <a:solidFill>
                  <a:srgbClr val="7F7F7F"/>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FF"/>
                </a:solidFill>
                <a:latin typeface="Calibri" panose="020F0502020204030204" pitchFamily="34" charset="0"/>
                <a:cs typeface="Calibri" panose="020F0502020204030204" pitchFamily="34" charset="0"/>
              </a:rPr>
              <a:t>    DATEFORMAT</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FF0000"/>
                </a:solidFill>
                <a:latin typeface="Calibri" panose="020F0502020204030204" pitchFamily="34" charset="0"/>
                <a:cs typeface="Calibri" panose="020F0502020204030204" pitchFamily="34" charset="0"/>
              </a:rPr>
              <a:t>'</a:t>
            </a:r>
            <a:r>
              <a:rPr lang="en-US" sz="1372" dirty="0" err="1">
                <a:solidFill>
                  <a:srgbClr val="FF0000"/>
                </a:solidFill>
                <a:latin typeface="Calibri" panose="020F0502020204030204" pitchFamily="34" charset="0"/>
                <a:cs typeface="Calibri" panose="020F0502020204030204" pitchFamily="34" charset="0"/>
              </a:rPr>
              <a:t>ymd</a:t>
            </a:r>
            <a:r>
              <a:rPr lang="en-US" sz="1372" dirty="0">
                <a:solidFill>
                  <a:srgbClr val="FF0000"/>
                </a:solidFill>
                <a:latin typeface="Calibri" panose="020F0502020204030204" pitchFamily="34" charset="0"/>
                <a:cs typeface="Calibri" panose="020F0502020204030204" pitchFamily="34" charset="0"/>
              </a:rPr>
              <a:t>'</a:t>
            </a:r>
            <a:r>
              <a:rPr lang="en-US" sz="1372" dirty="0">
                <a:solidFill>
                  <a:srgbClr val="7F7F7F"/>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0000FF"/>
                </a:solidFill>
                <a:latin typeface="Calibri" panose="020F0502020204030204" pitchFamily="34" charset="0"/>
                <a:cs typeface="Calibri" panose="020F0502020204030204" pitchFamily="34" charset="0"/>
              </a:rPr>
              <a:t>MAXERRORS</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10</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0000FF"/>
                </a:solidFill>
                <a:latin typeface="Calibri" panose="020F0502020204030204" pitchFamily="34" charset="0"/>
                <a:cs typeface="Calibri" panose="020F0502020204030204" pitchFamily="34" charset="0"/>
              </a:rPr>
              <a:t>ERRORFILE</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FF0000"/>
                </a:solidFill>
                <a:latin typeface="Calibri" panose="020F0502020204030204" pitchFamily="34" charset="0"/>
                <a:cs typeface="Calibri" panose="020F0502020204030204" pitchFamily="34" charset="0"/>
              </a:rPr>
              <a:t>'/</a:t>
            </a:r>
            <a:r>
              <a:rPr lang="en-US" sz="1372" dirty="0" err="1">
                <a:solidFill>
                  <a:srgbClr val="FF0000"/>
                </a:solidFill>
                <a:latin typeface="Calibri" panose="020F0502020204030204" pitchFamily="34" charset="0"/>
                <a:cs typeface="Calibri" panose="020F0502020204030204" pitchFamily="34" charset="0"/>
              </a:rPr>
              <a:t>errorsfolder</a:t>
            </a:r>
            <a:r>
              <a:rPr lang="en-US" sz="1372" dirty="0">
                <a:solidFill>
                  <a:srgbClr val="FF0000"/>
                </a:solidFill>
                <a:latin typeface="Calibri" panose="020F0502020204030204" pitchFamily="34" charset="0"/>
                <a:cs typeface="Calibri" panose="020F0502020204030204" pitchFamily="34" charset="0"/>
              </a:rPr>
              <a:t>/'</a:t>
            </a:r>
            <a:r>
              <a:rPr lang="en-US" sz="1372" dirty="0">
                <a:solidFill>
                  <a:srgbClr val="008000"/>
                </a:solidFill>
                <a:latin typeface="Calibri" panose="020F0502020204030204" pitchFamily="34" charset="0"/>
                <a:cs typeface="Calibri" panose="020F0502020204030204" pitchFamily="34" charset="0"/>
              </a:rPr>
              <a:t>--path starting from the storage container,</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FF"/>
                </a:solidFill>
                <a:latin typeface="Calibri" panose="020F0502020204030204" pitchFamily="34" charset="0"/>
                <a:cs typeface="Calibri" panose="020F0502020204030204" pitchFamily="34" charset="0"/>
              </a:rPr>
              <a:t>    IDENTITY_INSERT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p:txBody>
      </p:sp>
      <p:sp>
        <p:nvSpPr>
          <p:cNvPr id="6" name="Rectangle 5">
            <a:extLst>
              <a:ext uri="{FF2B5EF4-FFF2-40B4-BE49-F238E27FC236}">
                <a16:creationId xmlns:a16="http://schemas.microsoft.com/office/drawing/2014/main" id="{63BF17C4-EB87-4029-8155-1C0304347A6A}"/>
              </a:ext>
            </a:extLst>
          </p:cNvPr>
          <p:cNvSpPr/>
          <p:nvPr/>
        </p:nvSpPr>
        <p:spPr>
          <a:xfrm>
            <a:off x="6232486" y="4841183"/>
            <a:ext cx="5853230" cy="1568977"/>
          </a:xfrm>
          <a:prstGeom prst="rect">
            <a:avLst/>
          </a:prstGeom>
          <a:ln>
            <a:solidFill>
              <a:schemeClr val="bg2">
                <a:lumMod val="50000"/>
              </a:schemeClr>
            </a:solidFill>
          </a:ln>
        </p:spPr>
        <p:txBody>
          <a:bodyPr wrap="square">
            <a:spAutoFit/>
          </a:bodyPr>
          <a:lstStyle/>
          <a:p>
            <a:pPr defTabSz="914225" fontAlgn="base">
              <a:defRPr/>
            </a:pPr>
            <a:r>
              <a:rPr lang="en-US" sz="1372" dirty="0">
                <a:solidFill>
                  <a:srgbClr val="0000FF"/>
                </a:solidFill>
                <a:latin typeface="Calibri" panose="020F0502020204030204" pitchFamily="34" charset="0"/>
                <a:cs typeface="Calibri" panose="020F0502020204030204" pitchFamily="34" charset="0"/>
              </a:rPr>
              <a:t>COPY</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0000FF"/>
                </a:solidFill>
                <a:latin typeface="Calibri" panose="020F0502020204030204" pitchFamily="34" charset="0"/>
                <a:cs typeface="Calibri" panose="020F0502020204030204" pitchFamily="34" charset="0"/>
              </a:rPr>
              <a:t>INTO</a:t>
            </a:r>
            <a:r>
              <a:rPr lang="en-US" sz="1372" dirty="0">
                <a:solidFill>
                  <a:srgbClr val="000000"/>
                </a:solidFill>
                <a:latin typeface="Calibri" panose="020F0502020204030204" pitchFamily="34" charset="0"/>
                <a:cs typeface="Calibri" panose="020F0502020204030204" pitchFamily="34" charset="0"/>
              </a:rPr>
              <a:t> </a:t>
            </a:r>
            <a:r>
              <a:rPr lang="en-US" sz="1372" dirty="0" err="1">
                <a:solidFill>
                  <a:srgbClr val="000000"/>
                </a:solidFill>
                <a:latin typeface="Calibri" panose="020F0502020204030204" pitchFamily="34" charset="0"/>
                <a:cs typeface="Calibri" panose="020F0502020204030204" pitchFamily="34" charset="0"/>
              </a:rPr>
              <a:t>test_parquet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FF"/>
                </a:solidFill>
                <a:latin typeface="Calibri" panose="020F0502020204030204" pitchFamily="34" charset="0"/>
                <a:cs typeface="Calibri" panose="020F0502020204030204" pitchFamily="34" charset="0"/>
              </a:rPr>
              <a:t>FROM</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FF0000"/>
                </a:solidFill>
                <a:latin typeface="Calibri" panose="020F0502020204030204" pitchFamily="34" charset="0"/>
                <a:cs typeface="Calibri" panose="020F0502020204030204" pitchFamily="34" charset="0"/>
              </a:rPr>
              <a:t>'https://XYZ.blob.core.windows.net/</a:t>
            </a:r>
            <a:r>
              <a:rPr lang="en-US" sz="1372" dirty="0" err="1">
                <a:solidFill>
                  <a:srgbClr val="FF0000"/>
                </a:solidFill>
                <a:latin typeface="Calibri" panose="020F0502020204030204" pitchFamily="34" charset="0"/>
                <a:cs typeface="Calibri" panose="020F0502020204030204" pitchFamily="34" charset="0"/>
              </a:rPr>
              <a:t>customerdatasets</a:t>
            </a:r>
            <a:r>
              <a:rPr lang="en-US" sz="1372" dirty="0">
                <a:solidFill>
                  <a:srgbClr val="FF0000"/>
                </a:solidFill>
                <a:latin typeface="Calibri" panose="020F0502020204030204" pitchFamily="34" charset="0"/>
                <a:cs typeface="Calibri" panose="020F0502020204030204" pitchFamily="34" charset="0"/>
              </a:rPr>
              <a:t>/</a:t>
            </a:r>
            <a:r>
              <a:rPr lang="en-US" sz="1372" dirty="0" err="1">
                <a:solidFill>
                  <a:srgbClr val="FF0000"/>
                </a:solidFill>
                <a:latin typeface="Calibri" panose="020F0502020204030204" pitchFamily="34" charset="0"/>
                <a:cs typeface="Calibri" panose="020F0502020204030204" pitchFamily="34" charset="0"/>
              </a:rPr>
              <a:t>test.parquet</a:t>
            </a:r>
            <a:r>
              <a:rPr lang="en-US" sz="1372" dirty="0">
                <a:solidFill>
                  <a:srgbClr val="FF000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FF"/>
                </a:solidFill>
                <a:latin typeface="Calibri" panose="020F0502020204030204" pitchFamily="34" charset="0"/>
                <a:cs typeface="Calibri" panose="020F0502020204030204" pitchFamily="34" charset="0"/>
              </a:rPr>
              <a:t>WITH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0000FF"/>
                </a:solidFill>
                <a:latin typeface="Calibri" panose="020F0502020204030204" pitchFamily="34" charset="0"/>
                <a:cs typeface="Calibri" panose="020F0502020204030204" pitchFamily="34" charset="0"/>
              </a:rPr>
              <a:t>FILE_FORMAT</a:t>
            </a:r>
            <a:r>
              <a:rPr lang="en-US" sz="1372" dirty="0">
                <a:solidFill>
                  <a:srgbClr val="000000"/>
                </a:solidFill>
                <a:latin typeface="Calibri" panose="020F0502020204030204" pitchFamily="34" charset="0"/>
                <a:cs typeface="Calibri" panose="020F0502020204030204" pitchFamily="34" charset="0"/>
              </a:rPr>
              <a:t> </a:t>
            </a: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r>
              <a:rPr lang="en-US" sz="1372" dirty="0" err="1">
                <a:solidFill>
                  <a:srgbClr val="000000"/>
                </a:solidFill>
                <a:latin typeface="Calibri" panose="020F0502020204030204" pitchFamily="34" charset="0"/>
                <a:cs typeface="Calibri" panose="020F0502020204030204" pitchFamily="34" charset="0"/>
              </a:rPr>
              <a:t>myFileFormat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0000FF"/>
                </a:solidFill>
                <a:latin typeface="Calibri" panose="020F0502020204030204" pitchFamily="34" charset="0"/>
                <a:cs typeface="Calibri" panose="020F0502020204030204" pitchFamily="34" charset="0"/>
              </a:rPr>
              <a:t>    CREDENTIAL</a:t>
            </a:r>
            <a:r>
              <a:rPr lang="en-US" sz="1372" dirty="0">
                <a:solidFill>
                  <a:srgbClr val="808080"/>
                </a:solidFill>
                <a:latin typeface="Calibri" panose="020F0502020204030204" pitchFamily="34" charset="0"/>
                <a:cs typeface="Calibri" panose="020F0502020204030204" pitchFamily="34" charset="0"/>
              </a:rPr>
              <a:t>=(IDENTITY= </a:t>
            </a:r>
            <a:r>
              <a:rPr lang="en-US" sz="1372" dirty="0">
                <a:solidFill>
                  <a:srgbClr val="FF0000"/>
                </a:solidFill>
                <a:latin typeface="Calibri" panose="020F0502020204030204" pitchFamily="34" charset="0"/>
                <a:cs typeface="Calibri" panose="020F0502020204030204" pitchFamily="34" charset="0"/>
              </a:rPr>
              <a:t>'Shared Access Signature'</a:t>
            </a:r>
            <a:r>
              <a:rPr lang="en-US" sz="1372" dirty="0">
                <a:solidFill>
                  <a:srgbClr val="808080"/>
                </a:solidFill>
                <a:latin typeface="Calibri" panose="020F0502020204030204" pitchFamily="34" charset="0"/>
                <a:cs typeface="Calibri" panose="020F0502020204030204" pitchFamily="34" charset="0"/>
              </a:rPr>
              <a:t>, SECRET=</a:t>
            </a:r>
            <a:r>
              <a:rPr lang="en-US" sz="1372" dirty="0">
                <a:solidFill>
                  <a:srgbClr val="FF0000"/>
                </a:solidFill>
                <a:latin typeface="Calibri" panose="020F0502020204030204" pitchFamily="34" charset="0"/>
                <a:cs typeface="Calibri" panose="020F0502020204030204" pitchFamily="34" charset="0"/>
              </a:rPr>
              <a:t>'&lt;</a:t>
            </a:r>
            <a:r>
              <a:rPr lang="en-US" sz="1372" dirty="0" err="1">
                <a:solidFill>
                  <a:srgbClr val="FF0000"/>
                </a:solidFill>
                <a:latin typeface="Calibri" panose="020F0502020204030204" pitchFamily="34" charset="0"/>
                <a:cs typeface="Calibri" panose="020F0502020204030204" pitchFamily="34" charset="0"/>
              </a:rPr>
              <a:t>Your_SAS_Token</a:t>
            </a:r>
            <a:r>
              <a:rPr lang="en-US" sz="1372" dirty="0">
                <a:solidFill>
                  <a:srgbClr val="FF0000"/>
                </a:solidFill>
                <a:latin typeface="Calibri" panose="020F0502020204030204" pitchFamily="34" charset="0"/>
                <a:cs typeface="Calibri" panose="020F0502020204030204" pitchFamily="34" charset="0"/>
              </a:rPr>
              <a:t>&gt;')</a:t>
            </a:r>
            <a:r>
              <a:rPr lang="en-US" sz="1372" dirty="0">
                <a:solidFill>
                  <a:srgbClr val="000000"/>
                </a:solidFill>
                <a:latin typeface="Calibri" panose="020F0502020204030204" pitchFamily="34" charset="0"/>
                <a:cs typeface="Calibri" panose="020F0502020204030204" pitchFamily="34" charset="0"/>
              </a:rPr>
              <a:t> </a:t>
            </a:r>
          </a:p>
          <a:p>
            <a:pPr defTabSz="914225" fontAlgn="base">
              <a:defRPr/>
            </a:pPr>
            <a:r>
              <a:rPr lang="en-US" sz="1372" dirty="0">
                <a:solidFill>
                  <a:srgbClr val="808080"/>
                </a:solidFill>
                <a:latin typeface="Calibri" panose="020F0502020204030204" pitchFamily="34" charset="0"/>
                <a:cs typeface="Calibri" panose="020F0502020204030204" pitchFamily="34" charset="0"/>
              </a:rPr>
              <a:t>)</a:t>
            </a:r>
            <a:r>
              <a:rPr lang="en-US" sz="1372" dirty="0">
                <a:solidFill>
                  <a:srgbClr val="000000"/>
                </a:solidFill>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6864569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BEBE69-6B01-4698-8DDF-A5D642D4DFF6}"/>
              </a:ext>
            </a:extLst>
          </p:cNvPr>
          <p:cNvSpPr>
            <a:spLocks noGrp="1"/>
          </p:cNvSpPr>
          <p:nvPr>
            <p:ph type="title"/>
          </p:nvPr>
        </p:nvSpPr>
        <p:spPr/>
        <p:txBody>
          <a:bodyPr/>
          <a:lstStyle/>
          <a:p>
            <a:r>
              <a:rPr lang="en-US"/>
              <a:t>Create External Table As Select (Polybase)</a:t>
            </a:r>
          </a:p>
        </p:txBody>
      </p:sp>
      <p:sp>
        <p:nvSpPr>
          <p:cNvPr id="11" name="Text Placeholder 3">
            <a:extLst>
              <a:ext uri="{FF2B5EF4-FFF2-40B4-BE49-F238E27FC236}">
                <a16:creationId xmlns:a16="http://schemas.microsoft.com/office/drawing/2014/main" id="{E7D11414-549B-41FF-859A-E91510AB632A}"/>
              </a:ext>
            </a:extLst>
          </p:cNvPr>
          <p:cNvSpPr txBox="1">
            <a:spLocks/>
          </p:cNvSpPr>
          <p:nvPr/>
        </p:nvSpPr>
        <p:spPr>
          <a:xfrm>
            <a:off x="427229" y="1130240"/>
            <a:ext cx="5555177" cy="5665860"/>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1961" b="1">
                <a:solidFill>
                  <a:schemeClr val="tx2"/>
                </a:solidFill>
                <a:latin typeface="+mn-lt"/>
              </a:rPr>
              <a:t>Overview</a:t>
            </a:r>
            <a:endParaRPr lang="en-US" sz="3137" b="1">
              <a:solidFill>
                <a:schemeClr val="tx2"/>
              </a:solidFill>
              <a:latin typeface="+mn-lt"/>
            </a:endParaRPr>
          </a:p>
          <a:p>
            <a:pPr>
              <a:lnSpc>
                <a:spcPct val="150000"/>
              </a:lnSpc>
            </a:pPr>
            <a:r>
              <a:rPr lang="en-US" sz="1765">
                <a:latin typeface="+mn-lt"/>
              </a:rPr>
              <a:t>Creates an external table and then exports results of the Select statement. These operations will import data into the database for the duration of the query</a:t>
            </a:r>
          </a:p>
          <a:p>
            <a:endParaRPr lang="en-US" sz="1765">
              <a:latin typeface="+mn-lt"/>
            </a:endParaRPr>
          </a:p>
          <a:p>
            <a:pPr marL="0" indent="0">
              <a:buNone/>
            </a:pPr>
            <a:r>
              <a:rPr lang="en-US" sz="1961" b="1">
                <a:latin typeface="+mn-lt"/>
              </a:rPr>
              <a:t>Steps:</a:t>
            </a:r>
          </a:p>
          <a:p>
            <a:pPr marL="457112" indent="-457112">
              <a:buFont typeface="Wingdings" panose="05000000000000000000" pitchFamily="2" charset="2"/>
              <a:buAutoNum type="arabicPeriod"/>
            </a:pPr>
            <a:r>
              <a:rPr lang="en-US" sz="1765">
                <a:latin typeface="+mn-lt"/>
              </a:rPr>
              <a:t>Create Master Key</a:t>
            </a:r>
          </a:p>
          <a:p>
            <a:pPr marL="457112" indent="-457112">
              <a:buFont typeface="Wingdings" panose="05000000000000000000" pitchFamily="2" charset="2"/>
              <a:buAutoNum type="arabicPeriod"/>
            </a:pPr>
            <a:r>
              <a:rPr lang="en-US" sz="1765">
                <a:latin typeface="+mn-lt"/>
              </a:rPr>
              <a:t>Create Credentials</a:t>
            </a:r>
          </a:p>
          <a:p>
            <a:pPr marL="457112" indent="-457112">
              <a:buFont typeface="Wingdings" panose="05000000000000000000" pitchFamily="2" charset="2"/>
              <a:buAutoNum type="arabicPeriod"/>
            </a:pPr>
            <a:r>
              <a:rPr lang="en-US" sz="1765">
                <a:latin typeface="+mn-lt"/>
              </a:rPr>
              <a:t>Create External Data Source</a:t>
            </a:r>
          </a:p>
          <a:p>
            <a:pPr marL="457112" indent="-457112">
              <a:buFont typeface="Wingdings" panose="05000000000000000000" pitchFamily="2" charset="2"/>
              <a:buAutoNum type="arabicPeriod"/>
            </a:pPr>
            <a:r>
              <a:rPr lang="en-US" sz="1765">
                <a:latin typeface="+mn-lt"/>
              </a:rPr>
              <a:t>Create External Data Format</a:t>
            </a:r>
          </a:p>
          <a:p>
            <a:pPr marL="457112" indent="-457112">
              <a:buFont typeface="Wingdings" panose="05000000000000000000" pitchFamily="2" charset="2"/>
              <a:buAutoNum type="arabicPeriod"/>
            </a:pPr>
            <a:r>
              <a:rPr lang="en-US" sz="1765">
                <a:latin typeface="+mn-lt"/>
              </a:rPr>
              <a:t>Create External Table</a:t>
            </a:r>
          </a:p>
          <a:p>
            <a:endParaRPr lang="en-US" sz="2745"/>
          </a:p>
          <a:p>
            <a:endParaRPr lang="en-US" sz="2745"/>
          </a:p>
        </p:txBody>
      </p:sp>
      <p:sp>
        <p:nvSpPr>
          <p:cNvPr id="12" name="Rectangle 11">
            <a:extLst>
              <a:ext uri="{FF2B5EF4-FFF2-40B4-BE49-F238E27FC236}">
                <a16:creationId xmlns:a16="http://schemas.microsoft.com/office/drawing/2014/main" id="{682BBBDB-C511-46D3-8AC1-90C52CCAD1C0}"/>
              </a:ext>
            </a:extLst>
          </p:cNvPr>
          <p:cNvSpPr/>
          <p:nvPr/>
        </p:nvSpPr>
        <p:spPr>
          <a:xfrm>
            <a:off x="6917723" y="980953"/>
            <a:ext cx="6095136" cy="6001643"/>
          </a:xfrm>
          <a:prstGeom prst="rect">
            <a:avLst/>
          </a:prstGeom>
        </p:spPr>
        <p:txBody>
          <a:bodyPr>
            <a:spAutoFit/>
          </a:bodyPr>
          <a:lstStyle/>
          <a:p>
            <a:pPr defTabSz="914225">
              <a:defRPr/>
            </a:pPr>
            <a:r>
              <a:rPr lang="en-US" sz="1200">
                <a:solidFill>
                  <a:srgbClr val="008000"/>
                </a:solidFill>
                <a:highlight>
                  <a:srgbClr val="FFFFFF"/>
                </a:highlight>
                <a:latin typeface="Calibri" panose="020F0502020204030204" pitchFamily="34" charset="0"/>
                <a:cs typeface="Calibri" panose="020F0502020204030204" pitchFamily="34" charset="0"/>
              </a:rPr>
              <a:t>-- Create a database master key if one does not already exist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CREATE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MASTER</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KEY</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ENCRYPTION</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BY</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PASSWORD</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FF0000"/>
                </a:solidFill>
                <a:highlight>
                  <a:srgbClr val="FFFFFF"/>
                </a:highlight>
                <a:latin typeface="Calibri" panose="020F0502020204030204" pitchFamily="34" charset="0"/>
                <a:cs typeface="Calibri" panose="020F0502020204030204" pitchFamily="34" charset="0"/>
              </a:rPr>
              <a:t>'S0me!nfo'</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808080"/>
                </a:solidFill>
                <a:highlight>
                  <a:srgbClr val="FFFFFF"/>
                </a:highlight>
                <a:latin typeface="Calibri" panose="020F0502020204030204" pitchFamily="34" charset="0"/>
                <a:cs typeface="Calibri" panose="020F0502020204030204" pitchFamily="34" charset="0"/>
              </a:rPr>
              <a: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8000"/>
                </a:solidFill>
                <a:highlight>
                  <a:srgbClr val="FFFFFF"/>
                </a:highlight>
                <a:latin typeface="Calibri" panose="020F0502020204030204" pitchFamily="34" charset="0"/>
                <a:cs typeface="Calibri" panose="020F0502020204030204" pitchFamily="34" charset="0"/>
              </a:rPr>
              <a:t>-- Create a database scoped credential with Azure storage account key as the secret.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CREATE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DATABASE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SCOPED</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CREDENTIAL</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err="1">
                <a:solidFill>
                  <a:srgbClr val="000000"/>
                </a:solidFill>
                <a:highlight>
                  <a:srgbClr val="FFFFFF"/>
                </a:highlight>
                <a:latin typeface="Calibri" panose="020F0502020204030204" pitchFamily="34" charset="0"/>
                <a:cs typeface="Calibri" panose="020F0502020204030204" pitchFamily="34" charset="0"/>
              </a:rPr>
              <a:t>AzureStorageCredential</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WITH</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IDENTITY</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FF0000"/>
                </a:solidFill>
                <a:highlight>
                  <a:srgbClr val="FFFFFF"/>
                </a:highlight>
                <a:latin typeface="Calibri" panose="020F0502020204030204" pitchFamily="34" charset="0"/>
                <a:cs typeface="Calibri" panose="020F0502020204030204" pitchFamily="34" charset="0"/>
              </a:rPr>
              <a:t>'&lt;</a:t>
            </a:r>
            <a:r>
              <a:rPr lang="en-US" sz="1200" err="1">
                <a:solidFill>
                  <a:srgbClr val="FF0000"/>
                </a:solidFill>
                <a:highlight>
                  <a:srgbClr val="FFFFFF"/>
                </a:highlight>
                <a:latin typeface="Calibri" panose="020F0502020204030204" pitchFamily="34" charset="0"/>
                <a:cs typeface="Calibri" panose="020F0502020204030204" pitchFamily="34" charset="0"/>
              </a:rPr>
              <a:t>my_account</a:t>
            </a:r>
            <a:r>
              <a:rPr lang="en-US" sz="1200">
                <a:solidFill>
                  <a:srgbClr val="FF0000"/>
                </a:solidFill>
                <a:highlight>
                  <a:srgbClr val="FFFFFF"/>
                </a:highlight>
                <a:latin typeface="Calibri" panose="020F0502020204030204" pitchFamily="34" charset="0"/>
                <a:cs typeface="Calibri" panose="020F0502020204030204" pitchFamily="34" charset="0"/>
              </a:rPr>
              <a:t>&gt;'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SECRET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FF0000"/>
                </a:solidFill>
                <a:highlight>
                  <a:srgbClr val="FFFFFF"/>
                </a:highlight>
                <a:latin typeface="Calibri" panose="020F0502020204030204" pitchFamily="34" charset="0"/>
                <a:cs typeface="Calibri" panose="020F0502020204030204" pitchFamily="34" charset="0"/>
              </a:rPr>
              <a:t>'&lt;</a:t>
            </a:r>
            <a:r>
              <a:rPr lang="en-US" sz="1200" err="1">
                <a:solidFill>
                  <a:srgbClr val="FF0000"/>
                </a:solidFill>
                <a:highlight>
                  <a:srgbClr val="FFFFFF"/>
                </a:highlight>
                <a:latin typeface="Calibri" panose="020F0502020204030204" pitchFamily="34" charset="0"/>
                <a:cs typeface="Calibri" panose="020F0502020204030204" pitchFamily="34" charset="0"/>
              </a:rPr>
              <a:t>azure_storage_account_key</a:t>
            </a:r>
            <a:r>
              <a:rPr lang="en-US" sz="1200">
                <a:solidFill>
                  <a:srgbClr val="FF0000"/>
                </a:solidFill>
                <a:highlight>
                  <a:srgbClr val="FFFFFF"/>
                </a:highlight>
                <a:latin typeface="Calibri" panose="020F0502020204030204" pitchFamily="34" charset="0"/>
                <a:cs typeface="Calibri" panose="020F0502020204030204" pitchFamily="34" charset="0"/>
              </a:rPr>
              <a:t>&gt;'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808080"/>
                </a:solidFill>
                <a:highlight>
                  <a:srgbClr val="FFFFFF"/>
                </a:highlight>
                <a:latin typeface="Calibri" panose="020F0502020204030204" pitchFamily="34" charset="0"/>
                <a:cs typeface="Calibri" panose="020F0502020204030204" pitchFamily="34" charset="0"/>
              </a:rPr>
              <a: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8000"/>
                </a:solidFill>
                <a:highlight>
                  <a:srgbClr val="FFFFFF"/>
                </a:highlight>
                <a:latin typeface="Calibri" panose="020F0502020204030204" pitchFamily="34" charset="0"/>
                <a:cs typeface="Calibri" panose="020F0502020204030204" pitchFamily="34" charset="0"/>
              </a:rPr>
              <a:t>-- Create an external data source with CREDENTIAL option.</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CREATE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EXTERNAL</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DATA</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SOURCE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err="1">
                <a:solidFill>
                  <a:srgbClr val="000000"/>
                </a:solidFill>
                <a:highlight>
                  <a:srgbClr val="FFFFFF"/>
                </a:highlight>
                <a:latin typeface="Calibri" panose="020F0502020204030204" pitchFamily="34" charset="0"/>
                <a:cs typeface="Calibri" panose="020F0502020204030204" pitchFamily="34" charset="0"/>
              </a:rPr>
              <a:t>MyAzureStorage</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WITH</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fr-FR" sz="1200">
                <a:solidFill>
                  <a:srgbClr val="808080"/>
                </a:solidFill>
                <a:highlight>
                  <a:srgbClr val="FFFFFF"/>
                </a:highlight>
                <a:latin typeface="Calibri" panose="020F0502020204030204" pitchFamily="34" charset="0"/>
                <a:cs typeface="Calibri" panose="020F0502020204030204" pitchFamily="34" charset="0"/>
              </a:rPr>
              <a:t>(</a:t>
            </a:r>
            <a:r>
              <a:rPr lang="fr-FR" sz="1200">
                <a:solidFill>
                  <a:srgbClr val="000000"/>
                </a:solidFill>
                <a:highlight>
                  <a:srgbClr val="FFFFFF"/>
                </a:highlight>
                <a:latin typeface="Calibri" panose="020F0502020204030204" pitchFamily="34" charset="0"/>
                <a:cs typeface="Calibri" panose="020F0502020204030204" pitchFamily="34" charset="0"/>
              </a:rPr>
              <a:t>    </a:t>
            </a:r>
            <a:r>
              <a:rPr lang="fr-FR" sz="1200">
                <a:solidFill>
                  <a:srgbClr val="0000FF"/>
                </a:solidFill>
                <a:highlight>
                  <a:srgbClr val="FFFFFF"/>
                </a:highlight>
                <a:latin typeface="Calibri" panose="020F0502020204030204" pitchFamily="34" charset="0"/>
                <a:cs typeface="Calibri" panose="020F0502020204030204" pitchFamily="34" charset="0"/>
              </a:rPr>
              <a:t>LOCATION</a:t>
            </a:r>
            <a:r>
              <a:rPr lang="fr-FR" sz="1200">
                <a:solidFill>
                  <a:srgbClr val="000000"/>
                </a:solidFill>
                <a:highlight>
                  <a:srgbClr val="FFFFFF"/>
                </a:highlight>
                <a:latin typeface="Calibri" panose="020F0502020204030204" pitchFamily="34" charset="0"/>
                <a:cs typeface="Calibri" panose="020F0502020204030204" pitchFamily="34" charset="0"/>
              </a:rPr>
              <a:t>   </a:t>
            </a:r>
            <a:r>
              <a:rPr lang="fr-FR" sz="1200">
                <a:solidFill>
                  <a:srgbClr val="808080"/>
                </a:solidFill>
                <a:highlight>
                  <a:srgbClr val="FFFFFF"/>
                </a:highlight>
                <a:latin typeface="Calibri" panose="020F0502020204030204" pitchFamily="34" charset="0"/>
                <a:cs typeface="Calibri" panose="020F0502020204030204" pitchFamily="34" charset="0"/>
              </a:rPr>
              <a:t>=</a:t>
            </a:r>
            <a:r>
              <a:rPr lang="fr-FR" sz="1200">
                <a:solidFill>
                  <a:srgbClr val="000000"/>
                </a:solidFill>
                <a:highlight>
                  <a:srgbClr val="FFFFFF"/>
                </a:highlight>
                <a:latin typeface="Calibri" panose="020F0502020204030204" pitchFamily="34" charset="0"/>
                <a:cs typeface="Calibri" panose="020F0502020204030204" pitchFamily="34" charset="0"/>
              </a:rPr>
              <a:t> </a:t>
            </a:r>
            <a:r>
              <a:rPr lang="fr-FR" sz="1200">
                <a:solidFill>
                  <a:srgbClr val="FF0000"/>
                </a:solidFill>
                <a:highlight>
                  <a:srgbClr val="FFFFFF"/>
                </a:highlight>
                <a:latin typeface="Calibri" panose="020F0502020204030204" pitchFamily="34" charset="0"/>
                <a:cs typeface="Calibri" panose="020F0502020204030204" pitchFamily="34" charset="0"/>
              </a:rPr>
              <a:t>'</a:t>
            </a:r>
            <a:r>
              <a:rPr lang="fr-FR" sz="1200" err="1">
                <a:solidFill>
                  <a:srgbClr val="FF0000"/>
                </a:solidFill>
                <a:highlight>
                  <a:srgbClr val="FFFFFF"/>
                </a:highlight>
                <a:latin typeface="Calibri" panose="020F0502020204030204" pitchFamily="34" charset="0"/>
                <a:cs typeface="Calibri" panose="020F0502020204030204" pitchFamily="34" charset="0"/>
              </a:rPr>
              <a:t>wasbs</a:t>
            </a:r>
            <a:r>
              <a:rPr lang="fr-FR" sz="1200">
                <a:solidFill>
                  <a:srgbClr val="FF0000"/>
                </a:solidFill>
                <a:highlight>
                  <a:srgbClr val="FFFFFF"/>
                </a:highlight>
                <a:latin typeface="Calibri" panose="020F0502020204030204" pitchFamily="34" charset="0"/>
                <a:cs typeface="Calibri" panose="020F0502020204030204" pitchFamily="34" charset="0"/>
              </a:rPr>
              <a:t>://daily@logs.blob.core.windows.net/'</a:t>
            </a:r>
            <a:endParaRPr lang="fr-FR"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CREDENTIAL</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err="1">
                <a:solidFill>
                  <a:srgbClr val="000000"/>
                </a:solidFill>
                <a:highlight>
                  <a:srgbClr val="FFFFFF"/>
                </a:highlight>
                <a:latin typeface="Calibri" panose="020F0502020204030204" pitchFamily="34" charset="0"/>
                <a:cs typeface="Calibri" panose="020F0502020204030204" pitchFamily="34" charset="0"/>
              </a:rPr>
              <a:t>AzureStorageCredential</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TYPE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HADOOP</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808080"/>
                </a:solidFill>
                <a:highlight>
                  <a:srgbClr val="FFFFFF"/>
                </a:highlight>
                <a:latin typeface="Calibri" panose="020F0502020204030204" pitchFamily="34" charset="0"/>
                <a:cs typeface="Calibri" panose="020F0502020204030204" pitchFamily="34" charset="0"/>
              </a:rPr>
              <a: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8000"/>
                </a:solidFill>
                <a:highlight>
                  <a:srgbClr val="FFFFFF"/>
                </a:highlight>
                <a:latin typeface="Calibri" panose="020F0502020204030204" pitchFamily="34" charset="0"/>
                <a:cs typeface="Calibri" panose="020F0502020204030204" pitchFamily="34" charset="0"/>
              </a:rPr>
              <a:t>-- Create an external file format </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CREATE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EXTERNAL</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FILE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FF00FF"/>
                </a:solidFill>
                <a:highlight>
                  <a:srgbClr val="FFFFFF"/>
                </a:highlight>
                <a:latin typeface="Calibri" panose="020F0502020204030204" pitchFamily="34" charset="0"/>
                <a:cs typeface="Calibri" panose="020F0502020204030204" pitchFamily="34" charset="0"/>
              </a:rPr>
              <a:t>FORMAT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err="1">
                <a:solidFill>
                  <a:srgbClr val="000000"/>
                </a:solidFill>
                <a:highlight>
                  <a:srgbClr val="FFFFFF"/>
                </a:highlight>
                <a:latin typeface="Calibri" panose="020F0502020204030204" pitchFamily="34" charset="0"/>
                <a:cs typeface="Calibri" panose="020F0502020204030204" pitchFamily="34" charset="0"/>
              </a:rPr>
              <a:t>MyAzureCSVFormat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WITH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FF"/>
                </a:solidFill>
                <a:highlight>
                  <a:srgbClr val="FFFFFF"/>
                </a:highlight>
                <a:latin typeface="Calibri" panose="020F0502020204030204" pitchFamily="34" charset="0"/>
                <a:cs typeface="Calibri" panose="020F0502020204030204" pitchFamily="34" charset="0"/>
              </a:rPr>
              <a:t>FORMAT_TYPE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DELIMITEDTEXT</a:t>
            </a:r>
            <a:r>
              <a:rPr lang="en-US" sz="1200">
                <a:solidFill>
                  <a:srgbClr val="808080"/>
                </a:solidFill>
                <a:highlight>
                  <a:srgbClr val="FFFFFF"/>
                </a:highlight>
                <a:latin typeface="Calibri" panose="020F0502020204030204" pitchFamily="34" charset="0"/>
                <a:cs typeface="Calibri" panose="020F0502020204030204" pitchFamily="34" charset="0"/>
              </a:rPr>
              <a: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FORMAT_OPTIONS</a:t>
            </a:r>
            <a:r>
              <a:rPr lang="en-US" sz="1200">
                <a:solidFill>
                  <a:srgbClr val="808080"/>
                </a:solidFill>
                <a:highlight>
                  <a:srgbClr val="FFFFFF"/>
                </a:highlight>
                <a:latin typeface="Calibri" panose="020F0502020204030204" pitchFamily="34" charset="0"/>
                <a:cs typeface="Calibri" panose="020F0502020204030204" pitchFamily="34" charset="0"/>
              </a:rPr>
              <a: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FIELD_TERMINATOR</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FF0000"/>
                </a:solidFill>
                <a:highlight>
                  <a:srgbClr val="FFFFFF"/>
                </a:highlight>
                <a:latin typeface="Calibri" panose="020F0502020204030204" pitchFamily="34" charset="0"/>
                <a:cs typeface="Calibri" panose="020F0502020204030204" pitchFamily="34" charset="0"/>
              </a:rPr>
              <a:t>','</a:t>
            </a:r>
            <a:r>
              <a:rPr lang="en-US" sz="1200">
                <a:solidFill>
                  <a:srgbClr val="808080"/>
                </a:solidFill>
                <a:highlight>
                  <a:srgbClr val="FFFFFF"/>
                </a:highlight>
                <a:latin typeface="Calibri" panose="020F0502020204030204" pitchFamily="34" charset="0"/>
                <a:cs typeface="Calibri" panose="020F0502020204030204" pitchFamily="34" charset="0"/>
              </a:rPr>
              <a: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FIRST_ROW</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2</a:t>
            </a:r>
            <a:r>
              <a:rPr lang="en-US" sz="1200">
                <a:solidFill>
                  <a:srgbClr val="808080"/>
                </a:solidFill>
                <a:highlight>
                  <a:srgbClr val="FFFFFF"/>
                </a:highlight>
                <a:latin typeface="Calibri" panose="020F0502020204030204" pitchFamily="34" charset="0"/>
                <a:cs typeface="Calibri" panose="020F0502020204030204" pitchFamily="34" charset="0"/>
              </a:rPr>
              <a:t>)</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8000"/>
                </a:solidFill>
                <a:highlight>
                  <a:srgbClr val="FFFFFF"/>
                </a:highlight>
                <a:latin typeface="Calibri" panose="020F0502020204030204" pitchFamily="34" charset="0"/>
                <a:cs typeface="Calibri" panose="020F0502020204030204" pitchFamily="34" charset="0"/>
              </a:rPr>
              <a:t>--Create an external table</a:t>
            </a:r>
            <a:endParaRPr lang="en-US" sz="1200">
              <a:solidFill>
                <a:srgbClr val="000000"/>
              </a:solidFill>
              <a:highlight>
                <a:srgbClr val="FFFFFF"/>
              </a:highlight>
              <a:latin typeface="Calibri" panose="020F0502020204030204" pitchFamily="34" charset="0"/>
              <a:cs typeface="Calibri" panose="020F0502020204030204" pitchFamily="34" charset="0"/>
            </a:endParaRP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CREATE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EXTERNAL</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TABLE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err="1">
                <a:solidFill>
                  <a:srgbClr val="000000"/>
                </a:solidFill>
                <a:highlight>
                  <a:srgbClr val="FFFFFF"/>
                </a:highlight>
                <a:latin typeface="Calibri" panose="020F0502020204030204" pitchFamily="34" charset="0"/>
                <a:cs typeface="Calibri" panose="020F0502020204030204" pitchFamily="34" charset="0"/>
              </a:rPr>
              <a:t>dbo</a:t>
            </a:r>
            <a:r>
              <a:rPr lang="en-US" sz="1200" err="1">
                <a:solidFill>
                  <a:srgbClr val="808080"/>
                </a:solidFill>
                <a:highlight>
                  <a:srgbClr val="FFFFFF"/>
                </a:highlight>
                <a:latin typeface="Calibri" panose="020F0502020204030204" pitchFamily="34" charset="0"/>
                <a:cs typeface="Calibri" panose="020F0502020204030204" pitchFamily="34" charset="0"/>
              </a:rPr>
              <a:t>.</a:t>
            </a:r>
            <a:r>
              <a:rPr lang="en-US" sz="1200" err="1">
                <a:solidFill>
                  <a:srgbClr val="000000"/>
                </a:solidFill>
                <a:highlight>
                  <a:srgbClr val="FFFFFF"/>
                </a:highlight>
                <a:latin typeface="Calibri" panose="020F0502020204030204" pitchFamily="34" charset="0"/>
                <a:cs typeface="Calibri" panose="020F0502020204030204" pitchFamily="34" charset="0"/>
              </a:rPr>
              <a:t>FactInternetSalesNew</a:t>
            </a:r>
            <a:r>
              <a:rPr lang="en-US" sz="1200">
                <a:solidFill>
                  <a:srgbClr val="000000"/>
                </a:solidFill>
                <a:highlight>
                  <a:srgbClr val="FFFFFF"/>
                </a:highlight>
                <a:latin typeface="Calibri" panose="020F0502020204030204" pitchFamily="34" charset="0"/>
                <a:cs typeface="Calibri" panose="020F0502020204030204" pitchFamily="34" charset="0"/>
              </a:rPr>
              <a:t>  </a:t>
            </a: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WITH</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p>
          <a:p>
            <a:pPr defTabSz="914225">
              <a:defRPr/>
            </a:pP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LOCATION</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FF0000"/>
                </a:solidFill>
                <a:highlight>
                  <a:srgbClr val="FFFFFF"/>
                </a:highlight>
                <a:latin typeface="Calibri" panose="020F0502020204030204" pitchFamily="34" charset="0"/>
                <a:cs typeface="Calibri" panose="020F0502020204030204" pitchFamily="34" charset="0"/>
              </a:rPr>
              <a:t>'/files/Customer'</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p>
          <a:p>
            <a:pPr defTabSz="914225">
              <a:defRPr/>
            </a:pP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DATA_SOURCE</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err="1">
                <a:solidFill>
                  <a:srgbClr val="000000"/>
                </a:solidFill>
                <a:highlight>
                  <a:srgbClr val="FFFFFF"/>
                </a:highlight>
                <a:latin typeface="Calibri" panose="020F0502020204030204" pitchFamily="34" charset="0"/>
                <a:cs typeface="Calibri" panose="020F0502020204030204" pitchFamily="34" charset="0"/>
              </a:rPr>
              <a:t>MyAzureStorage</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p>
          <a:p>
            <a:pPr defTabSz="914225">
              <a:defRPr/>
            </a:pP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FILE_FORMAT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err="1">
                <a:solidFill>
                  <a:srgbClr val="000000"/>
                </a:solidFill>
                <a:highlight>
                  <a:srgbClr val="FFFFFF"/>
                </a:highlight>
                <a:latin typeface="Calibri" panose="020F0502020204030204" pitchFamily="34" charset="0"/>
                <a:cs typeface="Calibri" panose="020F0502020204030204" pitchFamily="34" charset="0"/>
              </a:rPr>
              <a:t>MyAzureCSVFormat</a:t>
            </a:r>
            <a:r>
              <a:rPr lang="en-US" sz="1200">
                <a:solidFill>
                  <a:srgbClr val="000000"/>
                </a:solidFill>
                <a:highlight>
                  <a:srgbClr val="FFFFFF"/>
                </a:highlight>
                <a:latin typeface="Calibri" panose="020F0502020204030204" pitchFamily="34" charset="0"/>
                <a:cs typeface="Calibri" panose="020F0502020204030204" pitchFamily="34" charset="0"/>
              </a:rPr>
              <a:t>  </a:t>
            </a:r>
          </a:p>
          <a:p>
            <a:pPr defTabSz="914225">
              <a:defRPr/>
            </a:pP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AS</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SELECT</a:t>
            </a:r>
            <a:r>
              <a:rPr lang="en-US" sz="1200">
                <a:solidFill>
                  <a:srgbClr val="000000"/>
                </a:solidFill>
                <a:highlight>
                  <a:srgbClr val="FFFFFF"/>
                </a:highlight>
                <a:latin typeface="Calibri" panose="020F0502020204030204" pitchFamily="34" charset="0"/>
                <a:cs typeface="Calibri" panose="020F0502020204030204" pitchFamily="34" charset="0"/>
              </a:rPr>
              <a:t> T1</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FROM</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err="1">
                <a:solidFill>
                  <a:srgbClr val="000000"/>
                </a:solidFill>
                <a:highlight>
                  <a:srgbClr val="FFFFFF"/>
                </a:highlight>
                <a:latin typeface="Calibri" panose="020F0502020204030204" pitchFamily="34" charset="0"/>
                <a:cs typeface="Calibri" panose="020F0502020204030204" pitchFamily="34" charset="0"/>
              </a:rPr>
              <a:t>dbo</a:t>
            </a:r>
            <a:r>
              <a:rPr lang="en-US" sz="1200" err="1">
                <a:solidFill>
                  <a:srgbClr val="808080"/>
                </a:solidFill>
                <a:highlight>
                  <a:srgbClr val="FFFFFF"/>
                </a:highlight>
                <a:latin typeface="Calibri" panose="020F0502020204030204" pitchFamily="34" charset="0"/>
                <a:cs typeface="Calibri" panose="020F0502020204030204" pitchFamily="34" charset="0"/>
              </a:rPr>
              <a:t>.</a:t>
            </a:r>
            <a:r>
              <a:rPr lang="en-US" sz="1200" err="1">
                <a:solidFill>
                  <a:srgbClr val="000000"/>
                </a:solidFill>
                <a:highlight>
                  <a:srgbClr val="FFFFFF"/>
                </a:highlight>
                <a:latin typeface="Calibri" panose="020F0502020204030204" pitchFamily="34" charset="0"/>
                <a:cs typeface="Calibri" panose="020F0502020204030204" pitchFamily="34" charset="0"/>
              </a:rPr>
              <a:t>FactInternetSales</a:t>
            </a:r>
            <a:r>
              <a:rPr lang="en-US" sz="1200">
                <a:solidFill>
                  <a:srgbClr val="000000"/>
                </a:solidFill>
                <a:highlight>
                  <a:srgbClr val="FFFFFF"/>
                </a:highlight>
                <a:latin typeface="Calibri" panose="020F0502020204030204" pitchFamily="34" charset="0"/>
                <a:cs typeface="Calibri" panose="020F0502020204030204" pitchFamily="34" charset="0"/>
              </a:rPr>
              <a:t> T1 </a:t>
            </a:r>
            <a:r>
              <a:rPr lang="en-US" sz="1200">
                <a:solidFill>
                  <a:srgbClr val="808080"/>
                </a:solidFill>
                <a:highlight>
                  <a:srgbClr val="FFFFFF"/>
                </a:highlight>
                <a:latin typeface="Calibri" panose="020F0502020204030204" pitchFamily="34" charset="0"/>
                <a:cs typeface="Calibri" panose="020F0502020204030204" pitchFamily="34" charset="0"/>
              </a:rPr>
              <a:t>JOIN</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err="1">
                <a:solidFill>
                  <a:srgbClr val="000000"/>
                </a:solidFill>
                <a:highlight>
                  <a:srgbClr val="FFFFFF"/>
                </a:highlight>
                <a:latin typeface="Calibri" panose="020F0502020204030204" pitchFamily="34" charset="0"/>
                <a:cs typeface="Calibri" panose="020F0502020204030204" pitchFamily="34" charset="0"/>
              </a:rPr>
              <a:t>dbo</a:t>
            </a:r>
            <a:r>
              <a:rPr lang="en-US" sz="1200" err="1">
                <a:solidFill>
                  <a:srgbClr val="808080"/>
                </a:solidFill>
                <a:highlight>
                  <a:srgbClr val="FFFFFF"/>
                </a:highlight>
                <a:latin typeface="Calibri" panose="020F0502020204030204" pitchFamily="34" charset="0"/>
                <a:cs typeface="Calibri" panose="020F0502020204030204" pitchFamily="34" charset="0"/>
              </a:rPr>
              <a:t>.</a:t>
            </a:r>
            <a:r>
              <a:rPr lang="en-US" sz="1200" err="1">
                <a:solidFill>
                  <a:srgbClr val="000000"/>
                </a:solidFill>
                <a:highlight>
                  <a:srgbClr val="FFFFFF"/>
                </a:highlight>
                <a:latin typeface="Calibri" panose="020F0502020204030204" pitchFamily="34" charset="0"/>
                <a:cs typeface="Calibri" panose="020F0502020204030204" pitchFamily="34" charset="0"/>
              </a:rPr>
              <a:t>DimCustomer</a:t>
            </a:r>
            <a:r>
              <a:rPr lang="en-US" sz="1200">
                <a:solidFill>
                  <a:srgbClr val="000000"/>
                </a:solidFill>
                <a:highlight>
                  <a:srgbClr val="FFFFFF"/>
                </a:highlight>
                <a:latin typeface="Calibri" panose="020F0502020204030204" pitchFamily="34" charset="0"/>
                <a:cs typeface="Calibri" panose="020F0502020204030204" pitchFamily="34" charset="0"/>
              </a:rPr>
              <a:t> T2  </a:t>
            </a: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ON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T1</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CustomerKey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T2</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CustomerKey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p>
          <a:p>
            <a:pPr defTabSz="914225">
              <a:defRPr/>
            </a:pPr>
            <a:r>
              <a:rPr lang="en-US" sz="1200">
                <a:solidFill>
                  <a:srgbClr val="0000FF"/>
                </a:solidFill>
                <a:highlight>
                  <a:srgbClr val="FFFFFF"/>
                </a:highlight>
                <a:latin typeface="Calibri" panose="020F0502020204030204" pitchFamily="34" charset="0"/>
                <a:cs typeface="Calibri" panose="020F0502020204030204" pitchFamily="34" charset="0"/>
              </a:rPr>
              <a:t>OPTION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0000FF"/>
                </a:solidFill>
                <a:highlight>
                  <a:srgbClr val="FFFFFF"/>
                </a:highlight>
                <a:latin typeface="Calibri" panose="020F0502020204030204" pitchFamily="34" charset="0"/>
                <a:cs typeface="Calibri" panose="020F0502020204030204" pitchFamily="34" charset="0"/>
              </a:rPr>
              <a:t>HASH</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JOIN</a:t>
            </a:r>
            <a:r>
              <a:rPr lang="en-US" sz="1200">
                <a:solidFill>
                  <a:srgbClr val="000000"/>
                </a:solidFill>
                <a:highlight>
                  <a:srgbClr val="FFFFFF"/>
                </a:highlight>
                <a:latin typeface="Calibri" panose="020F0502020204030204" pitchFamily="34" charset="0"/>
                <a:cs typeface="Calibri" panose="020F0502020204030204" pitchFamily="34" charset="0"/>
              </a:rPr>
              <a:t> </a:t>
            </a:r>
            <a:r>
              <a:rPr lang="en-US" sz="1200">
                <a:solidFill>
                  <a:srgbClr val="808080"/>
                </a:solidFill>
                <a:highlight>
                  <a:srgbClr val="FFFFFF"/>
                </a:highlight>
                <a:latin typeface="Calibri" panose="020F0502020204030204" pitchFamily="34" charset="0"/>
                <a:cs typeface="Calibri" panose="020F0502020204030204" pitchFamily="34" charset="0"/>
              </a:rPr>
              <a:t>);</a:t>
            </a:r>
            <a:r>
              <a:rPr lang="en-US" sz="1200">
                <a:solidFill>
                  <a:srgbClr val="000000"/>
                </a:solidFill>
                <a:highlight>
                  <a:srgbClr val="FFFFFF"/>
                </a:highlight>
                <a:latin typeface="Calibri" panose="020F0502020204030204" pitchFamily="34" charset="0"/>
                <a:cs typeface="Calibri" panose="020F0502020204030204" pitchFamily="34" charset="0"/>
              </a:rPr>
              <a:t> </a:t>
            </a:r>
            <a:endParaRPr lang="en-US" sz="120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6299107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7784921-E2B6-4D9D-AD89-8E66B5C1D0B3}"/>
              </a:ext>
            </a:extLst>
          </p:cNvPr>
          <p:cNvSpPr/>
          <p:nvPr/>
        </p:nvSpPr>
        <p:spPr bwMode="auto">
          <a:xfrm>
            <a:off x="6587878" y="2864629"/>
            <a:ext cx="4625889" cy="336598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3137" b="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a:extLst>
              <a:ext uri="{FF2B5EF4-FFF2-40B4-BE49-F238E27FC236}">
                <a16:creationId xmlns:a16="http://schemas.microsoft.com/office/drawing/2014/main" id="{7F8764D6-7B74-4850-B8B9-8078E7609AEC}"/>
              </a:ext>
            </a:extLst>
          </p:cNvPr>
          <p:cNvSpPr/>
          <p:nvPr/>
        </p:nvSpPr>
        <p:spPr bwMode="auto">
          <a:xfrm>
            <a:off x="840818" y="2892560"/>
            <a:ext cx="4478533" cy="336598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3137" b="1">
              <a:gradFill>
                <a:gsLst>
                  <a:gs pos="0">
                    <a:srgbClr val="FFFFFF"/>
                  </a:gs>
                  <a:gs pos="100000">
                    <a:srgbClr val="FFFFFF"/>
                  </a:gs>
                </a:gsLst>
                <a:lin ang="5400000" scaled="0"/>
              </a:gradFill>
              <a:ea typeface="Segoe UI" pitchFamily="34" charset="0"/>
              <a:cs typeface="Segoe UI" pitchFamily="34" charset="0"/>
            </a:endParaRPr>
          </a:p>
        </p:txBody>
      </p:sp>
      <p:sp>
        <p:nvSpPr>
          <p:cNvPr id="2" name="object 2"/>
          <p:cNvSpPr txBox="1">
            <a:spLocks noGrp="1"/>
          </p:cNvSpPr>
          <p:nvPr>
            <p:ph type="title"/>
          </p:nvPr>
        </p:nvSpPr>
        <p:spPr/>
        <p:txBody>
          <a:bodyPr/>
          <a:lstStyle/>
          <a:p>
            <a:r>
              <a:rPr lang="en-US"/>
              <a:t>Polybase vs Copy</a:t>
            </a:r>
          </a:p>
        </p:txBody>
      </p:sp>
      <p:sp>
        <p:nvSpPr>
          <p:cNvPr id="8" name="Text Placeholder 7">
            <a:extLst>
              <a:ext uri="{FF2B5EF4-FFF2-40B4-BE49-F238E27FC236}">
                <a16:creationId xmlns:a16="http://schemas.microsoft.com/office/drawing/2014/main" id="{50E644FA-54E8-4E4C-BE77-91C6D834A0E3}"/>
              </a:ext>
            </a:extLst>
          </p:cNvPr>
          <p:cNvSpPr>
            <a:spLocks noGrp="1"/>
          </p:cNvSpPr>
          <p:nvPr>
            <p:ph type="body" sz="quarter" idx="10"/>
          </p:nvPr>
        </p:nvSpPr>
        <p:spPr>
          <a:xfrm>
            <a:off x="474044" y="2892560"/>
            <a:ext cx="5234322" cy="3426579"/>
          </a:xfrm>
        </p:spPr>
        <p:txBody>
          <a:bodyPr/>
          <a:lstStyle/>
          <a:p>
            <a:pPr marL="698366" lvl="1" indent="-229191">
              <a:spcBef>
                <a:spcPts val="245"/>
              </a:spcBef>
              <a:buFont typeface="Arial"/>
              <a:buChar char="•"/>
              <a:tabLst>
                <a:tab pos="699001" algn="l"/>
              </a:tabLst>
            </a:pPr>
            <a:r>
              <a:rPr lang="en-US" sz="2000" dirty="0">
                <a:cs typeface="Calibri"/>
              </a:rPr>
              <a:t>GA,</a:t>
            </a:r>
            <a:r>
              <a:rPr lang="en-US" sz="2000" spc="-5" dirty="0">
                <a:cs typeface="Calibri"/>
              </a:rPr>
              <a:t> </a:t>
            </a:r>
            <a:r>
              <a:rPr lang="en-US" sz="2000" spc="-10" dirty="0">
                <a:cs typeface="Calibri"/>
              </a:rPr>
              <a:t>stable</a:t>
            </a:r>
            <a:endParaRPr lang="en-US" sz="2000" dirty="0">
              <a:cs typeface="Calibri"/>
            </a:endParaRPr>
          </a:p>
          <a:p>
            <a:pPr marL="698366" lvl="1" indent="-229191">
              <a:spcBef>
                <a:spcPts val="215"/>
              </a:spcBef>
              <a:buFont typeface="Arial"/>
              <a:buChar char="•"/>
              <a:tabLst>
                <a:tab pos="699001" algn="l"/>
              </a:tabLst>
            </a:pPr>
            <a:r>
              <a:rPr lang="en-US" sz="2000" dirty="0">
                <a:cs typeface="Calibri"/>
              </a:rPr>
              <a:t>Needs </a:t>
            </a:r>
            <a:r>
              <a:rPr lang="en-US" sz="2000" spc="-15" dirty="0">
                <a:cs typeface="Calibri"/>
              </a:rPr>
              <a:t>CONTROL</a:t>
            </a:r>
            <a:r>
              <a:rPr lang="en-US" sz="2000" spc="-70" dirty="0">
                <a:cs typeface="Calibri"/>
              </a:rPr>
              <a:t> </a:t>
            </a:r>
            <a:r>
              <a:rPr lang="en-US" sz="2000" dirty="0">
                <a:cs typeface="Calibri"/>
              </a:rPr>
              <a:t>permission</a:t>
            </a:r>
          </a:p>
          <a:p>
            <a:pPr marL="698366" lvl="1" indent="-229191">
              <a:spcBef>
                <a:spcPts val="204"/>
              </a:spcBef>
              <a:buFont typeface="Arial"/>
              <a:buChar char="•"/>
              <a:tabLst>
                <a:tab pos="699001" algn="l"/>
              </a:tabLst>
            </a:pPr>
            <a:r>
              <a:rPr lang="en-US" sz="2000" spc="-20" dirty="0">
                <a:cs typeface="Calibri"/>
              </a:rPr>
              <a:t>Fastest </a:t>
            </a:r>
            <a:r>
              <a:rPr lang="en-US" sz="2000" spc="-10" dirty="0">
                <a:cs typeface="Calibri"/>
              </a:rPr>
              <a:t>(at</a:t>
            </a:r>
            <a:r>
              <a:rPr lang="en-US" sz="2000" spc="-35" dirty="0">
                <a:cs typeface="Calibri"/>
              </a:rPr>
              <a:t> </a:t>
            </a:r>
            <a:r>
              <a:rPr lang="en-US" sz="2000" spc="-10" dirty="0">
                <a:cs typeface="Calibri"/>
              </a:rPr>
              <a:t>present)</a:t>
            </a:r>
          </a:p>
          <a:p>
            <a:pPr marL="698366" lvl="1" indent="-229191">
              <a:spcBef>
                <a:spcPts val="204"/>
              </a:spcBef>
              <a:buFont typeface="Arial"/>
              <a:buChar char="•"/>
              <a:tabLst>
                <a:tab pos="699001" algn="l"/>
              </a:tabLst>
            </a:pPr>
            <a:r>
              <a:rPr lang="en-US" sz="2000" spc="-10" dirty="0">
                <a:cs typeface="Calibri"/>
              </a:rPr>
              <a:t>Enables querying via external tables </a:t>
            </a:r>
            <a:endParaRPr lang="en-US" sz="2000" dirty="0">
              <a:cs typeface="Calibri"/>
            </a:endParaRPr>
          </a:p>
          <a:p>
            <a:pPr marL="698366" lvl="1" indent="-229191">
              <a:spcBef>
                <a:spcPts val="215"/>
              </a:spcBef>
              <a:buFont typeface="Arial"/>
              <a:buChar char="•"/>
              <a:tabLst>
                <a:tab pos="699001" algn="l"/>
              </a:tabLst>
            </a:pPr>
            <a:r>
              <a:rPr lang="en-US" sz="2000" spc="-5" dirty="0">
                <a:cs typeface="Calibri"/>
              </a:rPr>
              <a:t>Challenges:</a:t>
            </a:r>
            <a:endParaRPr lang="en-US" sz="2000" dirty="0">
              <a:cs typeface="Calibri"/>
            </a:endParaRPr>
          </a:p>
          <a:p>
            <a:pPr marL="1155478" lvl="2" indent="-229191">
              <a:spcBef>
                <a:spcPts val="284"/>
              </a:spcBef>
              <a:buFont typeface="Arial"/>
              <a:buChar char="•"/>
              <a:tabLst>
                <a:tab pos="1155478" algn="l"/>
                <a:tab pos="1156113" algn="l"/>
              </a:tabLst>
            </a:pPr>
            <a:r>
              <a:rPr lang="en-US" sz="1800" spc="-15" dirty="0">
                <a:cs typeface="Calibri"/>
              </a:rPr>
              <a:t>Row</a:t>
            </a:r>
            <a:r>
              <a:rPr lang="en-US" sz="1800" spc="-30" dirty="0">
                <a:cs typeface="Calibri"/>
              </a:rPr>
              <a:t> </a:t>
            </a:r>
            <a:r>
              <a:rPr lang="en-US" sz="1800" spc="-5" dirty="0">
                <a:cs typeface="Calibri"/>
              </a:rPr>
              <a:t>width</a:t>
            </a:r>
            <a:endParaRPr lang="en-US" sz="1800" dirty="0">
              <a:cs typeface="Calibri"/>
            </a:endParaRPr>
          </a:p>
          <a:p>
            <a:pPr marL="1155478" lvl="2" indent="-229191">
              <a:spcBef>
                <a:spcPts val="260"/>
              </a:spcBef>
              <a:buFont typeface="Arial"/>
              <a:buChar char="•"/>
              <a:tabLst>
                <a:tab pos="1155478" algn="l"/>
                <a:tab pos="1156113" algn="l"/>
              </a:tabLst>
            </a:pPr>
            <a:r>
              <a:rPr lang="en-US" sz="1800" spc="-10" dirty="0">
                <a:cs typeface="Calibri"/>
              </a:rPr>
              <a:t>Delimiters </a:t>
            </a:r>
            <a:r>
              <a:rPr lang="en-US" sz="1800" dirty="0">
                <a:cs typeface="Calibri"/>
              </a:rPr>
              <a:t>in</a:t>
            </a:r>
            <a:r>
              <a:rPr lang="en-US" sz="1800" spc="20" dirty="0">
                <a:cs typeface="Calibri"/>
              </a:rPr>
              <a:t> </a:t>
            </a:r>
            <a:r>
              <a:rPr lang="en-US" sz="1800" spc="-20" dirty="0">
                <a:cs typeface="Calibri"/>
              </a:rPr>
              <a:t>text</a:t>
            </a:r>
            <a:endParaRPr lang="en-US" sz="1800" dirty="0">
              <a:cs typeface="Calibri"/>
            </a:endParaRPr>
          </a:p>
          <a:p>
            <a:pPr marL="1155478" lvl="2" indent="-229191">
              <a:spcBef>
                <a:spcPts val="265"/>
              </a:spcBef>
              <a:buFont typeface="Arial"/>
              <a:buChar char="•"/>
              <a:tabLst>
                <a:tab pos="1155478" algn="l"/>
                <a:tab pos="1156113" algn="l"/>
              </a:tabLst>
            </a:pPr>
            <a:r>
              <a:rPr lang="en-US" sz="1800" spc="-15" dirty="0">
                <a:cs typeface="Calibri"/>
              </a:rPr>
              <a:t>Fixed </a:t>
            </a:r>
            <a:r>
              <a:rPr lang="en-US" sz="1800" spc="-5" dirty="0">
                <a:cs typeface="Calibri"/>
              </a:rPr>
              <a:t>line</a:t>
            </a:r>
            <a:r>
              <a:rPr lang="en-US" sz="1800" spc="10" dirty="0">
                <a:cs typeface="Calibri"/>
              </a:rPr>
              <a:t> </a:t>
            </a:r>
            <a:r>
              <a:rPr lang="en-US" sz="1800" spc="-5" dirty="0">
                <a:cs typeface="Calibri"/>
              </a:rPr>
              <a:t>delimiter</a:t>
            </a:r>
            <a:endParaRPr lang="en-US" sz="1800" dirty="0">
              <a:cs typeface="Calibri"/>
            </a:endParaRPr>
          </a:p>
          <a:p>
            <a:pPr marL="1155478" lvl="2" indent="-229191">
              <a:spcBef>
                <a:spcPts val="254"/>
              </a:spcBef>
              <a:buFont typeface="Arial"/>
              <a:buChar char="•"/>
              <a:tabLst>
                <a:tab pos="1155478" algn="l"/>
                <a:tab pos="1156113" algn="l"/>
              </a:tabLst>
            </a:pPr>
            <a:r>
              <a:rPr lang="en-US" sz="1800" spc="-5" dirty="0">
                <a:cs typeface="Calibri"/>
              </a:rPr>
              <a:t>Code</a:t>
            </a:r>
            <a:r>
              <a:rPr lang="en-US" sz="1800" spc="-30" dirty="0">
                <a:cs typeface="Calibri"/>
              </a:rPr>
              <a:t> </a:t>
            </a:r>
            <a:r>
              <a:rPr lang="en-US" sz="1800" spc="-10" dirty="0">
                <a:cs typeface="Calibri"/>
              </a:rPr>
              <a:t>complexity</a:t>
            </a:r>
            <a:endParaRPr lang="en-US" sz="1800" dirty="0">
              <a:cs typeface="Calibri"/>
            </a:endParaRPr>
          </a:p>
          <a:p>
            <a:endParaRPr lang="en-US" sz="2400" dirty="0">
              <a:latin typeface="+mn-lt"/>
            </a:endParaRPr>
          </a:p>
        </p:txBody>
      </p:sp>
      <p:sp>
        <p:nvSpPr>
          <p:cNvPr id="9" name="Text Placeholder 8">
            <a:extLst>
              <a:ext uri="{FF2B5EF4-FFF2-40B4-BE49-F238E27FC236}">
                <a16:creationId xmlns:a16="http://schemas.microsoft.com/office/drawing/2014/main" id="{E4446A3C-AB3C-4E6A-9A53-86C743962010}"/>
              </a:ext>
            </a:extLst>
          </p:cNvPr>
          <p:cNvSpPr>
            <a:spLocks noGrp="1"/>
          </p:cNvSpPr>
          <p:nvPr>
            <p:ph type="body" sz="quarter" idx="11"/>
          </p:nvPr>
        </p:nvSpPr>
        <p:spPr>
          <a:xfrm>
            <a:off x="6265137" y="2694866"/>
            <a:ext cx="5016285" cy="3343736"/>
          </a:xfrm>
        </p:spPr>
        <p:txBody>
          <a:bodyPr/>
          <a:lstStyle/>
          <a:p>
            <a:pPr marL="12698" indent="0">
              <a:spcBef>
                <a:spcPts val="384"/>
              </a:spcBef>
              <a:buNone/>
              <a:tabLst>
                <a:tab pos="241254" algn="l"/>
              </a:tabLst>
            </a:pPr>
            <a:endParaRPr lang="en-US" sz="2400" b="1" dirty="0">
              <a:latin typeface="+mn-lt"/>
              <a:cs typeface="Calibri"/>
            </a:endParaRPr>
          </a:p>
          <a:p>
            <a:pPr marL="698366" lvl="1" indent="-228556">
              <a:spcBef>
                <a:spcPts val="245"/>
              </a:spcBef>
              <a:buFont typeface="Arial"/>
              <a:buChar char="•"/>
              <a:tabLst>
                <a:tab pos="698366" algn="l"/>
              </a:tabLst>
            </a:pPr>
            <a:r>
              <a:rPr lang="en-US" sz="2000" spc="-10" dirty="0">
                <a:cs typeface="Calibri"/>
              </a:rPr>
              <a:t>Currently </a:t>
            </a:r>
            <a:r>
              <a:rPr lang="en-US" sz="2000" dirty="0">
                <a:cs typeface="Calibri"/>
              </a:rPr>
              <a:t>in</a:t>
            </a:r>
            <a:r>
              <a:rPr lang="en-US" sz="2000" spc="-20" dirty="0">
                <a:cs typeface="Calibri"/>
              </a:rPr>
              <a:t> </a:t>
            </a:r>
            <a:r>
              <a:rPr lang="en-US" sz="2000" spc="-10" dirty="0">
                <a:cs typeface="Calibri"/>
              </a:rPr>
              <a:t>Preview</a:t>
            </a:r>
            <a:endParaRPr lang="en-US" sz="2000" dirty="0">
              <a:cs typeface="Calibri"/>
            </a:endParaRPr>
          </a:p>
          <a:p>
            <a:pPr marL="698366" lvl="1" indent="-228556">
              <a:spcBef>
                <a:spcPts val="215"/>
              </a:spcBef>
              <a:buFont typeface="Arial"/>
              <a:buChar char="•"/>
              <a:tabLst>
                <a:tab pos="698366" algn="l"/>
              </a:tabLst>
            </a:pPr>
            <a:r>
              <a:rPr lang="en-US" sz="2000" spc="-20" dirty="0">
                <a:cs typeface="Calibri"/>
              </a:rPr>
              <a:t>Relaxed</a:t>
            </a:r>
            <a:r>
              <a:rPr lang="en-US" sz="2000" spc="-25" dirty="0">
                <a:cs typeface="Calibri"/>
              </a:rPr>
              <a:t> </a:t>
            </a:r>
            <a:r>
              <a:rPr lang="en-US" sz="2000" spc="-5" dirty="0">
                <a:cs typeface="Calibri"/>
              </a:rPr>
              <a:t>permission</a:t>
            </a:r>
            <a:endParaRPr lang="en-US" sz="2000" dirty="0">
              <a:cs typeface="Calibri"/>
            </a:endParaRPr>
          </a:p>
          <a:p>
            <a:pPr marL="698366" lvl="1" indent="-228556">
              <a:spcBef>
                <a:spcPts val="204"/>
              </a:spcBef>
              <a:buFont typeface="Arial"/>
              <a:buChar char="•"/>
              <a:tabLst>
                <a:tab pos="698366" algn="l"/>
              </a:tabLst>
            </a:pPr>
            <a:r>
              <a:rPr lang="en-US" sz="2000" spc="-10" dirty="0">
                <a:cs typeface="Calibri"/>
              </a:rPr>
              <a:t>Slightly </a:t>
            </a:r>
            <a:r>
              <a:rPr lang="en-US" sz="2000" spc="-40" dirty="0">
                <a:cs typeface="Calibri"/>
              </a:rPr>
              <a:t>slower, </a:t>
            </a:r>
            <a:r>
              <a:rPr lang="en-US" sz="2000" spc="-5" dirty="0">
                <a:cs typeface="Calibri"/>
              </a:rPr>
              <a:t>but</a:t>
            </a:r>
            <a:r>
              <a:rPr lang="en-US" sz="2000" spc="15" dirty="0">
                <a:cs typeface="Calibri"/>
              </a:rPr>
              <a:t> </a:t>
            </a:r>
            <a:r>
              <a:rPr lang="en-US" sz="2000" spc="-10" dirty="0">
                <a:cs typeface="Calibri"/>
              </a:rPr>
              <a:t>improving</a:t>
            </a:r>
            <a:endParaRPr lang="en-US" sz="2000" dirty="0">
              <a:cs typeface="Calibri"/>
            </a:endParaRPr>
          </a:p>
          <a:p>
            <a:pPr marL="698366" lvl="1" indent="-228556">
              <a:spcBef>
                <a:spcPts val="215"/>
              </a:spcBef>
              <a:buFont typeface="Arial"/>
              <a:buChar char="•"/>
              <a:tabLst>
                <a:tab pos="698366" algn="l"/>
              </a:tabLst>
            </a:pPr>
            <a:r>
              <a:rPr lang="en-US" sz="2000" dirty="0">
                <a:cs typeface="Calibri"/>
              </a:rPr>
              <a:t>No </a:t>
            </a:r>
            <a:r>
              <a:rPr lang="en-US" sz="2000" spc="-20" dirty="0">
                <a:cs typeface="Calibri"/>
              </a:rPr>
              <a:t>row </a:t>
            </a:r>
            <a:r>
              <a:rPr lang="en-US" sz="2000" spc="-5" dirty="0">
                <a:cs typeface="Calibri"/>
              </a:rPr>
              <a:t>width</a:t>
            </a:r>
            <a:r>
              <a:rPr lang="en-US" sz="2000" spc="-20" dirty="0">
                <a:cs typeface="Calibri"/>
              </a:rPr>
              <a:t> </a:t>
            </a:r>
            <a:r>
              <a:rPr lang="en-US" sz="2000" dirty="0">
                <a:cs typeface="Calibri"/>
              </a:rPr>
              <a:t>limit</a:t>
            </a:r>
          </a:p>
          <a:p>
            <a:pPr marL="698366" lvl="1" indent="-228556">
              <a:spcBef>
                <a:spcPts val="220"/>
              </a:spcBef>
              <a:buFont typeface="Arial"/>
              <a:buChar char="•"/>
              <a:tabLst>
                <a:tab pos="698366" algn="l"/>
              </a:tabLst>
            </a:pPr>
            <a:r>
              <a:rPr lang="en-US" sz="2000" spc="-5" dirty="0">
                <a:cs typeface="Calibri"/>
              </a:rPr>
              <a:t>Supports </a:t>
            </a:r>
            <a:r>
              <a:rPr lang="en-US" sz="2000" spc="-10" dirty="0">
                <a:cs typeface="Calibri"/>
              </a:rPr>
              <a:t>delimiters </a:t>
            </a:r>
            <a:r>
              <a:rPr lang="en-US" sz="2000" dirty="0">
                <a:cs typeface="Calibri"/>
              </a:rPr>
              <a:t>in</a:t>
            </a:r>
            <a:r>
              <a:rPr lang="en-US" sz="2000" spc="-35" dirty="0">
                <a:cs typeface="Calibri"/>
              </a:rPr>
              <a:t> </a:t>
            </a:r>
            <a:r>
              <a:rPr lang="en-US" sz="2000" spc="-15" dirty="0">
                <a:cs typeface="Calibri"/>
              </a:rPr>
              <a:t>text</a:t>
            </a:r>
            <a:endParaRPr lang="en-US" sz="2000" dirty="0">
              <a:cs typeface="Calibri"/>
            </a:endParaRPr>
          </a:p>
          <a:p>
            <a:pPr marL="698366" marR="5079" lvl="1" indent="-228556">
              <a:lnSpc>
                <a:spcPts val="2590"/>
              </a:lnSpc>
              <a:spcBef>
                <a:spcPts val="530"/>
              </a:spcBef>
              <a:buFont typeface="Arial"/>
              <a:buChar char="•"/>
              <a:tabLst>
                <a:tab pos="698366" algn="l"/>
              </a:tabLst>
            </a:pPr>
            <a:r>
              <a:rPr lang="en-US" sz="2000" spc="-5" dirty="0">
                <a:cs typeface="Calibri"/>
              </a:rPr>
              <a:t>Supports </a:t>
            </a:r>
            <a:r>
              <a:rPr lang="en-US" sz="2000" spc="-10" dirty="0">
                <a:cs typeface="Calibri"/>
              </a:rPr>
              <a:t>custom column </a:t>
            </a:r>
            <a:r>
              <a:rPr lang="en-US" sz="2000" dirty="0">
                <a:cs typeface="Calibri"/>
              </a:rPr>
              <a:t>and</a:t>
            </a:r>
            <a:r>
              <a:rPr lang="en-US" sz="2000" spc="-100" dirty="0">
                <a:cs typeface="Calibri"/>
              </a:rPr>
              <a:t> </a:t>
            </a:r>
            <a:r>
              <a:rPr lang="en-US" sz="2000" spc="-20" dirty="0">
                <a:cs typeface="Calibri"/>
              </a:rPr>
              <a:t>row  </a:t>
            </a:r>
            <a:r>
              <a:rPr lang="en-US" sz="2000" spc="-10" dirty="0">
                <a:cs typeface="Calibri"/>
              </a:rPr>
              <a:t>delimiters</a:t>
            </a:r>
            <a:endParaRPr lang="en-US" sz="2000" dirty="0">
              <a:cs typeface="Calibri"/>
            </a:endParaRPr>
          </a:p>
          <a:p>
            <a:endParaRPr lang="en-US" dirty="0">
              <a:latin typeface="+mn-lt"/>
            </a:endParaRPr>
          </a:p>
        </p:txBody>
      </p:sp>
      <p:sp>
        <p:nvSpPr>
          <p:cNvPr id="4" name="Rectangle 3">
            <a:extLst>
              <a:ext uri="{FF2B5EF4-FFF2-40B4-BE49-F238E27FC236}">
                <a16:creationId xmlns:a16="http://schemas.microsoft.com/office/drawing/2014/main" id="{D8BAC970-3C1B-4998-A299-14405C0DD997}"/>
              </a:ext>
            </a:extLst>
          </p:cNvPr>
          <p:cNvSpPr/>
          <p:nvPr/>
        </p:nvSpPr>
        <p:spPr bwMode="auto">
          <a:xfrm>
            <a:off x="840819" y="1868598"/>
            <a:ext cx="4478533" cy="826269"/>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ctr" anchorCtr="0" forceAA="0" compatLnSpc="1">
            <a:prstTxWarp prst="textNoShape">
              <a:avLst/>
            </a:prstTxWarp>
            <a:noAutofit/>
          </a:bodyPr>
          <a:lstStyle/>
          <a:p>
            <a:pPr algn="ctr" defTabSz="914102" fontAlgn="base">
              <a:spcBef>
                <a:spcPct val="0"/>
              </a:spcBef>
              <a:spcAft>
                <a:spcPct val="0"/>
              </a:spcAft>
            </a:pPr>
            <a:r>
              <a:rPr lang="en-US" sz="3137" b="1" err="1">
                <a:gradFill>
                  <a:gsLst>
                    <a:gs pos="0">
                      <a:srgbClr val="FFFFFF"/>
                    </a:gs>
                    <a:gs pos="100000">
                      <a:srgbClr val="FFFFFF"/>
                    </a:gs>
                  </a:gsLst>
                  <a:lin ang="5400000" scaled="0"/>
                </a:gradFill>
                <a:ea typeface="Segoe UI" pitchFamily="34" charset="0"/>
                <a:cs typeface="Segoe UI" pitchFamily="34" charset="0"/>
              </a:rPr>
              <a:t>Polybase</a:t>
            </a:r>
            <a:endParaRPr lang="en-US" sz="3137" b="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a:extLst>
              <a:ext uri="{FF2B5EF4-FFF2-40B4-BE49-F238E27FC236}">
                <a16:creationId xmlns:a16="http://schemas.microsoft.com/office/drawing/2014/main" id="{58604E90-FE3F-4C71-BE6C-5970BC5BD0DE}"/>
              </a:ext>
            </a:extLst>
          </p:cNvPr>
          <p:cNvSpPr/>
          <p:nvPr/>
        </p:nvSpPr>
        <p:spPr bwMode="auto">
          <a:xfrm>
            <a:off x="6587878" y="1868597"/>
            <a:ext cx="4625889" cy="826269"/>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ctr" anchorCtr="0" forceAA="0" compatLnSpc="1">
            <a:prstTxWarp prst="textNoShape">
              <a:avLst/>
            </a:prstTxWarp>
            <a:noAutofit/>
          </a:bodyPr>
          <a:lstStyle/>
          <a:p>
            <a:pPr algn="ctr" defTabSz="914102" fontAlgn="base">
              <a:spcBef>
                <a:spcPct val="0"/>
              </a:spcBef>
              <a:spcAft>
                <a:spcPct val="0"/>
              </a:spcAft>
            </a:pPr>
            <a:r>
              <a:rPr lang="en-US" sz="3137" b="1">
                <a:gradFill>
                  <a:gsLst>
                    <a:gs pos="0">
                      <a:srgbClr val="FFFFFF"/>
                    </a:gs>
                    <a:gs pos="100000">
                      <a:srgbClr val="FFFFFF"/>
                    </a:gs>
                  </a:gsLst>
                  <a:lin ang="5400000" scaled="0"/>
                </a:gradFill>
                <a:ea typeface="Segoe UI" pitchFamily="34" charset="0"/>
                <a:cs typeface="Segoe UI" pitchFamily="34" charset="0"/>
              </a:rPr>
              <a:t>Copy</a:t>
            </a: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4CF5C4-7171-4F91-8A63-BDD6EFA2A56F}"/>
              </a:ext>
            </a:extLst>
          </p:cNvPr>
          <p:cNvSpPr>
            <a:spLocks noGrp="1"/>
          </p:cNvSpPr>
          <p:nvPr>
            <p:ph type="title"/>
          </p:nvPr>
        </p:nvSpPr>
        <p:spPr>
          <a:xfrm>
            <a:off x="585217" y="3045595"/>
            <a:ext cx="9144000" cy="488797"/>
          </a:xfrm>
        </p:spPr>
        <p:txBody>
          <a:bodyPr/>
          <a:lstStyle/>
          <a:p>
            <a:r>
              <a:rPr lang="en-US"/>
              <a:t>Best Practices for Ingest</a:t>
            </a:r>
          </a:p>
        </p:txBody>
      </p:sp>
    </p:spTree>
    <p:extLst>
      <p:ext uri="{BB962C8B-B14F-4D97-AF65-F5344CB8AC3E}">
        <p14:creationId xmlns:p14="http://schemas.microsoft.com/office/powerpoint/2010/main" val="3780576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p:txBody>
          <a:bodyPr/>
          <a:lstStyle/>
          <a:p>
            <a:r>
              <a:rPr lang="en-US"/>
              <a:t>Ingest Flat files to tables</a:t>
            </a:r>
          </a:p>
        </p:txBody>
      </p:sp>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586390" y="1434653"/>
            <a:ext cx="11018520" cy="4911665"/>
          </a:xfrm>
        </p:spPr>
        <p:txBody>
          <a:bodyPr/>
          <a:lstStyle/>
          <a:p>
            <a:endParaRPr lang="en-US" sz="2800" dirty="0">
              <a:latin typeface="+mn-lt"/>
            </a:endParaRPr>
          </a:p>
          <a:p>
            <a:pPr>
              <a:lnSpc>
                <a:spcPct val="100000"/>
              </a:lnSpc>
            </a:pPr>
            <a:r>
              <a:rPr lang="en-US" sz="2800" dirty="0">
                <a:latin typeface="+mn-lt"/>
              </a:rPr>
              <a:t>Ingest flat file data into Azure Storage (Azure Data Lake Store Gen2) </a:t>
            </a:r>
          </a:p>
          <a:p>
            <a:pPr marL="448193" indent="-448193">
              <a:buFont typeface="Arial" panose="020B0604020202020204" pitchFamily="34" charset="0"/>
              <a:buChar char="•"/>
            </a:pPr>
            <a:r>
              <a:rPr lang="en-US" sz="2800" dirty="0">
                <a:latin typeface="+mn-lt"/>
              </a:rPr>
              <a:t>When your data sources are on-premises, you need to move the data to Azure Storage before ingestion.</a:t>
            </a:r>
          </a:p>
          <a:p>
            <a:pPr marL="448193" indent="-448193">
              <a:buFont typeface="Arial" panose="020B0604020202020204" pitchFamily="34" charset="0"/>
              <a:buChar char="•"/>
            </a:pPr>
            <a:r>
              <a:rPr lang="en-US" sz="2800" dirty="0">
                <a:latin typeface="+mn-lt"/>
              </a:rPr>
              <a:t>Data in other cloud platforms needs to be moved to Azure Storage  before ingestion.</a:t>
            </a:r>
          </a:p>
          <a:p>
            <a:pPr>
              <a:lnSpc>
                <a:spcPct val="100000"/>
              </a:lnSpc>
            </a:pPr>
            <a:endParaRPr lang="en-US" sz="2800" dirty="0">
              <a:latin typeface="+mn-lt"/>
            </a:endParaRPr>
          </a:p>
          <a:p>
            <a:pPr>
              <a:lnSpc>
                <a:spcPct val="100000"/>
              </a:lnSpc>
            </a:pPr>
            <a:r>
              <a:rPr lang="en-US" sz="2800" dirty="0">
                <a:latin typeface="+mn-lt"/>
              </a:rPr>
              <a:t>Load from flat files as relational tables within the data warehouse</a:t>
            </a:r>
          </a:p>
          <a:p>
            <a:pPr>
              <a:lnSpc>
                <a:spcPct val="100000"/>
              </a:lnSpc>
            </a:pPr>
            <a:endParaRPr lang="en-US" sz="2800" dirty="0">
              <a:latin typeface="+mn-lt"/>
            </a:endParaRPr>
          </a:p>
          <a:p>
            <a:pPr>
              <a:lnSpc>
                <a:spcPct val="100000"/>
              </a:lnSpc>
            </a:pPr>
            <a:endParaRPr lang="en-US" sz="2800" dirty="0">
              <a:latin typeface="+mn-lt"/>
            </a:endParaRPr>
          </a:p>
        </p:txBody>
      </p:sp>
    </p:spTree>
    <p:extLst>
      <p:ext uri="{BB962C8B-B14F-4D97-AF65-F5344CB8AC3E}">
        <p14:creationId xmlns:p14="http://schemas.microsoft.com/office/powerpoint/2010/main" val="334259469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15536A-5D93-4911-9B2C-CBA4E2CAE07E}"/>
              </a:ext>
            </a:extLst>
          </p:cNvPr>
          <p:cNvSpPr/>
          <p:nvPr/>
        </p:nvSpPr>
        <p:spPr bwMode="auto">
          <a:xfrm>
            <a:off x="586390" y="4259024"/>
            <a:ext cx="10066436" cy="2016956"/>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r>
              <a:rPr lang="en-US" sz="1961">
                <a:solidFill>
                  <a:schemeClr val="tx1"/>
                </a:solidFill>
                <a:ea typeface="Segoe UI" pitchFamily="34" charset="0"/>
                <a:cs typeface="Segoe UI" pitchFamily="34" charset="0"/>
              </a:rPr>
              <a:t>ADLS Gen 2 Filesystem</a:t>
            </a:r>
          </a:p>
        </p:txBody>
      </p:sp>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p:txBody>
          <a:bodyPr/>
          <a:lstStyle/>
          <a:p>
            <a:r>
              <a:rPr lang="en-US"/>
              <a:t>Ingest - Structuring ADLS Gen2</a:t>
            </a:r>
          </a:p>
        </p:txBody>
      </p:sp>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586389" y="1434653"/>
            <a:ext cx="11532260" cy="2281137"/>
          </a:xfrm>
        </p:spPr>
        <p:txBody>
          <a:bodyPr/>
          <a:lstStyle/>
          <a:p>
            <a:pPr marL="448193" indent="-448193">
              <a:buFont typeface="Arial" panose="020B0604020202020204" pitchFamily="34" charset="0"/>
              <a:buChar char="•"/>
            </a:pPr>
            <a:r>
              <a:rPr lang="en-US">
                <a:latin typeface="+mn-lt"/>
              </a:rPr>
              <a:t>Separate storage accounts for each environment: dev, test, &amp; production.</a:t>
            </a:r>
          </a:p>
          <a:p>
            <a:pPr marL="448193" indent="-448193">
              <a:buFont typeface="Arial" panose="020B0604020202020204" pitchFamily="34" charset="0"/>
              <a:buChar char="•"/>
            </a:pPr>
            <a:endParaRPr lang="en-US">
              <a:latin typeface="+mn-lt"/>
            </a:endParaRPr>
          </a:p>
          <a:p>
            <a:pPr marL="448193" indent="-448193">
              <a:buFont typeface="Arial" panose="020B0604020202020204" pitchFamily="34" charset="0"/>
              <a:buChar char="•"/>
            </a:pPr>
            <a:r>
              <a:rPr lang="en-US">
                <a:latin typeface="+mn-lt"/>
              </a:rPr>
              <a:t>Use a common folder structure to organize data by degree of refinement. </a:t>
            </a:r>
          </a:p>
        </p:txBody>
      </p:sp>
      <p:sp>
        <p:nvSpPr>
          <p:cNvPr id="4" name="Rectangle 3">
            <a:extLst>
              <a:ext uri="{FF2B5EF4-FFF2-40B4-BE49-F238E27FC236}">
                <a16:creationId xmlns:a16="http://schemas.microsoft.com/office/drawing/2014/main" id="{C5DCA8EE-C8E4-4357-98DE-846DC9F4DA81}"/>
              </a:ext>
            </a:extLst>
          </p:cNvPr>
          <p:cNvSpPr/>
          <p:nvPr/>
        </p:nvSpPr>
        <p:spPr bwMode="auto">
          <a:xfrm>
            <a:off x="1016260" y="4935288"/>
            <a:ext cx="2017306" cy="8964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r>
              <a:rPr lang="en-US" sz="1961">
                <a:gradFill>
                  <a:gsLst>
                    <a:gs pos="0">
                      <a:srgbClr val="FFFFFF"/>
                    </a:gs>
                    <a:gs pos="100000">
                      <a:srgbClr val="FFFFFF"/>
                    </a:gs>
                  </a:gsLst>
                  <a:lin ang="5400000" scaled="0"/>
                </a:gradFill>
                <a:ea typeface="Segoe UI" pitchFamily="34" charset="0"/>
                <a:cs typeface="Segoe UI" pitchFamily="34" charset="0"/>
              </a:rPr>
              <a:t>Raw Data</a:t>
            </a:r>
          </a:p>
          <a:p>
            <a:pPr defTabSz="914102" fontAlgn="base">
              <a:spcBef>
                <a:spcPct val="0"/>
              </a:spcBef>
              <a:spcAft>
                <a:spcPct val="0"/>
              </a:spcAft>
            </a:pPr>
            <a:r>
              <a:rPr lang="en-US" sz="1961">
                <a:gradFill>
                  <a:gsLst>
                    <a:gs pos="0">
                      <a:srgbClr val="FFFFFF"/>
                    </a:gs>
                    <a:gs pos="100000">
                      <a:srgbClr val="FFFFFF"/>
                    </a:gs>
                  </a:gsLst>
                  <a:lin ang="5400000" scaled="0"/>
                </a:gradFill>
                <a:ea typeface="Segoe UI" pitchFamily="34" charset="0"/>
                <a:cs typeface="Segoe UI" pitchFamily="34" charset="0"/>
              </a:rPr>
              <a:t>/bronze</a:t>
            </a:r>
          </a:p>
        </p:txBody>
      </p:sp>
      <p:sp>
        <p:nvSpPr>
          <p:cNvPr id="5" name="Rectangle 4">
            <a:extLst>
              <a:ext uri="{FF2B5EF4-FFF2-40B4-BE49-F238E27FC236}">
                <a16:creationId xmlns:a16="http://schemas.microsoft.com/office/drawing/2014/main" id="{2EDB3CCD-FC84-4521-B8AA-7054D719B0A8}"/>
              </a:ext>
            </a:extLst>
          </p:cNvPr>
          <p:cNvSpPr/>
          <p:nvPr/>
        </p:nvSpPr>
        <p:spPr bwMode="auto">
          <a:xfrm>
            <a:off x="4639136" y="4935288"/>
            <a:ext cx="2017306" cy="8964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r>
              <a:rPr lang="en-US" sz="1961">
                <a:gradFill>
                  <a:gsLst>
                    <a:gs pos="0">
                      <a:srgbClr val="FFFFFF"/>
                    </a:gs>
                    <a:gs pos="100000">
                      <a:srgbClr val="FFFFFF"/>
                    </a:gs>
                  </a:gsLst>
                  <a:lin ang="5400000" scaled="0"/>
                </a:gradFill>
                <a:ea typeface="Segoe UI" pitchFamily="34" charset="0"/>
                <a:cs typeface="Segoe UI" pitchFamily="34" charset="0"/>
              </a:rPr>
              <a:t>Query Ready</a:t>
            </a:r>
          </a:p>
          <a:p>
            <a:pPr defTabSz="914102" fontAlgn="base">
              <a:spcBef>
                <a:spcPct val="0"/>
              </a:spcBef>
              <a:spcAft>
                <a:spcPct val="0"/>
              </a:spcAft>
            </a:pPr>
            <a:r>
              <a:rPr lang="en-US" sz="1961">
                <a:gradFill>
                  <a:gsLst>
                    <a:gs pos="0">
                      <a:srgbClr val="FFFFFF"/>
                    </a:gs>
                    <a:gs pos="100000">
                      <a:srgbClr val="FFFFFF"/>
                    </a:gs>
                  </a:gsLst>
                  <a:lin ang="5400000" scaled="0"/>
                </a:gradFill>
                <a:ea typeface="Segoe UI" pitchFamily="34" charset="0"/>
                <a:cs typeface="Segoe UI" pitchFamily="34" charset="0"/>
              </a:rPr>
              <a:t>/silver</a:t>
            </a:r>
          </a:p>
        </p:txBody>
      </p:sp>
      <p:sp>
        <p:nvSpPr>
          <p:cNvPr id="6" name="Rectangle 5">
            <a:extLst>
              <a:ext uri="{FF2B5EF4-FFF2-40B4-BE49-F238E27FC236}">
                <a16:creationId xmlns:a16="http://schemas.microsoft.com/office/drawing/2014/main" id="{5ABBED3E-B901-4D27-8569-25D948CFE738}"/>
              </a:ext>
            </a:extLst>
          </p:cNvPr>
          <p:cNvSpPr/>
          <p:nvPr/>
        </p:nvSpPr>
        <p:spPr bwMode="auto">
          <a:xfrm>
            <a:off x="8262010" y="4935288"/>
            <a:ext cx="2017306" cy="8964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r>
              <a:rPr lang="en-US" sz="1961">
                <a:gradFill>
                  <a:gsLst>
                    <a:gs pos="0">
                      <a:srgbClr val="FFFFFF"/>
                    </a:gs>
                    <a:gs pos="100000">
                      <a:srgbClr val="FFFFFF"/>
                    </a:gs>
                  </a:gsLst>
                  <a:lin ang="5400000" scaled="0"/>
                </a:gradFill>
                <a:ea typeface="Segoe UI" pitchFamily="34" charset="0"/>
                <a:cs typeface="Segoe UI" pitchFamily="34" charset="0"/>
              </a:rPr>
              <a:t>Report Ready</a:t>
            </a:r>
          </a:p>
          <a:p>
            <a:pPr defTabSz="914102" fontAlgn="base">
              <a:spcBef>
                <a:spcPct val="0"/>
              </a:spcBef>
              <a:spcAft>
                <a:spcPct val="0"/>
              </a:spcAft>
            </a:pPr>
            <a:r>
              <a:rPr lang="en-US" sz="1961">
                <a:gradFill>
                  <a:gsLst>
                    <a:gs pos="0">
                      <a:srgbClr val="FFFFFF"/>
                    </a:gs>
                    <a:gs pos="100000">
                      <a:srgbClr val="FFFFFF"/>
                    </a:gs>
                  </a:gsLst>
                  <a:lin ang="5400000" scaled="0"/>
                </a:gradFill>
                <a:ea typeface="Segoe UI" pitchFamily="34" charset="0"/>
                <a:cs typeface="Segoe UI" pitchFamily="34" charset="0"/>
              </a:rPr>
              <a:t>/gold</a:t>
            </a:r>
          </a:p>
        </p:txBody>
      </p:sp>
    </p:spTree>
    <p:extLst>
      <p:ext uri="{BB962C8B-B14F-4D97-AF65-F5344CB8AC3E}">
        <p14:creationId xmlns:p14="http://schemas.microsoft.com/office/powerpoint/2010/main" val="248866497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8263" y="457622"/>
            <a:ext cx="11018520" cy="556571"/>
          </a:xfrm>
          <a:prstGeom prst="rect">
            <a:avLst/>
          </a:prstGeom>
        </p:spPr>
        <p:txBody>
          <a:bodyPr vert="horz" wrap="square" lIns="0" tIns="13333" rIns="0" bIns="0" rtlCol="0" anchor="t">
            <a:spAutoFit/>
          </a:bodyPr>
          <a:lstStyle/>
          <a:p>
            <a:pPr marL="12698">
              <a:spcBef>
                <a:spcPts val="105"/>
              </a:spcBef>
            </a:pPr>
            <a:r>
              <a:rPr lang="en-US" spc="-20"/>
              <a:t>Ingest from o</a:t>
            </a:r>
            <a:r>
              <a:rPr spc="-20"/>
              <a:t>n-</a:t>
            </a:r>
            <a:r>
              <a:rPr lang="en-US" spc="-20"/>
              <a:t>p</a:t>
            </a:r>
            <a:r>
              <a:rPr spc="-20"/>
              <a:t>rem</a:t>
            </a:r>
            <a:r>
              <a:rPr lang="en-US" spc="-20"/>
              <a:t>ises</a:t>
            </a:r>
            <a:r>
              <a:rPr spc="-20"/>
              <a:t> </a:t>
            </a:r>
            <a:r>
              <a:rPr lang="en-US" spc="-25"/>
              <a:t>d</a:t>
            </a:r>
            <a:r>
              <a:rPr spc="-25"/>
              <a:t>ata</a:t>
            </a:r>
            <a:r>
              <a:rPr spc="-55"/>
              <a:t> </a:t>
            </a:r>
            <a:r>
              <a:rPr lang="en-US" spc="-10"/>
              <a:t>s</a:t>
            </a:r>
            <a:r>
              <a:rPr spc="-10"/>
              <a:t>ources</a:t>
            </a:r>
            <a:endParaRPr/>
          </a:p>
        </p:txBody>
      </p:sp>
      <p:sp>
        <p:nvSpPr>
          <p:cNvPr id="4" name="Text Placeholder 3">
            <a:extLst>
              <a:ext uri="{FF2B5EF4-FFF2-40B4-BE49-F238E27FC236}">
                <a16:creationId xmlns:a16="http://schemas.microsoft.com/office/drawing/2014/main" id="{15A94A82-D088-49B8-A50C-110CC9278361}"/>
              </a:ext>
            </a:extLst>
          </p:cNvPr>
          <p:cNvSpPr>
            <a:spLocks noGrp="1"/>
          </p:cNvSpPr>
          <p:nvPr>
            <p:ph type="body" sz="quarter" idx="10"/>
          </p:nvPr>
        </p:nvSpPr>
        <p:spPr>
          <a:xfrm>
            <a:off x="586390" y="1434653"/>
            <a:ext cx="11018520" cy="5213831"/>
          </a:xfrm>
        </p:spPr>
        <p:txBody>
          <a:bodyPr/>
          <a:lstStyle/>
          <a:p>
            <a:r>
              <a:rPr lang="en-US" sz="2353" b="1" dirty="0">
                <a:latin typeface="+mn-lt"/>
              </a:rPr>
              <a:t>Fastest is done by batch:</a:t>
            </a:r>
          </a:p>
          <a:p>
            <a:pPr marL="336145" indent="-336145">
              <a:buFont typeface="Arial" panose="020B0604020202020204" pitchFamily="34" charset="0"/>
              <a:buChar char="•"/>
            </a:pPr>
            <a:r>
              <a:rPr lang="en-US" sz="2353" dirty="0">
                <a:latin typeface="+mn-lt"/>
              </a:rPr>
              <a:t>Extract from data source to multiple CSV/Parquet files</a:t>
            </a:r>
          </a:p>
          <a:p>
            <a:pPr marL="336145" indent="-336145">
              <a:buFont typeface="Arial" panose="020B0604020202020204" pitchFamily="34" charset="0"/>
              <a:buChar char="•"/>
            </a:pPr>
            <a:r>
              <a:rPr lang="en-US" sz="2353" dirty="0">
                <a:latin typeface="+mn-lt"/>
              </a:rPr>
              <a:t>Use </a:t>
            </a:r>
            <a:r>
              <a:rPr lang="en-US" sz="2353" dirty="0" err="1">
                <a:latin typeface="+mn-lt"/>
              </a:rPr>
              <a:t>AzCopy</a:t>
            </a:r>
            <a:r>
              <a:rPr lang="en-US" sz="2353" dirty="0">
                <a:latin typeface="+mn-lt"/>
              </a:rPr>
              <a:t> to upload to ADLS</a:t>
            </a:r>
          </a:p>
          <a:p>
            <a:endParaRPr lang="en-US" sz="2353" dirty="0">
              <a:latin typeface="+mn-lt"/>
            </a:endParaRPr>
          </a:p>
          <a:p>
            <a:r>
              <a:rPr lang="en-US" sz="2353" b="1" dirty="0">
                <a:latin typeface="+mn-lt"/>
              </a:rPr>
              <a:t>Alternative is query-insert:</a:t>
            </a:r>
          </a:p>
          <a:p>
            <a:pPr marL="336145" indent="-336145">
              <a:buFont typeface="Arial" panose="020B0604020202020204" pitchFamily="34" charset="0"/>
              <a:buChar char="•"/>
            </a:pPr>
            <a:r>
              <a:rPr lang="en-US" sz="2353" dirty="0">
                <a:latin typeface="+mn-lt"/>
              </a:rPr>
              <a:t>Set up SSIS self-hosted integration runtime on-premises</a:t>
            </a:r>
          </a:p>
          <a:p>
            <a:pPr marL="336145" indent="-336145">
              <a:buFont typeface="Arial" panose="020B0604020202020204" pitchFamily="34" charset="0"/>
              <a:buChar char="•"/>
            </a:pPr>
            <a:r>
              <a:rPr lang="en-US" sz="2353" dirty="0">
                <a:latin typeface="+mn-lt"/>
              </a:rPr>
              <a:t>Use Synapse Pipeline to extract/copy</a:t>
            </a:r>
          </a:p>
          <a:p>
            <a:pPr marL="336145" indent="-336145">
              <a:buFont typeface="Arial" panose="020B0604020202020204" pitchFamily="34" charset="0"/>
              <a:buChar char="•"/>
            </a:pPr>
            <a:r>
              <a:rPr lang="en-US" sz="2353" dirty="0">
                <a:latin typeface="+mn-lt"/>
              </a:rPr>
              <a:t>Use Synapse Pipeline to execute load procedure</a:t>
            </a:r>
          </a:p>
          <a:p>
            <a:endParaRPr lang="en-US" sz="2353" dirty="0">
              <a:latin typeface="+mn-lt"/>
            </a:endParaRPr>
          </a:p>
          <a:p>
            <a:r>
              <a:rPr lang="en-US" sz="2353" b="1" dirty="0">
                <a:latin typeface="+mn-lt"/>
              </a:rPr>
              <a:t>Large Migrations:</a:t>
            </a:r>
          </a:p>
          <a:p>
            <a:pPr marL="336145" indent="-336145">
              <a:buFont typeface="Arial" panose="020B0604020202020204" pitchFamily="34" charset="0"/>
              <a:buChar char="•"/>
            </a:pPr>
            <a:r>
              <a:rPr lang="en-US" sz="2353" dirty="0">
                <a:latin typeface="+mn-lt"/>
              </a:rPr>
              <a:t>Use Azure Data Box where available</a:t>
            </a:r>
          </a:p>
          <a:p>
            <a:endParaRPr lang="en-US" sz="2353" dirty="0">
              <a:latin typeface="+mn-lt"/>
            </a:endParaRPr>
          </a:p>
        </p:txBody>
      </p:sp>
    </p:spTree>
    <p:extLst>
      <p:ext uri="{BB962C8B-B14F-4D97-AF65-F5344CB8AC3E}">
        <p14:creationId xmlns:p14="http://schemas.microsoft.com/office/powerpoint/2010/main" val="37962406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Ingest from Cloud Data Sources</a:t>
            </a:r>
          </a:p>
        </p:txBody>
      </p:sp>
      <p:sp>
        <p:nvSpPr>
          <p:cNvPr id="6" name="Text Placeholder 5">
            <a:extLst>
              <a:ext uri="{FF2B5EF4-FFF2-40B4-BE49-F238E27FC236}">
                <a16:creationId xmlns:a16="http://schemas.microsoft.com/office/drawing/2014/main" id="{6183292F-FE6E-4734-9591-9271616EF0F2}"/>
              </a:ext>
            </a:extLst>
          </p:cNvPr>
          <p:cNvSpPr>
            <a:spLocks noGrp="1"/>
          </p:cNvSpPr>
          <p:nvPr>
            <p:ph type="body" sz="quarter" idx="10"/>
          </p:nvPr>
        </p:nvSpPr>
        <p:spPr>
          <a:xfrm>
            <a:off x="586390" y="1434653"/>
            <a:ext cx="11018520" cy="2469630"/>
          </a:xfrm>
        </p:spPr>
        <p:txBody>
          <a:bodyPr/>
          <a:lstStyle/>
          <a:p>
            <a:pPr marL="12063">
              <a:spcBef>
                <a:spcPts val="774"/>
              </a:spcBef>
              <a:tabLst>
                <a:tab pos="241889" algn="l"/>
              </a:tabLst>
            </a:pPr>
            <a:r>
              <a:rPr lang="en-US" b="1" spc="-10">
                <a:latin typeface="Calibri"/>
                <a:cs typeface="Calibri"/>
              </a:rPr>
              <a:t>Options:</a:t>
            </a:r>
          </a:p>
          <a:p>
            <a:pPr marL="460256" indent="-448193">
              <a:spcBef>
                <a:spcPts val="774"/>
              </a:spcBef>
              <a:buFont typeface="Arial" panose="020B0604020202020204" pitchFamily="34" charset="0"/>
              <a:buChar char="•"/>
              <a:tabLst>
                <a:tab pos="241889" algn="l"/>
              </a:tabLst>
            </a:pPr>
            <a:r>
              <a:rPr lang="en-US" spc="-10">
                <a:latin typeface="Calibri"/>
                <a:cs typeface="Calibri"/>
              </a:rPr>
              <a:t>Extract using</a:t>
            </a:r>
            <a:r>
              <a:rPr lang="en-US" spc="25">
                <a:latin typeface="Calibri"/>
                <a:cs typeface="Calibri"/>
              </a:rPr>
              <a:t> </a:t>
            </a:r>
            <a:r>
              <a:rPr lang="en-US" spc="-5">
                <a:latin typeface="Calibri"/>
                <a:cs typeface="Calibri"/>
              </a:rPr>
              <a:t>Synapse Pipelines</a:t>
            </a:r>
            <a:endParaRPr lang="en-US">
              <a:latin typeface="Calibri"/>
              <a:cs typeface="Calibri"/>
            </a:endParaRPr>
          </a:p>
          <a:p>
            <a:pPr marL="460256" indent="-448193">
              <a:spcBef>
                <a:spcPts val="674"/>
              </a:spcBef>
              <a:buFont typeface="Arial" panose="020B0604020202020204" pitchFamily="34" charset="0"/>
              <a:buChar char="•"/>
              <a:tabLst>
                <a:tab pos="241889" algn="l"/>
              </a:tabLst>
            </a:pPr>
            <a:r>
              <a:rPr lang="en-US" spc="-30">
                <a:latin typeface="Calibri"/>
                <a:cs typeface="Calibri"/>
              </a:rPr>
              <a:t>Write </a:t>
            </a:r>
            <a:r>
              <a:rPr lang="en-US" spc="-15">
                <a:latin typeface="Calibri"/>
                <a:cs typeface="Calibri"/>
              </a:rPr>
              <a:t>to </a:t>
            </a:r>
            <a:r>
              <a:rPr lang="en-US" spc="-5">
                <a:latin typeface="Calibri"/>
                <a:cs typeface="Calibri"/>
              </a:rPr>
              <a:t>ADLS as </a:t>
            </a:r>
            <a:r>
              <a:rPr lang="en-US" spc="-25">
                <a:latin typeface="Calibri"/>
                <a:cs typeface="Calibri"/>
              </a:rPr>
              <a:t>Parquet</a:t>
            </a:r>
            <a:r>
              <a:rPr lang="en-US" spc="90">
                <a:latin typeface="Calibri"/>
                <a:cs typeface="Calibri"/>
              </a:rPr>
              <a:t> </a:t>
            </a:r>
            <a:r>
              <a:rPr lang="en-US" spc="-10">
                <a:latin typeface="Calibri"/>
                <a:cs typeface="Calibri"/>
              </a:rPr>
              <a:t>files</a:t>
            </a:r>
            <a:endParaRPr lang="en-US" sz="3529">
              <a:latin typeface="Calibri"/>
              <a:cs typeface="Calibri"/>
            </a:endParaRPr>
          </a:p>
          <a:p>
            <a:pPr marL="460256" indent="-448193">
              <a:buFont typeface="Arial" panose="020B0604020202020204" pitchFamily="34" charset="0"/>
              <a:buChar char="•"/>
              <a:tabLst>
                <a:tab pos="241889" algn="l"/>
              </a:tabLst>
            </a:pPr>
            <a:r>
              <a:rPr lang="en-US" spc="-5" err="1">
                <a:latin typeface="Calibri"/>
                <a:cs typeface="Calibri"/>
              </a:rPr>
              <a:t>AzCopy</a:t>
            </a:r>
            <a:r>
              <a:rPr lang="en-US" spc="-5">
                <a:latin typeface="Calibri"/>
                <a:cs typeface="Calibri"/>
              </a:rPr>
              <a:t> is a </a:t>
            </a:r>
            <a:r>
              <a:rPr lang="en-US" spc="-25">
                <a:latin typeface="Calibri"/>
                <a:cs typeface="Calibri"/>
              </a:rPr>
              <a:t>fast </a:t>
            </a:r>
            <a:r>
              <a:rPr lang="en-US" spc="-15">
                <a:latin typeface="Calibri"/>
                <a:cs typeface="Calibri"/>
              </a:rPr>
              <a:t>move </a:t>
            </a:r>
            <a:r>
              <a:rPr lang="en-US" spc="-25">
                <a:latin typeface="Calibri"/>
                <a:cs typeface="Calibri"/>
              </a:rPr>
              <a:t>for </a:t>
            </a:r>
            <a:r>
              <a:rPr lang="en-US" spc="-10">
                <a:latin typeface="Calibri"/>
                <a:cs typeface="Calibri"/>
              </a:rPr>
              <a:t>files </a:t>
            </a:r>
            <a:r>
              <a:rPr lang="en-US" spc="-20">
                <a:latin typeface="Calibri"/>
                <a:cs typeface="Calibri"/>
              </a:rPr>
              <a:t>from </a:t>
            </a:r>
            <a:r>
              <a:rPr lang="en-US" spc="-5">
                <a:latin typeface="Calibri"/>
                <a:cs typeface="Calibri"/>
              </a:rPr>
              <a:t>S3 </a:t>
            </a:r>
            <a:r>
              <a:rPr lang="en-US" spc="-20">
                <a:latin typeface="Calibri"/>
                <a:cs typeface="Calibri"/>
              </a:rPr>
              <a:t>to</a:t>
            </a:r>
            <a:r>
              <a:rPr lang="en-US" spc="124">
                <a:latin typeface="Calibri"/>
                <a:cs typeface="Calibri"/>
              </a:rPr>
              <a:t> </a:t>
            </a:r>
            <a:r>
              <a:rPr lang="en-US" spc="-5">
                <a:latin typeface="Calibri"/>
                <a:cs typeface="Calibri"/>
              </a:rPr>
              <a:t>ADLS</a:t>
            </a:r>
            <a:endParaRPr lang="en-US">
              <a:latin typeface="Calibri"/>
              <a:cs typeface="Calibri"/>
            </a:endParaRPr>
          </a:p>
          <a:p>
            <a:endParaRPr lang="en-US"/>
          </a:p>
        </p:txBody>
      </p:sp>
    </p:spTree>
    <p:extLst>
      <p:ext uri="{BB962C8B-B14F-4D97-AF65-F5344CB8AC3E}">
        <p14:creationId xmlns:p14="http://schemas.microsoft.com/office/powerpoint/2010/main" val="46629529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Ingest File Data Sources</a:t>
            </a:r>
          </a:p>
        </p:txBody>
      </p:sp>
      <p:sp>
        <p:nvSpPr>
          <p:cNvPr id="6" name="Text Placeholder 5">
            <a:extLst>
              <a:ext uri="{FF2B5EF4-FFF2-40B4-BE49-F238E27FC236}">
                <a16:creationId xmlns:a16="http://schemas.microsoft.com/office/drawing/2014/main" id="{650B676E-98FF-4FA8-AEAC-0D041ED57C5A}"/>
              </a:ext>
            </a:extLst>
          </p:cNvPr>
          <p:cNvSpPr>
            <a:spLocks noGrp="1"/>
          </p:cNvSpPr>
          <p:nvPr>
            <p:ph type="body" sz="quarter" idx="10"/>
          </p:nvPr>
        </p:nvSpPr>
        <p:spPr>
          <a:xfrm>
            <a:off x="276316" y="1434653"/>
            <a:ext cx="7142020" cy="4550220"/>
          </a:xfrm>
        </p:spPr>
        <p:txBody>
          <a:bodyPr/>
          <a:lstStyle/>
          <a:p>
            <a:r>
              <a:rPr lang="en-US" dirty="0"/>
              <a:t>Look out for these file format challenges…</a:t>
            </a:r>
          </a:p>
          <a:p>
            <a:pPr lvl="1"/>
            <a:r>
              <a:rPr lang="en-US" dirty="0"/>
              <a:t>Invalid file format</a:t>
            </a:r>
          </a:p>
          <a:p>
            <a:pPr marL="564701" lvl="1" indent="-336145">
              <a:buFont typeface="Arial" panose="020B0604020202020204" pitchFamily="34" charset="0"/>
              <a:buChar char="•"/>
            </a:pPr>
            <a:r>
              <a:rPr lang="en-US" dirty="0"/>
              <a:t>Multiple row types</a:t>
            </a:r>
          </a:p>
          <a:p>
            <a:pPr marL="564701" lvl="1" indent="-336145">
              <a:buFont typeface="Arial" panose="020B0604020202020204" pitchFamily="34" charset="0"/>
              <a:buChar char="•"/>
            </a:pPr>
            <a:r>
              <a:rPr lang="en-US" dirty="0"/>
              <a:t>Ragged columns</a:t>
            </a:r>
          </a:p>
          <a:p>
            <a:pPr lvl="1"/>
            <a:r>
              <a:rPr lang="en-US" dirty="0"/>
              <a:t>Row size &gt; 1Mb</a:t>
            </a:r>
          </a:p>
          <a:p>
            <a:pPr lvl="1"/>
            <a:r>
              <a:rPr lang="en-US" dirty="0"/>
              <a:t>Datetime format/s (e.g., use of nanosecond date time)</a:t>
            </a:r>
          </a:p>
          <a:p>
            <a:pPr lvl="1"/>
            <a:r>
              <a:rPr lang="en-US" dirty="0"/>
              <a:t>NULL value literal/s</a:t>
            </a:r>
          </a:p>
          <a:p>
            <a:pPr lvl="1"/>
            <a:r>
              <a:rPr lang="en-US" dirty="0"/>
              <a:t>Free form text</a:t>
            </a:r>
          </a:p>
          <a:p>
            <a:pPr lvl="1"/>
            <a:r>
              <a:rPr lang="en-US" dirty="0"/>
              <a:t>Parquet partitions</a:t>
            </a:r>
          </a:p>
          <a:p>
            <a:pPr lvl="1"/>
            <a:r>
              <a:rPr lang="en-US" dirty="0"/>
              <a:t>XML data</a:t>
            </a:r>
          </a:p>
          <a:p>
            <a:pPr lvl="1"/>
            <a:r>
              <a:rPr lang="en-US" dirty="0"/>
              <a:t>Use of non-standard line delimiters (e.g., CR)</a:t>
            </a:r>
          </a:p>
          <a:p>
            <a:endParaRPr lang="en-US" dirty="0"/>
          </a:p>
        </p:txBody>
      </p:sp>
      <p:sp>
        <p:nvSpPr>
          <p:cNvPr id="4" name="object 4"/>
          <p:cNvSpPr txBox="1"/>
          <p:nvPr/>
        </p:nvSpPr>
        <p:spPr>
          <a:xfrm>
            <a:off x="7418335" y="3024954"/>
            <a:ext cx="4683400" cy="1924396"/>
          </a:xfrm>
          <a:prstGeom prst="rect">
            <a:avLst/>
          </a:prstGeom>
        </p:spPr>
        <p:txBody>
          <a:bodyPr vert="horz" wrap="square" lIns="0" tIns="13333" rIns="0" bIns="0" rtlCol="0">
            <a:spAutoFit/>
          </a:bodyPr>
          <a:lstStyle/>
          <a:p>
            <a:pPr marL="12698">
              <a:lnSpc>
                <a:spcPts val="2969"/>
              </a:lnSpc>
              <a:spcBef>
                <a:spcPts val="105"/>
              </a:spcBef>
              <a:tabLst>
                <a:tab pos="241254" algn="l"/>
              </a:tabLst>
            </a:pPr>
            <a:r>
              <a:rPr lang="en-US" sz="2745" spc="-5">
                <a:latin typeface="+mj-lt"/>
                <a:cs typeface="Calibri"/>
              </a:rPr>
              <a:t>…and try these </a:t>
            </a:r>
            <a:r>
              <a:rPr sz="2745" spc="-5">
                <a:latin typeface="+mj-lt"/>
                <a:cs typeface="Calibri"/>
              </a:rPr>
              <a:t>Solutions</a:t>
            </a:r>
            <a:endParaRPr sz="2600">
              <a:latin typeface="+mj-lt"/>
              <a:cs typeface="Calibri"/>
            </a:endParaRPr>
          </a:p>
          <a:p>
            <a:pPr marL="698366" lvl="1" indent="-228556">
              <a:lnSpc>
                <a:spcPts val="2355"/>
              </a:lnSpc>
              <a:buFont typeface="Arial"/>
              <a:buChar char="•"/>
              <a:tabLst>
                <a:tab pos="697731" algn="l"/>
                <a:tab pos="698366" algn="l"/>
              </a:tabLst>
            </a:pPr>
            <a:r>
              <a:rPr sz="1961" spc="-5">
                <a:cs typeface="Calibri"/>
              </a:rPr>
              <a:t>Use </a:t>
            </a:r>
            <a:r>
              <a:rPr lang="en-US" sz="1961" spc="-15">
                <a:cs typeface="Calibri"/>
              </a:rPr>
              <a:t>Spark</a:t>
            </a:r>
            <a:r>
              <a:rPr sz="1961" spc="-15">
                <a:cs typeface="Calibri"/>
              </a:rPr>
              <a:t> </a:t>
            </a:r>
            <a:r>
              <a:rPr sz="1961" spc="-20">
                <a:cs typeface="Calibri"/>
              </a:rPr>
              <a:t>to </a:t>
            </a:r>
            <a:r>
              <a:rPr lang="en-US" sz="1961" spc="-20">
                <a:cs typeface="Calibri"/>
              </a:rPr>
              <a:t>pre-process and </a:t>
            </a:r>
            <a:r>
              <a:rPr sz="1961" spc="-5">
                <a:cs typeface="Calibri"/>
              </a:rPr>
              <a:t>fix</a:t>
            </a:r>
            <a:r>
              <a:rPr sz="1961" spc="30">
                <a:cs typeface="Calibri"/>
              </a:rPr>
              <a:t> </a:t>
            </a:r>
            <a:r>
              <a:rPr lang="en-US" sz="1961" spc="30">
                <a:cs typeface="Calibri"/>
              </a:rPr>
              <a:t>data </a:t>
            </a:r>
            <a:r>
              <a:rPr sz="1961" spc="-15">
                <a:cs typeface="Calibri"/>
              </a:rPr>
              <a:t>errors</a:t>
            </a:r>
            <a:endParaRPr lang="en-US" sz="1961" spc="-15">
              <a:cs typeface="Calibri"/>
            </a:endParaRPr>
          </a:p>
          <a:p>
            <a:pPr marL="698366" lvl="1" indent="-228556">
              <a:lnSpc>
                <a:spcPts val="2355"/>
              </a:lnSpc>
              <a:buFont typeface="Arial"/>
              <a:buChar char="•"/>
              <a:tabLst>
                <a:tab pos="697731" algn="l"/>
                <a:tab pos="698366" algn="l"/>
              </a:tabLst>
            </a:pPr>
            <a:r>
              <a:rPr lang="en-US" sz="1961" spc="-15">
                <a:cs typeface="Calibri"/>
              </a:rPr>
              <a:t>Flatten and parse XML in Spark</a:t>
            </a:r>
            <a:endParaRPr sz="1961">
              <a:cs typeface="Calibri"/>
            </a:endParaRPr>
          </a:p>
          <a:p>
            <a:pPr marL="698366" lvl="1" indent="-228556">
              <a:lnSpc>
                <a:spcPts val="2495"/>
              </a:lnSpc>
              <a:buFont typeface="Arial"/>
              <a:buChar char="•"/>
              <a:tabLst>
                <a:tab pos="697731" algn="l"/>
                <a:tab pos="698366" algn="l"/>
              </a:tabLst>
            </a:pPr>
            <a:r>
              <a:rPr sz="1961" spc="-5">
                <a:cs typeface="Calibri"/>
              </a:rPr>
              <a:t>Use </a:t>
            </a:r>
            <a:r>
              <a:rPr sz="1961" spc="-15">
                <a:cs typeface="Calibri"/>
              </a:rPr>
              <a:t>COPY </a:t>
            </a:r>
            <a:r>
              <a:rPr sz="1961" spc="-20">
                <a:cs typeface="Calibri"/>
              </a:rPr>
              <a:t>to </a:t>
            </a:r>
            <a:r>
              <a:rPr sz="1961" spc="-10">
                <a:cs typeface="Calibri"/>
              </a:rPr>
              <a:t>ingest </a:t>
            </a:r>
            <a:r>
              <a:rPr sz="1961" spc="-15">
                <a:cs typeface="Calibri"/>
              </a:rPr>
              <a:t>complex</a:t>
            </a:r>
            <a:r>
              <a:rPr sz="1961" spc="65">
                <a:cs typeface="Calibri"/>
              </a:rPr>
              <a:t> </a:t>
            </a:r>
            <a:r>
              <a:rPr sz="1961" spc="-10">
                <a:cs typeface="Calibri"/>
              </a:rPr>
              <a:t>CSV</a:t>
            </a:r>
            <a:r>
              <a:rPr lang="en-US" sz="1961" spc="-10">
                <a:cs typeface="Calibri"/>
              </a:rPr>
              <a:t> instead of </a:t>
            </a:r>
            <a:r>
              <a:rPr lang="en-US" sz="1961" spc="-10" err="1">
                <a:cs typeface="Calibri"/>
              </a:rPr>
              <a:t>Polybase</a:t>
            </a:r>
            <a:endParaRPr sz="1961">
              <a:cs typeface="Calibri"/>
            </a:endParaRPr>
          </a:p>
        </p:txBody>
      </p:sp>
    </p:spTree>
    <p:extLst>
      <p:ext uri="{BB962C8B-B14F-4D97-AF65-F5344CB8AC3E}">
        <p14:creationId xmlns:p14="http://schemas.microsoft.com/office/powerpoint/2010/main" val="421557240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FCBBE9-F8A0-45C4-9997-715ABE53BAA4}"/>
              </a:ext>
            </a:extLst>
          </p:cNvPr>
          <p:cNvSpPr>
            <a:spLocks noGrp="1"/>
          </p:cNvSpPr>
          <p:nvPr>
            <p:ph type="title"/>
          </p:nvPr>
        </p:nvSpPr>
        <p:spPr>
          <a:xfrm>
            <a:off x="584201" y="2447546"/>
            <a:ext cx="5083629" cy="1086215"/>
          </a:xfrm>
        </p:spPr>
        <p:txBody>
          <a:bodyPr/>
          <a:lstStyle/>
          <a:p>
            <a:r>
              <a:rPr lang="en-US" dirty="0"/>
              <a:t>Data Loading </a:t>
            </a:r>
            <a:r>
              <a:rPr lang="en-US"/>
              <a:t>&amp; </a:t>
            </a:r>
            <a:br>
              <a:rPr lang="en-US"/>
            </a:br>
            <a:r>
              <a:rPr lang="en-US"/>
              <a:t>Data </a:t>
            </a:r>
            <a:r>
              <a:rPr lang="en-US" dirty="0"/>
              <a:t>Lake Organization</a:t>
            </a:r>
          </a:p>
        </p:txBody>
      </p:sp>
      <p:sp>
        <p:nvSpPr>
          <p:cNvPr id="2" name="Text Placeholder 1"/>
          <p:cNvSpPr>
            <a:spLocks noGrp="1"/>
          </p:cNvSpPr>
          <p:nvPr>
            <p:ph type="body" sz="quarter" idx="12"/>
          </p:nvPr>
        </p:nvSpPr>
        <p:spPr>
          <a:xfrm>
            <a:off x="584200" y="3962326"/>
            <a:ext cx="5084064" cy="905248"/>
          </a:xfrm>
        </p:spPr>
        <p:txBody>
          <a:bodyPr/>
          <a:lstStyle/>
          <a:p>
            <a:r>
              <a:rPr lang="en-US" dirty="0"/>
              <a:t>Carey Payette</a:t>
            </a:r>
          </a:p>
          <a:p>
            <a:r>
              <a:rPr lang="en-US" dirty="0"/>
              <a:t>Ciprian Jichici</a:t>
            </a:r>
          </a:p>
          <a:p>
            <a:endParaRPr lang="en-US" dirty="0"/>
          </a:p>
        </p:txBody>
      </p:sp>
    </p:spTree>
    <p:custDataLst>
      <p:tags r:id="rId1"/>
    </p:custDataLst>
    <p:extLst>
      <p:ext uri="{BB962C8B-B14F-4D97-AF65-F5344CB8AC3E}">
        <p14:creationId xmlns:p14="http://schemas.microsoft.com/office/powerpoint/2010/main" val="259600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p:txBody>
          <a:bodyPr/>
          <a:lstStyle/>
          <a:p>
            <a:r>
              <a:rPr lang="en-US"/>
              <a:t>Ingest and Store – Formats</a:t>
            </a:r>
          </a:p>
        </p:txBody>
      </p:sp>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586390" y="1434653"/>
            <a:ext cx="11018520" cy="3877624"/>
          </a:xfrm>
        </p:spPr>
        <p:txBody>
          <a:bodyPr/>
          <a:lstStyle/>
          <a:p>
            <a:pPr>
              <a:lnSpc>
                <a:spcPct val="100000"/>
              </a:lnSpc>
            </a:pPr>
            <a:r>
              <a:rPr lang="en-US" sz="2800">
                <a:latin typeface="+mn-lt"/>
              </a:rPr>
              <a:t>For batch flat files, Azure Synapse Analytics supports </a:t>
            </a:r>
            <a:br>
              <a:rPr lang="en-US" sz="2800">
                <a:latin typeface="+mn-lt"/>
              </a:rPr>
            </a:br>
            <a:r>
              <a:rPr lang="en-US" sz="2800">
                <a:latin typeface="+mn-lt"/>
              </a:rPr>
              <a:t>CSV, Parquet, ORC, and JSON formats.</a:t>
            </a:r>
          </a:p>
          <a:p>
            <a:pPr>
              <a:lnSpc>
                <a:spcPct val="100000"/>
              </a:lnSpc>
            </a:pPr>
            <a:endParaRPr lang="en-US" sz="2800">
              <a:latin typeface="+mn-lt"/>
            </a:endParaRPr>
          </a:p>
          <a:p>
            <a:pPr>
              <a:lnSpc>
                <a:spcPct val="100000"/>
              </a:lnSpc>
            </a:pPr>
            <a:r>
              <a:rPr lang="en-US" sz="2800">
                <a:latin typeface="+mn-lt"/>
              </a:rPr>
              <a:t>Ingest streaming data messages/events via Event Hub or IoT Hub.</a:t>
            </a:r>
          </a:p>
          <a:p>
            <a:pPr>
              <a:lnSpc>
                <a:spcPct val="100000"/>
              </a:lnSpc>
            </a:pPr>
            <a:endParaRPr lang="en-US" sz="2800">
              <a:latin typeface="+mn-lt"/>
            </a:endParaRPr>
          </a:p>
          <a:p>
            <a:r>
              <a:rPr lang="en-US" sz="2800">
                <a:latin typeface="+mn-lt"/>
              </a:rPr>
              <a:t>Parquet format recommended for storing ingested data at various levels of refinement.</a:t>
            </a:r>
          </a:p>
          <a:p>
            <a:pPr>
              <a:lnSpc>
                <a:spcPct val="100000"/>
              </a:lnSpc>
            </a:pPr>
            <a:endParaRPr lang="en-US" sz="2800">
              <a:latin typeface="+mn-lt"/>
            </a:endParaRPr>
          </a:p>
        </p:txBody>
      </p:sp>
    </p:spTree>
    <p:extLst>
      <p:ext uri="{BB962C8B-B14F-4D97-AF65-F5344CB8AC3E}">
        <p14:creationId xmlns:p14="http://schemas.microsoft.com/office/powerpoint/2010/main" val="149562940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Ingest - When to BCP / Bulk Copy</a:t>
            </a:r>
          </a:p>
        </p:txBody>
      </p:sp>
      <p:sp>
        <p:nvSpPr>
          <p:cNvPr id="6" name="Text Placeholder 5">
            <a:extLst>
              <a:ext uri="{FF2B5EF4-FFF2-40B4-BE49-F238E27FC236}">
                <a16:creationId xmlns:a16="http://schemas.microsoft.com/office/drawing/2014/main" id="{7C0E68D5-B727-474A-9F6E-9473E884EF72}"/>
              </a:ext>
            </a:extLst>
          </p:cNvPr>
          <p:cNvSpPr>
            <a:spLocks noGrp="1"/>
          </p:cNvSpPr>
          <p:nvPr>
            <p:ph type="body" sz="quarter" idx="10"/>
          </p:nvPr>
        </p:nvSpPr>
        <p:spPr>
          <a:xfrm>
            <a:off x="584201" y="1435781"/>
            <a:ext cx="11018520" cy="4697753"/>
          </a:xfrm>
        </p:spPr>
        <p:txBody>
          <a:bodyPr/>
          <a:lstStyle/>
          <a:p>
            <a:pPr marL="12063" indent="0">
              <a:spcBef>
                <a:spcPts val="384"/>
              </a:spcBef>
              <a:buNone/>
              <a:tabLst>
                <a:tab pos="241889" algn="l"/>
              </a:tabLst>
            </a:pPr>
            <a:r>
              <a:rPr lang="en-US" sz="2800" b="1" spc="-10">
                <a:latin typeface="+mn-lt"/>
                <a:cs typeface="Calibri"/>
              </a:rPr>
              <a:t>Green fields:</a:t>
            </a:r>
            <a:r>
              <a:rPr lang="en-US" sz="2800" b="1" spc="15">
                <a:latin typeface="+mn-lt"/>
                <a:cs typeface="Calibri"/>
              </a:rPr>
              <a:t> </a:t>
            </a:r>
            <a:r>
              <a:rPr lang="en-US" sz="2800" b="1" spc="-15">
                <a:latin typeface="+mn-lt"/>
                <a:cs typeface="Calibri"/>
              </a:rPr>
              <a:t>Never</a:t>
            </a:r>
            <a:endParaRPr lang="en-US" sz="2800" b="1">
              <a:latin typeface="+mn-lt"/>
              <a:cs typeface="Calibri"/>
            </a:endParaRPr>
          </a:p>
          <a:p>
            <a:pPr marL="698366" lvl="1" indent="-229191">
              <a:spcBef>
                <a:spcPts val="245"/>
              </a:spcBef>
              <a:buFont typeface="Arial"/>
              <a:buChar char="•"/>
              <a:tabLst>
                <a:tab pos="699001" algn="l"/>
              </a:tabLst>
            </a:pPr>
            <a:r>
              <a:rPr lang="en-US" sz="2400" spc="-10">
                <a:cs typeface="Calibri"/>
              </a:rPr>
              <a:t>Network </a:t>
            </a:r>
            <a:r>
              <a:rPr lang="en-US" sz="2400" spc="-20">
                <a:cs typeface="Calibri"/>
              </a:rPr>
              <a:t>unreliability, </a:t>
            </a:r>
            <a:r>
              <a:rPr lang="en-US" sz="2400" spc="-5">
                <a:cs typeface="Calibri"/>
              </a:rPr>
              <a:t>no</a:t>
            </a:r>
            <a:r>
              <a:rPr lang="en-US" sz="2400" spc="-20">
                <a:cs typeface="Calibri"/>
              </a:rPr>
              <a:t> </a:t>
            </a:r>
            <a:r>
              <a:rPr lang="en-US" sz="2400" spc="-5">
                <a:cs typeface="Calibri"/>
              </a:rPr>
              <a:t>retries</a:t>
            </a:r>
            <a:endParaRPr lang="en-US" sz="2400">
              <a:cs typeface="Calibri"/>
            </a:endParaRPr>
          </a:p>
          <a:p>
            <a:pPr marL="698366" lvl="1" indent="-229191">
              <a:spcBef>
                <a:spcPts val="215"/>
              </a:spcBef>
              <a:buFont typeface="Arial"/>
              <a:buChar char="•"/>
              <a:tabLst>
                <a:tab pos="699001" algn="l"/>
              </a:tabLst>
            </a:pPr>
            <a:r>
              <a:rPr lang="en-US" sz="2400">
                <a:cs typeface="Calibri"/>
              </a:rPr>
              <a:t>Needs </a:t>
            </a:r>
            <a:r>
              <a:rPr lang="en-US" sz="2400" spc="-10">
                <a:cs typeface="Calibri"/>
              </a:rPr>
              <a:t>VM </a:t>
            </a:r>
            <a:r>
              <a:rPr lang="en-US" sz="2400">
                <a:cs typeface="Calibri"/>
              </a:rPr>
              <a:t>in cloud, </a:t>
            </a:r>
            <a:r>
              <a:rPr lang="en-US" sz="2400" spc="-10">
                <a:cs typeface="Calibri"/>
              </a:rPr>
              <a:t>performance dependent </a:t>
            </a:r>
            <a:r>
              <a:rPr lang="en-US" sz="2400" spc="-5">
                <a:cs typeface="Calibri"/>
              </a:rPr>
              <a:t>on VM</a:t>
            </a:r>
            <a:r>
              <a:rPr lang="en-US" sz="2400" spc="20">
                <a:cs typeface="Calibri"/>
              </a:rPr>
              <a:t> </a:t>
            </a:r>
            <a:r>
              <a:rPr lang="en-US" sz="2400" spc="-15">
                <a:cs typeface="Calibri"/>
              </a:rPr>
              <a:t>configuration</a:t>
            </a:r>
            <a:endParaRPr lang="en-US" sz="2400">
              <a:cs typeface="Calibri"/>
            </a:endParaRPr>
          </a:p>
          <a:p>
            <a:pPr marL="698366" lvl="1" indent="-229191">
              <a:spcBef>
                <a:spcPts val="204"/>
              </a:spcBef>
              <a:buFont typeface="Arial"/>
              <a:buChar char="•"/>
              <a:tabLst>
                <a:tab pos="699001" algn="l"/>
              </a:tabLst>
            </a:pPr>
            <a:r>
              <a:rPr lang="en-US" sz="2400" spc="-5">
                <a:cs typeface="Calibri"/>
              </a:rPr>
              <a:t>Doesn’t support</a:t>
            </a:r>
            <a:r>
              <a:rPr lang="en-US" sz="2400" spc="-10">
                <a:cs typeface="Calibri"/>
              </a:rPr>
              <a:t> </a:t>
            </a:r>
            <a:r>
              <a:rPr lang="en-US" sz="2400">
                <a:cs typeface="Calibri"/>
              </a:rPr>
              <a:t>ADLS</a:t>
            </a:r>
          </a:p>
          <a:p>
            <a:pPr marL="698366" lvl="1" indent="-229191">
              <a:spcBef>
                <a:spcPts val="215"/>
              </a:spcBef>
              <a:buFont typeface="Arial"/>
              <a:buChar char="•"/>
              <a:tabLst>
                <a:tab pos="699001" algn="l"/>
              </a:tabLst>
            </a:pPr>
            <a:r>
              <a:rPr lang="en-US" sz="2400" spc="-5">
                <a:cs typeface="Calibri"/>
              </a:rPr>
              <a:t>Reduces</a:t>
            </a:r>
            <a:r>
              <a:rPr lang="en-US" sz="2400" spc="-25">
                <a:cs typeface="Calibri"/>
              </a:rPr>
              <a:t> </a:t>
            </a:r>
            <a:r>
              <a:rPr lang="en-US" sz="2400" spc="-10">
                <a:cs typeface="Calibri"/>
              </a:rPr>
              <a:t>concurrency</a:t>
            </a:r>
            <a:endParaRPr lang="en-US" sz="2400">
              <a:cs typeface="Calibri"/>
            </a:endParaRPr>
          </a:p>
          <a:p>
            <a:pPr marL="698366" lvl="1" indent="-229191">
              <a:spcBef>
                <a:spcPts val="220"/>
              </a:spcBef>
              <a:buFont typeface="Arial"/>
              <a:buChar char="•"/>
              <a:tabLst>
                <a:tab pos="699001" algn="l"/>
              </a:tabLst>
            </a:pPr>
            <a:r>
              <a:rPr lang="en-US" sz="2400" spc="-15">
                <a:cs typeface="Calibri"/>
              </a:rPr>
              <a:t>Control-gated </a:t>
            </a:r>
            <a:r>
              <a:rPr lang="en-US" sz="2400" spc="-10">
                <a:cs typeface="Calibri"/>
              </a:rPr>
              <a:t>performance </a:t>
            </a:r>
            <a:r>
              <a:rPr lang="en-US" sz="2400" spc="-5">
                <a:cs typeface="Calibri"/>
              </a:rPr>
              <a:t>limitation, </a:t>
            </a:r>
            <a:r>
              <a:rPr lang="en-US" sz="2400" spc="-10">
                <a:cs typeface="Calibri"/>
              </a:rPr>
              <a:t>can </a:t>
            </a:r>
            <a:r>
              <a:rPr lang="en-US" sz="2400" spc="-5">
                <a:cs typeface="Calibri"/>
              </a:rPr>
              <a:t>not </a:t>
            </a:r>
            <a:r>
              <a:rPr lang="en-US" sz="2400" spc="-10">
                <a:cs typeface="Calibri"/>
              </a:rPr>
              <a:t>scale </a:t>
            </a:r>
            <a:r>
              <a:rPr lang="en-US" sz="2400">
                <a:cs typeface="Calibri"/>
              </a:rPr>
              <a:t>with</a:t>
            </a:r>
            <a:r>
              <a:rPr lang="en-US" sz="2400" spc="-55">
                <a:cs typeface="Calibri"/>
              </a:rPr>
              <a:t> </a:t>
            </a:r>
            <a:r>
              <a:rPr lang="en-US" sz="2400" spc="-5">
                <a:cs typeface="Calibri"/>
              </a:rPr>
              <a:t>DWU</a:t>
            </a:r>
            <a:endParaRPr lang="en-US" sz="2400">
              <a:cs typeface="Calibri"/>
            </a:endParaRPr>
          </a:p>
          <a:p>
            <a:pPr lvl="1">
              <a:spcBef>
                <a:spcPts val="5"/>
              </a:spcBef>
              <a:buFont typeface="Arial"/>
              <a:buChar char="•"/>
            </a:pPr>
            <a:endParaRPr lang="en-US" sz="3050">
              <a:cs typeface="Calibri"/>
            </a:endParaRPr>
          </a:p>
          <a:p>
            <a:pPr marL="12063" indent="0">
              <a:buNone/>
              <a:tabLst>
                <a:tab pos="241889" algn="l"/>
              </a:tabLst>
            </a:pPr>
            <a:r>
              <a:rPr lang="en-US" sz="2800" b="1" spc="-15">
                <a:latin typeface="+mn-lt"/>
                <a:cs typeface="Calibri"/>
              </a:rPr>
              <a:t>Migrations:</a:t>
            </a:r>
            <a:endParaRPr lang="en-US" sz="2800" b="1">
              <a:latin typeface="+mn-lt"/>
              <a:cs typeface="Calibri"/>
            </a:endParaRPr>
          </a:p>
          <a:p>
            <a:pPr marL="698366" lvl="1" indent="-229191">
              <a:spcBef>
                <a:spcPts val="235"/>
              </a:spcBef>
              <a:buFont typeface="Arial"/>
              <a:buChar char="•"/>
              <a:tabLst>
                <a:tab pos="699001" algn="l"/>
              </a:tabLst>
            </a:pPr>
            <a:r>
              <a:rPr lang="en-US" sz="2400" spc="-50">
                <a:cs typeface="Calibri"/>
              </a:rPr>
              <a:t>Use </a:t>
            </a:r>
            <a:r>
              <a:rPr lang="en-US" sz="2400">
                <a:cs typeface="Calibri"/>
              </a:rPr>
              <a:t>Synapse Pipeline </a:t>
            </a:r>
            <a:r>
              <a:rPr lang="en-US" sz="2400" spc="-5">
                <a:cs typeface="Calibri"/>
              </a:rPr>
              <a:t>or</a:t>
            </a:r>
            <a:r>
              <a:rPr lang="en-US" sz="2400" spc="15">
                <a:cs typeface="Calibri"/>
              </a:rPr>
              <a:t> </a:t>
            </a:r>
            <a:r>
              <a:rPr lang="en-US" sz="2400" spc="-15" err="1">
                <a:cs typeface="Calibri"/>
              </a:rPr>
              <a:t>AzCopy</a:t>
            </a:r>
            <a:endParaRPr lang="en-US" sz="2400">
              <a:cs typeface="Calibri"/>
            </a:endParaRPr>
          </a:p>
          <a:p>
            <a:pPr marL="698366" lvl="1" indent="-229191">
              <a:spcBef>
                <a:spcPts val="215"/>
              </a:spcBef>
              <a:buFont typeface="Arial"/>
              <a:buChar char="•"/>
              <a:tabLst>
                <a:tab pos="699001" algn="l"/>
              </a:tabLst>
            </a:pPr>
            <a:r>
              <a:rPr lang="en-US" sz="2400">
                <a:cs typeface="Calibri"/>
              </a:rPr>
              <a:t>Bulk </a:t>
            </a:r>
            <a:r>
              <a:rPr lang="en-US" sz="2400" spc="-10">
                <a:cs typeface="Calibri"/>
              </a:rPr>
              <a:t>Copy </a:t>
            </a:r>
            <a:r>
              <a:rPr lang="en-US" sz="2400">
                <a:cs typeface="Calibri"/>
              </a:rPr>
              <a:t>will </a:t>
            </a:r>
            <a:r>
              <a:rPr lang="en-US" sz="2400" spc="-10">
                <a:cs typeface="Calibri"/>
              </a:rPr>
              <a:t>work, </a:t>
            </a:r>
            <a:r>
              <a:rPr lang="en-US" sz="2400" spc="-5">
                <a:cs typeface="Calibri"/>
              </a:rPr>
              <a:t>but </a:t>
            </a:r>
            <a:r>
              <a:rPr lang="en-US" sz="2400">
                <a:cs typeface="Calibri"/>
              </a:rPr>
              <a:t>it will </a:t>
            </a:r>
            <a:r>
              <a:rPr lang="en-US" sz="2400" spc="-5">
                <a:cs typeface="Calibri"/>
              </a:rPr>
              <a:t>be </a:t>
            </a:r>
            <a:r>
              <a:rPr lang="en-US" sz="2400" spc="-10">
                <a:cs typeface="Calibri"/>
              </a:rPr>
              <a:t>slower </a:t>
            </a:r>
            <a:r>
              <a:rPr lang="en-US" sz="2400">
                <a:cs typeface="Calibri"/>
              </a:rPr>
              <a:t>than </a:t>
            </a:r>
            <a:r>
              <a:rPr lang="en-US" sz="2400" spc="-5">
                <a:cs typeface="Calibri"/>
              </a:rPr>
              <a:t>other</a:t>
            </a:r>
            <a:r>
              <a:rPr lang="en-US" sz="2400" spc="-85">
                <a:cs typeface="Calibri"/>
              </a:rPr>
              <a:t> </a:t>
            </a:r>
            <a:r>
              <a:rPr lang="en-US" sz="2400" spc="-5">
                <a:cs typeface="Calibri"/>
              </a:rPr>
              <a:t>methods</a:t>
            </a:r>
            <a:endParaRPr lang="en-US" sz="2400">
              <a:cs typeface="Calibri"/>
            </a:endParaRPr>
          </a:p>
          <a:p>
            <a:endParaRPr lang="en-US">
              <a:latin typeface="+mn-lt"/>
            </a:endParaRPr>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F4793-60F7-4A6D-8612-BBBF67402716}"/>
              </a:ext>
            </a:extLst>
          </p:cNvPr>
          <p:cNvSpPr>
            <a:spLocks noGrp="1"/>
          </p:cNvSpPr>
          <p:nvPr>
            <p:ph type="title"/>
          </p:nvPr>
        </p:nvSpPr>
        <p:spPr/>
        <p:txBody>
          <a:bodyPr/>
          <a:lstStyle/>
          <a:p>
            <a:r>
              <a:rPr lang="en-US"/>
              <a:t>Ingest – Synapse Pipelines</a:t>
            </a:r>
          </a:p>
        </p:txBody>
      </p:sp>
      <p:sp>
        <p:nvSpPr>
          <p:cNvPr id="3" name="Text Placeholder 2">
            <a:extLst>
              <a:ext uri="{FF2B5EF4-FFF2-40B4-BE49-F238E27FC236}">
                <a16:creationId xmlns:a16="http://schemas.microsoft.com/office/drawing/2014/main" id="{96CBF7D4-F0CC-46FC-BBDF-763ABC42A9D9}"/>
              </a:ext>
            </a:extLst>
          </p:cNvPr>
          <p:cNvSpPr>
            <a:spLocks noGrp="1"/>
          </p:cNvSpPr>
          <p:nvPr>
            <p:ph type="body" sz="quarter" idx="10"/>
          </p:nvPr>
        </p:nvSpPr>
        <p:spPr>
          <a:xfrm>
            <a:off x="584201" y="1435780"/>
            <a:ext cx="11018520" cy="2891041"/>
          </a:xfrm>
        </p:spPr>
        <p:txBody>
          <a:bodyPr/>
          <a:lstStyle/>
          <a:p>
            <a:pPr marL="236546" indent="-224719">
              <a:spcBef>
                <a:spcPts val="93"/>
              </a:spcBef>
              <a:buFont typeface="Arial"/>
              <a:buChar char="•"/>
              <a:tabLst>
                <a:tab pos="237169" algn="l"/>
              </a:tabLst>
            </a:pPr>
            <a:r>
              <a:rPr lang="en-US" spc="-5" dirty="0">
                <a:latin typeface="+mn-lt"/>
                <a:cs typeface="Calibri"/>
              </a:rPr>
              <a:t>Un-check USE TYPE </a:t>
            </a:r>
            <a:r>
              <a:rPr lang="en-US" spc="-93" dirty="0">
                <a:latin typeface="+mn-lt"/>
                <a:cs typeface="Calibri"/>
              </a:rPr>
              <a:t>DEFAULT, </a:t>
            </a:r>
            <a:r>
              <a:rPr lang="en-US" spc="-5" dirty="0">
                <a:latin typeface="+mn-lt"/>
                <a:cs typeface="Calibri"/>
              </a:rPr>
              <a:t>it is</a:t>
            </a:r>
            <a:r>
              <a:rPr lang="en-US" spc="176" dirty="0">
                <a:latin typeface="+mn-lt"/>
                <a:cs typeface="Calibri"/>
              </a:rPr>
              <a:t> </a:t>
            </a:r>
            <a:r>
              <a:rPr lang="en-US" spc="-10" dirty="0">
                <a:latin typeface="+mn-lt"/>
                <a:cs typeface="Calibri"/>
              </a:rPr>
              <a:t>not a best practice.</a:t>
            </a:r>
            <a:endParaRPr lang="en-US" dirty="0">
              <a:latin typeface="+mn-lt"/>
              <a:cs typeface="Calibri"/>
            </a:endParaRPr>
          </a:p>
          <a:p>
            <a:pPr>
              <a:spcBef>
                <a:spcPts val="54"/>
              </a:spcBef>
              <a:buFont typeface="Arial"/>
              <a:buChar char="•"/>
            </a:pPr>
            <a:endParaRPr lang="en-US" sz="3725" dirty="0">
              <a:latin typeface="+mn-lt"/>
              <a:cs typeface="Calibri"/>
            </a:endParaRPr>
          </a:p>
          <a:p>
            <a:pPr marL="236546" indent="-224719">
              <a:lnSpc>
                <a:spcPts val="3127"/>
              </a:lnSpc>
              <a:buFont typeface="Arial"/>
              <a:buChar char="•"/>
              <a:tabLst>
                <a:tab pos="237169" algn="l"/>
              </a:tabLst>
            </a:pPr>
            <a:r>
              <a:rPr lang="en-US" spc="-10" dirty="0">
                <a:latin typeface="+mn-lt"/>
                <a:cs typeface="Calibri"/>
              </a:rPr>
              <a:t>Land </a:t>
            </a:r>
            <a:r>
              <a:rPr lang="en-US" spc="-20" dirty="0">
                <a:latin typeface="+mn-lt"/>
                <a:cs typeface="Calibri"/>
              </a:rPr>
              <a:t>data </a:t>
            </a:r>
            <a:r>
              <a:rPr lang="en-US" spc="-5" dirty="0">
                <a:latin typeface="+mn-lt"/>
                <a:cs typeface="Calibri"/>
              </a:rPr>
              <a:t>in </a:t>
            </a:r>
            <a:r>
              <a:rPr lang="en-US" spc="-10" dirty="0">
                <a:latin typeface="+mn-lt"/>
                <a:cs typeface="Calibri"/>
              </a:rPr>
              <a:t>ADLS Gen2, </a:t>
            </a:r>
            <a:r>
              <a:rPr lang="en-US" spc="-5" dirty="0">
                <a:latin typeface="+mn-lt"/>
                <a:cs typeface="Calibri"/>
              </a:rPr>
              <a:t>then </a:t>
            </a:r>
            <a:r>
              <a:rPr lang="en-US" spc="-15" dirty="0">
                <a:latin typeface="+mn-lt"/>
                <a:cs typeface="Calibri"/>
              </a:rPr>
              <a:t>ingest </a:t>
            </a:r>
            <a:r>
              <a:rPr lang="en-US" spc="-10" dirty="0">
                <a:latin typeface="+mn-lt"/>
                <a:cs typeface="Calibri"/>
              </a:rPr>
              <a:t>using </a:t>
            </a:r>
            <a:r>
              <a:rPr lang="en-US" spc="-15" dirty="0">
                <a:latin typeface="+mn-lt"/>
                <a:cs typeface="Calibri"/>
              </a:rPr>
              <a:t>Polybase </a:t>
            </a:r>
            <a:r>
              <a:rPr lang="en-US" spc="-5" dirty="0">
                <a:latin typeface="+mn-lt"/>
                <a:cs typeface="Calibri"/>
              </a:rPr>
              <a:t>/</a:t>
            </a:r>
            <a:r>
              <a:rPr lang="en-US" spc="224" dirty="0">
                <a:latin typeface="+mn-lt"/>
                <a:cs typeface="Calibri"/>
              </a:rPr>
              <a:t> </a:t>
            </a:r>
            <a:r>
              <a:rPr lang="en-US" spc="-78" dirty="0">
                <a:latin typeface="+mn-lt"/>
                <a:cs typeface="Calibri"/>
              </a:rPr>
              <a:t>COPY.</a:t>
            </a:r>
            <a:endParaRPr lang="en-US" dirty="0">
              <a:latin typeface="+mn-lt"/>
              <a:cs typeface="Calibri"/>
            </a:endParaRPr>
          </a:p>
          <a:p>
            <a:pPr marL="465102" lvl="1" indent="-224719">
              <a:lnSpc>
                <a:spcPts val="3127"/>
              </a:lnSpc>
              <a:buFont typeface="Arial"/>
              <a:buChar char="•"/>
              <a:tabLst>
                <a:tab pos="237169" algn="l"/>
              </a:tabLst>
            </a:pPr>
            <a:r>
              <a:rPr lang="en-US" spc="-5" dirty="0">
                <a:cs typeface="Calibri"/>
              </a:rPr>
              <a:t>This means </a:t>
            </a:r>
            <a:r>
              <a:rPr lang="en-US" spc="-20" dirty="0">
                <a:cs typeface="Calibri"/>
              </a:rPr>
              <a:t>you </a:t>
            </a:r>
            <a:r>
              <a:rPr lang="en-US" spc="-10" dirty="0">
                <a:cs typeface="Calibri"/>
              </a:rPr>
              <a:t>can </a:t>
            </a:r>
            <a:r>
              <a:rPr lang="en-US" spc="-15" dirty="0">
                <a:cs typeface="Calibri"/>
              </a:rPr>
              <a:t>re-ingest </a:t>
            </a:r>
            <a:r>
              <a:rPr lang="en-US" spc="-5" dirty="0">
                <a:cs typeface="Calibri"/>
              </a:rPr>
              <a:t>the same </a:t>
            </a:r>
            <a:r>
              <a:rPr lang="en-US" spc="-20" dirty="0">
                <a:cs typeface="Calibri"/>
              </a:rPr>
              <a:t>data </a:t>
            </a:r>
            <a:r>
              <a:rPr lang="en-US" spc="-10" dirty="0">
                <a:cs typeface="Calibri"/>
              </a:rPr>
              <a:t>set </a:t>
            </a:r>
            <a:r>
              <a:rPr lang="en-US" spc="-5" dirty="0">
                <a:cs typeface="Calibri"/>
              </a:rPr>
              <a:t>without </a:t>
            </a:r>
            <a:r>
              <a:rPr lang="en-US" spc="-15" dirty="0">
                <a:cs typeface="Calibri"/>
              </a:rPr>
              <a:t>having </a:t>
            </a:r>
            <a:r>
              <a:rPr lang="en-US" spc="-20" dirty="0">
                <a:cs typeface="Calibri"/>
              </a:rPr>
              <a:t>to  </a:t>
            </a:r>
            <a:r>
              <a:rPr lang="en-US" spc="-15" dirty="0">
                <a:cs typeface="Calibri"/>
              </a:rPr>
              <a:t>repeat extracts, </a:t>
            </a:r>
            <a:r>
              <a:rPr lang="en-US" spc="-5" dirty="0">
                <a:cs typeface="Calibri"/>
              </a:rPr>
              <a:t>and </a:t>
            </a:r>
            <a:r>
              <a:rPr lang="en-US" spc="-20" dirty="0">
                <a:cs typeface="Calibri"/>
              </a:rPr>
              <a:t>better demonstrate </a:t>
            </a:r>
            <a:r>
              <a:rPr lang="en-US" spc="-10" dirty="0">
                <a:cs typeface="Calibri"/>
              </a:rPr>
              <a:t>ingestion</a:t>
            </a:r>
            <a:r>
              <a:rPr lang="en-US" spc="132" dirty="0">
                <a:cs typeface="Calibri"/>
              </a:rPr>
              <a:t> </a:t>
            </a:r>
            <a:r>
              <a:rPr lang="en-US" spc="-15" dirty="0">
                <a:cs typeface="Calibri"/>
              </a:rPr>
              <a:t>performance.</a:t>
            </a:r>
            <a:endParaRPr lang="en-US" dirty="0">
              <a:cs typeface="Calibri"/>
            </a:endParaRPr>
          </a:p>
          <a:p>
            <a:endParaRPr lang="en-US" dirty="0">
              <a:latin typeface="+mn-lt"/>
            </a:endParaRPr>
          </a:p>
        </p:txBody>
      </p:sp>
    </p:spTree>
    <p:extLst>
      <p:ext uri="{BB962C8B-B14F-4D97-AF65-F5344CB8AC3E}">
        <p14:creationId xmlns:p14="http://schemas.microsoft.com/office/powerpoint/2010/main" val="193483069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p:txBody>
          <a:bodyPr/>
          <a:lstStyle/>
          <a:p>
            <a:r>
              <a:rPr lang="en-US"/>
              <a:t>Ingest and Store – Loading staging tables</a:t>
            </a:r>
          </a:p>
        </p:txBody>
      </p:sp>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586390" y="1722185"/>
            <a:ext cx="11018520" cy="6334106"/>
          </a:xfrm>
        </p:spPr>
        <p:txBody>
          <a:bodyPr/>
          <a:lstStyle/>
          <a:p>
            <a:pPr>
              <a:lnSpc>
                <a:spcPct val="100000"/>
              </a:lnSpc>
            </a:pPr>
            <a:r>
              <a:rPr lang="en-US">
                <a:latin typeface="+mn-lt"/>
              </a:rPr>
              <a:t>Indexing</a:t>
            </a:r>
          </a:p>
          <a:p>
            <a:pPr>
              <a:lnSpc>
                <a:spcPct val="100000"/>
              </a:lnSpc>
            </a:pPr>
            <a:endParaRPr lang="en-US">
              <a:latin typeface="+mn-lt"/>
            </a:endParaRPr>
          </a:p>
          <a:p>
            <a:pPr>
              <a:lnSpc>
                <a:spcPct val="100000"/>
              </a:lnSpc>
            </a:pPr>
            <a:r>
              <a:rPr lang="en-US">
                <a:latin typeface="+mn-lt"/>
              </a:rPr>
              <a:t>Use Heap tables</a:t>
            </a:r>
          </a:p>
          <a:p>
            <a:pPr>
              <a:lnSpc>
                <a:spcPct val="100000"/>
              </a:lnSpc>
            </a:pPr>
            <a:r>
              <a:rPr lang="en-US">
                <a:latin typeface="+mn-lt"/>
              </a:rPr>
              <a:t>Speed load performance by staging data in heap tables and temporary tables prior to running transformations.</a:t>
            </a:r>
          </a:p>
          <a:p>
            <a:pPr>
              <a:lnSpc>
                <a:spcPct val="100000"/>
              </a:lnSpc>
            </a:pPr>
            <a:endParaRPr lang="en-US">
              <a:latin typeface="+mn-lt"/>
            </a:endParaRPr>
          </a:p>
          <a:p>
            <a:r>
              <a:rPr lang="en-US" spc="-10">
                <a:latin typeface="+mn-lt"/>
                <a:cs typeface="Calibri"/>
              </a:rPr>
              <a:t>Only </a:t>
            </a:r>
            <a:r>
              <a:rPr lang="en-US" spc="-5">
                <a:latin typeface="+mn-lt"/>
                <a:cs typeface="Calibri"/>
              </a:rPr>
              <a:t>load </a:t>
            </a:r>
            <a:r>
              <a:rPr lang="en-US" spc="-20">
                <a:latin typeface="+mn-lt"/>
                <a:cs typeface="Calibri"/>
              </a:rPr>
              <a:t>to </a:t>
            </a:r>
            <a:r>
              <a:rPr lang="en-US" spc="-5">
                <a:latin typeface="+mn-lt"/>
                <a:cs typeface="Calibri"/>
              </a:rPr>
              <a:t>a </a:t>
            </a:r>
            <a:r>
              <a:rPr lang="en-US" spc="-10">
                <a:latin typeface="+mn-lt"/>
                <a:cs typeface="Calibri"/>
              </a:rPr>
              <a:t>CCI </a:t>
            </a:r>
            <a:r>
              <a:rPr lang="en-US" spc="-15">
                <a:latin typeface="+mn-lt"/>
                <a:cs typeface="Calibri"/>
              </a:rPr>
              <a:t>table </a:t>
            </a:r>
            <a:r>
              <a:rPr lang="en-US" spc="-10">
                <a:latin typeface="+mn-lt"/>
                <a:cs typeface="Calibri"/>
              </a:rPr>
              <a:t>if </a:t>
            </a:r>
            <a:r>
              <a:rPr lang="en-US" spc="-5">
                <a:latin typeface="+mn-lt"/>
                <a:cs typeface="Calibri"/>
              </a:rPr>
              <a:t>the </a:t>
            </a:r>
            <a:r>
              <a:rPr lang="en-US" spc="-20">
                <a:latin typeface="+mn-lt"/>
                <a:cs typeface="Calibri"/>
              </a:rPr>
              <a:t>test </a:t>
            </a:r>
            <a:r>
              <a:rPr lang="en-US" spc="-15">
                <a:latin typeface="+mn-lt"/>
                <a:cs typeface="Calibri"/>
              </a:rPr>
              <a:t>requires </a:t>
            </a:r>
            <a:r>
              <a:rPr lang="en-US" spc="-5">
                <a:latin typeface="+mn-lt"/>
                <a:cs typeface="Calibri"/>
              </a:rPr>
              <a:t>a load </a:t>
            </a:r>
            <a:r>
              <a:rPr lang="en-US" spc="-20">
                <a:latin typeface="+mn-lt"/>
                <a:cs typeface="Calibri"/>
              </a:rPr>
              <a:t>to </a:t>
            </a:r>
            <a:r>
              <a:rPr lang="en-US" spc="-5">
                <a:latin typeface="+mn-lt"/>
                <a:cs typeface="Calibri"/>
              </a:rPr>
              <a:t>a </a:t>
            </a:r>
            <a:r>
              <a:rPr lang="en-US" spc="-10">
                <a:latin typeface="+mn-lt"/>
                <a:cs typeface="Calibri"/>
              </a:rPr>
              <a:t>single table,  </a:t>
            </a:r>
            <a:r>
              <a:rPr lang="en-US" spc="-5">
                <a:latin typeface="+mn-lt"/>
                <a:cs typeface="Calibri"/>
              </a:rPr>
              <a:t>then </a:t>
            </a:r>
            <a:r>
              <a:rPr lang="en-US" spc="-20">
                <a:latin typeface="+mn-lt"/>
                <a:cs typeface="Calibri"/>
              </a:rPr>
              <a:t>complex </a:t>
            </a:r>
            <a:r>
              <a:rPr lang="en-US" spc="-5">
                <a:latin typeface="+mn-lt"/>
                <a:cs typeface="Calibri"/>
              </a:rPr>
              <a:t>end-user </a:t>
            </a:r>
            <a:r>
              <a:rPr lang="en-US" spc="-10">
                <a:latin typeface="+mn-lt"/>
                <a:cs typeface="Calibri"/>
              </a:rPr>
              <a:t>queries </a:t>
            </a:r>
            <a:r>
              <a:rPr lang="en-US" spc="-15">
                <a:latin typeface="+mn-lt"/>
                <a:cs typeface="Calibri"/>
              </a:rPr>
              <a:t>against </a:t>
            </a:r>
            <a:r>
              <a:rPr lang="en-US" spc="-10">
                <a:latin typeface="+mn-lt"/>
                <a:cs typeface="Calibri"/>
              </a:rPr>
              <a:t>that</a:t>
            </a:r>
            <a:r>
              <a:rPr lang="en-US" spc="142">
                <a:latin typeface="+mn-lt"/>
                <a:cs typeface="Calibri"/>
              </a:rPr>
              <a:t> </a:t>
            </a:r>
            <a:r>
              <a:rPr lang="en-US" spc="-15">
                <a:latin typeface="+mn-lt"/>
                <a:cs typeface="Calibri"/>
              </a:rPr>
              <a:t>table</a:t>
            </a:r>
            <a:r>
              <a:rPr lang="en-US" spc="-15">
                <a:latin typeface="Calibri"/>
                <a:cs typeface="Calibri"/>
              </a:rPr>
              <a:t>.</a:t>
            </a:r>
            <a:endParaRPr lang="en-US">
              <a:latin typeface="Calibri"/>
              <a:cs typeface="Calibri"/>
            </a:endParaRPr>
          </a:p>
          <a:p>
            <a:pPr>
              <a:lnSpc>
                <a:spcPct val="100000"/>
              </a:lnSpc>
            </a:pPr>
            <a:endParaRPr lang="en-US" sz="2800" b="1"/>
          </a:p>
          <a:p>
            <a:endParaRPr lang="en-US" sz="3967"/>
          </a:p>
          <a:p>
            <a:pPr lvl="1"/>
            <a:r>
              <a:rPr lang="en-US" sz="200"/>
              <a:t>as</a:t>
            </a:r>
          </a:p>
          <a:p>
            <a:endParaRPr lang="en-US" sz="4000"/>
          </a:p>
          <a:p>
            <a:endParaRPr lang="en-US"/>
          </a:p>
        </p:txBody>
      </p:sp>
    </p:spTree>
    <p:extLst>
      <p:ext uri="{BB962C8B-B14F-4D97-AF65-F5344CB8AC3E}">
        <p14:creationId xmlns:p14="http://schemas.microsoft.com/office/powerpoint/2010/main" val="4126630363"/>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p:txBody>
          <a:bodyPr/>
          <a:lstStyle/>
          <a:p>
            <a:r>
              <a:rPr lang="en-US"/>
              <a:t>Ingest and Store – Loading staging tables</a:t>
            </a:r>
          </a:p>
        </p:txBody>
      </p:sp>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584201" y="1435781"/>
            <a:ext cx="11018520" cy="6372460"/>
          </a:xfrm>
        </p:spPr>
        <p:txBody>
          <a:bodyPr/>
          <a:lstStyle/>
          <a:p>
            <a:pPr marL="0" indent="0">
              <a:buNone/>
            </a:pPr>
            <a:r>
              <a:rPr lang="en-US" sz="2353">
                <a:latin typeface="+mn-lt"/>
              </a:rPr>
              <a:t>Distribution</a:t>
            </a:r>
          </a:p>
          <a:p>
            <a:endParaRPr lang="en-US" sz="2353">
              <a:latin typeface="+mn-lt"/>
            </a:endParaRPr>
          </a:p>
          <a:p>
            <a:pPr marL="0" indent="0">
              <a:buNone/>
            </a:pPr>
            <a:r>
              <a:rPr lang="en-US" sz="2353">
                <a:latin typeface="+mn-lt"/>
              </a:rPr>
              <a:t>Use Round Robin Distribution for: </a:t>
            </a:r>
          </a:p>
          <a:p>
            <a:r>
              <a:rPr lang="en-US" sz="2353">
                <a:latin typeface="+mn-lt"/>
              </a:rPr>
              <a:t>Potentially useful tables created from raw input. </a:t>
            </a:r>
          </a:p>
          <a:p>
            <a:r>
              <a:rPr lang="en-US" sz="2353">
                <a:latin typeface="+mn-lt"/>
              </a:rPr>
              <a:t>Temporary staging tables used in data preparation.</a:t>
            </a:r>
          </a:p>
          <a:p>
            <a:pPr marL="0" indent="0">
              <a:buNone/>
            </a:pPr>
            <a:endParaRPr lang="en-US" sz="2353">
              <a:latin typeface="+mn-lt"/>
            </a:endParaRPr>
          </a:p>
          <a:p>
            <a:pPr marL="0" indent="0">
              <a:buNone/>
            </a:pPr>
            <a:r>
              <a:rPr lang="en-US" sz="2353">
                <a:latin typeface="+mn-lt"/>
              </a:rPr>
              <a:t>Other distribution considerations:</a:t>
            </a:r>
          </a:p>
          <a:p>
            <a:r>
              <a:rPr lang="en-US" sz="2353">
                <a:latin typeface="+mn-lt"/>
              </a:rPr>
              <a:t>Never load to a REPLICATED table</a:t>
            </a:r>
          </a:p>
          <a:p>
            <a:r>
              <a:rPr lang="en-US" sz="2353">
                <a:latin typeface="+mn-lt"/>
              </a:rPr>
              <a:t>Load to a ROUND_ROBIN table if the test is ONLY raw ingestion  performance, or if the table is very small</a:t>
            </a:r>
          </a:p>
          <a:p>
            <a:r>
              <a:rPr lang="en-US" sz="2353">
                <a:latin typeface="+mn-lt"/>
              </a:rPr>
              <a:t>Load to a HASH table if the test is a pipeline with subsequent transformations using the loaded table</a:t>
            </a:r>
          </a:p>
          <a:p>
            <a:pPr marL="0" indent="0">
              <a:buNone/>
            </a:pPr>
            <a:endParaRPr lang="en-US" sz="2353">
              <a:latin typeface="+mn-lt"/>
            </a:endParaRPr>
          </a:p>
          <a:p>
            <a:endParaRPr lang="en-US" sz="2353">
              <a:latin typeface="+mn-lt"/>
            </a:endParaRPr>
          </a:p>
          <a:p>
            <a:endParaRPr lang="en-US" sz="2353">
              <a:latin typeface="+mn-lt"/>
            </a:endParaRPr>
          </a:p>
        </p:txBody>
      </p:sp>
    </p:spTree>
    <p:extLst>
      <p:ext uri="{BB962C8B-B14F-4D97-AF65-F5344CB8AC3E}">
        <p14:creationId xmlns:p14="http://schemas.microsoft.com/office/powerpoint/2010/main" val="2103438754"/>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8263" y="457622"/>
            <a:ext cx="11018520" cy="690525"/>
          </a:xfrm>
          <a:prstGeom prst="rect">
            <a:avLst/>
          </a:prstGeom>
        </p:spPr>
        <p:txBody>
          <a:bodyPr vert="horz" wrap="square" lIns="0" tIns="13333" rIns="0" bIns="0" rtlCol="0" anchor="t">
            <a:spAutoFit/>
          </a:bodyPr>
          <a:lstStyle/>
          <a:p>
            <a:pPr marL="12698">
              <a:spcBef>
                <a:spcPts val="105"/>
              </a:spcBef>
            </a:pPr>
            <a:r>
              <a:rPr lang="en-US" sz="4400" spc="-5"/>
              <a:t>Ingest – Scaling to shorten duration</a:t>
            </a:r>
            <a:endParaRPr sz="4400"/>
          </a:p>
        </p:txBody>
      </p:sp>
      <p:sp>
        <p:nvSpPr>
          <p:cNvPr id="4" name="Text Placeholder 3">
            <a:extLst>
              <a:ext uri="{FF2B5EF4-FFF2-40B4-BE49-F238E27FC236}">
                <a16:creationId xmlns:a16="http://schemas.microsoft.com/office/drawing/2014/main" id="{3E20B32D-7608-479B-9E10-C8BEDFAA6D0A}"/>
              </a:ext>
            </a:extLst>
          </p:cNvPr>
          <p:cNvSpPr>
            <a:spLocks noGrp="1"/>
          </p:cNvSpPr>
          <p:nvPr>
            <p:ph type="body" sz="quarter" idx="10"/>
          </p:nvPr>
        </p:nvSpPr>
        <p:spPr>
          <a:xfrm>
            <a:off x="584201" y="1435781"/>
            <a:ext cx="11018520" cy="5274679"/>
          </a:xfrm>
        </p:spPr>
        <p:txBody>
          <a:bodyPr/>
          <a:lstStyle/>
          <a:p>
            <a:pPr marL="12063" indent="0">
              <a:spcBef>
                <a:spcPts val="95"/>
              </a:spcBef>
              <a:buNone/>
              <a:tabLst>
                <a:tab pos="241889" algn="l"/>
              </a:tabLst>
            </a:pPr>
            <a:r>
              <a:rPr lang="en-US" spc="-5">
                <a:latin typeface="Calibri"/>
                <a:cs typeface="Calibri"/>
              </a:rPr>
              <a:t>Ingestion duration is correlated with the number of DWU’s allocated to the SQL Pool.</a:t>
            </a:r>
          </a:p>
          <a:p>
            <a:pPr marL="12063" indent="0">
              <a:spcBef>
                <a:spcPts val="95"/>
              </a:spcBef>
              <a:buNone/>
              <a:tabLst>
                <a:tab pos="241889" algn="l"/>
              </a:tabLst>
            </a:pPr>
            <a:endParaRPr lang="en-US" spc="-5">
              <a:latin typeface="Calibri"/>
              <a:cs typeface="Calibri"/>
            </a:endParaRPr>
          </a:p>
          <a:p>
            <a:pPr marL="12063" indent="0">
              <a:spcBef>
                <a:spcPts val="95"/>
              </a:spcBef>
              <a:buNone/>
              <a:tabLst>
                <a:tab pos="241889" algn="l"/>
              </a:tabLst>
            </a:pPr>
            <a:r>
              <a:rPr lang="en-US" spc="-5">
                <a:latin typeface="Calibri"/>
                <a:cs typeface="Calibri"/>
              </a:rPr>
              <a:t>For every </a:t>
            </a:r>
            <a:r>
              <a:rPr lang="en-US" i="1" spc="-5">
                <a:latin typeface="Calibri"/>
                <a:cs typeface="Calibri"/>
              </a:rPr>
              <a:t>doubling</a:t>
            </a:r>
            <a:r>
              <a:rPr lang="en-US" spc="-5">
                <a:latin typeface="Calibri"/>
                <a:cs typeface="Calibri"/>
              </a:rPr>
              <a:t> of the DWU’s you </a:t>
            </a:r>
            <a:r>
              <a:rPr lang="en-US" i="1" spc="-5">
                <a:latin typeface="Calibri"/>
                <a:cs typeface="Calibri"/>
              </a:rPr>
              <a:t>halve</a:t>
            </a:r>
            <a:r>
              <a:rPr lang="en-US" spc="-5">
                <a:latin typeface="Calibri"/>
                <a:cs typeface="Calibri"/>
              </a:rPr>
              <a:t> the ingestion time.</a:t>
            </a:r>
          </a:p>
          <a:p>
            <a:pPr marL="12063" indent="0">
              <a:spcBef>
                <a:spcPts val="95"/>
              </a:spcBef>
              <a:buNone/>
              <a:tabLst>
                <a:tab pos="241889" algn="l"/>
              </a:tabLst>
            </a:pPr>
            <a:endParaRPr lang="en-US" spc="-5">
              <a:latin typeface="Calibri"/>
              <a:cs typeface="Calibri"/>
            </a:endParaRPr>
          </a:p>
          <a:p>
            <a:pPr marL="12063" indent="0">
              <a:spcBef>
                <a:spcPts val="95"/>
              </a:spcBef>
              <a:buNone/>
              <a:tabLst>
                <a:tab pos="241889" algn="l"/>
              </a:tabLst>
            </a:pPr>
            <a:r>
              <a:rPr lang="en-US" b="1" spc="-5">
                <a:latin typeface="Calibri"/>
                <a:cs typeface="Calibri"/>
              </a:rPr>
              <a:t>2d =</a:t>
            </a:r>
            <a:r>
              <a:rPr lang="en-US" b="1" spc="25">
                <a:latin typeface="Calibri"/>
                <a:cs typeface="Calibri"/>
              </a:rPr>
              <a:t> </a:t>
            </a:r>
            <a:r>
              <a:rPr lang="en-US" b="1" spc="-5">
                <a:latin typeface="Calibri"/>
                <a:cs typeface="Calibri"/>
              </a:rPr>
              <a:t>t/2</a:t>
            </a:r>
            <a:endParaRPr lang="en-US" b="1">
              <a:latin typeface="Calibri"/>
              <a:cs typeface="Calibri"/>
            </a:endParaRPr>
          </a:p>
          <a:p>
            <a:pPr marL="12698" indent="0">
              <a:lnSpc>
                <a:spcPts val="3189"/>
              </a:lnSpc>
              <a:spcBef>
                <a:spcPts val="2690"/>
              </a:spcBef>
              <a:buNone/>
              <a:tabLst>
                <a:tab pos="926922" algn="l"/>
              </a:tabLst>
            </a:pPr>
            <a:r>
              <a:rPr lang="en-US" spc="-5">
                <a:latin typeface="Calibri"/>
                <a:cs typeface="Calibri"/>
              </a:rPr>
              <a:t>d: </a:t>
            </a:r>
            <a:r>
              <a:rPr lang="en-US" spc="-15">
                <a:latin typeface="Calibri"/>
                <a:cs typeface="Calibri"/>
              </a:rPr>
              <a:t>DWU</a:t>
            </a:r>
            <a:endParaRPr lang="en-US">
              <a:latin typeface="Calibri"/>
              <a:cs typeface="Calibri"/>
            </a:endParaRPr>
          </a:p>
          <a:p>
            <a:pPr marL="12698" indent="0">
              <a:lnSpc>
                <a:spcPts val="3189"/>
              </a:lnSpc>
              <a:buNone/>
              <a:tabLst>
                <a:tab pos="926922" algn="l"/>
              </a:tabLst>
            </a:pPr>
            <a:r>
              <a:rPr lang="en-US" spc="-5">
                <a:latin typeface="Calibri"/>
                <a:cs typeface="Calibri"/>
              </a:rPr>
              <a:t>T: </a:t>
            </a:r>
            <a:r>
              <a:rPr lang="en-US" spc="-10">
                <a:latin typeface="Calibri"/>
                <a:cs typeface="Calibri"/>
              </a:rPr>
              <a:t>ingestion</a:t>
            </a:r>
            <a:r>
              <a:rPr lang="en-US" spc="25">
                <a:latin typeface="Calibri"/>
                <a:cs typeface="Calibri"/>
              </a:rPr>
              <a:t> </a:t>
            </a:r>
            <a:r>
              <a:rPr lang="en-US" spc="-5">
                <a:latin typeface="Calibri"/>
                <a:cs typeface="Calibri"/>
              </a:rPr>
              <a:t>time</a:t>
            </a:r>
            <a:endParaRPr lang="en-US">
              <a:latin typeface="Calibri"/>
              <a:cs typeface="Calibri"/>
            </a:endParaRPr>
          </a:p>
          <a:p>
            <a:pPr>
              <a:spcBef>
                <a:spcPts val="35"/>
              </a:spcBef>
            </a:pPr>
            <a:endParaRPr lang="en-US">
              <a:latin typeface="Calibri"/>
              <a:cs typeface="Calibri"/>
            </a:endParaRPr>
          </a:p>
          <a:p>
            <a:pPr marL="12063" indent="0">
              <a:buNone/>
              <a:tabLst>
                <a:tab pos="241889" algn="l"/>
              </a:tabLst>
            </a:pPr>
            <a:r>
              <a:rPr lang="en-US" spc="-10">
                <a:latin typeface="Calibri"/>
                <a:cs typeface="Calibri"/>
              </a:rPr>
              <a:t>Only </a:t>
            </a:r>
            <a:r>
              <a:rPr lang="en-US" spc="-5">
                <a:latin typeface="Calibri"/>
                <a:cs typeface="Calibri"/>
              </a:rPr>
              <a:t>applies </a:t>
            </a:r>
            <a:r>
              <a:rPr lang="en-US" spc="-20">
                <a:latin typeface="Calibri"/>
                <a:cs typeface="Calibri"/>
              </a:rPr>
              <a:t>from </a:t>
            </a:r>
            <a:r>
              <a:rPr lang="en-US" spc="-10">
                <a:latin typeface="Calibri"/>
                <a:cs typeface="Calibri"/>
              </a:rPr>
              <a:t>DWU500c </a:t>
            </a:r>
            <a:r>
              <a:rPr lang="en-US" spc="-5">
                <a:latin typeface="Calibri"/>
                <a:cs typeface="Calibri"/>
              </a:rPr>
              <a:t>–</a:t>
            </a:r>
            <a:r>
              <a:rPr lang="en-US" spc="135">
                <a:latin typeface="Calibri"/>
                <a:cs typeface="Calibri"/>
              </a:rPr>
              <a:t> </a:t>
            </a:r>
            <a:r>
              <a:rPr lang="en-US" spc="-10">
                <a:latin typeface="Calibri"/>
                <a:cs typeface="Calibri"/>
              </a:rPr>
              <a:t>DWU30000c</a:t>
            </a:r>
            <a:endParaRPr lang="en-US">
              <a:latin typeface="Calibri"/>
              <a:cs typeface="Calibri"/>
            </a:endParaRPr>
          </a:p>
          <a:p>
            <a:endParaRPr lang="en-US"/>
          </a:p>
        </p:txBody>
      </p:sp>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E0DD-B5C0-42BD-AD53-C285EF2A376F}"/>
              </a:ext>
            </a:extLst>
          </p:cNvPr>
          <p:cNvSpPr>
            <a:spLocks noGrp="1"/>
          </p:cNvSpPr>
          <p:nvPr>
            <p:ph type="title"/>
          </p:nvPr>
        </p:nvSpPr>
        <p:spPr>
          <a:xfrm>
            <a:off x="585764" y="2579749"/>
            <a:ext cx="2033814" cy="553982"/>
          </a:xfrm>
        </p:spPr>
        <p:txBody>
          <a:bodyPr/>
          <a:lstStyle/>
          <a:p>
            <a:r>
              <a:rPr lang="en-US" dirty="0"/>
              <a:t>Pop Quiz</a:t>
            </a:r>
          </a:p>
        </p:txBody>
      </p:sp>
      <p:sp>
        <p:nvSpPr>
          <p:cNvPr id="3" name="Text Placeholder 2">
            <a:extLst>
              <a:ext uri="{FF2B5EF4-FFF2-40B4-BE49-F238E27FC236}">
                <a16:creationId xmlns:a16="http://schemas.microsoft.com/office/drawing/2014/main" id="{719A5F27-4C6F-40AD-8655-81C0D6D686A0}"/>
              </a:ext>
            </a:extLst>
          </p:cNvPr>
          <p:cNvSpPr>
            <a:spLocks noGrp="1"/>
          </p:cNvSpPr>
          <p:nvPr>
            <p:ph type="body" sz="quarter" idx="10"/>
          </p:nvPr>
        </p:nvSpPr>
        <p:spPr>
          <a:xfrm>
            <a:off x="585764" y="3535511"/>
            <a:ext cx="4603011" cy="615522"/>
          </a:xfrm>
        </p:spPr>
        <p:txBody>
          <a:bodyPr/>
          <a:lstStyle/>
          <a:p>
            <a:r>
              <a:rPr lang="en-US" dirty="0"/>
              <a:t>True or False: Both COPY command AND Polybase require CONTROL permission</a:t>
            </a:r>
          </a:p>
        </p:txBody>
      </p:sp>
      <p:sp>
        <p:nvSpPr>
          <p:cNvPr id="113" name="Rectangle: Rounded Corners 112">
            <a:extLst>
              <a:ext uri="{FF2B5EF4-FFF2-40B4-BE49-F238E27FC236}">
                <a16:creationId xmlns:a16="http://schemas.microsoft.com/office/drawing/2014/main" id="{676E08DA-CE8B-472F-9BB9-1AB16D390DFD}"/>
              </a:ext>
            </a:extLst>
          </p:cNvPr>
          <p:cNvSpPr/>
          <p:nvPr/>
        </p:nvSpPr>
        <p:spPr bwMode="auto">
          <a:xfrm>
            <a:off x="955032" y="5149224"/>
            <a:ext cx="1221072" cy="84259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TRUE</a:t>
            </a:r>
          </a:p>
        </p:txBody>
      </p:sp>
      <p:sp>
        <p:nvSpPr>
          <p:cNvPr id="5" name="Rectangle: Rounded Corners 4">
            <a:extLst>
              <a:ext uri="{FF2B5EF4-FFF2-40B4-BE49-F238E27FC236}">
                <a16:creationId xmlns:a16="http://schemas.microsoft.com/office/drawing/2014/main" id="{467C6208-0493-4133-BEBF-FB6225800BC0}"/>
              </a:ext>
            </a:extLst>
          </p:cNvPr>
          <p:cNvSpPr/>
          <p:nvPr/>
        </p:nvSpPr>
        <p:spPr bwMode="auto">
          <a:xfrm>
            <a:off x="2367038" y="5149224"/>
            <a:ext cx="1221072" cy="84259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FALSE</a:t>
            </a:r>
          </a:p>
        </p:txBody>
      </p:sp>
      <p:grpSp>
        <p:nvGrpSpPr>
          <p:cNvPr id="7" name="Group 6">
            <a:extLst>
              <a:ext uri="{FF2B5EF4-FFF2-40B4-BE49-F238E27FC236}">
                <a16:creationId xmlns:a16="http://schemas.microsoft.com/office/drawing/2014/main" id="{AAD4DFDD-4AFF-4D8D-8F18-A83F687A5321}"/>
              </a:ext>
            </a:extLst>
          </p:cNvPr>
          <p:cNvGrpSpPr/>
          <p:nvPr/>
        </p:nvGrpSpPr>
        <p:grpSpPr>
          <a:xfrm>
            <a:off x="6150774" y="644508"/>
            <a:ext cx="5177293" cy="5466662"/>
            <a:chOff x="8923338" y="96838"/>
            <a:chExt cx="1050925" cy="1109663"/>
          </a:xfrm>
        </p:grpSpPr>
        <p:sp>
          <p:nvSpPr>
            <p:cNvPr id="122" name="Freeform 1437">
              <a:extLst>
                <a:ext uri="{FF2B5EF4-FFF2-40B4-BE49-F238E27FC236}">
                  <a16:creationId xmlns:a16="http://schemas.microsoft.com/office/drawing/2014/main" id="{6582092A-90A8-4C5F-A145-2F08387EC74F}"/>
                </a:ext>
              </a:extLst>
            </p:cNvPr>
            <p:cNvSpPr>
              <a:spLocks/>
            </p:cNvSpPr>
            <p:nvPr/>
          </p:nvSpPr>
          <p:spPr bwMode="auto">
            <a:xfrm>
              <a:off x="9488488" y="1008063"/>
              <a:ext cx="485775" cy="198438"/>
            </a:xfrm>
            <a:custGeom>
              <a:avLst/>
              <a:gdLst>
                <a:gd name="T0" fmla="*/ 153 w 166"/>
                <a:gd name="T1" fmla="*/ 41 h 68"/>
                <a:gd name="T2" fmla="*/ 145 w 166"/>
                <a:gd name="T3" fmla="*/ 43 h 68"/>
                <a:gd name="T4" fmla="*/ 145 w 166"/>
                <a:gd name="T5" fmla="*/ 42 h 68"/>
                <a:gd name="T6" fmla="*/ 119 w 166"/>
                <a:gd name="T7" fmla="*/ 16 h 68"/>
                <a:gd name="T8" fmla="*/ 101 w 166"/>
                <a:gd name="T9" fmla="*/ 23 h 68"/>
                <a:gd name="T10" fmla="*/ 69 w 166"/>
                <a:gd name="T11" fmla="*/ 0 h 68"/>
                <a:gd name="T12" fmla="*/ 35 w 166"/>
                <a:gd name="T13" fmla="*/ 34 h 68"/>
                <a:gd name="T14" fmla="*/ 20 w 166"/>
                <a:gd name="T15" fmla="*/ 27 h 68"/>
                <a:gd name="T16" fmla="*/ 0 w 166"/>
                <a:gd name="T17" fmla="*/ 48 h 68"/>
                <a:gd name="T18" fmla="*/ 20 w 166"/>
                <a:gd name="T19" fmla="*/ 68 h 68"/>
                <a:gd name="T20" fmla="*/ 153 w 166"/>
                <a:gd name="T21" fmla="*/ 68 h 68"/>
                <a:gd name="T22" fmla="*/ 166 w 166"/>
                <a:gd name="T23" fmla="*/ 55 h 68"/>
                <a:gd name="T24" fmla="*/ 153 w 166"/>
                <a:gd name="T25" fmla="*/ 4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 h="68">
                  <a:moveTo>
                    <a:pt x="153" y="41"/>
                  </a:moveTo>
                  <a:cubicBezTo>
                    <a:pt x="150" y="41"/>
                    <a:pt x="147" y="42"/>
                    <a:pt x="145" y="43"/>
                  </a:cubicBezTo>
                  <a:cubicBezTo>
                    <a:pt x="145" y="43"/>
                    <a:pt x="145" y="42"/>
                    <a:pt x="145" y="42"/>
                  </a:cubicBezTo>
                  <a:cubicBezTo>
                    <a:pt x="145" y="27"/>
                    <a:pt x="134" y="16"/>
                    <a:pt x="119" y="16"/>
                  </a:cubicBezTo>
                  <a:cubicBezTo>
                    <a:pt x="112" y="16"/>
                    <a:pt x="106" y="18"/>
                    <a:pt x="101" y="23"/>
                  </a:cubicBezTo>
                  <a:cubicBezTo>
                    <a:pt x="96" y="10"/>
                    <a:pt x="84" y="0"/>
                    <a:pt x="69" y="0"/>
                  </a:cubicBezTo>
                  <a:cubicBezTo>
                    <a:pt x="50" y="0"/>
                    <a:pt x="35" y="15"/>
                    <a:pt x="35" y="34"/>
                  </a:cubicBezTo>
                  <a:cubicBezTo>
                    <a:pt x="31" y="30"/>
                    <a:pt x="26" y="27"/>
                    <a:pt x="20" y="27"/>
                  </a:cubicBezTo>
                  <a:cubicBezTo>
                    <a:pt x="9" y="27"/>
                    <a:pt x="0" y="37"/>
                    <a:pt x="0" y="48"/>
                  </a:cubicBezTo>
                  <a:cubicBezTo>
                    <a:pt x="0" y="59"/>
                    <a:pt x="9" y="68"/>
                    <a:pt x="20" y="68"/>
                  </a:cubicBezTo>
                  <a:cubicBezTo>
                    <a:pt x="153" y="68"/>
                    <a:pt x="153" y="68"/>
                    <a:pt x="153" y="68"/>
                  </a:cubicBezTo>
                  <a:cubicBezTo>
                    <a:pt x="160" y="68"/>
                    <a:pt x="166" y="62"/>
                    <a:pt x="166" y="55"/>
                  </a:cubicBezTo>
                  <a:cubicBezTo>
                    <a:pt x="166" y="47"/>
                    <a:pt x="160" y="41"/>
                    <a:pt x="153" y="4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3" name="Freeform 1438">
              <a:extLst>
                <a:ext uri="{FF2B5EF4-FFF2-40B4-BE49-F238E27FC236}">
                  <a16:creationId xmlns:a16="http://schemas.microsoft.com/office/drawing/2014/main" id="{69587E78-B996-4B6A-B50D-E42F232A0A07}"/>
                </a:ext>
              </a:extLst>
            </p:cNvPr>
            <p:cNvSpPr>
              <a:spLocks/>
            </p:cNvSpPr>
            <p:nvPr/>
          </p:nvSpPr>
          <p:spPr bwMode="auto">
            <a:xfrm>
              <a:off x="8923338" y="787400"/>
              <a:ext cx="638175" cy="263525"/>
            </a:xfrm>
            <a:custGeom>
              <a:avLst/>
              <a:gdLst>
                <a:gd name="T0" fmla="*/ 16 w 218"/>
                <a:gd name="T1" fmla="*/ 58 h 90"/>
                <a:gd name="T2" fmla="*/ 28 w 218"/>
                <a:gd name="T3" fmla="*/ 63 h 90"/>
                <a:gd name="T4" fmla="*/ 27 w 218"/>
                <a:gd name="T5" fmla="*/ 60 h 90"/>
                <a:gd name="T6" fmla="*/ 57 w 218"/>
                <a:gd name="T7" fmla="*/ 30 h 90"/>
                <a:gd name="T8" fmla="*/ 83 w 218"/>
                <a:gd name="T9" fmla="*/ 45 h 90"/>
                <a:gd name="T10" fmla="*/ 83 w 218"/>
                <a:gd name="T11" fmla="*/ 45 h 90"/>
                <a:gd name="T12" fmla="*/ 128 w 218"/>
                <a:gd name="T13" fmla="*/ 0 h 90"/>
                <a:gd name="T14" fmla="*/ 173 w 218"/>
                <a:gd name="T15" fmla="*/ 45 h 90"/>
                <a:gd name="T16" fmla="*/ 172 w 218"/>
                <a:gd name="T17" fmla="*/ 54 h 90"/>
                <a:gd name="T18" fmla="*/ 193 w 218"/>
                <a:gd name="T19" fmla="*/ 42 h 90"/>
                <a:gd name="T20" fmla="*/ 218 w 218"/>
                <a:gd name="T21" fmla="*/ 66 h 90"/>
                <a:gd name="T22" fmla="*/ 193 w 218"/>
                <a:gd name="T23" fmla="*/ 90 h 90"/>
                <a:gd name="T24" fmla="*/ 128 w 218"/>
                <a:gd name="T25" fmla="*/ 90 h 90"/>
                <a:gd name="T26" fmla="*/ 57 w 218"/>
                <a:gd name="T27" fmla="*/ 90 h 90"/>
                <a:gd name="T28" fmla="*/ 16 w 218"/>
                <a:gd name="T29" fmla="*/ 90 h 90"/>
                <a:gd name="T30" fmla="*/ 0 w 218"/>
                <a:gd name="T31" fmla="*/ 74 h 90"/>
                <a:gd name="T32" fmla="*/ 16 w 218"/>
                <a:gd name="T33"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8" h="90">
                  <a:moveTo>
                    <a:pt x="16" y="58"/>
                  </a:moveTo>
                  <a:cubicBezTo>
                    <a:pt x="20" y="58"/>
                    <a:pt x="25" y="60"/>
                    <a:pt x="28" y="63"/>
                  </a:cubicBezTo>
                  <a:cubicBezTo>
                    <a:pt x="27" y="62"/>
                    <a:pt x="27" y="61"/>
                    <a:pt x="27" y="60"/>
                  </a:cubicBezTo>
                  <a:cubicBezTo>
                    <a:pt x="27" y="44"/>
                    <a:pt x="41" y="30"/>
                    <a:pt x="57" y="30"/>
                  </a:cubicBezTo>
                  <a:cubicBezTo>
                    <a:pt x="68" y="30"/>
                    <a:pt x="78" y="36"/>
                    <a:pt x="83" y="45"/>
                  </a:cubicBezTo>
                  <a:cubicBezTo>
                    <a:pt x="83" y="45"/>
                    <a:pt x="83" y="45"/>
                    <a:pt x="83" y="45"/>
                  </a:cubicBezTo>
                  <a:cubicBezTo>
                    <a:pt x="83" y="20"/>
                    <a:pt x="103" y="0"/>
                    <a:pt x="128" y="0"/>
                  </a:cubicBezTo>
                  <a:cubicBezTo>
                    <a:pt x="153" y="0"/>
                    <a:pt x="173" y="20"/>
                    <a:pt x="173" y="45"/>
                  </a:cubicBezTo>
                  <a:cubicBezTo>
                    <a:pt x="173" y="48"/>
                    <a:pt x="173" y="51"/>
                    <a:pt x="172" y="54"/>
                  </a:cubicBezTo>
                  <a:cubicBezTo>
                    <a:pt x="176" y="47"/>
                    <a:pt x="184" y="42"/>
                    <a:pt x="193" y="42"/>
                  </a:cubicBezTo>
                  <a:cubicBezTo>
                    <a:pt x="207" y="42"/>
                    <a:pt x="218" y="53"/>
                    <a:pt x="218" y="66"/>
                  </a:cubicBezTo>
                  <a:cubicBezTo>
                    <a:pt x="218" y="79"/>
                    <a:pt x="207" y="90"/>
                    <a:pt x="193" y="90"/>
                  </a:cubicBezTo>
                  <a:cubicBezTo>
                    <a:pt x="128" y="90"/>
                    <a:pt x="128" y="90"/>
                    <a:pt x="128" y="90"/>
                  </a:cubicBezTo>
                  <a:cubicBezTo>
                    <a:pt x="57" y="90"/>
                    <a:pt x="57" y="90"/>
                    <a:pt x="57" y="90"/>
                  </a:cubicBezTo>
                  <a:cubicBezTo>
                    <a:pt x="16" y="90"/>
                    <a:pt x="16" y="90"/>
                    <a:pt x="16" y="90"/>
                  </a:cubicBezTo>
                  <a:cubicBezTo>
                    <a:pt x="7" y="90"/>
                    <a:pt x="0" y="83"/>
                    <a:pt x="0" y="74"/>
                  </a:cubicBezTo>
                  <a:cubicBezTo>
                    <a:pt x="0" y="65"/>
                    <a:pt x="7" y="58"/>
                    <a:pt x="16" y="5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4" name="Freeform 1439">
              <a:extLst>
                <a:ext uri="{FF2B5EF4-FFF2-40B4-BE49-F238E27FC236}">
                  <a16:creationId xmlns:a16="http://schemas.microsoft.com/office/drawing/2014/main" id="{45B90F60-2304-4406-A781-BFA23D214525}"/>
                </a:ext>
              </a:extLst>
            </p:cNvPr>
            <p:cNvSpPr>
              <a:spLocks/>
            </p:cNvSpPr>
            <p:nvPr/>
          </p:nvSpPr>
          <p:spPr bwMode="auto">
            <a:xfrm>
              <a:off x="9093200" y="163513"/>
              <a:ext cx="122238" cy="85725"/>
            </a:xfrm>
            <a:custGeom>
              <a:avLst/>
              <a:gdLst>
                <a:gd name="T0" fmla="*/ 38 w 42"/>
                <a:gd name="T1" fmla="*/ 21 h 29"/>
                <a:gd name="T2" fmla="*/ 36 w 42"/>
                <a:gd name="T3" fmla="*/ 21 h 29"/>
                <a:gd name="T4" fmla="*/ 38 w 42"/>
                <a:gd name="T5" fmla="*/ 14 h 29"/>
                <a:gd name="T6" fmla="*/ 23 w 42"/>
                <a:gd name="T7" fmla="*/ 0 h 29"/>
                <a:gd name="T8" fmla="*/ 9 w 42"/>
                <a:gd name="T9" fmla="*/ 14 h 29"/>
                <a:gd name="T10" fmla="*/ 9 w 42"/>
                <a:gd name="T11" fmla="*/ 16 h 29"/>
                <a:gd name="T12" fmla="*/ 7 w 42"/>
                <a:gd name="T13" fmla="*/ 15 h 29"/>
                <a:gd name="T14" fmla="*/ 0 w 42"/>
                <a:gd name="T15" fmla="*/ 22 h 29"/>
                <a:gd name="T16" fmla="*/ 7 w 42"/>
                <a:gd name="T17" fmla="*/ 29 h 29"/>
                <a:gd name="T18" fmla="*/ 38 w 42"/>
                <a:gd name="T19" fmla="*/ 29 h 29"/>
                <a:gd name="T20" fmla="*/ 42 w 42"/>
                <a:gd name="T21" fmla="*/ 25 h 29"/>
                <a:gd name="T22" fmla="*/ 38 w 42"/>
                <a:gd name="T2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29">
                  <a:moveTo>
                    <a:pt x="38" y="21"/>
                  </a:moveTo>
                  <a:cubicBezTo>
                    <a:pt x="37" y="21"/>
                    <a:pt x="36" y="21"/>
                    <a:pt x="36" y="21"/>
                  </a:cubicBezTo>
                  <a:cubicBezTo>
                    <a:pt x="37" y="19"/>
                    <a:pt x="38" y="17"/>
                    <a:pt x="38" y="14"/>
                  </a:cubicBezTo>
                  <a:cubicBezTo>
                    <a:pt x="38" y="7"/>
                    <a:pt x="31" y="0"/>
                    <a:pt x="23" y="0"/>
                  </a:cubicBezTo>
                  <a:cubicBezTo>
                    <a:pt x="16" y="0"/>
                    <a:pt x="9" y="7"/>
                    <a:pt x="9" y="14"/>
                  </a:cubicBezTo>
                  <a:cubicBezTo>
                    <a:pt x="9" y="15"/>
                    <a:pt x="9" y="15"/>
                    <a:pt x="9" y="16"/>
                  </a:cubicBezTo>
                  <a:cubicBezTo>
                    <a:pt x="9" y="16"/>
                    <a:pt x="8" y="15"/>
                    <a:pt x="7" y="15"/>
                  </a:cubicBezTo>
                  <a:cubicBezTo>
                    <a:pt x="3" y="15"/>
                    <a:pt x="0" y="18"/>
                    <a:pt x="0" y="22"/>
                  </a:cubicBezTo>
                  <a:cubicBezTo>
                    <a:pt x="0" y="26"/>
                    <a:pt x="3" y="29"/>
                    <a:pt x="7" y="29"/>
                  </a:cubicBezTo>
                  <a:cubicBezTo>
                    <a:pt x="38" y="29"/>
                    <a:pt x="38" y="29"/>
                    <a:pt x="38" y="29"/>
                  </a:cubicBezTo>
                  <a:cubicBezTo>
                    <a:pt x="40" y="29"/>
                    <a:pt x="42" y="27"/>
                    <a:pt x="42" y="25"/>
                  </a:cubicBezTo>
                  <a:cubicBezTo>
                    <a:pt x="42" y="23"/>
                    <a:pt x="40" y="21"/>
                    <a:pt x="38" y="21"/>
                  </a:cubicBezTo>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5" name="Freeform 1440">
              <a:extLst>
                <a:ext uri="{FF2B5EF4-FFF2-40B4-BE49-F238E27FC236}">
                  <a16:creationId xmlns:a16="http://schemas.microsoft.com/office/drawing/2014/main" id="{D54D5F0C-5C9B-44A9-9830-98305C51FD92}"/>
                </a:ext>
              </a:extLst>
            </p:cNvPr>
            <p:cNvSpPr>
              <a:spLocks noEditPoints="1"/>
            </p:cNvSpPr>
            <p:nvPr/>
          </p:nvSpPr>
          <p:spPr bwMode="auto">
            <a:xfrm>
              <a:off x="9031288" y="96838"/>
              <a:ext cx="893763" cy="498475"/>
            </a:xfrm>
            <a:custGeom>
              <a:avLst/>
              <a:gdLst>
                <a:gd name="T0" fmla="*/ 293 w 305"/>
                <a:gd name="T1" fmla="*/ 147 h 170"/>
                <a:gd name="T2" fmla="*/ 285 w 305"/>
                <a:gd name="T3" fmla="*/ 150 h 170"/>
                <a:gd name="T4" fmla="*/ 285 w 305"/>
                <a:gd name="T5" fmla="*/ 149 h 170"/>
                <a:gd name="T6" fmla="*/ 264 w 305"/>
                <a:gd name="T7" fmla="*/ 128 h 170"/>
                <a:gd name="T8" fmla="*/ 249 w 305"/>
                <a:gd name="T9" fmla="*/ 134 h 170"/>
                <a:gd name="T10" fmla="*/ 249 w 305"/>
                <a:gd name="T11" fmla="*/ 116 h 170"/>
                <a:gd name="T12" fmla="*/ 237 w 305"/>
                <a:gd name="T13" fmla="*/ 116 h 170"/>
                <a:gd name="T14" fmla="*/ 236 w 305"/>
                <a:gd name="T15" fmla="*/ 115 h 170"/>
                <a:gd name="T16" fmla="*/ 236 w 305"/>
                <a:gd name="T17" fmla="*/ 47 h 170"/>
                <a:gd name="T18" fmla="*/ 197 w 305"/>
                <a:gd name="T19" fmla="*/ 47 h 170"/>
                <a:gd name="T20" fmla="*/ 197 w 305"/>
                <a:gd name="T21" fmla="*/ 72 h 170"/>
                <a:gd name="T22" fmla="*/ 177 w 305"/>
                <a:gd name="T23" fmla="*/ 72 h 170"/>
                <a:gd name="T24" fmla="*/ 177 w 305"/>
                <a:gd name="T25" fmla="*/ 19 h 170"/>
                <a:gd name="T26" fmla="*/ 145 w 305"/>
                <a:gd name="T27" fmla="*/ 19 h 170"/>
                <a:gd name="T28" fmla="*/ 145 w 305"/>
                <a:gd name="T29" fmla="*/ 59 h 170"/>
                <a:gd name="T30" fmla="*/ 137 w 305"/>
                <a:gd name="T31" fmla="*/ 59 h 170"/>
                <a:gd name="T32" fmla="*/ 137 w 305"/>
                <a:gd name="T33" fmla="*/ 0 h 170"/>
                <a:gd name="T34" fmla="*/ 113 w 305"/>
                <a:gd name="T35" fmla="*/ 25 h 170"/>
                <a:gd name="T36" fmla="*/ 113 w 305"/>
                <a:gd name="T37" fmla="*/ 108 h 170"/>
                <a:gd name="T38" fmla="*/ 65 w 305"/>
                <a:gd name="T39" fmla="*/ 108 h 170"/>
                <a:gd name="T40" fmla="*/ 65 w 305"/>
                <a:gd name="T41" fmla="*/ 81 h 170"/>
                <a:gd name="T42" fmla="*/ 47 w 305"/>
                <a:gd name="T43" fmla="*/ 81 h 170"/>
                <a:gd name="T44" fmla="*/ 47 w 305"/>
                <a:gd name="T45" fmla="*/ 125 h 170"/>
                <a:gd name="T46" fmla="*/ 41 w 305"/>
                <a:gd name="T47" fmla="*/ 125 h 170"/>
                <a:gd name="T48" fmla="*/ 41 w 305"/>
                <a:gd name="T49" fmla="*/ 109 h 170"/>
                <a:gd name="T50" fmla="*/ 27 w 305"/>
                <a:gd name="T51" fmla="*/ 109 h 170"/>
                <a:gd name="T52" fmla="*/ 27 w 305"/>
                <a:gd name="T53" fmla="*/ 125 h 170"/>
                <a:gd name="T54" fmla="*/ 15 w 305"/>
                <a:gd name="T55" fmla="*/ 125 h 170"/>
                <a:gd name="T56" fmla="*/ 15 w 305"/>
                <a:gd name="T57" fmla="*/ 142 h 170"/>
                <a:gd name="T58" fmla="*/ 11 w 305"/>
                <a:gd name="T59" fmla="*/ 141 h 170"/>
                <a:gd name="T60" fmla="*/ 0 w 305"/>
                <a:gd name="T61" fmla="*/ 152 h 170"/>
                <a:gd name="T62" fmla="*/ 11 w 305"/>
                <a:gd name="T63" fmla="*/ 163 h 170"/>
                <a:gd name="T64" fmla="*/ 55 w 305"/>
                <a:gd name="T65" fmla="*/ 163 h 170"/>
                <a:gd name="T66" fmla="*/ 63 w 305"/>
                <a:gd name="T67" fmla="*/ 155 h 170"/>
                <a:gd name="T68" fmla="*/ 57 w 305"/>
                <a:gd name="T69" fmla="*/ 147 h 170"/>
                <a:gd name="T70" fmla="*/ 67 w 305"/>
                <a:gd name="T71" fmla="*/ 147 h 170"/>
                <a:gd name="T72" fmla="*/ 152 w 305"/>
                <a:gd name="T73" fmla="*/ 147 h 170"/>
                <a:gd name="T74" fmla="*/ 151 w 305"/>
                <a:gd name="T75" fmla="*/ 153 h 170"/>
                <a:gd name="T76" fmla="*/ 168 w 305"/>
                <a:gd name="T77" fmla="*/ 170 h 170"/>
                <a:gd name="T78" fmla="*/ 214 w 305"/>
                <a:gd name="T79" fmla="*/ 170 h 170"/>
                <a:gd name="T80" fmla="*/ 264 w 305"/>
                <a:gd name="T81" fmla="*/ 170 h 170"/>
                <a:gd name="T82" fmla="*/ 293 w 305"/>
                <a:gd name="T83" fmla="*/ 170 h 170"/>
                <a:gd name="T84" fmla="*/ 305 w 305"/>
                <a:gd name="T85" fmla="*/ 158 h 170"/>
                <a:gd name="T86" fmla="*/ 293 w 305"/>
                <a:gd name="T87" fmla="*/ 147 h 170"/>
                <a:gd name="T88" fmla="*/ 51 w 305"/>
                <a:gd name="T89" fmla="*/ 148 h 170"/>
                <a:gd name="T90" fmla="*/ 51 w 305"/>
                <a:gd name="T91" fmla="*/ 147 h 170"/>
                <a:gd name="T92" fmla="*/ 52 w 305"/>
                <a:gd name="T93" fmla="*/ 147 h 170"/>
                <a:gd name="T94" fmla="*/ 51 w 305"/>
                <a:gd name="T95" fmla="*/ 14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5" h="170">
                  <a:moveTo>
                    <a:pt x="293" y="147"/>
                  </a:moveTo>
                  <a:cubicBezTo>
                    <a:pt x="290" y="147"/>
                    <a:pt x="287" y="148"/>
                    <a:pt x="285" y="150"/>
                  </a:cubicBezTo>
                  <a:cubicBezTo>
                    <a:pt x="285" y="150"/>
                    <a:pt x="285" y="149"/>
                    <a:pt x="285" y="149"/>
                  </a:cubicBezTo>
                  <a:cubicBezTo>
                    <a:pt x="285" y="137"/>
                    <a:pt x="276" y="128"/>
                    <a:pt x="264" y="128"/>
                  </a:cubicBezTo>
                  <a:cubicBezTo>
                    <a:pt x="258" y="128"/>
                    <a:pt x="253" y="130"/>
                    <a:pt x="249" y="134"/>
                  </a:cubicBezTo>
                  <a:cubicBezTo>
                    <a:pt x="249" y="116"/>
                    <a:pt x="249" y="116"/>
                    <a:pt x="249" y="116"/>
                  </a:cubicBezTo>
                  <a:cubicBezTo>
                    <a:pt x="237" y="116"/>
                    <a:pt x="237" y="116"/>
                    <a:pt x="237" y="116"/>
                  </a:cubicBezTo>
                  <a:cubicBezTo>
                    <a:pt x="237" y="115"/>
                    <a:pt x="236" y="115"/>
                    <a:pt x="236" y="115"/>
                  </a:cubicBezTo>
                  <a:cubicBezTo>
                    <a:pt x="236" y="47"/>
                    <a:pt x="236" y="47"/>
                    <a:pt x="236" y="47"/>
                  </a:cubicBezTo>
                  <a:cubicBezTo>
                    <a:pt x="197" y="47"/>
                    <a:pt x="197" y="47"/>
                    <a:pt x="197" y="47"/>
                  </a:cubicBezTo>
                  <a:cubicBezTo>
                    <a:pt x="197" y="72"/>
                    <a:pt x="197" y="72"/>
                    <a:pt x="197" y="72"/>
                  </a:cubicBezTo>
                  <a:cubicBezTo>
                    <a:pt x="177" y="72"/>
                    <a:pt x="177" y="72"/>
                    <a:pt x="177" y="72"/>
                  </a:cubicBezTo>
                  <a:cubicBezTo>
                    <a:pt x="177" y="19"/>
                    <a:pt x="177" y="19"/>
                    <a:pt x="177" y="19"/>
                  </a:cubicBezTo>
                  <a:cubicBezTo>
                    <a:pt x="145" y="19"/>
                    <a:pt x="145" y="19"/>
                    <a:pt x="145" y="19"/>
                  </a:cubicBezTo>
                  <a:cubicBezTo>
                    <a:pt x="145" y="59"/>
                    <a:pt x="145" y="59"/>
                    <a:pt x="145" y="59"/>
                  </a:cubicBezTo>
                  <a:cubicBezTo>
                    <a:pt x="137" y="59"/>
                    <a:pt x="137" y="59"/>
                    <a:pt x="137" y="59"/>
                  </a:cubicBezTo>
                  <a:cubicBezTo>
                    <a:pt x="137" y="0"/>
                    <a:pt x="137" y="0"/>
                    <a:pt x="137" y="0"/>
                  </a:cubicBezTo>
                  <a:cubicBezTo>
                    <a:pt x="113" y="25"/>
                    <a:pt x="113" y="25"/>
                    <a:pt x="113" y="25"/>
                  </a:cubicBezTo>
                  <a:cubicBezTo>
                    <a:pt x="113" y="108"/>
                    <a:pt x="113" y="108"/>
                    <a:pt x="113" y="108"/>
                  </a:cubicBezTo>
                  <a:cubicBezTo>
                    <a:pt x="65" y="108"/>
                    <a:pt x="65" y="108"/>
                    <a:pt x="65" y="108"/>
                  </a:cubicBezTo>
                  <a:cubicBezTo>
                    <a:pt x="65" y="81"/>
                    <a:pt x="65" y="81"/>
                    <a:pt x="65" y="81"/>
                  </a:cubicBezTo>
                  <a:cubicBezTo>
                    <a:pt x="47" y="81"/>
                    <a:pt x="47" y="81"/>
                    <a:pt x="47" y="81"/>
                  </a:cubicBezTo>
                  <a:cubicBezTo>
                    <a:pt x="47" y="125"/>
                    <a:pt x="47" y="125"/>
                    <a:pt x="47" y="125"/>
                  </a:cubicBezTo>
                  <a:cubicBezTo>
                    <a:pt x="41" y="125"/>
                    <a:pt x="41" y="125"/>
                    <a:pt x="41" y="125"/>
                  </a:cubicBezTo>
                  <a:cubicBezTo>
                    <a:pt x="41" y="109"/>
                    <a:pt x="41" y="109"/>
                    <a:pt x="41" y="109"/>
                  </a:cubicBezTo>
                  <a:cubicBezTo>
                    <a:pt x="27" y="109"/>
                    <a:pt x="27" y="109"/>
                    <a:pt x="27" y="109"/>
                  </a:cubicBezTo>
                  <a:cubicBezTo>
                    <a:pt x="27" y="125"/>
                    <a:pt x="27" y="125"/>
                    <a:pt x="27" y="125"/>
                  </a:cubicBezTo>
                  <a:cubicBezTo>
                    <a:pt x="15" y="125"/>
                    <a:pt x="15" y="125"/>
                    <a:pt x="15" y="125"/>
                  </a:cubicBezTo>
                  <a:cubicBezTo>
                    <a:pt x="15" y="142"/>
                    <a:pt x="15" y="142"/>
                    <a:pt x="15" y="142"/>
                  </a:cubicBezTo>
                  <a:cubicBezTo>
                    <a:pt x="13" y="141"/>
                    <a:pt x="12" y="141"/>
                    <a:pt x="11" y="141"/>
                  </a:cubicBezTo>
                  <a:cubicBezTo>
                    <a:pt x="5" y="141"/>
                    <a:pt x="0" y="146"/>
                    <a:pt x="0" y="152"/>
                  </a:cubicBezTo>
                  <a:cubicBezTo>
                    <a:pt x="0" y="158"/>
                    <a:pt x="5" y="163"/>
                    <a:pt x="11" y="163"/>
                  </a:cubicBezTo>
                  <a:cubicBezTo>
                    <a:pt x="55" y="163"/>
                    <a:pt x="55" y="163"/>
                    <a:pt x="55" y="163"/>
                  </a:cubicBezTo>
                  <a:cubicBezTo>
                    <a:pt x="59" y="163"/>
                    <a:pt x="63" y="159"/>
                    <a:pt x="63" y="155"/>
                  </a:cubicBezTo>
                  <a:cubicBezTo>
                    <a:pt x="63" y="151"/>
                    <a:pt x="60" y="148"/>
                    <a:pt x="57" y="147"/>
                  </a:cubicBezTo>
                  <a:cubicBezTo>
                    <a:pt x="67" y="147"/>
                    <a:pt x="67" y="147"/>
                    <a:pt x="67" y="147"/>
                  </a:cubicBezTo>
                  <a:cubicBezTo>
                    <a:pt x="152" y="147"/>
                    <a:pt x="152" y="147"/>
                    <a:pt x="152" y="147"/>
                  </a:cubicBezTo>
                  <a:cubicBezTo>
                    <a:pt x="152" y="149"/>
                    <a:pt x="151" y="151"/>
                    <a:pt x="151" y="153"/>
                  </a:cubicBezTo>
                  <a:cubicBezTo>
                    <a:pt x="151" y="162"/>
                    <a:pt x="159" y="170"/>
                    <a:pt x="168" y="170"/>
                  </a:cubicBezTo>
                  <a:cubicBezTo>
                    <a:pt x="214" y="170"/>
                    <a:pt x="214" y="170"/>
                    <a:pt x="214" y="170"/>
                  </a:cubicBezTo>
                  <a:cubicBezTo>
                    <a:pt x="264" y="170"/>
                    <a:pt x="264" y="170"/>
                    <a:pt x="264" y="170"/>
                  </a:cubicBezTo>
                  <a:cubicBezTo>
                    <a:pt x="293" y="170"/>
                    <a:pt x="293" y="170"/>
                    <a:pt x="293" y="170"/>
                  </a:cubicBezTo>
                  <a:cubicBezTo>
                    <a:pt x="300" y="170"/>
                    <a:pt x="305" y="165"/>
                    <a:pt x="305" y="158"/>
                  </a:cubicBezTo>
                  <a:cubicBezTo>
                    <a:pt x="305" y="152"/>
                    <a:pt x="300" y="147"/>
                    <a:pt x="293" y="147"/>
                  </a:cubicBezTo>
                  <a:moveTo>
                    <a:pt x="51" y="148"/>
                  </a:moveTo>
                  <a:cubicBezTo>
                    <a:pt x="51" y="148"/>
                    <a:pt x="51" y="147"/>
                    <a:pt x="51" y="147"/>
                  </a:cubicBezTo>
                  <a:cubicBezTo>
                    <a:pt x="52" y="147"/>
                    <a:pt x="52" y="147"/>
                    <a:pt x="52" y="147"/>
                  </a:cubicBezTo>
                  <a:cubicBezTo>
                    <a:pt x="52" y="147"/>
                    <a:pt x="51" y="147"/>
                    <a:pt x="51" y="148"/>
                  </a:cubicBezTo>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6" name="Rectangle 1441">
              <a:extLst>
                <a:ext uri="{FF2B5EF4-FFF2-40B4-BE49-F238E27FC236}">
                  <a16:creationId xmlns:a16="http://schemas.microsoft.com/office/drawing/2014/main" id="{BE5EA920-E11E-4A6C-A6F1-84C70A4F63E3}"/>
                </a:ext>
              </a:extLst>
            </p:cNvPr>
            <p:cNvSpPr>
              <a:spLocks noChangeArrowheads="1"/>
            </p:cNvSpPr>
            <p:nvPr/>
          </p:nvSpPr>
          <p:spPr bwMode="auto">
            <a:xfrm>
              <a:off x="9266238" y="249238"/>
              <a:ext cx="171450" cy="3571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7" name="Rectangle 1442">
              <a:extLst>
                <a:ext uri="{FF2B5EF4-FFF2-40B4-BE49-F238E27FC236}">
                  <a16:creationId xmlns:a16="http://schemas.microsoft.com/office/drawing/2014/main" id="{72025771-B938-4556-B54C-C266ABEF24F7}"/>
                </a:ext>
              </a:extLst>
            </p:cNvPr>
            <p:cNvSpPr>
              <a:spLocks noChangeArrowheads="1"/>
            </p:cNvSpPr>
            <p:nvPr/>
          </p:nvSpPr>
          <p:spPr bwMode="auto">
            <a:xfrm>
              <a:off x="9437688" y="249238"/>
              <a:ext cx="50800" cy="357188"/>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8" name="Rectangle 1443">
              <a:extLst>
                <a:ext uri="{FF2B5EF4-FFF2-40B4-BE49-F238E27FC236}">
                  <a16:creationId xmlns:a16="http://schemas.microsoft.com/office/drawing/2014/main" id="{A4CD0634-C1ED-4B26-AE88-75A03FA24E7E}"/>
                </a:ext>
              </a:extLst>
            </p:cNvPr>
            <p:cNvSpPr>
              <a:spLocks noChangeArrowheads="1"/>
            </p:cNvSpPr>
            <p:nvPr/>
          </p:nvSpPr>
          <p:spPr bwMode="auto">
            <a:xfrm>
              <a:off x="9283700" y="266700"/>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9" name="Rectangle 1444">
              <a:extLst>
                <a:ext uri="{FF2B5EF4-FFF2-40B4-BE49-F238E27FC236}">
                  <a16:creationId xmlns:a16="http://schemas.microsoft.com/office/drawing/2014/main" id="{F021B20D-CEB6-442A-B214-B86596FBC3FE}"/>
                </a:ext>
              </a:extLst>
            </p:cNvPr>
            <p:cNvSpPr>
              <a:spLocks noChangeArrowheads="1"/>
            </p:cNvSpPr>
            <p:nvPr/>
          </p:nvSpPr>
          <p:spPr bwMode="auto">
            <a:xfrm>
              <a:off x="9288463" y="273050"/>
              <a:ext cx="6350"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0" name="Rectangle 1445">
              <a:extLst>
                <a:ext uri="{FF2B5EF4-FFF2-40B4-BE49-F238E27FC236}">
                  <a16:creationId xmlns:a16="http://schemas.microsoft.com/office/drawing/2014/main" id="{99786EDC-158C-4B3A-B73A-EDF8268394E8}"/>
                </a:ext>
              </a:extLst>
            </p:cNvPr>
            <p:cNvSpPr>
              <a:spLocks noChangeArrowheads="1"/>
            </p:cNvSpPr>
            <p:nvPr/>
          </p:nvSpPr>
          <p:spPr bwMode="auto">
            <a:xfrm>
              <a:off x="9297988" y="273050"/>
              <a:ext cx="7938"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1" name="Rectangle 1446">
              <a:extLst>
                <a:ext uri="{FF2B5EF4-FFF2-40B4-BE49-F238E27FC236}">
                  <a16:creationId xmlns:a16="http://schemas.microsoft.com/office/drawing/2014/main" id="{8EC16103-0D3D-4F85-A3D5-15D5C442DC7B}"/>
                </a:ext>
              </a:extLst>
            </p:cNvPr>
            <p:cNvSpPr>
              <a:spLocks noChangeArrowheads="1"/>
            </p:cNvSpPr>
            <p:nvPr/>
          </p:nvSpPr>
          <p:spPr bwMode="auto">
            <a:xfrm>
              <a:off x="9309100" y="273050"/>
              <a:ext cx="6350"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2" name="Rectangle 1447">
              <a:extLst>
                <a:ext uri="{FF2B5EF4-FFF2-40B4-BE49-F238E27FC236}">
                  <a16:creationId xmlns:a16="http://schemas.microsoft.com/office/drawing/2014/main" id="{965CFBE8-B179-4415-BA1D-FF2748E83D26}"/>
                </a:ext>
              </a:extLst>
            </p:cNvPr>
            <p:cNvSpPr>
              <a:spLocks noChangeArrowheads="1"/>
            </p:cNvSpPr>
            <p:nvPr/>
          </p:nvSpPr>
          <p:spPr bwMode="auto">
            <a:xfrm>
              <a:off x="9318625" y="273050"/>
              <a:ext cx="7938"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3" name="Oval 1448">
              <a:extLst>
                <a:ext uri="{FF2B5EF4-FFF2-40B4-BE49-F238E27FC236}">
                  <a16:creationId xmlns:a16="http://schemas.microsoft.com/office/drawing/2014/main" id="{3FD1BCB2-69ED-4241-A565-BA3D5F13ADBA}"/>
                </a:ext>
              </a:extLst>
            </p:cNvPr>
            <p:cNvSpPr>
              <a:spLocks noChangeArrowheads="1"/>
            </p:cNvSpPr>
            <p:nvPr/>
          </p:nvSpPr>
          <p:spPr bwMode="auto">
            <a:xfrm>
              <a:off x="9391650" y="28098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4" name="Oval 1449">
              <a:extLst>
                <a:ext uri="{FF2B5EF4-FFF2-40B4-BE49-F238E27FC236}">
                  <a16:creationId xmlns:a16="http://schemas.microsoft.com/office/drawing/2014/main" id="{56D29CF3-2F5C-411B-BAEA-BF09AC2DE003}"/>
                </a:ext>
              </a:extLst>
            </p:cNvPr>
            <p:cNvSpPr>
              <a:spLocks noChangeArrowheads="1"/>
            </p:cNvSpPr>
            <p:nvPr/>
          </p:nvSpPr>
          <p:spPr bwMode="auto">
            <a:xfrm>
              <a:off x="9405938" y="28098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5" name="Rectangle 1450">
              <a:extLst>
                <a:ext uri="{FF2B5EF4-FFF2-40B4-BE49-F238E27FC236}">
                  <a16:creationId xmlns:a16="http://schemas.microsoft.com/office/drawing/2014/main" id="{232D7E8B-0088-482F-8881-7A4E74C41534}"/>
                </a:ext>
              </a:extLst>
            </p:cNvPr>
            <p:cNvSpPr>
              <a:spLocks noChangeArrowheads="1"/>
            </p:cNvSpPr>
            <p:nvPr/>
          </p:nvSpPr>
          <p:spPr bwMode="auto">
            <a:xfrm>
              <a:off x="9283700" y="312738"/>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6" name="Rectangle 1451">
              <a:extLst>
                <a:ext uri="{FF2B5EF4-FFF2-40B4-BE49-F238E27FC236}">
                  <a16:creationId xmlns:a16="http://schemas.microsoft.com/office/drawing/2014/main" id="{97E3AA29-AA59-49A6-82AE-4C2E2FB2A9B6}"/>
                </a:ext>
              </a:extLst>
            </p:cNvPr>
            <p:cNvSpPr>
              <a:spLocks noChangeArrowheads="1"/>
            </p:cNvSpPr>
            <p:nvPr/>
          </p:nvSpPr>
          <p:spPr bwMode="auto">
            <a:xfrm>
              <a:off x="9288463" y="3190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7" name="Rectangle 1452">
              <a:extLst>
                <a:ext uri="{FF2B5EF4-FFF2-40B4-BE49-F238E27FC236}">
                  <a16:creationId xmlns:a16="http://schemas.microsoft.com/office/drawing/2014/main" id="{7441A792-85F7-4DF9-953C-8A6FEEC0A48D}"/>
                </a:ext>
              </a:extLst>
            </p:cNvPr>
            <p:cNvSpPr>
              <a:spLocks noChangeArrowheads="1"/>
            </p:cNvSpPr>
            <p:nvPr/>
          </p:nvSpPr>
          <p:spPr bwMode="auto">
            <a:xfrm>
              <a:off x="9297988" y="3190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8" name="Rectangle 1453">
              <a:extLst>
                <a:ext uri="{FF2B5EF4-FFF2-40B4-BE49-F238E27FC236}">
                  <a16:creationId xmlns:a16="http://schemas.microsoft.com/office/drawing/2014/main" id="{3ECBDDB4-C848-483B-A8D8-86A6D613D6B0}"/>
                </a:ext>
              </a:extLst>
            </p:cNvPr>
            <p:cNvSpPr>
              <a:spLocks noChangeArrowheads="1"/>
            </p:cNvSpPr>
            <p:nvPr/>
          </p:nvSpPr>
          <p:spPr bwMode="auto">
            <a:xfrm>
              <a:off x="9309100" y="3190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9" name="Rectangle 1454">
              <a:extLst>
                <a:ext uri="{FF2B5EF4-FFF2-40B4-BE49-F238E27FC236}">
                  <a16:creationId xmlns:a16="http://schemas.microsoft.com/office/drawing/2014/main" id="{8BED0342-5CD7-431C-8E3D-94513807B78F}"/>
                </a:ext>
              </a:extLst>
            </p:cNvPr>
            <p:cNvSpPr>
              <a:spLocks noChangeArrowheads="1"/>
            </p:cNvSpPr>
            <p:nvPr/>
          </p:nvSpPr>
          <p:spPr bwMode="auto">
            <a:xfrm>
              <a:off x="9318625" y="3190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0" name="Oval 1455">
              <a:extLst>
                <a:ext uri="{FF2B5EF4-FFF2-40B4-BE49-F238E27FC236}">
                  <a16:creationId xmlns:a16="http://schemas.microsoft.com/office/drawing/2014/main" id="{DC37E677-4A87-481B-BE53-0CBE6B126730}"/>
                </a:ext>
              </a:extLst>
            </p:cNvPr>
            <p:cNvSpPr>
              <a:spLocks noChangeArrowheads="1"/>
            </p:cNvSpPr>
            <p:nvPr/>
          </p:nvSpPr>
          <p:spPr bwMode="auto">
            <a:xfrm>
              <a:off x="9391650" y="328613"/>
              <a:ext cx="7938"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1" name="Oval 1456">
              <a:extLst>
                <a:ext uri="{FF2B5EF4-FFF2-40B4-BE49-F238E27FC236}">
                  <a16:creationId xmlns:a16="http://schemas.microsoft.com/office/drawing/2014/main" id="{69A086CF-DDC9-440F-B3DB-F02FA7834862}"/>
                </a:ext>
              </a:extLst>
            </p:cNvPr>
            <p:cNvSpPr>
              <a:spLocks noChangeArrowheads="1"/>
            </p:cNvSpPr>
            <p:nvPr/>
          </p:nvSpPr>
          <p:spPr bwMode="auto">
            <a:xfrm>
              <a:off x="9405938" y="328613"/>
              <a:ext cx="6350"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2" name="Rectangle 1457">
              <a:extLst>
                <a:ext uri="{FF2B5EF4-FFF2-40B4-BE49-F238E27FC236}">
                  <a16:creationId xmlns:a16="http://schemas.microsoft.com/office/drawing/2014/main" id="{BC676484-84D5-4B69-9182-16CB7037B25E}"/>
                </a:ext>
              </a:extLst>
            </p:cNvPr>
            <p:cNvSpPr>
              <a:spLocks noChangeArrowheads="1"/>
            </p:cNvSpPr>
            <p:nvPr/>
          </p:nvSpPr>
          <p:spPr bwMode="auto">
            <a:xfrm>
              <a:off x="9283700" y="357188"/>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3" name="Rectangle 1458">
              <a:extLst>
                <a:ext uri="{FF2B5EF4-FFF2-40B4-BE49-F238E27FC236}">
                  <a16:creationId xmlns:a16="http://schemas.microsoft.com/office/drawing/2014/main" id="{3D8D01B6-C3C1-44CE-83D4-0A3D9DF710DE}"/>
                </a:ext>
              </a:extLst>
            </p:cNvPr>
            <p:cNvSpPr>
              <a:spLocks noChangeArrowheads="1"/>
            </p:cNvSpPr>
            <p:nvPr/>
          </p:nvSpPr>
          <p:spPr bwMode="auto">
            <a:xfrm>
              <a:off x="9288463" y="363538"/>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4" name="Rectangle 1459">
              <a:extLst>
                <a:ext uri="{FF2B5EF4-FFF2-40B4-BE49-F238E27FC236}">
                  <a16:creationId xmlns:a16="http://schemas.microsoft.com/office/drawing/2014/main" id="{ADE52027-909C-4E53-B106-19A4942589F9}"/>
                </a:ext>
              </a:extLst>
            </p:cNvPr>
            <p:cNvSpPr>
              <a:spLocks noChangeArrowheads="1"/>
            </p:cNvSpPr>
            <p:nvPr/>
          </p:nvSpPr>
          <p:spPr bwMode="auto">
            <a:xfrm>
              <a:off x="9297988" y="363538"/>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5" name="Rectangle 1460">
              <a:extLst>
                <a:ext uri="{FF2B5EF4-FFF2-40B4-BE49-F238E27FC236}">
                  <a16:creationId xmlns:a16="http://schemas.microsoft.com/office/drawing/2014/main" id="{D71BCF7D-C6D7-4DDB-BFBB-ADF57CE43E7B}"/>
                </a:ext>
              </a:extLst>
            </p:cNvPr>
            <p:cNvSpPr>
              <a:spLocks noChangeArrowheads="1"/>
            </p:cNvSpPr>
            <p:nvPr/>
          </p:nvSpPr>
          <p:spPr bwMode="auto">
            <a:xfrm>
              <a:off x="9309100" y="363538"/>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6" name="Rectangle 1461">
              <a:extLst>
                <a:ext uri="{FF2B5EF4-FFF2-40B4-BE49-F238E27FC236}">
                  <a16:creationId xmlns:a16="http://schemas.microsoft.com/office/drawing/2014/main" id="{37453C4C-5716-4439-8ABB-848B616F88D1}"/>
                </a:ext>
              </a:extLst>
            </p:cNvPr>
            <p:cNvSpPr>
              <a:spLocks noChangeArrowheads="1"/>
            </p:cNvSpPr>
            <p:nvPr/>
          </p:nvSpPr>
          <p:spPr bwMode="auto">
            <a:xfrm>
              <a:off x="9318625" y="363538"/>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7" name="Oval 1462">
              <a:extLst>
                <a:ext uri="{FF2B5EF4-FFF2-40B4-BE49-F238E27FC236}">
                  <a16:creationId xmlns:a16="http://schemas.microsoft.com/office/drawing/2014/main" id="{13F8B493-ACB0-456C-9B84-9FBEE1F911A4}"/>
                </a:ext>
              </a:extLst>
            </p:cNvPr>
            <p:cNvSpPr>
              <a:spLocks noChangeArrowheads="1"/>
            </p:cNvSpPr>
            <p:nvPr/>
          </p:nvSpPr>
          <p:spPr bwMode="auto">
            <a:xfrm>
              <a:off x="9391650" y="374650"/>
              <a:ext cx="7938"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8" name="Oval 1463">
              <a:extLst>
                <a:ext uri="{FF2B5EF4-FFF2-40B4-BE49-F238E27FC236}">
                  <a16:creationId xmlns:a16="http://schemas.microsoft.com/office/drawing/2014/main" id="{BDCE6BAF-4624-48FE-8D16-1D14911326AF}"/>
                </a:ext>
              </a:extLst>
            </p:cNvPr>
            <p:cNvSpPr>
              <a:spLocks noChangeArrowheads="1"/>
            </p:cNvSpPr>
            <p:nvPr/>
          </p:nvSpPr>
          <p:spPr bwMode="auto">
            <a:xfrm>
              <a:off x="9405938" y="374650"/>
              <a:ext cx="6350" cy="6350"/>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9" name="Rectangle 1464">
              <a:extLst>
                <a:ext uri="{FF2B5EF4-FFF2-40B4-BE49-F238E27FC236}">
                  <a16:creationId xmlns:a16="http://schemas.microsoft.com/office/drawing/2014/main" id="{A216A21A-932A-4427-B868-CB6AD658D7D8}"/>
                </a:ext>
              </a:extLst>
            </p:cNvPr>
            <p:cNvSpPr>
              <a:spLocks noChangeArrowheads="1"/>
            </p:cNvSpPr>
            <p:nvPr/>
          </p:nvSpPr>
          <p:spPr bwMode="auto">
            <a:xfrm>
              <a:off x="9283700" y="404813"/>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0" name="Rectangle 1465">
              <a:extLst>
                <a:ext uri="{FF2B5EF4-FFF2-40B4-BE49-F238E27FC236}">
                  <a16:creationId xmlns:a16="http://schemas.microsoft.com/office/drawing/2014/main" id="{699E671F-EDD1-4801-9C5B-9ACC42CC71F3}"/>
                </a:ext>
              </a:extLst>
            </p:cNvPr>
            <p:cNvSpPr>
              <a:spLocks noChangeArrowheads="1"/>
            </p:cNvSpPr>
            <p:nvPr/>
          </p:nvSpPr>
          <p:spPr bwMode="auto">
            <a:xfrm>
              <a:off x="9288463" y="40957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1" name="Rectangle 1466">
              <a:extLst>
                <a:ext uri="{FF2B5EF4-FFF2-40B4-BE49-F238E27FC236}">
                  <a16:creationId xmlns:a16="http://schemas.microsoft.com/office/drawing/2014/main" id="{AF37300E-D11D-4900-8C87-E058640DFFF4}"/>
                </a:ext>
              </a:extLst>
            </p:cNvPr>
            <p:cNvSpPr>
              <a:spLocks noChangeArrowheads="1"/>
            </p:cNvSpPr>
            <p:nvPr/>
          </p:nvSpPr>
          <p:spPr bwMode="auto">
            <a:xfrm>
              <a:off x="9297988" y="409575"/>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2" name="Rectangle 1467">
              <a:extLst>
                <a:ext uri="{FF2B5EF4-FFF2-40B4-BE49-F238E27FC236}">
                  <a16:creationId xmlns:a16="http://schemas.microsoft.com/office/drawing/2014/main" id="{1C0691F3-1DE5-4EF8-A3A6-0A5232D29130}"/>
                </a:ext>
              </a:extLst>
            </p:cNvPr>
            <p:cNvSpPr>
              <a:spLocks noChangeArrowheads="1"/>
            </p:cNvSpPr>
            <p:nvPr/>
          </p:nvSpPr>
          <p:spPr bwMode="auto">
            <a:xfrm>
              <a:off x="9309100" y="40957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3" name="Rectangle 1468">
              <a:extLst>
                <a:ext uri="{FF2B5EF4-FFF2-40B4-BE49-F238E27FC236}">
                  <a16:creationId xmlns:a16="http://schemas.microsoft.com/office/drawing/2014/main" id="{9D50FCC0-4D21-4307-9FAA-3A9F390465A8}"/>
                </a:ext>
              </a:extLst>
            </p:cNvPr>
            <p:cNvSpPr>
              <a:spLocks noChangeArrowheads="1"/>
            </p:cNvSpPr>
            <p:nvPr/>
          </p:nvSpPr>
          <p:spPr bwMode="auto">
            <a:xfrm>
              <a:off x="9318625" y="409575"/>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4" name="Rectangle 1469">
              <a:extLst>
                <a:ext uri="{FF2B5EF4-FFF2-40B4-BE49-F238E27FC236}">
                  <a16:creationId xmlns:a16="http://schemas.microsoft.com/office/drawing/2014/main" id="{C512A48A-A8D9-42EE-AA28-3F5C0C724F00}"/>
                </a:ext>
              </a:extLst>
            </p:cNvPr>
            <p:cNvSpPr>
              <a:spLocks noChangeArrowheads="1"/>
            </p:cNvSpPr>
            <p:nvPr/>
          </p:nvSpPr>
          <p:spPr bwMode="auto">
            <a:xfrm>
              <a:off x="9283700" y="447675"/>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5" name="Rectangle 1470">
              <a:extLst>
                <a:ext uri="{FF2B5EF4-FFF2-40B4-BE49-F238E27FC236}">
                  <a16:creationId xmlns:a16="http://schemas.microsoft.com/office/drawing/2014/main" id="{476A1846-7232-4D2B-89C0-46B369A0B09A}"/>
                </a:ext>
              </a:extLst>
            </p:cNvPr>
            <p:cNvSpPr>
              <a:spLocks noChangeArrowheads="1"/>
            </p:cNvSpPr>
            <p:nvPr/>
          </p:nvSpPr>
          <p:spPr bwMode="auto">
            <a:xfrm>
              <a:off x="9288463" y="45402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6" name="Rectangle 1471">
              <a:extLst>
                <a:ext uri="{FF2B5EF4-FFF2-40B4-BE49-F238E27FC236}">
                  <a16:creationId xmlns:a16="http://schemas.microsoft.com/office/drawing/2014/main" id="{BF5A9602-FFA6-4B25-84B3-28275EFBCFD5}"/>
                </a:ext>
              </a:extLst>
            </p:cNvPr>
            <p:cNvSpPr>
              <a:spLocks noChangeArrowheads="1"/>
            </p:cNvSpPr>
            <p:nvPr/>
          </p:nvSpPr>
          <p:spPr bwMode="auto">
            <a:xfrm>
              <a:off x="9297988" y="454025"/>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7" name="Rectangle 1472">
              <a:extLst>
                <a:ext uri="{FF2B5EF4-FFF2-40B4-BE49-F238E27FC236}">
                  <a16:creationId xmlns:a16="http://schemas.microsoft.com/office/drawing/2014/main" id="{C4D09389-DD74-41C4-970A-63F3B3D7D76C}"/>
                </a:ext>
              </a:extLst>
            </p:cNvPr>
            <p:cNvSpPr>
              <a:spLocks noChangeArrowheads="1"/>
            </p:cNvSpPr>
            <p:nvPr/>
          </p:nvSpPr>
          <p:spPr bwMode="auto">
            <a:xfrm>
              <a:off x="9309100" y="45402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8" name="Rectangle 1473">
              <a:extLst>
                <a:ext uri="{FF2B5EF4-FFF2-40B4-BE49-F238E27FC236}">
                  <a16:creationId xmlns:a16="http://schemas.microsoft.com/office/drawing/2014/main" id="{B8B2A389-EC57-462B-B250-1BA186C9CFAD}"/>
                </a:ext>
              </a:extLst>
            </p:cNvPr>
            <p:cNvSpPr>
              <a:spLocks noChangeArrowheads="1"/>
            </p:cNvSpPr>
            <p:nvPr/>
          </p:nvSpPr>
          <p:spPr bwMode="auto">
            <a:xfrm>
              <a:off x="9318625" y="454025"/>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9" name="Oval 1474">
              <a:extLst>
                <a:ext uri="{FF2B5EF4-FFF2-40B4-BE49-F238E27FC236}">
                  <a16:creationId xmlns:a16="http://schemas.microsoft.com/office/drawing/2014/main" id="{007A6479-A3AF-4981-8E4A-4906EBCFACEF}"/>
                </a:ext>
              </a:extLst>
            </p:cNvPr>
            <p:cNvSpPr>
              <a:spLocks noChangeArrowheads="1"/>
            </p:cNvSpPr>
            <p:nvPr/>
          </p:nvSpPr>
          <p:spPr bwMode="auto">
            <a:xfrm>
              <a:off x="9391650" y="46513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0" name="Oval 1475">
              <a:extLst>
                <a:ext uri="{FF2B5EF4-FFF2-40B4-BE49-F238E27FC236}">
                  <a16:creationId xmlns:a16="http://schemas.microsoft.com/office/drawing/2014/main" id="{DC281131-A051-4966-8ADD-C2744E10080C}"/>
                </a:ext>
              </a:extLst>
            </p:cNvPr>
            <p:cNvSpPr>
              <a:spLocks noChangeArrowheads="1"/>
            </p:cNvSpPr>
            <p:nvPr/>
          </p:nvSpPr>
          <p:spPr bwMode="auto">
            <a:xfrm>
              <a:off x="9405938" y="46513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1" name="Rectangle 1476">
              <a:extLst>
                <a:ext uri="{FF2B5EF4-FFF2-40B4-BE49-F238E27FC236}">
                  <a16:creationId xmlns:a16="http://schemas.microsoft.com/office/drawing/2014/main" id="{B9E99860-94B2-4550-BF9D-D1722455D07B}"/>
                </a:ext>
              </a:extLst>
            </p:cNvPr>
            <p:cNvSpPr>
              <a:spLocks noChangeArrowheads="1"/>
            </p:cNvSpPr>
            <p:nvPr/>
          </p:nvSpPr>
          <p:spPr bwMode="auto">
            <a:xfrm>
              <a:off x="9283700" y="495300"/>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2" name="Rectangle 1477">
              <a:extLst>
                <a:ext uri="{FF2B5EF4-FFF2-40B4-BE49-F238E27FC236}">
                  <a16:creationId xmlns:a16="http://schemas.microsoft.com/office/drawing/2014/main" id="{F7A83A66-AFB4-4A2F-9C96-EEAFC996F283}"/>
                </a:ext>
              </a:extLst>
            </p:cNvPr>
            <p:cNvSpPr>
              <a:spLocks noChangeArrowheads="1"/>
            </p:cNvSpPr>
            <p:nvPr/>
          </p:nvSpPr>
          <p:spPr bwMode="auto">
            <a:xfrm>
              <a:off x="9288463" y="501650"/>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3" name="Rectangle 1478">
              <a:extLst>
                <a:ext uri="{FF2B5EF4-FFF2-40B4-BE49-F238E27FC236}">
                  <a16:creationId xmlns:a16="http://schemas.microsoft.com/office/drawing/2014/main" id="{6A31CCB5-D527-4CBE-AA80-8AAD97E5E7AE}"/>
                </a:ext>
              </a:extLst>
            </p:cNvPr>
            <p:cNvSpPr>
              <a:spLocks noChangeArrowheads="1"/>
            </p:cNvSpPr>
            <p:nvPr/>
          </p:nvSpPr>
          <p:spPr bwMode="auto">
            <a:xfrm>
              <a:off x="9297988" y="501650"/>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4" name="Rectangle 1479">
              <a:extLst>
                <a:ext uri="{FF2B5EF4-FFF2-40B4-BE49-F238E27FC236}">
                  <a16:creationId xmlns:a16="http://schemas.microsoft.com/office/drawing/2014/main" id="{D61DE326-F376-439B-9371-BDC7F807FB39}"/>
                </a:ext>
              </a:extLst>
            </p:cNvPr>
            <p:cNvSpPr>
              <a:spLocks noChangeArrowheads="1"/>
            </p:cNvSpPr>
            <p:nvPr/>
          </p:nvSpPr>
          <p:spPr bwMode="auto">
            <a:xfrm>
              <a:off x="9309100" y="501650"/>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5" name="Rectangle 1480">
              <a:extLst>
                <a:ext uri="{FF2B5EF4-FFF2-40B4-BE49-F238E27FC236}">
                  <a16:creationId xmlns:a16="http://schemas.microsoft.com/office/drawing/2014/main" id="{03154A29-9686-4883-B2E2-4EA7DBDF4D0B}"/>
                </a:ext>
              </a:extLst>
            </p:cNvPr>
            <p:cNvSpPr>
              <a:spLocks noChangeArrowheads="1"/>
            </p:cNvSpPr>
            <p:nvPr/>
          </p:nvSpPr>
          <p:spPr bwMode="auto">
            <a:xfrm>
              <a:off x="9318625" y="501650"/>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6" name="Oval 1481">
              <a:extLst>
                <a:ext uri="{FF2B5EF4-FFF2-40B4-BE49-F238E27FC236}">
                  <a16:creationId xmlns:a16="http://schemas.microsoft.com/office/drawing/2014/main" id="{37CF8701-1502-4300-A7D8-5E2F35038E85}"/>
                </a:ext>
              </a:extLst>
            </p:cNvPr>
            <p:cNvSpPr>
              <a:spLocks noChangeArrowheads="1"/>
            </p:cNvSpPr>
            <p:nvPr/>
          </p:nvSpPr>
          <p:spPr bwMode="auto">
            <a:xfrm>
              <a:off x="9391650" y="50958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7" name="Oval 1482">
              <a:extLst>
                <a:ext uri="{FF2B5EF4-FFF2-40B4-BE49-F238E27FC236}">
                  <a16:creationId xmlns:a16="http://schemas.microsoft.com/office/drawing/2014/main" id="{CEB54FAD-65AF-472D-AACB-C6EA29ACC06F}"/>
                </a:ext>
              </a:extLst>
            </p:cNvPr>
            <p:cNvSpPr>
              <a:spLocks noChangeArrowheads="1"/>
            </p:cNvSpPr>
            <p:nvPr/>
          </p:nvSpPr>
          <p:spPr bwMode="auto">
            <a:xfrm>
              <a:off x="9405938" y="50958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8" name="Rectangle 1483">
              <a:extLst>
                <a:ext uri="{FF2B5EF4-FFF2-40B4-BE49-F238E27FC236}">
                  <a16:creationId xmlns:a16="http://schemas.microsoft.com/office/drawing/2014/main" id="{333E67E8-AA4E-4DE3-8FDB-9DEAF287A126}"/>
                </a:ext>
              </a:extLst>
            </p:cNvPr>
            <p:cNvSpPr>
              <a:spLocks noChangeArrowheads="1"/>
            </p:cNvSpPr>
            <p:nvPr/>
          </p:nvSpPr>
          <p:spPr bwMode="auto">
            <a:xfrm>
              <a:off x="9283700" y="541338"/>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9" name="Rectangle 1484">
              <a:extLst>
                <a:ext uri="{FF2B5EF4-FFF2-40B4-BE49-F238E27FC236}">
                  <a16:creationId xmlns:a16="http://schemas.microsoft.com/office/drawing/2014/main" id="{F3347384-42B4-40D2-9EFF-DB9233090D55}"/>
                </a:ext>
              </a:extLst>
            </p:cNvPr>
            <p:cNvSpPr>
              <a:spLocks noChangeArrowheads="1"/>
            </p:cNvSpPr>
            <p:nvPr/>
          </p:nvSpPr>
          <p:spPr bwMode="auto">
            <a:xfrm>
              <a:off x="9288463" y="5476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0" name="Rectangle 1485">
              <a:extLst>
                <a:ext uri="{FF2B5EF4-FFF2-40B4-BE49-F238E27FC236}">
                  <a16:creationId xmlns:a16="http://schemas.microsoft.com/office/drawing/2014/main" id="{312203AB-5697-4CBC-848E-6DE0E7E4BFD4}"/>
                </a:ext>
              </a:extLst>
            </p:cNvPr>
            <p:cNvSpPr>
              <a:spLocks noChangeArrowheads="1"/>
            </p:cNvSpPr>
            <p:nvPr/>
          </p:nvSpPr>
          <p:spPr bwMode="auto">
            <a:xfrm>
              <a:off x="9297988" y="5476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1" name="Rectangle 1486">
              <a:extLst>
                <a:ext uri="{FF2B5EF4-FFF2-40B4-BE49-F238E27FC236}">
                  <a16:creationId xmlns:a16="http://schemas.microsoft.com/office/drawing/2014/main" id="{064617C6-1B43-472C-9051-F974995FDDAF}"/>
                </a:ext>
              </a:extLst>
            </p:cNvPr>
            <p:cNvSpPr>
              <a:spLocks noChangeArrowheads="1"/>
            </p:cNvSpPr>
            <p:nvPr/>
          </p:nvSpPr>
          <p:spPr bwMode="auto">
            <a:xfrm>
              <a:off x="9309100" y="5476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2" name="Rectangle 1487">
              <a:extLst>
                <a:ext uri="{FF2B5EF4-FFF2-40B4-BE49-F238E27FC236}">
                  <a16:creationId xmlns:a16="http://schemas.microsoft.com/office/drawing/2014/main" id="{599ED514-CA2F-4620-8989-91845222BF65}"/>
                </a:ext>
              </a:extLst>
            </p:cNvPr>
            <p:cNvSpPr>
              <a:spLocks noChangeArrowheads="1"/>
            </p:cNvSpPr>
            <p:nvPr/>
          </p:nvSpPr>
          <p:spPr bwMode="auto">
            <a:xfrm>
              <a:off x="9318625" y="5476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3" name="Oval 1488">
              <a:extLst>
                <a:ext uri="{FF2B5EF4-FFF2-40B4-BE49-F238E27FC236}">
                  <a16:creationId xmlns:a16="http://schemas.microsoft.com/office/drawing/2014/main" id="{427C3479-9E7D-4DAD-8953-0DF945D11857}"/>
                </a:ext>
              </a:extLst>
            </p:cNvPr>
            <p:cNvSpPr>
              <a:spLocks noChangeArrowheads="1"/>
            </p:cNvSpPr>
            <p:nvPr/>
          </p:nvSpPr>
          <p:spPr bwMode="auto">
            <a:xfrm>
              <a:off x="9391650" y="557213"/>
              <a:ext cx="7938"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4" name="Oval 1489">
              <a:extLst>
                <a:ext uri="{FF2B5EF4-FFF2-40B4-BE49-F238E27FC236}">
                  <a16:creationId xmlns:a16="http://schemas.microsoft.com/office/drawing/2014/main" id="{B25993D5-E636-4858-8D35-6E16D871D320}"/>
                </a:ext>
              </a:extLst>
            </p:cNvPr>
            <p:cNvSpPr>
              <a:spLocks noChangeArrowheads="1"/>
            </p:cNvSpPr>
            <p:nvPr/>
          </p:nvSpPr>
          <p:spPr bwMode="auto">
            <a:xfrm>
              <a:off x="9405938" y="557213"/>
              <a:ext cx="6350"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5" name="Rectangle 1490">
              <a:extLst>
                <a:ext uri="{FF2B5EF4-FFF2-40B4-BE49-F238E27FC236}">
                  <a16:creationId xmlns:a16="http://schemas.microsoft.com/office/drawing/2014/main" id="{44AC893B-CF18-448B-8E16-06E0CD25F398}"/>
                </a:ext>
              </a:extLst>
            </p:cNvPr>
            <p:cNvSpPr>
              <a:spLocks noChangeArrowheads="1"/>
            </p:cNvSpPr>
            <p:nvPr/>
          </p:nvSpPr>
          <p:spPr bwMode="auto">
            <a:xfrm>
              <a:off x="9458325" y="312738"/>
              <a:ext cx="173038" cy="360363"/>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6" name="Rectangle 1491">
              <a:extLst>
                <a:ext uri="{FF2B5EF4-FFF2-40B4-BE49-F238E27FC236}">
                  <a16:creationId xmlns:a16="http://schemas.microsoft.com/office/drawing/2014/main" id="{A1B779F7-AA30-419B-BA9F-1D977527FC0F}"/>
                </a:ext>
              </a:extLst>
            </p:cNvPr>
            <p:cNvSpPr>
              <a:spLocks noChangeArrowheads="1"/>
            </p:cNvSpPr>
            <p:nvPr/>
          </p:nvSpPr>
          <p:spPr bwMode="auto">
            <a:xfrm>
              <a:off x="9631363" y="312738"/>
              <a:ext cx="49213" cy="360363"/>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7" name="Rectangle 1492">
              <a:extLst>
                <a:ext uri="{FF2B5EF4-FFF2-40B4-BE49-F238E27FC236}">
                  <a16:creationId xmlns:a16="http://schemas.microsoft.com/office/drawing/2014/main" id="{4D361A2F-1B48-4FF9-93AB-2A0C9372359F}"/>
                </a:ext>
              </a:extLst>
            </p:cNvPr>
            <p:cNvSpPr>
              <a:spLocks noChangeArrowheads="1"/>
            </p:cNvSpPr>
            <p:nvPr/>
          </p:nvSpPr>
          <p:spPr bwMode="auto">
            <a:xfrm>
              <a:off x="9474200" y="333375"/>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8" name="Rectangle 1493">
              <a:extLst>
                <a:ext uri="{FF2B5EF4-FFF2-40B4-BE49-F238E27FC236}">
                  <a16:creationId xmlns:a16="http://schemas.microsoft.com/office/drawing/2014/main" id="{EA7F31DF-2FA2-40F2-A5B1-BC598DED77FD}"/>
                </a:ext>
              </a:extLst>
            </p:cNvPr>
            <p:cNvSpPr>
              <a:spLocks noChangeArrowheads="1"/>
            </p:cNvSpPr>
            <p:nvPr/>
          </p:nvSpPr>
          <p:spPr bwMode="auto">
            <a:xfrm>
              <a:off x="9482138" y="3397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9" name="Rectangle 1494">
              <a:extLst>
                <a:ext uri="{FF2B5EF4-FFF2-40B4-BE49-F238E27FC236}">
                  <a16:creationId xmlns:a16="http://schemas.microsoft.com/office/drawing/2014/main" id="{099B9953-54BD-4B1D-AEE0-AC82F9992BF4}"/>
                </a:ext>
              </a:extLst>
            </p:cNvPr>
            <p:cNvSpPr>
              <a:spLocks noChangeArrowheads="1"/>
            </p:cNvSpPr>
            <p:nvPr/>
          </p:nvSpPr>
          <p:spPr bwMode="auto">
            <a:xfrm>
              <a:off x="9491663" y="339725"/>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0" name="Rectangle 1495">
              <a:extLst>
                <a:ext uri="{FF2B5EF4-FFF2-40B4-BE49-F238E27FC236}">
                  <a16:creationId xmlns:a16="http://schemas.microsoft.com/office/drawing/2014/main" id="{8E3DEE11-EB0B-492F-AFD7-DF8E8D4E9A31}"/>
                </a:ext>
              </a:extLst>
            </p:cNvPr>
            <p:cNvSpPr>
              <a:spLocks noChangeArrowheads="1"/>
            </p:cNvSpPr>
            <p:nvPr/>
          </p:nvSpPr>
          <p:spPr bwMode="auto">
            <a:xfrm>
              <a:off x="9502775" y="3397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1" name="Rectangle 1496">
              <a:extLst>
                <a:ext uri="{FF2B5EF4-FFF2-40B4-BE49-F238E27FC236}">
                  <a16:creationId xmlns:a16="http://schemas.microsoft.com/office/drawing/2014/main" id="{43E0B3C9-F65D-461A-8313-CE25DE0470A2}"/>
                </a:ext>
              </a:extLst>
            </p:cNvPr>
            <p:cNvSpPr>
              <a:spLocks noChangeArrowheads="1"/>
            </p:cNvSpPr>
            <p:nvPr/>
          </p:nvSpPr>
          <p:spPr bwMode="auto">
            <a:xfrm>
              <a:off x="9510713" y="339725"/>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2" name="Oval 1497">
              <a:extLst>
                <a:ext uri="{FF2B5EF4-FFF2-40B4-BE49-F238E27FC236}">
                  <a16:creationId xmlns:a16="http://schemas.microsoft.com/office/drawing/2014/main" id="{5BC6C8C6-8382-4C41-98F8-FC52AD04BB1B}"/>
                </a:ext>
              </a:extLst>
            </p:cNvPr>
            <p:cNvSpPr>
              <a:spLocks noChangeArrowheads="1"/>
            </p:cNvSpPr>
            <p:nvPr/>
          </p:nvSpPr>
          <p:spPr bwMode="auto">
            <a:xfrm>
              <a:off x="9585325" y="349250"/>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3" name="Oval 1498">
              <a:extLst>
                <a:ext uri="{FF2B5EF4-FFF2-40B4-BE49-F238E27FC236}">
                  <a16:creationId xmlns:a16="http://schemas.microsoft.com/office/drawing/2014/main" id="{96EFAA4D-E9A2-40BD-B1FE-49F32ABC3B85}"/>
                </a:ext>
              </a:extLst>
            </p:cNvPr>
            <p:cNvSpPr>
              <a:spLocks noChangeArrowheads="1"/>
            </p:cNvSpPr>
            <p:nvPr/>
          </p:nvSpPr>
          <p:spPr bwMode="auto">
            <a:xfrm>
              <a:off x="9596438" y="349250"/>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4" name="Rectangle 1499">
              <a:extLst>
                <a:ext uri="{FF2B5EF4-FFF2-40B4-BE49-F238E27FC236}">
                  <a16:creationId xmlns:a16="http://schemas.microsoft.com/office/drawing/2014/main" id="{79F32C54-8151-44DA-B298-013B150EC907}"/>
                </a:ext>
              </a:extLst>
            </p:cNvPr>
            <p:cNvSpPr>
              <a:spLocks noChangeArrowheads="1"/>
            </p:cNvSpPr>
            <p:nvPr/>
          </p:nvSpPr>
          <p:spPr bwMode="auto">
            <a:xfrm>
              <a:off x="9474200" y="377825"/>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5" name="Rectangle 1500">
              <a:extLst>
                <a:ext uri="{FF2B5EF4-FFF2-40B4-BE49-F238E27FC236}">
                  <a16:creationId xmlns:a16="http://schemas.microsoft.com/office/drawing/2014/main" id="{5BF79886-813A-477B-95CE-CBF2861E7A5D}"/>
                </a:ext>
              </a:extLst>
            </p:cNvPr>
            <p:cNvSpPr>
              <a:spLocks noChangeArrowheads="1"/>
            </p:cNvSpPr>
            <p:nvPr/>
          </p:nvSpPr>
          <p:spPr bwMode="auto">
            <a:xfrm>
              <a:off x="9482138" y="3841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6" name="Rectangle 1501">
              <a:extLst>
                <a:ext uri="{FF2B5EF4-FFF2-40B4-BE49-F238E27FC236}">
                  <a16:creationId xmlns:a16="http://schemas.microsoft.com/office/drawing/2014/main" id="{94012B40-43B1-403C-A661-125D4E348EE8}"/>
                </a:ext>
              </a:extLst>
            </p:cNvPr>
            <p:cNvSpPr>
              <a:spLocks noChangeArrowheads="1"/>
            </p:cNvSpPr>
            <p:nvPr/>
          </p:nvSpPr>
          <p:spPr bwMode="auto">
            <a:xfrm>
              <a:off x="9491663" y="384175"/>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7" name="Rectangle 1502">
              <a:extLst>
                <a:ext uri="{FF2B5EF4-FFF2-40B4-BE49-F238E27FC236}">
                  <a16:creationId xmlns:a16="http://schemas.microsoft.com/office/drawing/2014/main" id="{D7C52611-7A99-4485-94C9-9BF58E14AC43}"/>
                </a:ext>
              </a:extLst>
            </p:cNvPr>
            <p:cNvSpPr>
              <a:spLocks noChangeArrowheads="1"/>
            </p:cNvSpPr>
            <p:nvPr/>
          </p:nvSpPr>
          <p:spPr bwMode="auto">
            <a:xfrm>
              <a:off x="9502775" y="3841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8" name="Rectangle 1503">
              <a:extLst>
                <a:ext uri="{FF2B5EF4-FFF2-40B4-BE49-F238E27FC236}">
                  <a16:creationId xmlns:a16="http://schemas.microsoft.com/office/drawing/2014/main" id="{E912EDD4-6367-4E8C-A869-2A3DA10EBEB8}"/>
                </a:ext>
              </a:extLst>
            </p:cNvPr>
            <p:cNvSpPr>
              <a:spLocks noChangeArrowheads="1"/>
            </p:cNvSpPr>
            <p:nvPr/>
          </p:nvSpPr>
          <p:spPr bwMode="auto">
            <a:xfrm>
              <a:off x="9510713" y="384175"/>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9" name="Oval 1504">
              <a:extLst>
                <a:ext uri="{FF2B5EF4-FFF2-40B4-BE49-F238E27FC236}">
                  <a16:creationId xmlns:a16="http://schemas.microsoft.com/office/drawing/2014/main" id="{DF102457-D5A9-4C9B-8470-D7D5E79D5671}"/>
                </a:ext>
              </a:extLst>
            </p:cNvPr>
            <p:cNvSpPr>
              <a:spLocks noChangeArrowheads="1"/>
            </p:cNvSpPr>
            <p:nvPr/>
          </p:nvSpPr>
          <p:spPr bwMode="auto">
            <a:xfrm>
              <a:off x="9585325" y="392113"/>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0" name="Oval 1505">
              <a:extLst>
                <a:ext uri="{FF2B5EF4-FFF2-40B4-BE49-F238E27FC236}">
                  <a16:creationId xmlns:a16="http://schemas.microsoft.com/office/drawing/2014/main" id="{72F9E0DC-EE05-4AD0-A040-5BE00F7F8352}"/>
                </a:ext>
              </a:extLst>
            </p:cNvPr>
            <p:cNvSpPr>
              <a:spLocks noChangeArrowheads="1"/>
            </p:cNvSpPr>
            <p:nvPr/>
          </p:nvSpPr>
          <p:spPr bwMode="auto">
            <a:xfrm>
              <a:off x="9596438" y="392113"/>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1" name="Rectangle 1506">
              <a:extLst>
                <a:ext uri="{FF2B5EF4-FFF2-40B4-BE49-F238E27FC236}">
                  <a16:creationId xmlns:a16="http://schemas.microsoft.com/office/drawing/2014/main" id="{E718D009-3FA5-4EE8-B118-8B3E11BF3AE4}"/>
                </a:ext>
              </a:extLst>
            </p:cNvPr>
            <p:cNvSpPr>
              <a:spLocks noChangeArrowheads="1"/>
            </p:cNvSpPr>
            <p:nvPr/>
          </p:nvSpPr>
          <p:spPr bwMode="auto">
            <a:xfrm>
              <a:off x="9474200" y="425450"/>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2" name="Rectangle 1507">
              <a:extLst>
                <a:ext uri="{FF2B5EF4-FFF2-40B4-BE49-F238E27FC236}">
                  <a16:creationId xmlns:a16="http://schemas.microsoft.com/office/drawing/2014/main" id="{74ECA034-F637-411E-BF19-4A94F8DA2D99}"/>
                </a:ext>
              </a:extLst>
            </p:cNvPr>
            <p:cNvSpPr>
              <a:spLocks noChangeArrowheads="1"/>
            </p:cNvSpPr>
            <p:nvPr/>
          </p:nvSpPr>
          <p:spPr bwMode="auto">
            <a:xfrm>
              <a:off x="9482138" y="430213"/>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3" name="Rectangle 1508">
              <a:extLst>
                <a:ext uri="{FF2B5EF4-FFF2-40B4-BE49-F238E27FC236}">
                  <a16:creationId xmlns:a16="http://schemas.microsoft.com/office/drawing/2014/main" id="{DA435052-82E1-43A6-B814-5DCE481A6CA7}"/>
                </a:ext>
              </a:extLst>
            </p:cNvPr>
            <p:cNvSpPr>
              <a:spLocks noChangeArrowheads="1"/>
            </p:cNvSpPr>
            <p:nvPr/>
          </p:nvSpPr>
          <p:spPr bwMode="auto">
            <a:xfrm>
              <a:off x="9491663" y="430213"/>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4" name="Rectangle 1509">
              <a:extLst>
                <a:ext uri="{FF2B5EF4-FFF2-40B4-BE49-F238E27FC236}">
                  <a16:creationId xmlns:a16="http://schemas.microsoft.com/office/drawing/2014/main" id="{8F36DB08-BCF5-4DFD-ADF2-C07427C3DB2D}"/>
                </a:ext>
              </a:extLst>
            </p:cNvPr>
            <p:cNvSpPr>
              <a:spLocks noChangeArrowheads="1"/>
            </p:cNvSpPr>
            <p:nvPr/>
          </p:nvSpPr>
          <p:spPr bwMode="auto">
            <a:xfrm>
              <a:off x="9502775" y="430213"/>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5" name="Rectangle 1510">
              <a:extLst>
                <a:ext uri="{FF2B5EF4-FFF2-40B4-BE49-F238E27FC236}">
                  <a16:creationId xmlns:a16="http://schemas.microsoft.com/office/drawing/2014/main" id="{88947B31-AADC-4644-9877-C25EEE511C20}"/>
                </a:ext>
              </a:extLst>
            </p:cNvPr>
            <p:cNvSpPr>
              <a:spLocks noChangeArrowheads="1"/>
            </p:cNvSpPr>
            <p:nvPr/>
          </p:nvSpPr>
          <p:spPr bwMode="auto">
            <a:xfrm>
              <a:off x="9510713" y="430213"/>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6" name="Oval 1511">
              <a:extLst>
                <a:ext uri="{FF2B5EF4-FFF2-40B4-BE49-F238E27FC236}">
                  <a16:creationId xmlns:a16="http://schemas.microsoft.com/office/drawing/2014/main" id="{4949F16D-B044-4402-8F12-8CEF6B939BAB}"/>
                </a:ext>
              </a:extLst>
            </p:cNvPr>
            <p:cNvSpPr>
              <a:spLocks noChangeArrowheads="1"/>
            </p:cNvSpPr>
            <p:nvPr/>
          </p:nvSpPr>
          <p:spPr bwMode="auto">
            <a:xfrm>
              <a:off x="9585325" y="439738"/>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7" name="Oval 1512">
              <a:extLst>
                <a:ext uri="{FF2B5EF4-FFF2-40B4-BE49-F238E27FC236}">
                  <a16:creationId xmlns:a16="http://schemas.microsoft.com/office/drawing/2014/main" id="{B9CA2D72-8F51-4A17-9ECB-16C200B8139D}"/>
                </a:ext>
              </a:extLst>
            </p:cNvPr>
            <p:cNvSpPr>
              <a:spLocks noChangeArrowheads="1"/>
            </p:cNvSpPr>
            <p:nvPr/>
          </p:nvSpPr>
          <p:spPr bwMode="auto">
            <a:xfrm>
              <a:off x="9596438" y="439738"/>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8" name="Rectangle 1513">
              <a:extLst>
                <a:ext uri="{FF2B5EF4-FFF2-40B4-BE49-F238E27FC236}">
                  <a16:creationId xmlns:a16="http://schemas.microsoft.com/office/drawing/2014/main" id="{7FD4BFFF-B08F-4FF5-8A72-A32DE4485547}"/>
                </a:ext>
              </a:extLst>
            </p:cNvPr>
            <p:cNvSpPr>
              <a:spLocks noChangeArrowheads="1"/>
            </p:cNvSpPr>
            <p:nvPr/>
          </p:nvSpPr>
          <p:spPr bwMode="auto">
            <a:xfrm>
              <a:off x="9474200" y="468313"/>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9" name="Rectangle 1514">
              <a:extLst>
                <a:ext uri="{FF2B5EF4-FFF2-40B4-BE49-F238E27FC236}">
                  <a16:creationId xmlns:a16="http://schemas.microsoft.com/office/drawing/2014/main" id="{4AA10D4B-0001-4183-9A53-FA75C8318227}"/>
                </a:ext>
              </a:extLst>
            </p:cNvPr>
            <p:cNvSpPr>
              <a:spLocks noChangeArrowheads="1"/>
            </p:cNvSpPr>
            <p:nvPr/>
          </p:nvSpPr>
          <p:spPr bwMode="auto">
            <a:xfrm>
              <a:off x="9482138" y="474663"/>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0" name="Rectangle 1515">
              <a:extLst>
                <a:ext uri="{FF2B5EF4-FFF2-40B4-BE49-F238E27FC236}">
                  <a16:creationId xmlns:a16="http://schemas.microsoft.com/office/drawing/2014/main" id="{2E23CBBC-4289-4484-9246-9E43ED698FC3}"/>
                </a:ext>
              </a:extLst>
            </p:cNvPr>
            <p:cNvSpPr>
              <a:spLocks noChangeArrowheads="1"/>
            </p:cNvSpPr>
            <p:nvPr/>
          </p:nvSpPr>
          <p:spPr bwMode="auto">
            <a:xfrm>
              <a:off x="9491663" y="474663"/>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1" name="Rectangle 1516">
              <a:extLst>
                <a:ext uri="{FF2B5EF4-FFF2-40B4-BE49-F238E27FC236}">
                  <a16:creationId xmlns:a16="http://schemas.microsoft.com/office/drawing/2014/main" id="{96E33998-C60E-4FD9-B771-249875937052}"/>
                </a:ext>
              </a:extLst>
            </p:cNvPr>
            <p:cNvSpPr>
              <a:spLocks noChangeArrowheads="1"/>
            </p:cNvSpPr>
            <p:nvPr/>
          </p:nvSpPr>
          <p:spPr bwMode="auto">
            <a:xfrm>
              <a:off x="9502775" y="474663"/>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2" name="Rectangle 1517">
              <a:extLst>
                <a:ext uri="{FF2B5EF4-FFF2-40B4-BE49-F238E27FC236}">
                  <a16:creationId xmlns:a16="http://schemas.microsoft.com/office/drawing/2014/main" id="{88779C8F-86D4-4923-B840-DF62FFED6BB7}"/>
                </a:ext>
              </a:extLst>
            </p:cNvPr>
            <p:cNvSpPr>
              <a:spLocks noChangeArrowheads="1"/>
            </p:cNvSpPr>
            <p:nvPr/>
          </p:nvSpPr>
          <p:spPr bwMode="auto">
            <a:xfrm>
              <a:off x="9510713" y="474663"/>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3" name="Oval 1518">
              <a:extLst>
                <a:ext uri="{FF2B5EF4-FFF2-40B4-BE49-F238E27FC236}">
                  <a16:creationId xmlns:a16="http://schemas.microsoft.com/office/drawing/2014/main" id="{31C14E44-712F-4556-9FE9-5A942ABC2CE2}"/>
                </a:ext>
              </a:extLst>
            </p:cNvPr>
            <p:cNvSpPr>
              <a:spLocks noChangeArrowheads="1"/>
            </p:cNvSpPr>
            <p:nvPr/>
          </p:nvSpPr>
          <p:spPr bwMode="auto">
            <a:xfrm>
              <a:off x="9585325" y="485775"/>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4" name="Oval 1519">
              <a:extLst>
                <a:ext uri="{FF2B5EF4-FFF2-40B4-BE49-F238E27FC236}">
                  <a16:creationId xmlns:a16="http://schemas.microsoft.com/office/drawing/2014/main" id="{F3DAA2BF-744B-46DC-AC1F-A900D4CECB8B}"/>
                </a:ext>
              </a:extLst>
            </p:cNvPr>
            <p:cNvSpPr>
              <a:spLocks noChangeArrowheads="1"/>
            </p:cNvSpPr>
            <p:nvPr/>
          </p:nvSpPr>
          <p:spPr bwMode="auto">
            <a:xfrm>
              <a:off x="9596438" y="485775"/>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5" name="Rectangle 1520">
              <a:extLst>
                <a:ext uri="{FF2B5EF4-FFF2-40B4-BE49-F238E27FC236}">
                  <a16:creationId xmlns:a16="http://schemas.microsoft.com/office/drawing/2014/main" id="{4C261D08-754A-4667-9B4E-53450C0F2D0C}"/>
                </a:ext>
              </a:extLst>
            </p:cNvPr>
            <p:cNvSpPr>
              <a:spLocks noChangeArrowheads="1"/>
            </p:cNvSpPr>
            <p:nvPr/>
          </p:nvSpPr>
          <p:spPr bwMode="auto">
            <a:xfrm>
              <a:off x="9474200" y="515938"/>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6" name="Rectangle 1521">
              <a:extLst>
                <a:ext uri="{FF2B5EF4-FFF2-40B4-BE49-F238E27FC236}">
                  <a16:creationId xmlns:a16="http://schemas.microsoft.com/office/drawing/2014/main" id="{0FA86536-5DB7-4716-8E9C-792E4F116C00}"/>
                </a:ext>
              </a:extLst>
            </p:cNvPr>
            <p:cNvSpPr>
              <a:spLocks noChangeArrowheads="1"/>
            </p:cNvSpPr>
            <p:nvPr/>
          </p:nvSpPr>
          <p:spPr bwMode="auto">
            <a:xfrm>
              <a:off x="9482138" y="520700"/>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7" name="Rectangle 1522">
              <a:extLst>
                <a:ext uri="{FF2B5EF4-FFF2-40B4-BE49-F238E27FC236}">
                  <a16:creationId xmlns:a16="http://schemas.microsoft.com/office/drawing/2014/main" id="{8EBFE76D-752F-4104-8B4C-DF877A644C0A}"/>
                </a:ext>
              </a:extLst>
            </p:cNvPr>
            <p:cNvSpPr>
              <a:spLocks noChangeArrowheads="1"/>
            </p:cNvSpPr>
            <p:nvPr/>
          </p:nvSpPr>
          <p:spPr bwMode="auto">
            <a:xfrm>
              <a:off x="9491663" y="520700"/>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8" name="Rectangle 1523">
              <a:extLst>
                <a:ext uri="{FF2B5EF4-FFF2-40B4-BE49-F238E27FC236}">
                  <a16:creationId xmlns:a16="http://schemas.microsoft.com/office/drawing/2014/main" id="{A3F10D7B-2ABC-4F02-8805-ABF47113D68B}"/>
                </a:ext>
              </a:extLst>
            </p:cNvPr>
            <p:cNvSpPr>
              <a:spLocks noChangeArrowheads="1"/>
            </p:cNvSpPr>
            <p:nvPr/>
          </p:nvSpPr>
          <p:spPr bwMode="auto">
            <a:xfrm>
              <a:off x="9502775" y="520700"/>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9" name="Rectangle 1524">
              <a:extLst>
                <a:ext uri="{FF2B5EF4-FFF2-40B4-BE49-F238E27FC236}">
                  <a16:creationId xmlns:a16="http://schemas.microsoft.com/office/drawing/2014/main" id="{506027EB-0D28-4C64-B46B-C648A5FCBAF2}"/>
                </a:ext>
              </a:extLst>
            </p:cNvPr>
            <p:cNvSpPr>
              <a:spLocks noChangeArrowheads="1"/>
            </p:cNvSpPr>
            <p:nvPr/>
          </p:nvSpPr>
          <p:spPr bwMode="auto">
            <a:xfrm>
              <a:off x="9510713" y="520700"/>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0" name="Oval 1525">
              <a:extLst>
                <a:ext uri="{FF2B5EF4-FFF2-40B4-BE49-F238E27FC236}">
                  <a16:creationId xmlns:a16="http://schemas.microsoft.com/office/drawing/2014/main" id="{F85DCC0D-E9C4-437E-B30E-F0A3A36A57BE}"/>
                </a:ext>
              </a:extLst>
            </p:cNvPr>
            <p:cNvSpPr>
              <a:spLocks noChangeArrowheads="1"/>
            </p:cNvSpPr>
            <p:nvPr/>
          </p:nvSpPr>
          <p:spPr bwMode="auto">
            <a:xfrm>
              <a:off x="9585325" y="530225"/>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1" name="Oval 1526">
              <a:extLst>
                <a:ext uri="{FF2B5EF4-FFF2-40B4-BE49-F238E27FC236}">
                  <a16:creationId xmlns:a16="http://schemas.microsoft.com/office/drawing/2014/main" id="{BB0C4790-683D-4930-A6B8-D0A684AC4626}"/>
                </a:ext>
              </a:extLst>
            </p:cNvPr>
            <p:cNvSpPr>
              <a:spLocks noChangeArrowheads="1"/>
            </p:cNvSpPr>
            <p:nvPr/>
          </p:nvSpPr>
          <p:spPr bwMode="auto">
            <a:xfrm>
              <a:off x="9596438" y="530225"/>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2" name="Rectangle 1527">
              <a:extLst>
                <a:ext uri="{FF2B5EF4-FFF2-40B4-BE49-F238E27FC236}">
                  <a16:creationId xmlns:a16="http://schemas.microsoft.com/office/drawing/2014/main" id="{9B824949-E564-4956-81FD-A899FCB67C46}"/>
                </a:ext>
              </a:extLst>
            </p:cNvPr>
            <p:cNvSpPr>
              <a:spLocks noChangeArrowheads="1"/>
            </p:cNvSpPr>
            <p:nvPr/>
          </p:nvSpPr>
          <p:spPr bwMode="auto">
            <a:xfrm>
              <a:off x="9474200" y="561975"/>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3" name="Rectangle 1528">
              <a:extLst>
                <a:ext uri="{FF2B5EF4-FFF2-40B4-BE49-F238E27FC236}">
                  <a16:creationId xmlns:a16="http://schemas.microsoft.com/office/drawing/2014/main" id="{AD4F0560-5081-4CBA-B5CC-37067120A21D}"/>
                </a:ext>
              </a:extLst>
            </p:cNvPr>
            <p:cNvSpPr>
              <a:spLocks noChangeArrowheads="1"/>
            </p:cNvSpPr>
            <p:nvPr/>
          </p:nvSpPr>
          <p:spPr bwMode="auto">
            <a:xfrm>
              <a:off x="9482138" y="5683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4" name="Rectangle 1529">
              <a:extLst>
                <a:ext uri="{FF2B5EF4-FFF2-40B4-BE49-F238E27FC236}">
                  <a16:creationId xmlns:a16="http://schemas.microsoft.com/office/drawing/2014/main" id="{5937FD5F-6ACA-4507-BDBA-633F8386FF64}"/>
                </a:ext>
              </a:extLst>
            </p:cNvPr>
            <p:cNvSpPr>
              <a:spLocks noChangeArrowheads="1"/>
            </p:cNvSpPr>
            <p:nvPr/>
          </p:nvSpPr>
          <p:spPr bwMode="auto">
            <a:xfrm>
              <a:off x="9491663" y="568325"/>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5" name="Rectangle 1530">
              <a:extLst>
                <a:ext uri="{FF2B5EF4-FFF2-40B4-BE49-F238E27FC236}">
                  <a16:creationId xmlns:a16="http://schemas.microsoft.com/office/drawing/2014/main" id="{670F85ED-C974-4CA0-9451-B9447198FDD8}"/>
                </a:ext>
              </a:extLst>
            </p:cNvPr>
            <p:cNvSpPr>
              <a:spLocks noChangeArrowheads="1"/>
            </p:cNvSpPr>
            <p:nvPr/>
          </p:nvSpPr>
          <p:spPr bwMode="auto">
            <a:xfrm>
              <a:off x="9502775" y="5683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6" name="Rectangle 1531">
              <a:extLst>
                <a:ext uri="{FF2B5EF4-FFF2-40B4-BE49-F238E27FC236}">
                  <a16:creationId xmlns:a16="http://schemas.microsoft.com/office/drawing/2014/main" id="{D8F77711-CB1D-4AB3-AEB9-2019AEA6F823}"/>
                </a:ext>
              </a:extLst>
            </p:cNvPr>
            <p:cNvSpPr>
              <a:spLocks noChangeArrowheads="1"/>
            </p:cNvSpPr>
            <p:nvPr/>
          </p:nvSpPr>
          <p:spPr bwMode="auto">
            <a:xfrm>
              <a:off x="9510713" y="568325"/>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7" name="Oval 1532">
              <a:extLst>
                <a:ext uri="{FF2B5EF4-FFF2-40B4-BE49-F238E27FC236}">
                  <a16:creationId xmlns:a16="http://schemas.microsoft.com/office/drawing/2014/main" id="{3D9FAE20-0EA3-4449-AD32-A43A58FF10E6}"/>
                </a:ext>
              </a:extLst>
            </p:cNvPr>
            <p:cNvSpPr>
              <a:spLocks noChangeArrowheads="1"/>
            </p:cNvSpPr>
            <p:nvPr/>
          </p:nvSpPr>
          <p:spPr bwMode="auto">
            <a:xfrm>
              <a:off x="9585325" y="577850"/>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8" name="Oval 1533">
              <a:extLst>
                <a:ext uri="{FF2B5EF4-FFF2-40B4-BE49-F238E27FC236}">
                  <a16:creationId xmlns:a16="http://schemas.microsoft.com/office/drawing/2014/main" id="{4361C906-A62F-45DE-BAE8-4F8C56BC3975}"/>
                </a:ext>
              </a:extLst>
            </p:cNvPr>
            <p:cNvSpPr>
              <a:spLocks noChangeArrowheads="1"/>
            </p:cNvSpPr>
            <p:nvPr/>
          </p:nvSpPr>
          <p:spPr bwMode="auto">
            <a:xfrm>
              <a:off x="9596438" y="577850"/>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9" name="Rectangle 1534">
              <a:extLst>
                <a:ext uri="{FF2B5EF4-FFF2-40B4-BE49-F238E27FC236}">
                  <a16:creationId xmlns:a16="http://schemas.microsoft.com/office/drawing/2014/main" id="{A1275AD5-38AE-40E5-83FE-8B6C1CE2B06B}"/>
                </a:ext>
              </a:extLst>
            </p:cNvPr>
            <p:cNvSpPr>
              <a:spLocks noChangeArrowheads="1"/>
            </p:cNvSpPr>
            <p:nvPr/>
          </p:nvSpPr>
          <p:spPr bwMode="auto">
            <a:xfrm>
              <a:off x="9474200" y="606425"/>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0" name="Rectangle 1535">
              <a:extLst>
                <a:ext uri="{FF2B5EF4-FFF2-40B4-BE49-F238E27FC236}">
                  <a16:creationId xmlns:a16="http://schemas.microsoft.com/office/drawing/2014/main" id="{139F7910-1F38-4BCC-B826-796A4D6E7E40}"/>
                </a:ext>
              </a:extLst>
            </p:cNvPr>
            <p:cNvSpPr>
              <a:spLocks noChangeArrowheads="1"/>
            </p:cNvSpPr>
            <p:nvPr/>
          </p:nvSpPr>
          <p:spPr bwMode="auto">
            <a:xfrm>
              <a:off x="9482138" y="6127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1" name="Rectangle 1536">
              <a:extLst>
                <a:ext uri="{FF2B5EF4-FFF2-40B4-BE49-F238E27FC236}">
                  <a16:creationId xmlns:a16="http://schemas.microsoft.com/office/drawing/2014/main" id="{DEFF6D50-985A-4081-B8AA-4974DEBDCAFC}"/>
                </a:ext>
              </a:extLst>
            </p:cNvPr>
            <p:cNvSpPr>
              <a:spLocks noChangeArrowheads="1"/>
            </p:cNvSpPr>
            <p:nvPr/>
          </p:nvSpPr>
          <p:spPr bwMode="auto">
            <a:xfrm>
              <a:off x="9491663" y="612775"/>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2" name="Rectangle 1537">
              <a:extLst>
                <a:ext uri="{FF2B5EF4-FFF2-40B4-BE49-F238E27FC236}">
                  <a16:creationId xmlns:a16="http://schemas.microsoft.com/office/drawing/2014/main" id="{37CBCDC6-BD8C-4C32-8857-46CB203C9847}"/>
                </a:ext>
              </a:extLst>
            </p:cNvPr>
            <p:cNvSpPr>
              <a:spLocks noChangeArrowheads="1"/>
            </p:cNvSpPr>
            <p:nvPr/>
          </p:nvSpPr>
          <p:spPr bwMode="auto">
            <a:xfrm>
              <a:off x="9502775" y="6127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3" name="Rectangle 1538">
              <a:extLst>
                <a:ext uri="{FF2B5EF4-FFF2-40B4-BE49-F238E27FC236}">
                  <a16:creationId xmlns:a16="http://schemas.microsoft.com/office/drawing/2014/main" id="{3554CE67-5045-4AB5-B9D9-156402661E77}"/>
                </a:ext>
              </a:extLst>
            </p:cNvPr>
            <p:cNvSpPr>
              <a:spLocks noChangeArrowheads="1"/>
            </p:cNvSpPr>
            <p:nvPr/>
          </p:nvSpPr>
          <p:spPr bwMode="auto">
            <a:xfrm>
              <a:off x="9510713" y="612775"/>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4" name="Oval 1539">
              <a:extLst>
                <a:ext uri="{FF2B5EF4-FFF2-40B4-BE49-F238E27FC236}">
                  <a16:creationId xmlns:a16="http://schemas.microsoft.com/office/drawing/2014/main" id="{751BB722-A525-4FBE-A545-25486FE3DCC1}"/>
                </a:ext>
              </a:extLst>
            </p:cNvPr>
            <p:cNvSpPr>
              <a:spLocks noChangeArrowheads="1"/>
            </p:cNvSpPr>
            <p:nvPr/>
          </p:nvSpPr>
          <p:spPr bwMode="auto">
            <a:xfrm>
              <a:off x="9585325" y="623888"/>
              <a:ext cx="4763"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5" name="Oval 1540">
              <a:extLst>
                <a:ext uri="{FF2B5EF4-FFF2-40B4-BE49-F238E27FC236}">
                  <a16:creationId xmlns:a16="http://schemas.microsoft.com/office/drawing/2014/main" id="{138816A2-79B3-406D-92EA-9323A2DFBF75}"/>
                </a:ext>
              </a:extLst>
            </p:cNvPr>
            <p:cNvSpPr>
              <a:spLocks noChangeArrowheads="1"/>
            </p:cNvSpPr>
            <p:nvPr/>
          </p:nvSpPr>
          <p:spPr bwMode="auto">
            <a:xfrm>
              <a:off x="9596438" y="623888"/>
              <a:ext cx="9525" cy="6350"/>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6" name="Freeform 1541">
              <a:extLst>
                <a:ext uri="{FF2B5EF4-FFF2-40B4-BE49-F238E27FC236}">
                  <a16:creationId xmlns:a16="http://schemas.microsoft.com/office/drawing/2014/main" id="{A451E560-979E-49D8-AC36-5AF15A796C59}"/>
                </a:ext>
              </a:extLst>
            </p:cNvPr>
            <p:cNvSpPr>
              <a:spLocks/>
            </p:cNvSpPr>
            <p:nvPr/>
          </p:nvSpPr>
          <p:spPr bwMode="auto">
            <a:xfrm>
              <a:off x="9080500" y="471488"/>
              <a:ext cx="682625" cy="222250"/>
            </a:xfrm>
            <a:custGeom>
              <a:avLst/>
              <a:gdLst>
                <a:gd name="T0" fmla="*/ 219 w 233"/>
                <a:gd name="T1" fmla="*/ 48 h 76"/>
                <a:gd name="T2" fmla="*/ 213 w 233"/>
                <a:gd name="T3" fmla="*/ 49 h 76"/>
                <a:gd name="T4" fmla="*/ 213 w 233"/>
                <a:gd name="T5" fmla="*/ 48 h 76"/>
                <a:gd name="T6" fmla="*/ 185 w 233"/>
                <a:gd name="T7" fmla="*/ 20 h 76"/>
                <a:gd name="T8" fmla="*/ 157 w 233"/>
                <a:gd name="T9" fmla="*/ 45 h 76"/>
                <a:gd name="T10" fmla="*/ 142 w 233"/>
                <a:gd name="T11" fmla="*/ 37 h 76"/>
                <a:gd name="T12" fmla="*/ 134 w 233"/>
                <a:gd name="T13" fmla="*/ 39 h 76"/>
                <a:gd name="T14" fmla="*/ 127 w 233"/>
                <a:gd name="T15" fmla="*/ 36 h 76"/>
                <a:gd name="T16" fmla="*/ 120 w 233"/>
                <a:gd name="T17" fmla="*/ 39 h 76"/>
                <a:gd name="T18" fmla="*/ 120 w 233"/>
                <a:gd name="T19" fmla="*/ 38 h 76"/>
                <a:gd name="T20" fmla="*/ 101 w 233"/>
                <a:gd name="T21" fmla="*/ 19 h 76"/>
                <a:gd name="T22" fmla="*/ 85 w 233"/>
                <a:gd name="T23" fmla="*/ 29 h 76"/>
                <a:gd name="T24" fmla="*/ 85 w 233"/>
                <a:gd name="T25" fmla="*/ 28 h 76"/>
                <a:gd name="T26" fmla="*/ 56 w 233"/>
                <a:gd name="T27" fmla="*/ 0 h 76"/>
                <a:gd name="T28" fmla="*/ 28 w 233"/>
                <a:gd name="T29" fmla="*/ 28 h 76"/>
                <a:gd name="T30" fmla="*/ 28 w 233"/>
                <a:gd name="T31" fmla="*/ 34 h 76"/>
                <a:gd name="T32" fmla="*/ 15 w 233"/>
                <a:gd name="T33" fmla="*/ 26 h 76"/>
                <a:gd name="T34" fmla="*/ 0 w 233"/>
                <a:gd name="T35" fmla="*/ 42 h 76"/>
                <a:gd name="T36" fmla="*/ 15 w 233"/>
                <a:gd name="T37" fmla="*/ 57 h 76"/>
                <a:gd name="T38" fmla="*/ 56 w 233"/>
                <a:gd name="T39" fmla="*/ 57 h 76"/>
                <a:gd name="T40" fmla="*/ 101 w 233"/>
                <a:gd name="T41" fmla="*/ 57 h 76"/>
                <a:gd name="T42" fmla="*/ 123 w 233"/>
                <a:gd name="T43" fmla="*/ 57 h 76"/>
                <a:gd name="T44" fmla="*/ 142 w 233"/>
                <a:gd name="T45" fmla="*/ 76 h 76"/>
                <a:gd name="T46" fmla="*/ 219 w 233"/>
                <a:gd name="T47" fmla="*/ 76 h 76"/>
                <a:gd name="T48" fmla="*/ 233 w 233"/>
                <a:gd name="T49" fmla="*/ 62 h 76"/>
                <a:gd name="T50" fmla="*/ 219 w 233"/>
                <a:gd name="T51" fmla="*/ 4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3" h="76">
                  <a:moveTo>
                    <a:pt x="219" y="48"/>
                  </a:moveTo>
                  <a:cubicBezTo>
                    <a:pt x="217" y="48"/>
                    <a:pt x="215" y="48"/>
                    <a:pt x="213" y="49"/>
                  </a:cubicBezTo>
                  <a:cubicBezTo>
                    <a:pt x="213" y="49"/>
                    <a:pt x="213" y="48"/>
                    <a:pt x="213" y="48"/>
                  </a:cubicBezTo>
                  <a:cubicBezTo>
                    <a:pt x="213" y="32"/>
                    <a:pt x="201" y="20"/>
                    <a:pt x="185" y="20"/>
                  </a:cubicBezTo>
                  <a:cubicBezTo>
                    <a:pt x="170" y="20"/>
                    <a:pt x="158" y="31"/>
                    <a:pt x="157" y="45"/>
                  </a:cubicBezTo>
                  <a:cubicBezTo>
                    <a:pt x="154" y="41"/>
                    <a:pt x="148" y="37"/>
                    <a:pt x="142" y="37"/>
                  </a:cubicBezTo>
                  <a:cubicBezTo>
                    <a:pt x="139" y="37"/>
                    <a:pt x="137" y="38"/>
                    <a:pt x="134" y="39"/>
                  </a:cubicBezTo>
                  <a:cubicBezTo>
                    <a:pt x="132" y="37"/>
                    <a:pt x="130" y="36"/>
                    <a:pt x="127" y="36"/>
                  </a:cubicBezTo>
                  <a:cubicBezTo>
                    <a:pt x="124" y="36"/>
                    <a:pt x="122" y="38"/>
                    <a:pt x="120" y="39"/>
                  </a:cubicBezTo>
                  <a:cubicBezTo>
                    <a:pt x="120" y="39"/>
                    <a:pt x="120" y="39"/>
                    <a:pt x="120" y="38"/>
                  </a:cubicBezTo>
                  <a:cubicBezTo>
                    <a:pt x="120" y="28"/>
                    <a:pt x="111" y="19"/>
                    <a:pt x="101" y="19"/>
                  </a:cubicBezTo>
                  <a:cubicBezTo>
                    <a:pt x="94" y="19"/>
                    <a:pt x="88" y="23"/>
                    <a:pt x="85" y="29"/>
                  </a:cubicBezTo>
                  <a:cubicBezTo>
                    <a:pt x="85" y="28"/>
                    <a:pt x="85" y="28"/>
                    <a:pt x="85" y="28"/>
                  </a:cubicBezTo>
                  <a:cubicBezTo>
                    <a:pt x="85" y="13"/>
                    <a:pt x="72" y="0"/>
                    <a:pt x="56" y="0"/>
                  </a:cubicBezTo>
                  <a:cubicBezTo>
                    <a:pt x="41" y="0"/>
                    <a:pt x="28" y="13"/>
                    <a:pt x="28" y="28"/>
                  </a:cubicBezTo>
                  <a:cubicBezTo>
                    <a:pt x="28" y="30"/>
                    <a:pt x="28" y="32"/>
                    <a:pt x="28" y="34"/>
                  </a:cubicBezTo>
                  <a:cubicBezTo>
                    <a:pt x="26" y="30"/>
                    <a:pt x="21" y="26"/>
                    <a:pt x="15" y="26"/>
                  </a:cubicBezTo>
                  <a:cubicBezTo>
                    <a:pt x="7" y="26"/>
                    <a:pt x="0" y="33"/>
                    <a:pt x="0" y="42"/>
                  </a:cubicBezTo>
                  <a:cubicBezTo>
                    <a:pt x="0" y="50"/>
                    <a:pt x="7" y="57"/>
                    <a:pt x="15" y="57"/>
                  </a:cubicBezTo>
                  <a:cubicBezTo>
                    <a:pt x="56" y="57"/>
                    <a:pt x="56" y="57"/>
                    <a:pt x="56" y="57"/>
                  </a:cubicBezTo>
                  <a:cubicBezTo>
                    <a:pt x="101" y="57"/>
                    <a:pt x="101" y="57"/>
                    <a:pt x="101" y="57"/>
                  </a:cubicBezTo>
                  <a:cubicBezTo>
                    <a:pt x="123" y="57"/>
                    <a:pt x="123" y="57"/>
                    <a:pt x="123" y="57"/>
                  </a:cubicBezTo>
                  <a:cubicBezTo>
                    <a:pt x="123" y="67"/>
                    <a:pt x="131" y="76"/>
                    <a:pt x="142" y="76"/>
                  </a:cubicBezTo>
                  <a:cubicBezTo>
                    <a:pt x="219" y="76"/>
                    <a:pt x="219" y="76"/>
                    <a:pt x="219" y="76"/>
                  </a:cubicBezTo>
                  <a:cubicBezTo>
                    <a:pt x="227" y="76"/>
                    <a:pt x="233" y="69"/>
                    <a:pt x="233" y="62"/>
                  </a:cubicBezTo>
                  <a:cubicBezTo>
                    <a:pt x="233" y="54"/>
                    <a:pt x="227" y="48"/>
                    <a:pt x="219" y="4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7" name="Freeform 1542">
              <a:extLst>
                <a:ext uri="{FF2B5EF4-FFF2-40B4-BE49-F238E27FC236}">
                  <a16:creationId xmlns:a16="http://schemas.microsoft.com/office/drawing/2014/main" id="{72310617-BFA9-4478-816E-1B71514A5A2F}"/>
                </a:ext>
              </a:extLst>
            </p:cNvPr>
            <p:cNvSpPr>
              <a:spLocks/>
            </p:cNvSpPr>
            <p:nvPr/>
          </p:nvSpPr>
          <p:spPr bwMode="auto">
            <a:xfrm>
              <a:off x="9096375" y="749300"/>
              <a:ext cx="357188" cy="214313"/>
            </a:xfrm>
            <a:custGeom>
              <a:avLst/>
              <a:gdLst>
                <a:gd name="T0" fmla="*/ 0 w 122"/>
                <a:gd name="T1" fmla="*/ 0 h 73"/>
                <a:gd name="T2" fmla="*/ 0 w 122"/>
                <a:gd name="T3" fmla="*/ 73 h 73"/>
                <a:gd name="T4" fmla="*/ 44 w 122"/>
                <a:gd name="T5" fmla="*/ 73 h 73"/>
                <a:gd name="T6" fmla="*/ 76 w 122"/>
                <a:gd name="T7" fmla="*/ 62 h 73"/>
                <a:gd name="T8" fmla="*/ 108 w 122"/>
                <a:gd name="T9" fmla="*/ 73 h 73"/>
                <a:gd name="T10" fmla="*/ 122 w 122"/>
                <a:gd name="T11" fmla="*/ 73 h 73"/>
                <a:gd name="T12" fmla="*/ 122 w 122"/>
                <a:gd name="T13" fmla="*/ 0 h 73"/>
                <a:gd name="T14" fmla="*/ 0 w 122"/>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73">
                  <a:moveTo>
                    <a:pt x="0" y="0"/>
                  </a:moveTo>
                  <a:cubicBezTo>
                    <a:pt x="0" y="73"/>
                    <a:pt x="0" y="73"/>
                    <a:pt x="0" y="73"/>
                  </a:cubicBezTo>
                  <a:cubicBezTo>
                    <a:pt x="44" y="73"/>
                    <a:pt x="44" y="73"/>
                    <a:pt x="44" y="73"/>
                  </a:cubicBezTo>
                  <a:cubicBezTo>
                    <a:pt x="52" y="66"/>
                    <a:pt x="64" y="62"/>
                    <a:pt x="76" y="62"/>
                  </a:cubicBezTo>
                  <a:cubicBezTo>
                    <a:pt x="88" y="62"/>
                    <a:pt x="100" y="66"/>
                    <a:pt x="108" y="73"/>
                  </a:cubicBezTo>
                  <a:cubicBezTo>
                    <a:pt x="122" y="73"/>
                    <a:pt x="122" y="73"/>
                    <a:pt x="122" y="73"/>
                  </a:cubicBezTo>
                  <a:cubicBezTo>
                    <a:pt x="122" y="0"/>
                    <a:pt x="122" y="0"/>
                    <a:pt x="122" y="0"/>
                  </a:cubicBez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8" name="Freeform 1543">
              <a:extLst>
                <a:ext uri="{FF2B5EF4-FFF2-40B4-BE49-F238E27FC236}">
                  <a16:creationId xmlns:a16="http://schemas.microsoft.com/office/drawing/2014/main" id="{BBA86867-C62B-4F1D-9A47-0809FDBAA704}"/>
                </a:ext>
              </a:extLst>
            </p:cNvPr>
            <p:cNvSpPr>
              <a:spLocks/>
            </p:cNvSpPr>
            <p:nvPr/>
          </p:nvSpPr>
          <p:spPr bwMode="auto">
            <a:xfrm>
              <a:off x="9326563" y="749300"/>
              <a:ext cx="127000" cy="127000"/>
            </a:xfrm>
            <a:custGeom>
              <a:avLst/>
              <a:gdLst>
                <a:gd name="T0" fmla="*/ 0 w 80"/>
                <a:gd name="T1" fmla="*/ 0 h 80"/>
                <a:gd name="T2" fmla="*/ 80 w 80"/>
                <a:gd name="T3" fmla="*/ 80 h 80"/>
                <a:gd name="T4" fmla="*/ 80 w 80"/>
                <a:gd name="T5" fmla="*/ 0 h 80"/>
                <a:gd name="T6" fmla="*/ 0 w 80"/>
                <a:gd name="T7" fmla="*/ 0 h 80"/>
              </a:gdLst>
              <a:ahLst/>
              <a:cxnLst>
                <a:cxn ang="0">
                  <a:pos x="T0" y="T1"/>
                </a:cxn>
                <a:cxn ang="0">
                  <a:pos x="T2" y="T3"/>
                </a:cxn>
                <a:cxn ang="0">
                  <a:pos x="T4" y="T5"/>
                </a:cxn>
                <a:cxn ang="0">
                  <a:pos x="T6" y="T7"/>
                </a:cxn>
              </a:cxnLst>
              <a:rect l="0" t="0" r="r" b="b"/>
              <a:pathLst>
                <a:path w="80" h="80">
                  <a:moveTo>
                    <a:pt x="0" y="0"/>
                  </a:moveTo>
                  <a:lnTo>
                    <a:pt x="80" y="80"/>
                  </a:lnTo>
                  <a:lnTo>
                    <a:pt x="80" y="0"/>
                  </a:ln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9" name="Freeform 1544">
              <a:extLst>
                <a:ext uri="{FF2B5EF4-FFF2-40B4-BE49-F238E27FC236}">
                  <a16:creationId xmlns:a16="http://schemas.microsoft.com/office/drawing/2014/main" id="{3FE1C94A-9B8A-4C07-BF00-1B4964EA7C47}"/>
                </a:ext>
              </a:extLst>
            </p:cNvPr>
            <p:cNvSpPr>
              <a:spLocks/>
            </p:cNvSpPr>
            <p:nvPr/>
          </p:nvSpPr>
          <p:spPr bwMode="auto">
            <a:xfrm>
              <a:off x="9118600" y="762000"/>
              <a:ext cx="311150" cy="190500"/>
            </a:xfrm>
            <a:custGeom>
              <a:avLst/>
              <a:gdLst>
                <a:gd name="T0" fmla="*/ 68 w 106"/>
                <a:gd name="T1" fmla="*/ 58 h 65"/>
                <a:gd name="T2" fmla="*/ 94 w 106"/>
                <a:gd name="T3" fmla="*/ 65 h 65"/>
                <a:gd name="T4" fmla="*/ 106 w 106"/>
                <a:gd name="T5" fmla="*/ 65 h 65"/>
                <a:gd name="T6" fmla="*/ 106 w 106"/>
                <a:gd name="T7" fmla="*/ 0 h 65"/>
                <a:gd name="T8" fmla="*/ 0 w 106"/>
                <a:gd name="T9" fmla="*/ 0 h 65"/>
                <a:gd name="T10" fmla="*/ 0 w 106"/>
                <a:gd name="T11" fmla="*/ 65 h 65"/>
                <a:gd name="T12" fmla="*/ 42 w 106"/>
                <a:gd name="T13" fmla="*/ 65 h 65"/>
                <a:gd name="T14" fmla="*/ 68 w 106"/>
                <a:gd name="T15" fmla="*/ 58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65">
                  <a:moveTo>
                    <a:pt x="68" y="58"/>
                  </a:moveTo>
                  <a:cubicBezTo>
                    <a:pt x="77" y="58"/>
                    <a:pt x="86" y="60"/>
                    <a:pt x="94" y="65"/>
                  </a:cubicBezTo>
                  <a:cubicBezTo>
                    <a:pt x="106" y="65"/>
                    <a:pt x="106" y="65"/>
                    <a:pt x="106" y="65"/>
                  </a:cubicBezTo>
                  <a:cubicBezTo>
                    <a:pt x="106" y="0"/>
                    <a:pt x="106" y="0"/>
                    <a:pt x="106" y="0"/>
                  </a:cubicBezTo>
                  <a:cubicBezTo>
                    <a:pt x="0" y="0"/>
                    <a:pt x="0" y="0"/>
                    <a:pt x="0" y="0"/>
                  </a:cubicBezTo>
                  <a:cubicBezTo>
                    <a:pt x="0" y="65"/>
                    <a:pt x="0" y="65"/>
                    <a:pt x="0" y="65"/>
                  </a:cubicBezTo>
                  <a:cubicBezTo>
                    <a:pt x="42" y="65"/>
                    <a:pt x="42" y="65"/>
                    <a:pt x="42" y="65"/>
                  </a:cubicBezTo>
                  <a:cubicBezTo>
                    <a:pt x="50" y="60"/>
                    <a:pt x="59" y="58"/>
                    <a:pt x="68" y="58"/>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0" name="Freeform 1545">
              <a:extLst>
                <a:ext uri="{FF2B5EF4-FFF2-40B4-BE49-F238E27FC236}">
                  <a16:creationId xmlns:a16="http://schemas.microsoft.com/office/drawing/2014/main" id="{CD42C460-F3ED-4370-A4ED-683AAB58684E}"/>
                </a:ext>
              </a:extLst>
            </p:cNvPr>
            <p:cNvSpPr>
              <a:spLocks/>
            </p:cNvSpPr>
            <p:nvPr/>
          </p:nvSpPr>
          <p:spPr bwMode="auto">
            <a:xfrm>
              <a:off x="9415463" y="963613"/>
              <a:ext cx="90488" cy="20638"/>
            </a:xfrm>
            <a:custGeom>
              <a:avLst/>
              <a:gdLst>
                <a:gd name="T0" fmla="*/ 0 w 31"/>
                <a:gd name="T1" fmla="*/ 0 h 7"/>
                <a:gd name="T2" fmla="*/ 7 w 31"/>
                <a:gd name="T3" fmla="*/ 7 h 7"/>
                <a:gd name="T4" fmla="*/ 26 w 31"/>
                <a:gd name="T5" fmla="*/ 7 h 7"/>
                <a:gd name="T6" fmla="*/ 31 w 31"/>
                <a:gd name="T7" fmla="*/ 2 h 7"/>
                <a:gd name="T8" fmla="*/ 31 w 31"/>
                <a:gd name="T9" fmla="*/ 0 h 7"/>
                <a:gd name="T10" fmla="*/ 0 w 31"/>
                <a:gd name="T11" fmla="*/ 0 h 7"/>
              </a:gdLst>
              <a:ahLst/>
              <a:cxnLst>
                <a:cxn ang="0">
                  <a:pos x="T0" y="T1"/>
                </a:cxn>
                <a:cxn ang="0">
                  <a:pos x="T2" y="T3"/>
                </a:cxn>
                <a:cxn ang="0">
                  <a:pos x="T4" y="T5"/>
                </a:cxn>
                <a:cxn ang="0">
                  <a:pos x="T6" y="T7"/>
                </a:cxn>
                <a:cxn ang="0">
                  <a:pos x="T8" y="T9"/>
                </a:cxn>
                <a:cxn ang="0">
                  <a:pos x="T10" y="T11"/>
                </a:cxn>
              </a:cxnLst>
              <a:rect l="0" t="0" r="r" b="b"/>
              <a:pathLst>
                <a:path w="31" h="7">
                  <a:moveTo>
                    <a:pt x="0" y="0"/>
                  </a:moveTo>
                  <a:cubicBezTo>
                    <a:pt x="2" y="2"/>
                    <a:pt x="4" y="4"/>
                    <a:pt x="7" y="7"/>
                  </a:cubicBezTo>
                  <a:cubicBezTo>
                    <a:pt x="26" y="7"/>
                    <a:pt x="26" y="7"/>
                    <a:pt x="26" y="7"/>
                  </a:cubicBezTo>
                  <a:cubicBezTo>
                    <a:pt x="29" y="7"/>
                    <a:pt x="31" y="5"/>
                    <a:pt x="31" y="2"/>
                  </a:cubicBezTo>
                  <a:cubicBezTo>
                    <a:pt x="31" y="0"/>
                    <a:pt x="31" y="0"/>
                    <a:pt x="31" y="0"/>
                  </a:cubicBezTo>
                  <a:lnTo>
                    <a:pt x="0" y="0"/>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1" name="Freeform 1546">
              <a:extLst>
                <a:ext uri="{FF2B5EF4-FFF2-40B4-BE49-F238E27FC236}">
                  <a16:creationId xmlns:a16="http://schemas.microsoft.com/office/drawing/2014/main" id="{0DEF0B7A-F504-438D-913F-4C883094BD9E}"/>
                </a:ext>
              </a:extLst>
            </p:cNvPr>
            <p:cNvSpPr>
              <a:spLocks/>
            </p:cNvSpPr>
            <p:nvPr/>
          </p:nvSpPr>
          <p:spPr bwMode="auto">
            <a:xfrm>
              <a:off x="9045575" y="963613"/>
              <a:ext cx="179388" cy="20638"/>
            </a:xfrm>
            <a:custGeom>
              <a:avLst/>
              <a:gdLst>
                <a:gd name="T0" fmla="*/ 61 w 61"/>
                <a:gd name="T1" fmla="*/ 0 h 7"/>
                <a:gd name="T2" fmla="*/ 0 w 61"/>
                <a:gd name="T3" fmla="*/ 0 h 7"/>
                <a:gd name="T4" fmla="*/ 0 w 61"/>
                <a:gd name="T5" fmla="*/ 2 h 7"/>
                <a:gd name="T6" fmla="*/ 4 w 61"/>
                <a:gd name="T7" fmla="*/ 7 h 7"/>
                <a:gd name="T8" fmla="*/ 53 w 61"/>
                <a:gd name="T9" fmla="*/ 7 h 7"/>
                <a:gd name="T10" fmla="*/ 61 w 61"/>
                <a:gd name="T11" fmla="*/ 0 h 7"/>
              </a:gdLst>
              <a:ahLst/>
              <a:cxnLst>
                <a:cxn ang="0">
                  <a:pos x="T0" y="T1"/>
                </a:cxn>
                <a:cxn ang="0">
                  <a:pos x="T2" y="T3"/>
                </a:cxn>
                <a:cxn ang="0">
                  <a:pos x="T4" y="T5"/>
                </a:cxn>
                <a:cxn ang="0">
                  <a:pos x="T6" y="T7"/>
                </a:cxn>
                <a:cxn ang="0">
                  <a:pos x="T8" y="T9"/>
                </a:cxn>
                <a:cxn ang="0">
                  <a:pos x="T10" y="T11"/>
                </a:cxn>
              </a:cxnLst>
              <a:rect l="0" t="0" r="r" b="b"/>
              <a:pathLst>
                <a:path w="61" h="7">
                  <a:moveTo>
                    <a:pt x="61" y="0"/>
                  </a:moveTo>
                  <a:cubicBezTo>
                    <a:pt x="0" y="0"/>
                    <a:pt x="0" y="0"/>
                    <a:pt x="0" y="0"/>
                  </a:cubicBezTo>
                  <a:cubicBezTo>
                    <a:pt x="0" y="2"/>
                    <a:pt x="0" y="2"/>
                    <a:pt x="0" y="2"/>
                  </a:cubicBezTo>
                  <a:cubicBezTo>
                    <a:pt x="0" y="5"/>
                    <a:pt x="2" y="7"/>
                    <a:pt x="4" y="7"/>
                  </a:cubicBezTo>
                  <a:cubicBezTo>
                    <a:pt x="53" y="7"/>
                    <a:pt x="53" y="7"/>
                    <a:pt x="53" y="7"/>
                  </a:cubicBezTo>
                  <a:cubicBezTo>
                    <a:pt x="56" y="4"/>
                    <a:pt x="58" y="2"/>
                    <a:pt x="61" y="0"/>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2" name="Rectangle 1547">
              <a:extLst>
                <a:ext uri="{FF2B5EF4-FFF2-40B4-BE49-F238E27FC236}">
                  <a16:creationId xmlns:a16="http://schemas.microsoft.com/office/drawing/2014/main" id="{6CEE3C0F-EFFD-4CB7-B05D-30F5E2588D9E}"/>
                </a:ext>
              </a:extLst>
            </p:cNvPr>
            <p:cNvSpPr>
              <a:spLocks noChangeArrowheads="1"/>
            </p:cNvSpPr>
            <p:nvPr/>
          </p:nvSpPr>
          <p:spPr bwMode="auto">
            <a:xfrm>
              <a:off x="9312275" y="779463"/>
              <a:ext cx="90488" cy="6350"/>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3" name="Rectangle 1548">
              <a:extLst>
                <a:ext uri="{FF2B5EF4-FFF2-40B4-BE49-F238E27FC236}">
                  <a16:creationId xmlns:a16="http://schemas.microsoft.com/office/drawing/2014/main" id="{736C04C5-0258-42A5-B5A1-185A4AFC7CD5}"/>
                </a:ext>
              </a:extLst>
            </p:cNvPr>
            <p:cNvSpPr>
              <a:spLocks noChangeArrowheads="1"/>
            </p:cNvSpPr>
            <p:nvPr/>
          </p:nvSpPr>
          <p:spPr bwMode="auto">
            <a:xfrm>
              <a:off x="9312275" y="800100"/>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4" name="Rectangle 1549">
              <a:extLst>
                <a:ext uri="{FF2B5EF4-FFF2-40B4-BE49-F238E27FC236}">
                  <a16:creationId xmlns:a16="http://schemas.microsoft.com/office/drawing/2014/main" id="{9C45C141-14A5-4482-9AAC-A8B3AEB436C7}"/>
                </a:ext>
              </a:extLst>
            </p:cNvPr>
            <p:cNvSpPr>
              <a:spLocks noChangeArrowheads="1"/>
            </p:cNvSpPr>
            <p:nvPr/>
          </p:nvSpPr>
          <p:spPr bwMode="auto">
            <a:xfrm>
              <a:off x="9312275" y="820738"/>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5" name="Rectangle 1550">
              <a:extLst>
                <a:ext uri="{FF2B5EF4-FFF2-40B4-BE49-F238E27FC236}">
                  <a16:creationId xmlns:a16="http://schemas.microsoft.com/office/drawing/2014/main" id="{5C3F1A3C-5720-44B3-A4A8-783C168F36D6}"/>
                </a:ext>
              </a:extLst>
            </p:cNvPr>
            <p:cNvSpPr>
              <a:spLocks noChangeArrowheads="1"/>
            </p:cNvSpPr>
            <p:nvPr/>
          </p:nvSpPr>
          <p:spPr bwMode="auto">
            <a:xfrm>
              <a:off x="9312275" y="841375"/>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6" name="Rectangle 1551">
              <a:extLst>
                <a:ext uri="{FF2B5EF4-FFF2-40B4-BE49-F238E27FC236}">
                  <a16:creationId xmlns:a16="http://schemas.microsoft.com/office/drawing/2014/main" id="{12245031-A375-4356-9DD7-5459D406053E}"/>
                </a:ext>
              </a:extLst>
            </p:cNvPr>
            <p:cNvSpPr>
              <a:spLocks noChangeArrowheads="1"/>
            </p:cNvSpPr>
            <p:nvPr/>
          </p:nvSpPr>
          <p:spPr bwMode="auto">
            <a:xfrm>
              <a:off x="9312275" y="863600"/>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7" name="Rectangle 1552">
              <a:extLst>
                <a:ext uri="{FF2B5EF4-FFF2-40B4-BE49-F238E27FC236}">
                  <a16:creationId xmlns:a16="http://schemas.microsoft.com/office/drawing/2014/main" id="{69AB44F0-19BB-4AF2-8AEC-F62726B36267}"/>
                </a:ext>
              </a:extLst>
            </p:cNvPr>
            <p:cNvSpPr>
              <a:spLocks noChangeArrowheads="1"/>
            </p:cNvSpPr>
            <p:nvPr/>
          </p:nvSpPr>
          <p:spPr bwMode="auto">
            <a:xfrm>
              <a:off x="9312275" y="884238"/>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8" name="Rectangle 1553">
              <a:extLst>
                <a:ext uri="{FF2B5EF4-FFF2-40B4-BE49-F238E27FC236}">
                  <a16:creationId xmlns:a16="http://schemas.microsoft.com/office/drawing/2014/main" id="{17F11CF3-6203-43F8-856B-8F41B2216432}"/>
                </a:ext>
              </a:extLst>
            </p:cNvPr>
            <p:cNvSpPr>
              <a:spLocks noChangeArrowheads="1"/>
            </p:cNvSpPr>
            <p:nvPr/>
          </p:nvSpPr>
          <p:spPr bwMode="auto">
            <a:xfrm>
              <a:off x="9312275" y="904875"/>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9" name="Freeform 1554">
              <a:extLst>
                <a:ext uri="{FF2B5EF4-FFF2-40B4-BE49-F238E27FC236}">
                  <a16:creationId xmlns:a16="http://schemas.microsoft.com/office/drawing/2014/main" id="{CE16482E-8F59-45BF-81EF-F400206FACF0}"/>
                </a:ext>
              </a:extLst>
            </p:cNvPr>
            <p:cNvSpPr>
              <a:spLocks/>
            </p:cNvSpPr>
            <p:nvPr/>
          </p:nvSpPr>
          <p:spPr bwMode="auto">
            <a:xfrm>
              <a:off x="9312275" y="925513"/>
              <a:ext cx="90488" cy="9525"/>
            </a:xfrm>
            <a:custGeom>
              <a:avLst/>
              <a:gdLst>
                <a:gd name="T0" fmla="*/ 2 w 31"/>
                <a:gd name="T1" fmla="*/ 2 h 3"/>
                <a:gd name="T2" fmla="*/ 14 w 31"/>
                <a:gd name="T3" fmla="*/ 3 h 3"/>
                <a:gd name="T4" fmla="*/ 31 w 31"/>
                <a:gd name="T5" fmla="*/ 3 h 3"/>
                <a:gd name="T6" fmla="*/ 31 w 31"/>
                <a:gd name="T7" fmla="*/ 0 h 3"/>
                <a:gd name="T8" fmla="*/ 0 w 31"/>
                <a:gd name="T9" fmla="*/ 0 h 3"/>
                <a:gd name="T10" fmla="*/ 0 w 31"/>
                <a:gd name="T11" fmla="*/ 2 h 3"/>
                <a:gd name="T12" fmla="*/ 2 w 31"/>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1" h="3">
                  <a:moveTo>
                    <a:pt x="2" y="2"/>
                  </a:moveTo>
                  <a:cubicBezTo>
                    <a:pt x="6" y="2"/>
                    <a:pt x="10" y="2"/>
                    <a:pt x="14" y="3"/>
                  </a:cubicBezTo>
                  <a:cubicBezTo>
                    <a:pt x="31" y="3"/>
                    <a:pt x="31" y="3"/>
                    <a:pt x="31" y="3"/>
                  </a:cubicBezTo>
                  <a:cubicBezTo>
                    <a:pt x="31" y="0"/>
                    <a:pt x="31" y="0"/>
                    <a:pt x="31" y="0"/>
                  </a:cubicBezTo>
                  <a:cubicBezTo>
                    <a:pt x="0" y="0"/>
                    <a:pt x="0" y="0"/>
                    <a:pt x="0" y="0"/>
                  </a:cubicBezTo>
                  <a:cubicBezTo>
                    <a:pt x="0" y="2"/>
                    <a:pt x="0" y="2"/>
                    <a:pt x="0" y="2"/>
                  </a:cubicBezTo>
                  <a:cubicBezTo>
                    <a:pt x="1" y="2"/>
                    <a:pt x="1" y="2"/>
                    <a:pt x="2" y="2"/>
                  </a:cubicBezTo>
                </a:path>
              </a:pathLst>
            </a:custGeom>
            <a:solidFill>
              <a:srgbClr val="C58D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0" name="Freeform 1555">
              <a:extLst>
                <a:ext uri="{FF2B5EF4-FFF2-40B4-BE49-F238E27FC236}">
                  <a16:creationId xmlns:a16="http://schemas.microsoft.com/office/drawing/2014/main" id="{0B0948CC-842D-4EF7-BA75-C2E2E57C7FEA}"/>
                </a:ext>
              </a:extLst>
            </p:cNvPr>
            <p:cNvSpPr>
              <a:spLocks/>
            </p:cNvSpPr>
            <p:nvPr/>
          </p:nvSpPr>
          <p:spPr bwMode="auto">
            <a:xfrm>
              <a:off x="9142413" y="776288"/>
              <a:ext cx="76200" cy="82550"/>
            </a:xfrm>
            <a:custGeom>
              <a:avLst/>
              <a:gdLst>
                <a:gd name="T0" fmla="*/ 26 w 26"/>
                <a:gd name="T1" fmla="*/ 28 h 28"/>
                <a:gd name="T2" fmla="*/ 0 w 26"/>
                <a:gd name="T3" fmla="*/ 19 h 28"/>
                <a:gd name="T4" fmla="*/ 26 w 26"/>
                <a:gd name="T5" fmla="*/ 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0" y="19"/>
                    <a:pt x="0" y="19"/>
                    <a:pt x="0" y="19"/>
                  </a:cubicBezTo>
                  <a:cubicBezTo>
                    <a:pt x="4" y="8"/>
                    <a:pt x="14" y="0"/>
                    <a:pt x="26" y="0"/>
                  </a:cubicBezTo>
                  <a:lnTo>
                    <a:pt x="26"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1" name="Freeform 1556">
              <a:extLst>
                <a:ext uri="{FF2B5EF4-FFF2-40B4-BE49-F238E27FC236}">
                  <a16:creationId xmlns:a16="http://schemas.microsoft.com/office/drawing/2014/main" id="{14469C80-8762-46D4-920F-735E1F8315D5}"/>
                </a:ext>
              </a:extLst>
            </p:cNvPr>
            <p:cNvSpPr>
              <a:spLocks/>
            </p:cNvSpPr>
            <p:nvPr/>
          </p:nvSpPr>
          <p:spPr bwMode="auto">
            <a:xfrm>
              <a:off x="9142413" y="858838"/>
              <a:ext cx="76200" cy="60325"/>
            </a:xfrm>
            <a:custGeom>
              <a:avLst/>
              <a:gdLst>
                <a:gd name="T0" fmla="*/ 26 w 26"/>
                <a:gd name="T1" fmla="*/ 0 h 21"/>
                <a:gd name="T2" fmla="*/ 10 w 26"/>
                <a:gd name="T3" fmla="*/ 21 h 21"/>
                <a:gd name="T4" fmla="*/ 0 w 26"/>
                <a:gd name="T5" fmla="*/ 8 h 21"/>
                <a:gd name="T6" fmla="*/ 26 w 26"/>
                <a:gd name="T7" fmla="*/ 0 h 21"/>
              </a:gdLst>
              <a:ahLst/>
              <a:cxnLst>
                <a:cxn ang="0">
                  <a:pos x="T0" y="T1"/>
                </a:cxn>
                <a:cxn ang="0">
                  <a:pos x="T2" y="T3"/>
                </a:cxn>
                <a:cxn ang="0">
                  <a:pos x="T4" y="T5"/>
                </a:cxn>
                <a:cxn ang="0">
                  <a:pos x="T6" y="T7"/>
                </a:cxn>
              </a:cxnLst>
              <a:rect l="0" t="0" r="r" b="b"/>
              <a:pathLst>
                <a:path w="26" h="21">
                  <a:moveTo>
                    <a:pt x="26" y="0"/>
                  </a:moveTo>
                  <a:cubicBezTo>
                    <a:pt x="10" y="21"/>
                    <a:pt x="10" y="21"/>
                    <a:pt x="10" y="21"/>
                  </a:cubicBezTo>
                  <a:cubicBezTo>
                    <a:pt x="5" y="18"/>
                    <a:pt x="2" y="14"/>
                    <a:pt x="0" y="8"/>
                  </a:cubicBezTo>
                  <a:lnTo>
                    <a:pt x="2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2" name="Freeform 1557">
              <a:extLst>
                <a:ext uri="{FF2B5EF4-FFF2-40B4-BE49-F238E27FC236}">
                  <a16:creationId xmlns:a16="http://schemas.microsoft.com/office/drawing/2014/main" id="{8E1D5FB7-DBAF-4550-8DE6-CA73199ED51C}"/>
                </a:ext>
              </a:extLst>
            </p:cNvPr>
            <p:cNvSpPr>
              <a:spLocks/>
            </p:cNvSpPr>
            <p:nvPr/>
          </p:nvSpPr>
          <p:spPr bwMode="auto">
            <a:xfrm>
              <a:off x="9172575" y="858838"/>
              <a:ext cx="122238" cy="87313"/>
            </a:xfrm>
            <a:custGeom>
              <a:avLst/>
              <a:gdLst>
                <a:gd name="T0" fmla="*/ 16 w 42"/>
                <a:gd name="T1" fmla="*/ 0 h 30"/>
                <a:gd name="T2" fmla="*/ 42 w 42"/>
                <a:gd name="T3" fmla="*/ 8 h 30"/>
                <a:gd name="T4" fmla="*/ 7 w 42"/>
                <a:gd name="T5" fmla="*/ 25 h 30"/>
                <a:gd name="T6" fmla="*/ 0 w 42"/>
                <a:gd name="T7" fmla="*/ 21 h 30"/>
                <a:gd name="T8" fmla="*/ 16 w 42"/>
                <a:gd name="T9" fmla="*/ 0 h 30"/>
              </a:gdLst>
              <a:ahLst/>
              <a:cxnLst>
                <a:cxn ang="0">
                  <a:pos x="T0" y="T1"/>
                </a:cxn>
                <a:cxn ang="0">
                  <a:pos x="T2" y="T3"/>
                </a:cxn>
                <a:cxn ang="0">
                  <a:pos x="T4" y="T5"/>
                </a:cxn>
                <a:cxn ang="0">
                  <a:pos x="T6" y="T7"/>
                </a:cxn>
                <a:cxn ang="0">
                  <a:pos x="T8" y="T9"/>
                </a:cxn>
              </a:cxnLst>
              <a:rect l="0" t="0" r="r" b="b"/>
              <a:pathLst>
                <a:path w="42" h="30">
                  <a:moveTo>
                    <a:pt x="16" y="0"/>
                  </a:moveTo>
                  <a:cubicBezTo>
                    <a:pt x="42" y="8"/>
                    <a:pt x="42" y="8"/>
                    <a:pt x="42" y="8"/>
                  </a:cubicBezTo>
                  <a:cubicBezTo>
                    <a:pt x="37" y="22"/>
                    <a:pt x="22" y="30"/>
                    <a:pt x="7" y="25"/>
                  </a:cubicBezTo>
                  <a:cubicBezTo>
                    <a:pt x="5" y="24"/>
                    <a:pt x="2" y="23"/>
                    <a:pt x="0" y="21"/>
                  </a:cubicBezTo>
                  <a:lnTo>
                    <a:pt x="16"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3" name="Freeform 1558">
              <a:extLst>
                <a:ext uri="{FF2B5EF4-FFF2-40B4-BE49-F238E27FC236}">
                  <a16:creationId xmlns:a16="http://schemas.microsoft.com/office/drawing/2014/main" id="{B10F543B-02E0-4CDE-AC34-EE1A8DB3CC28}"/>
                </a:ext>
              </a:extLst>
            </p:cNvPr>
            <p:cNvSpPr>
              <a:spLocks/>
            </p:cNvSpPr>
            <p:nvPr/>
          </p:nvSpPr>
          <p:spPr bwMode="auto">
            <a:xfrm>
              <a:off x="9218613" y="776288"/>
              <a:ext cx="79375" cy="104775"/>
            </a:xfrm>
            <a:custGeom>
              <a:avLst/>
              <a:gdLst>
                <a:gd name="T0" fmla="*/ 0 w 27"/>
                <a:gd name="T1" fmla="*/ 28 h 36"/>
                <a:gd name="T2" fmla="*/ 0 w 27"/>
                <a:gd name="T3" fmla="*/ 0 h 36"/>
                <a:gd name="T4" fmla="*/ 27 w 27"/>
                <a:gd name="T5" fmla="*/ 28 h 36"/>
                <a:gd name="T6" fmla="*/ 26 w 27"/>
                <a:gd name="T7" fmla="*/ 36 h 36"/>
                <a:gd name="T8" fmla="*/ 0 w 27"/>
                <a:gd name="T9" fmla="*/ 28 h 36"/>
              </a:gdLst>
              <a:ahLst/>
              <a:cxnLst>
                <a:cxn ang="0">
                  <a:pos x="T0" y="T1"/>
                </a:cxn>
                <a:cxn ang="0">
                  <a:pos x="T2" y="T3"/>
                </a:cxn>
                <a:cxn ang="0">
                  <a:pos x="T4" y="T5"/>
                </a:cxn>
                <a:cxn ang="0">
                  <a:pos x="T6" y="T7"/>
                </a:cxn>
                <a:cxn ang="0">
                  <a:pos x="T8" y="T9"/>
                </a:cxn>
              </a:cxnLst>
              <a:rect l="0" t="0" r="r" b="b"/>
              <a:pathLst>
                <a:path w="27" h="36">
                  <a:moveTo>
                    <a:pt x="0" y="28"/>
                  </a:moveTo>
                  <a:cubicBezTo>
                    <a:pt x="0" y="0"/>
                    <a:pt x="0" y="0"/>
                    <a:pt x="0" y="0"/>
                  </a:cubicBezTo>
                  <a:cubicBezTo>
                    <a:pt x="15" y="0"/>
                    <a:pt x="27" y="13"/>
                    <a:pt x="27" y="28"/>
                  </a:cubicBezTo>
                  <a:cubicBezTo>
                    <a:pt x="27" y="31"/>
                    <a:pt x="27" y="33"/>
                    <a:pt x="26" y="36"/>
                  </a:cubicBezTo>
                  <a:lnTo>
                    <a:pt x="0" y="28"/>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4" name="Freeform 1559">
              <a:extLst>
                <a:ext uri="{FF2B5EF4-FFF2-40B4-BE49-F238E27FC236}">
                  <a16:creationId xmlns:a16="http://schemas.microsoft.com/office/drawing/2014/main" id="{A959DBBD-3AFE-4D7C-8BBB-8F44ADD0CB77}"/>
                </a:ext>
              </a:extLst>
            </p:cNvPr>
            <p:cNvSpPr>
              <a:spLocks/>
            </p:cNvSpPr>
            <p:nvPr/>
          </p:nvSpPr>
          <p:spPr bwMode="auto">
            <a:xfrm>
              <a:off x="9625013" y="990600"/>
              <a:ext cx="234950" cy="142875"/>
            </a:xfrm>
            <a:custGeom>
              <a:avLst/>
              <a:gdLst>
                <a:gd name="T0" fmla="*/ 0 w 80"/>
                <a:gd name="T1" fmla="*/ 0 h 49"/>
                <a:gd name="T2" fmla="*/ 0 w 80"/>
                <a:gd name="T3" fmla="*/ 49 h 49"/>
                <a:gd name="T4" fmla="*/ 5 w 80"/>
                <a:gd name="T5" fmla="*/ 49 h 49"/>
                <a:gd name="T6" fmla="*/ 20 w 80"/>
                <a:gd name="T7" fmla="*/ 45 h 49"/>
                <a:gd name="T8" fmla="*/ 35 w 80"/>
                <a:gd name="T9" fmla="*/ 49 h 49"/>
                <a:gd name="T10" fmla="*/ 80 w 80"/>
                <a:gd name="T11" fmla="*/ 49 h 49"/>
                <a:gd name="T12" fmla="*/ 80 w 80"/>
                <a:gd name="T13" fmla="*/ 0 h 49"/>
                <a:gd name="T14" fmla="*/ 0 w 80"/>
                <a:gd name="T15" fmla="*/ 0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49">
                  <a:moveTo>
                    <a:pt x="0" y="0"/>
                  </a:moveTo>
                  <a:cubicBezTo>
                    <a:pt x="0" y="49"/>
                    <a:pt x="0" y="49"/>
                    <a:pt x="0" y="49"/>
                  </a:cubicBezTo>
                  <a:cubicBezTo>
                    <a:pt x="5" y="49"/>
                    <a:pt x="5" y="49"/>
                    <a:pt x="5" y="49"/>
                  </a:cubicBezTo>
                  <a:cubicBezTo>
                    <a:pt x="10" y="47"/>
                    <a:pt x="15" y="45"/>
                    <a:pt x="20" y="45"/>
                  </a:cubicBezTo>
                  <a:cubicBezTo>
                    <a:pt x="25" y="45"/>
                    <a:pt x="30" y="47"/>
                    <a:pt x="35" y="49"/>
                  </a:cubicBezTo>
                  <a:cubicBezTo>
                    <a:pt x="80" y="49"/>
                    <a:pt x="80" y="49"/>
                    <a:pt x="80" y="49"/>
                  </a:cubicBezTo>
                  <a:cubicBezTo>
                    <a:pt x="80" y="0"/>
                    <a:pt x="80" y="0"/>
                    <a:pt x="80" y="0"/>
                  </a:cubicBez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5" name="Freeform 1560">
              <a:extLst>
                <a:ext uri="{FF2B5EF4-FFF2-40B4-BE49-F238E27FC236}">
                  <a16:creationId xmlns:a16="http://schemas.microsoft.com/office/drawing/2014/main" id="{106002B4-C89A-4A3D-B5E7-98D54C528F11}"/>
                </a:ext>
              </a:extLst>
            </p:cNvPr>
            <p:cNvSpPr>
              <a:spLocks/>
            </p:cNvSpPr>
            <p:nvPr/>
          </p:nvSpPr>
          <p:spPr bwMode="auto">
            <a:xfrm>
              <a:off x="9777413" y="990600"/>
              <a:ext cx="82550" cy="84138"/>
            </a:xfrm>
            <a:custGeom>
              <a:avLst/>
              <a:gdLst>
                <a:gd name="T0" fmla="*/ 0 w 52"/>
                <a:gd name="T1" fmla="*/ 0 h 53"/>
                <a:gd name="T2" fmla="*/ 52 w 52"/>
                <a:gd name="T3" fmla="*/ 53 h 53"/>
                <a:gd name="T4" fmla="*/ 52 w 52"/>
                <a:gd name="T5" fmla="*/ 0 h 53"/>
                <a:gd name="T6" fmla="*/ 0 w 52"/>
                <a:gd name="T7" fmla="*/ 0 h 53"/>
              </a:gdLst>
              <a:ahLst/>
              <a:cxnLst>
                <a:cxn ang="0">
                  <a:pos x="T0" y="T1"/>
                </a:cxn>
                <a:cxn ang="0">
                  <a:pos x="T2" y="T3"/>
                </a:cxn>
                <a:cxn ang="0">
                  <a:pos x="T4" y="T5"/>
                </a:cxn>
                <a:cxn ang="0">
                  <a:pos x="T6" y="T7"/>
                </a:cxn>
              </a:cxnLst>
              <a:rect l="0" t="0" r="r" b="b"/>
              <a:pathLst>
                <a:path w="52" h="53">
                  <a:moveTo>
                    <a:pt x="0" y="0"/>
                  </a:moveTo>
                  <a:lnTo>
                    <a:pt x="52" y="53"/>
                  </a:lnTo>
                  <a:lnTo>
                    <a:pt x="52" y="0"/>
                  </a:ln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6" name="Freeform 1561">
              <a:extLst>
                <a:ext uri="{FF2B5EF4-FFF2-40B4-BE49-F238E27FC236}">
                  <a16:creationId xmlns:a16="http://schemas.microsoft.com/office/drawing/2014/main" id="{A8189C47-F152-494D-B9DC-FF4776950185}"/>
                </a:ext>
              </a:extLst>
            </p:cNvPr>
            <p:cNvSpPr>
              <a:spLocks/>
            </p:cNvSpPr>
            <p:nvPr/>
          </p:nvSpPr>
          <p:spPr bwMode="auto">
            <a:xfrm>
              <a:off x="9590088" y="1133475"/>
              <a:ext cx="50800" cy="11113"/>
            </a:xfrm>
            <a:custGeom>
              <a:avLst/>
              <a:gdLst>
                <a:gd name="T0" fmla="*/ 17 w 17"/>
                <a:gd name="T1" fmla="*/ 0 h 4"/>
                <a:gd name="T2" fmla="*/ 0 w 17"/>
                <a:gd name="T3" fmla="*/ 0 h 4"/>
                <a:gd name="T4" fmla="*/ 0 w 17"/>
                <a:gd name="T5" fmla="*/ 1 h 4"/>
                <a:gd name="T6" fmla="*/ 3 w 17"/>
                <a:gd name="T7" fmla="*/ 4 h 4"/>
                <a:gd name="T8" fmla="*/ 11 w 17"/>
                <a:gd name="T9" fmla="*/ 4 h 4"/>
                <a:gd name="T10" fmla="*/ 17 w 17"/>
                <a:gd name="T11" fmla="*/ 0 h 4"/>
              </a:gdLst>
              <a:ahLst/>
              <a:cxnLst>
                <a:cxn ang="0">
                  <a:pos x="T0" y="T1"/>
                </a:cxn>
                <a:cxn ang="0">
                  <a:pos x="T2" y="T3"/>
                </a:cxn>
                <a:cxn ang="0">
                  <a:pos x="T4" y="T5"/>
                </a:cxn>
                <a:cxn ang="0">
                  <a:pos x="T6" y="T7"/>
                </a:cxn>
                <a:cxn ang="0">
                  <a:pos x="T8" y="T9"/>
                </a:cxn>
                <a:cxn ang="0">
                  <a:pos x="T10" y="T11"/>
                </a:cxn>
              </a:cxnLst>
              <a:rect l="0" t="0" r="r" b="b"/>
              <a:pathLst>
                <a:path w="17" h="4">
                  <a:moveTo>
                    <a:pt x="17" y="0"/>
                  </a:moveTo>
                  <a:cubicBezTo>
                    <a:pt x="0" y="0"/>
                    <a:pt x="0" y="0"/>
                    <a:pt x="0" y="0"/>
                  </a:cubicBezTo>
                  <a:cubicBezTo>
                    <a:pt x="0" y="1"/>
                    <a:pt x="0" y="1"/>
                    <a:pt x="0" y="1"/>
                  </a:cubicBezTo>
                  <a:cubicBezTo>
                    <a:pt x="0" y="3"/>
                    <a:pt x="2" y="4"/>
                    <a:pt x="3" y="4"/>
                  </a:cubicBezTo>
                  <a:cubicBezTo>
                    <a:pt x="11" y="4"/>
                    <a:pt x="11" y="4"/>
                    <a:pt x="11" y="4"/>
                  </a:cubicBezTo>
                  <a:cubicBezTo>
                    <a:pt x="13" y="2"/>
                    <a:pt x="15" y="1"/>
                    <a:pt x="17" y="0"/>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7" name="Freeform 1562">
              <a:extLst>
                <a:ext uri="{FF2B5EF4-FFF2-40B4-BE49-F238E27FC236}">
                  <a16:creationId xmlns:a16="http://schemas.microsoft.com/office/drawing/2014/main" id="{92E94178-18DB-47EB-B26F-9E7CD7E0568F}"/>
                </a:ext>
              </a:extLst>
            </p:cNvPr>
            <p:cNvSpPr>
              <a:spLocks/>
            </p:cNvSpPr>
            <p:nvPr/>
          </p:nvSpPr>
          <p:spPr bwMode="auto">
            <a:xfrm>
              <a:off x="9728200" y="1133475"/>
              <a:ext cx="166688" cy="11113"/>
            </a:xfrm>
            <a:custGeom>
              <a:avLst/>
              <a:gdLst>
                <a:gd name="T0" fmla="*/ 0 w 57"/>
                <a:gd name="T1" fmla="*/ 0 h 4"/>
                <a:gd name="T2" fmla="*/ 6 w 57"/>
                <a:gd name="T3" fmla="*/ 4 h 4"/>
                <a:gd name="T4" fmla="*/ 54 w 57"/>
                <a:gd name="T5" fmla="*/ 4 h 4"/>
                <a:gd name="T6" fmla="*/ 57 w 57"/>
                <a:gd name="T7" fmla="*/ 1 h 4"/>
                <a:gd name="T8" fmla="*/ 57 w 57"/>
                <a:gd name="T9" fmla="*/ 0 h 4"/>
                <a:gd name="T10" fmla="*/ 0 w 57"/>
                <a:gd name="T11" fmla="*/ 0 h 4"/>
              </a:gdLst>
              <a:ahLst/>
              <a:cxnLst>
                <a:cxn ang="0">
                  <a:pos x="T0" y="T1"/>
                </a:cxn>
                <a:cxn ang="0">
                  <a:pos x="T2" y="T3"/>
                </a:cxn>
                <a:cxn ang="0">
                  <a:pos x="T4" y="T5"/>
                </a:cxn>
                <a:cxn ang="0">
                  <a:pos x="T6" y="T7"/>
                </a:cxn>
                <a:cxn ang="0">
                  <a:pos x="T8" y="T9"/>
                </a:cxn>
                <a:cxn ang="0">
                  <a:pos x="T10" y="T11"/>
                </a:cxn>
              </a:cxnLst>
              <a:rect l="0" t="0" r="r" b="b"/>
              <a:pathLst>
                <a:path w="57" h="4">
                  <a:moveTo>
                    <a:pt x="0" y="0"/>
                  </a:moveTo>
                  <a:cubicBezTo>
                    <a:pt x="2" y="1"/>
                    <a:pt x="4" y="2"/>
                    <a:pt x="6" y="4"/>
                  </a:cubicBezTo>
                  <a:cubicBezTo>
                    <a:pt x="54" y="4"/>
                    <a:pt x="54" y="4"/>
                    <a:pt x="54" y="4"/>
                  </a:cubicBezTo>
                  <a:cubicBezTo>
                    <a:pt x="55" y="4"/>
                    <a:pt x="57" y="3"/>
                    <a:pt x="57" y="1"/>
                  </a:cubicBezTo>
                  <a:cubicBezTo>
                    <a:pt x="57" y="0"/>
                    <a:pt x="57" y="0"/>
                    <a:pt x="57" y="0"/>
                  </a:cubicBezTo>
                  <a:lnTo>
                    <a:pt x="0" y="0"/>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8" name="Freeform 1563">
              <a:extLst>
                <a:ext uri="{FF2B5EF4-FFF2-40B4-BE49-F238E27FC236}">
                  <a16:creationId xmlns:a16="http://schemas.microsoft.com/office/drawing/2014/main" id="{A3E05227-F29B-4EC3-9989-89F55971BC41}"/>
                </a:ext>
              </a:extLst>
            </p:cNvPr>
            <p:cNvSpPr>
              <a:spLocks/>
            </p:cNvSpPr>
            <p:nvPr/>
          </p:nvSpPr>
          <p:spPr bwMode="auto">
            <a:xfrm>
              <a:off x="9596438" y="349250"/>
              <a:ext cx="249238" cy="776288"/>
            </a:xfrm>
            <a:custGeom>
              <a:avLst/>
              <a:gdLst>
                <a:gd name="T0" fmla="*/ 49 w 85"/>
                <a:gd name="T1" fmla="*/ 222 h 265"/>
                <a:gd name="T2" fmla="*/ 49 w 85"/>
                <a:gd name="T3" fmla="*/ 18 h 265"/>
                <a:gd name="T4" fmla="*/ 31 w 85"/>
                <a:gd name="T5" fmla="*/ 0 h 265"/>
                <a:gd name="T6" fmla="*/ 2 w 85"/>
                <a:gd name="T7" fmla="*/ 0 h 265"/>
                <a:gd name="T8" fmla="*/ 0 w 85"/>
                <a:gd name="T9" fmla="*/ 1 h 265"/>
                <a:gd name="T10" fmla="*/ 2 w 85"/>
                <a:gd name="T11" fmla="*/ 3 h 265"/>
                <a:gd name="T12" fmla="*/ 31 w 85"/>
                <a:gd name="T13" fmla="*/ 3 h 265"/>
                <a:gd name="T14" fmla="*/ 46 w 85"/>
                <a:gd name="T15" fmla="*/ 18 h 265"/>
                <a:gd name="T16" fmla="*/ 46 w 85"/>
                <a:gd name="T17" fmla="*/ 222 h 265"/>
                <a:gd name="T18" fmla="*/ 15 w 85"/>
                <a:gd name="T19" fmla="*/ 222 h 265"/>
                <a:gd name="T20" fmla="*/ 15 w 85"/>
                <a:gd name="T21" fmla="*/ 265 h 265"/>
                <a:gd name="T22" fmla="*/ 24 w 85"/>
                <a:gd name="T23" fmla="*/ 265 h 265"/>
                <a:gd name="T24" fmla="*/ 30 w 85"/>
                <a:gd name="T25" fmla="*/ 264 h 265"/>
                <a:gd name="T26" fmla="*/ 36 w 85"/>
                <a:gd name="T27" fmla="*/ 265 h 265"/>
                <a:gd name="T28" fmla="*/ 85 w 85"/>
                <a:gd name="T29" fmla="*/ 265 h 265"/>
                <a:gd name="T30" fmla="*/ 85 w 85"/>
                <a:gd name="T31" fmla="*/ 222 h 265"/>
                <a:gd name="T32" fmla="*/ 49 w 85"/>
                <a:gd name="T33" fmla="*/ 22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5" h="265">
                  <a:moveTo>
                    <a:pt x="49" y="222"/>
                  </a:moveTo>
                  <a:cubicBezTo>
                    <a:pt x="49" y="18"/>
                    <a:pt x="49" y="18"/>
                    <a:pt x="49" y="18"/>
                  </a:cubicBezTo>
                  <a:cubicBezTo>
                    <a:pt x="49" y="8"/>
                    <a:pt x="41" y="0"/>
                    <a:pt x="31" y="0"/>
                  </a:cubicBezTo>
                  <a:cubicBezTo>
                    <a:pt x="2" y="0"/>
                    <a:pt x="2" y="0"/>
                    <a:pt x="2" y="0"/>
                  </a:cubicBezTo>
                  <a:cubicBezTo>
                    <a:pt x="1" y="0"/>
                    <a:pt x="0" y="0"/>
                    <a:pt x="0" y="1"/>
                  </a:cubicBezTo>
                  <a:cubicBezTo>
                    <a:pt x="0" y="2"/>
                    <a:pt x="1" y="3"/>
                    <a:pt x="2" y="3"/>
                  </a:cubicBezTo>
                  <a:cubicBezTo>
                    <a:pt x="31" y="3"/>
                    <a:pt x="31" y="3"/>
                    <a:pt x="31" y="3"/>
                  </a:cubicBezTo>
                  <a:cubicBezTo>
                    <a:pt x="39" y="3"/>
                    <a:pt x="46" y="9"/>
                    <a:pt x="46" y="18"/>
                  </a:cubicBezTo>
                  <a:cubicBezTo>
                    <a:pt x="46" y="222"/>
                    <a:pt x="46" y="222"/>
                    <a:pt x="46" y="222"/>
                  </a:cubicBezTo>
                  <a:cubicBezTo>
                    <a:pt x="15" y="222"/>
                    <a:pt x="15" y="222"/>
                    <a:pt x="15" y="222"/>
                  </a:cubicBezTo>
                  <a:cubicBezTo>
                    <a:pt x="15" y="265"/>
                    <a:pt x="15" y="265"/>
                    <a:pt x="15" y="265"/>
                  </a:cubicBezTo>
                  <a:cubicBezTo>
                    <a:pt x="24" y="265"/>
                    <a:pt x="24" y="265"/>
                    <a:pt x="24" y="265"/>
                  </a:cubicBezTo>
                  <a:cubicBezTo>
                    <a:pt x="26" y="264"/>
                    <a:pt x="28" y="264"/>
                    <a:pt x="30" y="264"/>
                  </a:cubicBezTo>
                  <a:cubicBezTo>
                    <a:pt x="32" y="264"/>
                    <a:pt x="34" y="264"/>
                    <a:pt x="36" y="265"/>
                  </a:cubicBezTo>
                  <a:cubicBezTo>
                    <a:pt x="85" y="265"/>
                    <a:pt x="85" y="265"/>
                    <a:pt x="85" y="265"/>
                  </a:cubicBezTo>
                  <a:cubicBezTo>
                    <a:pt x="85" y="222"/>
                    <a:pt x="85" y="222"/>
                    <a:pt x="85" y="222"/>
                  </a:cubicBezTo>
                  <a:lnTo>
                    <a:pt x="49" y="222"/>
                  </a:lnTo>
                  <a:close/>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9" name="Freeform 1564">
              <a:extLst>
                <a:ext uri="{FF2B5EF4-FFF2-40B4-BE49-F238E27FC236}">
                  <a16:creationId xmlns:a16="http://schemas.microsoft.com/office/drawing/2014/main" id="{88EE4AA6-6CDA-495D-B9C7-BD61D0213A20}"/>
                </a:ext>
              </a:extLst>
            </p:cNvPr>
            <p:cNvSpPr>
              <a:spLocks/>
            </p:cNvSpPr>
            <p:nvPr/>
          </p:nvSpPr>
          <p:spPr bwMode="auto">
            <a:xfrm>
              <a:off x="9218613" y="419100"/>
              <a:ext cx="196850" cy="350838"/>
            </a:xfrm>
            <a:custGeom>
              <a:avLst/>
              <a:gdLst>
                <a:gd name="T0" fmla="*/ 1 w 67"/>
                <a:gd name="T1" fmla="*/ 120 h 120"/>
                <a:gd name="T2" fmla="*/ 0 w 67"/>
                <a:gd name="T3" fmla="*/ 119 h 120"/>
                <a:gd name="T4" fmla="*/ 0 w 67"/>
                <a:gd name="T5" fmla="*/ 22 h 120"/>
                <a:gd name="T6" fmla="*/ 22 w 67"/>
                <a:gd name="T7" fmla="*/ 0 h 120"/>
                <a:gd name="T8" fmla="*/ 65 w 67"/>
                <a:gd name="T9" fmla="*/ 0 h 120"/>
                <a:gd name="T10" fmla="*/ 67 w 67"/>
                <a:gd name="T11" fmla="*/ 2 h 120"/>
                <a:gd name="T12" fmla="*/ 65 w 67"/>
                <a:gd name="T13" fmla="*/ 3 h 120"/>
                <a:gd name="T14" fmla="*/ 22 w 67"/>
                <a:gd name="T15" fmla="*/ 3 h 120"/>
                <a:gd name="T16" fmla="*/ 3 w 67"/>
                <a:gd name="T17" fmla="*/ 22 h 120"/>
                <a:gd name="T18" fmla="*/ 3 w 67"/>
                <a:gd name="T19" fmla="*/ 119 h 120"/>
                <a:gd name="T20" fmla="*/ 1 w 67"/>
                <a:gd name="T21"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0">
                  <a:moveTo>
                    <a:pt x="1" y="120"/>
                  </a:moveTo>
                  <a:cubicBezTo>
                    <a:pt x="0" y="120"/>
                    <a:pt x="0" y="120"/>
                    <a:pt x="0" y="119"/>
                  </a:cubicBezTo>
                  <a:cubicBezTo>
                    <a:pt x="0" y="22"/>
                    <a:pt x="0" y="22"/>
                    <a:pt x="0" y="22"/>
                  </a:cubicBezTo>
                  <a:cubicBezTo>
                    <a:pt x="0" y="10"/>
                    <a:pt x="10" y="0"/>
                    <a:pt x="22" y="0"/>
                  </a:cubicBezTo>
                  <a:cubicBezTo>
                    <a:pt x="65" y="0"/>
                    <a:pt x="65" y="0"/>
                    <a:pt x="65" y="0"/>
                  </a:cubicBezTo>
                  <a:cubicBezTo>
                    <a:pt x="66" y="0"/>
                    <a:pt x="67" y="1"/>
                    <a:pt x="67" y="2"/>
                  </a:cubicBezTo>
                  <a:cubicBezTo>
                    <a:pt x="67" y="2"/>
                    <a:pt x="66" y="3"/>
                    <a:pt x="65" y="3"/>
                  </a:cubicBezTo>
                  <a:cubicBezTo>
                    <a:pt x="22" y="3"/>
                    <a:pt x="22" y="3"/>
                    <a:pt x="22" y="3"/>
                  </a:cubicBezTo>
                  <a:cubicBezTo>
                    <a:pt x="11" y="3"/>
                    <a:pt x="3" y="12"/>
                    <a:pt x="3" y="22"/>
                  </a:cubicBezTo>
                  <a:cubicBezTo>
                    <a:pt x="3" y="119"/>
                    <a:pt x="3" y="119"/>
                    <a:pt x="3" y="119"/>
                  </a:cubicBezTo>
                  <a:cubicBezTo>
                    <a:pt x="3" y="120"/>
                    <a:pt x="2" y="120"/>
                    <a:pt x="1" y="120"/>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50" name="Rectangle 1565">
              <a:extLst>
                <a:ext uri="{FF2B5EF4-FFF2-40B4-BE49-F238E27FC236}">
                  <a16:creationId xmlns:a16="http://schemas.microsoft.com/office/drawing/2014/main" id="{1ECA69B1-03C8-40E6-A2AF-7BAB3BF19451}"/>
                </a:ext>
              </a:extLst>
            </p:cNvPr>
            <p:cNvSpPr>
              <a:spLocks noChangeArrowheads="1"/>
            </p:cNvSpPr>
            <p:nvPr/>
          </p:nvSpPr>
          <p:spPr bwMode="auto">
            <a:xfrm>
              <a:off x="9696450" y="1081088"/>
              <a:ext cx="22225" cy="34925"/>
            </a:xfrm>
            <a:prstGeom prst="rect">
              <a:avLst/>
            </a:prstGeom>
            <a:solidFill>
              <a:srgbClr val="1386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51" name="Rectangle 1566">
              <a:extLst>
                <a:ext uri="{FF2B5EF4-FFF2-40B4-BE49-F238E27FC236}">
                  <a16:creationId xmlns:a16="http://schemas.microsoft.com/office/drawing/2014/main" id="{F8F486CD-9207-4F1F-8383-0E5538F761A4}"/>
                </a:ext>
              </a:extLst>
            </p:cNvPr>
            <p:cNvSpPr>
              <a:spLocks noChangeArrowheads="1"/>
            </p:cNvSpPr>
            <p:nvPr/>
          </p:nvSpPr>
          <p:spPr bwMode="auto">
            <a:xfrm>
              <a:off x="9731375" y="1042988"/>
              <a:ext cx="23813" cy="73025"/>
            </a:xfrm>
            <a:prstGeom prst="rect">
              <a:avLst/>
            </a:prstGeom>
            <a:solidFill>
              <a:srgbClr val="1DB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52" name="Rectangle 1567">
              <a:extLst>
                <a:ext uri="{FF2B5EF4-FFF2-40B4-BE49-F238E27FC236}">
                  <a16:creationId xmlns:a16="http://schemas.microsoft.com/office/drawing/2014/main" id="{57DCB284-C2CC-4D6A-8DA4-4B9B7CC00DCF}"/>
                </a:ext>
              </a:extLst>
            </p:cNvPr>
            <p:cNvSpPr>
              <a:spLocks noChangeArrowheads="1"/>
            </p:cNvSpPr>
            <p:nvPr/>
          </p:nvSpPr>
          <p:spPr bwMode="auto">
            <a:xfrm>
              <a:off x="9766300" y="1011238"/>
              <a:ext cx="23813" cy="104775"/>
            </a:xfrm>
            <a:prstGeom prst="rect">
              <a:avLst/>
            </a:prstGeom>
            <a:solidFill>
              <a:srgbClr val="49CD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53" name="Freeform 1568">
              <a:extLst>
                <a:ext uri="{FF2B5EF4-FFF2-40B4-BE49-F238E27FC236}">
                  <a16:creationId xmlns:a16="http://schemas.microsoft.com/office/drawing/2014/main" id="{B28240A3-ED88-4ED6-BE8B-80643D01FBBA}"/>
                </a:ext>
              </a:extLst>
            </p:cNvPr>
            <p:cNvSpPr>
              <a:spLocks/>
            </p:cNvSpPr>
            <p:nvPr/>
          </p:nvSpPr>
          <p:spPr bwMode="auto">
            <a:xfrm>
              <a:off x="9699625" y="1050925"/>
              <a:ext cx="84138" cy="38100"/>
            </a:xfrm>
            <a:custGeom>
              <a:avLst/>
              <a:gdLst>
                <a:gd name="T0" fmla="*/ 27 w 29"/>
                <a:gd name="T1" fmla="*/ 8 h 13"/>
                <a:gd name="T2" fmla="*/ 25 w 29"/>
                <a:gd name="T3" fmla="*/ 9 h 13"/>
                <a:gd name="T4" fmla="*/ 17 w 29"/>
                <a:gd name="T5" fmla="*/ 3 h 13"/>
                <a:gd name="T6" fmla="*/ 17 w 29"/>
                <a:gd name="T7" fmla="*/ 2 h 13"/>
                <a:gd name="T8" fmla="*/ 14 w 29"/>
                <a:gd name="T9" fmla="*/ 0 h 13"/>
                <a:gd name="T10" fmla="*/ 12 w 29"/>
                <a:gd name="T11" fmla="*/ 2 h 13"/>
                <a:gd name="T12" fmla="*/ 12 w 29"/>
                <a:gd name="T13" fmla="*/ 2 h 13"/>
                <a:gd name="T14" fmla="*/ 5 w 29"/>
                <a:gd name="T15" fmla="*/ 5 h 13"/>
                <a:gd name="T16" fmla="*/ 3 w 29"/>
                <a:gd name="T17" fmla="*/ 4 h 13"/>
                <a:gd name="T18" fmla="*/ 0 w 29"/>
                <a:gd name="T19" fmla="*/ 6 h 13"/>
                <a:gd name="T20" fmla="*/ 3 w 29"/>
                <a:gd name="T21" fmla="*/ 8 h 13"/>
                <a:gd name="T22" fmla="*/ 5 w 29"/>
                <a:gd name="T23" fmla="*/ 6 h 13"/>
                <a:gd name="T24" fmla="*/ 5 w 29"/>
                <a:gd name="T25" fmla="*/ 6 h 13"/>
                <a:gd name="T26" fmla="*/ 12 w 29"/>
                <a:gd name="T27" fmla="*/ 3 h 13"/>
                <a:gd name="T28" fmla="*/ 14 w 29"/>
                <a:gd name="T29" fmla="*/ 4 h 13"/>
                <a:gd name="T30" fmla="*/ 16 w 29"/>
                <a:gd name="T31" fmla="*/ 4 h 13"/>
                <a:gd name="T32" fmla="*/ 24 w 29"/>
                <a:gd name="T33" fmla="*/ 10 h 13"/>
                <a:gd name="T34" fmla="*/ 24 w 29"/>
                <a:gd name="T35" fmla="*/ 10 h 13"/>
                <a:gd name="T36" fmla="*/ 27 w 29"/>
                <a:gd name="T37" fmla="*/ 13 h 13"/>
                <a:gd name="T38" fmla="*/ 29 w 29"/>
                <a:gd name="T39" fmla="*/ 10 h 13"/>
                <a:gd name="T40" fmla="*/ 27 w 29"/>
                <a:gd name="T4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13">
                  <a:moveTo>
                    <a:pt x="27" y="8"/>
                  </a:moveTo>
                  <a:cubicBezTo>
                    <a:pt x="26" y="8"/>
                    <a:pt x="25" y="8"/>
                    <a:pt x="25" y="9"/>
                  </a:cubicBezTo>
                  <a:cubicBezTo>
                    <a:pt x="17" y="3"/>
                    <a:pt x="17" y="3"/>
                    <a:pt x="17" y="3"/>
                  </a:cubicBezTo>
                  <a:cubicBezTo>
                    <a:pt x="17" y="3"/>
                    <a:pt x="17" y="2"/>
                    <a:pt x="17" y="2"/>
                  </a:cubicBezTo>
                  <a:cubicBezTo>
                    <a:pt x="17" y="1"/>
                    <a:pt x="16" y="0"/>
                    <a:pt x="14" y="0"/>
                  </a:cubicBezTo>
                  <a:cubicBezTo>
                    <a:pt x="13" y="0"/>
                    <a:pt x="12" y="1"/>
                    <a:pt x="12" y="2"/>
                  </a:cubicBezTo>
                  <a:cubicBezTo>
                    <a:pt x="12" y="2"/>
                    <a:pt x="12" y="2"/>
                    <a:pt x="12" y="2"/>
                  </a:cubicBezTo>
                  <a:cubicBezTo>
                    <a:pt x="5" y="5"/>
                    <a:pt x="5" y="5"/>
                    <a:pt x="5" y="5"/>
                  </a:cubicBezTo>
                  <a:cubicBezTo>
                    <a:pt x="4" y="4"/>
                    <a:pt x="3" y="4"/>
                    <a:pt x="3" y="4"/>
                  </a:cubicBezTo>
                  <a:cubicBezTo>
                    <a:pt x="1" y="4"/>
                    <a:pt x="0" y="5"/>
                    <a:pt x="0" y="6"/>
                  </a:cubicBezTo>
                  <a:cubicBezTo>
                    <a:pt x="0" y="7"/>
                    <a:pt x="1" y="8"/>
                    <a:pt x="3" y="8"/>
                  </a:cubicBezTo>
                  <a:cubicBezTo>
                    <a:pt x="4" y="8"/>
                    <a:pt x="5" y="7"/>
                    <a:pt x="5" y="6"/>
                  </a:cubicBezTo>
                  <a:cubicBezTo>
                    <a:pt x="5" y="6"/>
                    <a:pt x="5" y="6"/>
                    <a:pt x="5" y="6"/>
                  </a:cubicBezTo>
                  <a:cubicBezTo>
                    <a:pt x="12" y="3"/>
                    <a:pt x="12" y="3"/>
                    <a:pt x="12" y="3"/>
                  </a:cubicBezTo>
                  <a:cubicBezTo>
                    <a:pt x="13" y="4"/>
                    <a:pt x="14" y="4"/>
                    <a:pt x="14" y="4"/>
                  </a:cubicBezTo>
                  <a:cubicBezTo>
                    <a:pt x="15" y="4"/>
                    <a:pt x="16" y="4"/>
                    <a:pt x="16" y="4"/>
                  </a:cubicBezTo>
                  <a:cubicBezTo>
                    <a:pt x="24" y="10"/>
                    <a:pt x="24" y="10"/>
                    <a:pt x="24" y="10"/>
                  </a:cubicBezTo>
                  <a:cubicBezTo>
                    <a:pt x="24" y="10"/>
                    <a:pt x="24" y="10"/>
                    <a:pt x="24" y="10"/>
                  </a:cubicBezTo>
                  <a:cubicBezTo>
                    <a:pt x="24" y="12"/>
                    <a:pt x="25" y="13"/>
                    <a:pt x="27" y="13"/>
                  </a:cubicBezTo>
                  <a:cubicBezTo>
                    <a:pt x="28" y="13"/>
                    <a:pt x="29" y="12"/>
                    <a:pt x="29" y="10"/>
                  </a:cubicBezTo>
                  <a:cubicBezTo>
                    <a:pt x="29" y="9"/>
                    <a:pt x="28" y="8"/>
                    <a:pt x="27" y="8"/>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grpSp>
      <p:sp>
        <p:nvSpPr>
          <p:cNvPr id="10" name="Oval 9">
            <a:extLst>
              <a:ext uri="{FF2B5EF4-FFF2-40B4-BE49-F238E27FC236}">
                <a16:creationId xmlns:a16="http://schemas.microsoft.com/office/drawing/2014/main" id="{7D09E98E-A6E0-4BAA-974D-67881A1342B6}"/>
              </a:ext>
            </a:extLst>
          </p:cNvPr>
          <p:cNvSpPr/>
          <p:nvPr/>
        </p:nvSpPr>
        <p:spPr bwMode="auto">
          <a:xfrm>
            <a:off x="2439418" y="2464929"/>
            <a:ext cx="689929" cy="689929"/>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6623" rIns="0" bIns="46623" numCol="1" rtlCol="0" anchor="ctr" anchorCtr="0" compatLnSpc="1">
            <a:prstTxWarp prst="textNoShape">
              <a:avLst/>
            </a:prstTxWarp>
          </a:bodyPr>
          <a:lstStyle/>
          <a:p>
            <a:pPr algn="ctr" defTabSz="932113" fontAlgn="base">
              <a:spcBef>
                <a:spcPct val="0"/>
              </a:spcBef>
              <a:spcAft>
                <a:spcPct val="0"/>
              </a:spcAft>
              <a:defRPr/>
            </a:pPr>
            <a:endParaRPr lang="en-US" sz="2000" kern="0" dirty="0">
              <a:gradFill>
                <a:gsLst>
                  <a:gs pos="0">
                    <a:srgbClr val="FFFFFF"/>
                  </a:gs>
                  <a:gs pos="100000">
                    <a:srgbClr val="FFFFFF"/>
                  </a:gs>
                </a:gsLst>
                <a:lin ang="5400000" scaled="0"/>
              </a:gradFill>
              <a:latin typeface="Segoe UI Semilight"/>
            </a:endParaRPr>
          </a:p>
        </p:txBody>
      </p:sp>
      <p:sp>
        <p:nvSpPr>
          <p:cNvPr id="15" name="Freeform: Shape 14">
            <a:extLst>
              <a:ext uri="{FF2B5EF4-FFF2-40B4-BE49-F238E27FC236}">
                <a16:creationId xmlns:a16="http://schemas.microsoft.com/office/drawing/2014/main" id="{26791C88-397B-4951-9F64-09C40CC8E582}"/>
              </a:ext>
            </a:extLst>
          </p:cNvPr>
          <p:cNvSpPr/>
          <p:nvPr/>
        </p:nvSpPr>
        <p:spPr bwMode="auto">
          <a:xfrm>
            <a:off x="2517003" y="2952687"/>
            <a:ext cx="534759" cy="169489"/>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28" tIns="146263" rIns="182828" bIns="146263" numCol="1" spcCol="0" rtlCol="0" fromWordArt="0" anchor="t" anchorCtr="0" forceAA="0" compatLnSpc="1">
            <a:prstTxWarp prst="textNoShape">
              <a:avLst/>
            </a:prstTxWarp>
            <a:noAutofit/>
          </a:bodyPr>
          <a:lstStyle/>
          <a:p>
            <a:pPr defTabSz="932113" fontAlgn="base">
              <a:spcBef>
                <a:spcPct val="0"/>
              </a:spcBef>
              <a:spcAft>
                <a:spcPct val="0"/>
              </a:spcAft>
              <a:defRPr/>
            </a:pPr>
            <a:endParaRPr lang="en-US" sz="20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6" name="Graphic 5">
            <a:extLst>
              <a:ext uri="{FF2B5EF4-FFF2-40B4-BE49-F238E27FC236}">
                <a16:creationId xmlns:a16="http://schemas.microsoft.com/office/drawing/2014/main" id="{EF4A7D9D-436D-45E7-8033-14BAAC8A6783}"/>
              </a:ext>
            </a:extLst>
          </p:cNvPr>
          <p:cNvGrpSpPr/>
          <p:nvPr/>
        </p:nvGrpSpPr>
        <p:grpSpPr>
          <a:xfrm>
            <a:off x="2640446" y="2602863"/>
            <a:ext cx="291814" cy="410116"/>
            <a:chOff x="5734892" y="3294297"/>
            <a:chExt cx="564097" cy="792785"/>
          </a:xfrm>
        </p:grpSpPr>
        <p:sp>
          <p:nvSpPr>
            <p:cNvPr id="401" name="Freeform: Shape 400">
              <a:extLst>
                <a:ext uri="{FF2B5EF4-FFF2-40B4-BE49-F238E27FC236}">
                  <a16:creationId xmlns:a16="http://schemas.microsoft.com/office/drawing/2014/main" id="{AAD1ECA0-1452-452D-92C5-9DF3DAFF3068}"/>
                </a:ext>
              </a:extLst>
            </p:cNvPr>
            <p:cNvSpPr/>
            <p:nvPr/>
          </p:nvSpPr>
          <p:spPr>
            <a:xfrm>
              <a:off x="5734892" y="3294297"/>
              <a:ext cx="564097" cy="792785"/>
            </a:xfrm>
            <a:custGeom>
              <a:avLst/>
              <a:gdLst>
                <a:gd name="connsiteX0" fmla="*/ 11434 w 564096"/>
                <a:gd name="connsiteY0" fmla="*/ 788973 h 792784"/>
                <a:gd name="connsiteX1" fmla="*/ 11434 w 564096"/>
                <a:gd name="connsiteY1" fmla="*/ 727990 h 792784"/>
                <a:gd name="connsiteX2" fmla="*/ 28205 w 564096"/>
                <a:gd name="connsiteY2" fmla="*/ 615171 h 792784"/>
                <a:gd name="connsiteX3" fmla="*/ 78516 w 564096"/>
                <a:gd name="connsiteY3" fmla="*/ 525220 h 792784"/>
                <a:gd name="connsiteX4" fmla="*/ 198958 w 564096"/>
                <a:gd name="connsiteY4" fmla="*/ 416974 h 792784"/>
                <a:gd name="connsiteX5" fmla="*/ 279762 w 564096"/>
                <a:gd name="connsiteY5" fmla="*/ 348368 h 792784"/>
                <a:gd name="connsiteX6" fmla="*/ 310253 w 564096"/>
                <a:gd name="connsiteY6" fmla="*/ 307204 h 792784"/>
                <a:gd name="connsiteX7" fmla="*/ 319401 w 564096"/>
                <a:gd name="connsiteY7" fmla="*/ 264516 h 792784"/>
                <a:gd name="connsiteX8" fmla="*/ 227926 w 564096"/>
                <a:gd name="connsiteY8" fmla="*/ 188286 h 792784"/>
                <a:gd name="connsiteX9" fmla="*/ 51074 w 564096"/>
                <a:gd name="connsiteY9" fmla="*/ 255368 h 792784"/>
                <a:gd name="connsiteX10" fmla="*/ 51074 w 564096"/>
                <a:gd name="connsiteY10" fmla="*/ 67844 h 792784"/>
                <a:gd name="connsiteX11" fmla="*/ 169991 w 564096"/>
                <a:gd name="connsiteY11" fmla="*/ 23631 h 792784"/>
                <a:gd name="connsiteX12" fmla="*/ 282811 w 564096"/>
                <a:gd name="connsiteY12" fmla="*/ 11434 h 792784"/>
                <a:gd name="connsiteX13" fmla="*/ 476433 w 564096"/>
                <a:gd name="connsiteY13" fmla="*/ 70893 h 792784"/>
                <a:gd name="connsiteX14" fmla="*/ 545039 w 564096"/>
                <a:gd name="connsiteY14" fmla="*/ 238598 h 792784"/>
                <a:gd name="connsiteX15" fmla="*/ 509974 w 564096"/>
                <a:gd name="connsiteY15" fmla="*/ 378860 h 792784"/>
                <a:gd name="connsiteX16" fmla="*/ 377335 w 564096"/>
                <a:gd name="connsiteY16" fmla="*/ 499302 h 792784"/>
                <a:gd name="connsiteX17" fmla="*/ 278237 w 564096"/>
                <a:gd name="connsiteY17" fmla="*/ 569433 h 792784"/>
                <a:gd name="connsiteX18" fmla="*/ 253844 w 564096"/>
                <a:gd name="connsiteY18" fmla="*/ 607548 h 792784"/>
                <a:gd name="connsiteX19" fmla="*/ 552662 w 564096"/>
                <a:gd name="connsiteY19" fmla="*/ 607548 h 792784"/>
                <a:gd name="connsiteX20" fmla="*/ 552662 w 564096"/>
                <a:gd name="connsiteY20" fmla="*/ 790498 h 792784"/>
                <a:gd name="connsiteX21" fmla="*/ 11434 w 564096"/>
                <a:gd name="connsiteY21" fmla="*/ 790498 h 792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64096" h="792784">
                  <a:moveTo>
                    <a:pt x="11434" y="788973"/>
                  </a:moveTo>
                  <a:lnTo>
                    <a:pt x="11434" y="727990"/>
                  </a:lnTo>
                  <a:cubicBezTo>
                    <a:pt x="11434" y="685302"/>
                    <a:pt x="17533" y="647187"/>
                    <a:pt x="28205" y="615171"/>
                  </a:cubicBezTo>
                  <a:cubicBezTo>
                    <a:pt x="38877" y="583154"/>
                    <a:pt x="55647" y="552663"/>
                    <a:pt x="78516" y="525220"/>
                  </a:cubicBezTo>
                  <a:cubicBezTo>
                    <a:pt x="101385" y="497777"/>
                    <a:pt x="141024" y="461187"/>
                    <a:pt x="198958" y="416974"/>
                  </a:cubicBezTo>
                  <a:cubicBezTo>
                    <a:pt x="240122" y="384958"/>
                    <a:pt x="266040" y="362089"/>
                    <a:pt x="279762" y="348368"/>
                  </a:cubicBezTo>
                  <a:cubicBezTo>
                    <a:pt x="293483" y="334647"/>
                    <a:pt x="302630" y="320925"/>
                    <a:pt x="310253" y="307204"/>
                  </a:cubicBezTo>
                  <a:cubicBezTo>
                    <a:pt x="316352" y="293483"/>
                    <a:pt x="319401" y="279762"/>
                    <a:pt x="319401" y="264516"/>
                  </a:cubicBezTo>
                  <a:cubicBezTo>
                    <a:pt x="319401" y="214204"/>
                    <a:pt x="288909" y="188286"/>
                    <a:pt x="227926" y="188286"/>
                  </a:cubicBezTo>
                  <a:cubicBezTo>
                    <a:pt x="165418" y="188286"/>
                    <a:pt x="105959" y="211155"/>
                    <a:pt x="51074" y="255368"/>
                  </a:cubicBezTo>
                  <a:lnTo>
                    <a:pt x="51074" y="67844"/>
                  </a:lnTo>
                  <a:cubicBezTo>
                    <a:pt x="93762" y="46500"/>
                    <a:pt x="133401" y="31254"/>
                    <a:pt x="169991" y="23631"/>
                  </a:cubicBezTo>
                  <a:cubicBezTo>
                    <a:pt x="205057" y="16008"/>
                    <a:pt x="243171" y="11434"/>
                    <a:pt x="282811" y="11434"/>
                  </a:cubicBezTo>
                  <a:cubicBezTo>
                    <a:pt x="366663" y="11434"/>
                    <a:pt x="430695" y="31254"/>
                    <a:pt x="476433" y="70893"/>
                  </a:cubicBezTo>
                  <a:cubicBezTo>
                    <a:pt x="522171" y="110533"/>
                    <a:pt x="545039" y="165418"/>
                    <a:pt x="545039" y="238598"/>
                  </a:cubicBezTo>
                  <a:cubicBezTo>
                    <a:pt x="545039" y="293483"/>
                    <a:pt x="532843" y="340745"/>
                    <a:pt x="509974" y="378860"/>
                  </a:cubicBezTo>
                  <a:cubicBezTo>
                    <a:pt x="485581" y="416974"/>
                    <a:pt x="441368" y="456614"/>
                    <a:pt x="377335" y="499302"/>
                  </a:cubicBezTo>
                  <a:cubicBezTo>
                    <a:pt x="328548" y="531318"/>
                    <a:pt x="295007" y="554187"/>
                    <a:pt x="278237" y="569433"/>
                  </a:cubicBezTo>
                  <a:cubicBezTo>
                    <a:pt x="261466" y="584679"/>
                    <a:pt x="253844" y="596876"/>
                    <a:pt x="253844" y="607548"/>
                  </a:cubicBezTo>
                  <a:lnTo>
                    <a:pt x="552662" y="607548"/>
                  </a:lnTo>
                  <a:lnTo>
                    <a:pt x="552662" y="790498"/>
                  </a:lnTo>
                  <a:lnTo>
                    <a:pt x="11434" y="790498"/>
                  </a:lnTo>
                  <a:close/>
                </a:path>
              </a:pathLst>
            </a:custGeom>
            <a:solidFill>
              <a:schemeClr val="bg1"/>
            </a:solidFill>
            <a:ln w="9525" cap="flat">
              <a:noFill/>
              <a:prstDash val="solid"/>
              <a:miter/>
            </a:ln>
          </p:spPr>
          <p:txBody>
            <a:bodyPr rtlCol="0" anchor="ctr"/>
            <a:lstStyle/>
            <a:p>
              <a:pPr defTabSz="896182">
                <a:defRPr/>
              </a:pPr>
              <a:endParaRPr lang="en-US" dirty="0">
                <a:solidFill>
                  <a:srgbClr val="1A1A1A"/>
                </a:solidFill>
                <a:latin typeface="Segoe UI"/>
              </a:endParaRPr>
            </a:p>
          </p:txBody>
        </p:sp>
        <p:sp>
          <p:nvSpPr>
            <p:cNvPr id="402" name="Freeform: Shape 401">
              <a:extLst>
                <a:ext uri="{FF2B5EF4-FFF2-40B4-BE49-F238E27FC236}">
                  <a16:creationId xmlns:a16="http://schemas.microsoft.com/office/drawing/2014/main" id="{03894297-EBD6-4F26-B0D8-7598A67554CE}"/>
                </a:ext>
              </a:extLst>
            </p:cNvPr>
            <p:cNvSpPr/>
            <p:nvPr/>
          </p:nvSpPr>
          <p:spPr>
            <a:xfrm>
              <a:off x="5734892" y="3974262"/>
              <a:ext cx="548851" cy="106721"/>
            </a:xfrm>
            <a:custGeom>
              <a:avLst/>
              <a:gdLst>
                <a:gd name="connsiteX0" fmla="*/ 11434 w 548850"/>
                <a:gd name="connsiteY0" fmla="*/ 109008 h 106721"/>
                <a:gd name="connsiteX1" fmla="*/ 11434 w 548850"/>
                <a:gd name="connsiteY1" fmla="*/ 12959 h 106721"/>
                <a:gd name="connsiteX2" fmla="*/ 551138 w 548850"/>
                <a:gd name="connsiteY2" fmla="*/ 11434 h 106721"/>
                <a:gd name="connsiteX3" fmla="*/ 551138 w 548850"/>
                <a:gd name="connsiteY3" fmla="*/ 109008 h 106721"/>
                <a:gd name="connsiteX4" fmla="*/ 11434 w 548850"/>
                <a:gd name="connsiteY4" fmla="*/ 109008 h 106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850" h="106721">
                  <a:moveTo>
                    <a:pt x="11434" y="109008"/>
                  </a:moveTo>
                  <a:lnTo>
                    <a:pt x="11434" y="12959"/>
                  </a:lnTo>
                  <a:lnTo>
                    <a:pt x="551138" y="11434"/>
                  </a:lnTo>
                  <a:lnTo>
                    <a:pt x="551138" y="109008"/>
                  </a:lnTo>
                  <a:lnTo>
                    <a:pt x="11434" y="109008"/>
                  </a:lnTo>
                  <a:close/>
                </a:path>
              </a:pathLst>
            </a:custGeom>
            <a:solidFill>
              <a:srgbClr val="A6A6A6"/>
            </a:solidFill>
            <a:ln w="9525" cap="flat">
              <a:noFill/>
              <a:prstDash val="solid"/>
              <a:miter/>
            </a:ln>
          </p:spPr>
          <p:txBody>
            <a:bodyPr rtlCol="0" anchor="ctr"/>
            <a:lstStyle/>
            <a:p>
              <a:pPr defTabSz="896182">
                <a:defRPr/>
              </a:pPr>
              <a:endParaRPr lang="en-US">
                <a:solidFill>
                  <a:srgbClr val="1A1A1A"/>
                </a:solidFill>
                <a:latin typeface="Segoe UI"/>
              </a:endParaRPr>
            </a:p>
          </p:txBody>
        </p:sp>
        <p:sp>
          <p:nvSpPr>
            <p:cNvPr id="403" name="Freeform: Shape 402">
              <a:extLst>
                <a:ext uri="{FF2B5EF4-FFF2-40B4-BE49-F238E27FC236}">
                  <a16:creationId xmlns:a16="http://schemas.microsoft.com/office/drawing/2014/main" id="{3F37316F-986C-4471-A006-85BA467B6F6A}"/>
                </a:ext>
              </a:extLst>
            </p:cNvPr>
            <p:cNvSpPr/>
            <p:nvPr/>
          </p:nvSpPr>
          <p:spPr>
            <a:xfrm>
              <a:off x="5773006" y="3388821"/>
              <a:ext cx="381146" cy="259180"/>
            </a:xfrm>
            <a:custGeom>
              <a:avLst/>
              <a:gdLst>
                <a:gd name="connsiteX0" fmla="*/ 240122 w 381146"/>
                <a:gd name="connsiteY0" fmla="*/ 252319 h 259179"/>
                <a:gd name="connsiteX1" fmla="*/ 270614 w 381146"/>
                <a:gd name="connsiteY1" fmla="*/ 211155 h 259179"/>
                <a:gd name="connsiteX2" fmla="*/ 279762 w 381146"/>
                <a:gd name="connsiteY2" fmla="*/ 168467 h 259179"/>
                <a:gd name="connsiteX3" fmla="*/ 188286 w 381146"/>
                <a:gd name="connsiteY3" fmla="*/ 92237 h 259179"/>
                <a:gd name="connsiteX4" fmla="*/ 11434 w 381146"/>
                <a:gd name="connsiteY4" fmla="*/ 159319 h 259179"/>
                <a:gd name="connsiteX5" fmla="*/ 11434 w 381146"/>
                <a:gd name="connsiteY5" fmla="*/ 67844 h 259179"/>
                <a:gd name="connsiteX6" fmla="*/ 130352 w 381146"/>
                <a:gd name="connsiteY6" fmla="*/ 23631 h 259179"/>
                <a:gd name="connsiteX7" fmla="*/ 243171 w 381146"/>
                <a:gd name="connsiteY7" fmla="*/ 11434 h 259179"/>
                <a:gd name="connsiteX8" fmla="*/ 363614 w 381146"/>
                <a:gd name="connsiteY8" fmla="*/ 70893 h 259179"/>
                <a:gd name="connsiteX9" fmla="*/ 355991 w 381146"/>
                <a:gd name="connsiteY9" fmla="*/ 150172 h 259179"/>
                <a:gd name="connsiteX10" fmla="*/ 240122 w 381146"/>
                <a:gd name="connsiteY10" fmla="*/ 252319 h 25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146" h="259179">
                  <a:moveTo>
                    <a:pt x="240122" y="252319"/>
                  </a:moveTo>
                  <a:cubicBezTo>
                    <a:pt x="253844" y="238598"/>
                    <a:pt x="262991" y="224876"/>
                    <a:pt x="270614" y="211155"/>
                  </a:cubicBezTo>
                  <a:cubicBezTo>
                    <a:pt x="276712" y="197434"/>
                    <a:pt x="279762" y="183713"/>
                    <a:pt x="279762" y="168467"/>
                  </a:cubicBezTo>
                  <a:cubicBezTo>
                    <a:pt x="279762" y="118155"/>
                    <a:pt x="249270" y="92237"/>
                    <a:pt x="188286" y="92237"/>
                  </a:cubicBezTo>
                  <a:cubicBezTo>
                    <a:pt x="125778" y="92237"/>
                    <a:pt x="66319" y="115106"/>
                    <a:pt x="11434" y="159319"/>
                  </a:cubicBezTo>
                  <a:lnTo>
                    <a:pt x="11434" y="67844"/>
                  </a:lnTo>
                  <a:cubicBezTo>
                    <a:pt x="54123" y="46500"/>
                    <a:pt x="93762" y="32779"/>
                    <a:pt x="130352" y="23631"/>
                  </a:cubicBezTo>
                  <a:cubicBezTo>
                    <a:pt x="166942" y="16008"/>
                    <a:pt x="205057" y="11434"/>
                    <a:pt x="243171" y="11434"/>
                  </a:cubicBezTo>
                  <a:cubicBezTo>
                    <a:pt x="327024" y="11434"/>
                    <a:pt x="355991" y="51074"/>
                    <a:pt x="363614" y="70893"/>
                  </a:cubicBezTo>
                  <a:cubicBezTo>
                    <a:pt x="371237" y="90713"/>
                    <a:pt x="375810" y="122729"/>
                    <a:pt x="355991" y="150172"/>
                  </a:cubicBezTo>
                  <a:cubicBezTo>
                    <a:pt x="336171" y="177614"/>
                    <a:pt x="279762" y="221827"/>
                    <a:pt x="240122" y="252319"/>
                  </a:cubicBezTo>
                  <a:close/>
                </a:path>
              </a:pathLst>
            </a:custGeom>
            <a:solidFill>
              <a:srgbClr val="A6A6A6"/>
            </a:solidFill>
            <a:ln w="9525" cap="flat">
              <a:noFill/>
              <a:prstDash val="solid"/>
              <a:miter/>
            </a:ln>
          </p:spPr>
          <p:txBody>
            <a:bodyPr rtlCol="0" anchor="ctr"/>
            <a:lstStyle/>
            <a:p>
              <a:pPr defTabSz="896182">
                <a:defRPr/>
              </a:pPr>
              <a:endParaRPr lang="en-US">
                <a:solidFill>
                  <a:srgbClr val="1A1A1A"/>
                </a:solidFill>
                <a:latin typeface="Segoe UI"/>
              </a:endParaRPr>
            </a:p>
          </p:txBody>
        </p:sp>
        <p:sp>
          <p:nvSpPr>
            <p:cNvPr id="404" name="Freeform: Shape 403">
              <a:extLst>
                <a:ext uri="{FF2B5EF4-FFF2-40B4-BE49-F238E27FC236}">
                  <a16:creationId xmlns:a16="http://schemas.microsoft.com/office/drawing/2014/main" id="{62127678-2EAC-4BC0-964F-832F3B87EE12}"/>
                </a:ext>
              </a:extLst>
            </p:cNvPr>
            <p:cNvSpPr/>
            <p:nvPr/>
          </p:nvSpPr>
          <p:spPr>
            <a:xfrm>
              <a:off x="5904121" y="3519935"/>
              <a:ext cx="381146" cy="381147"/>
            </a:xfrm>
            <a:custGeom>
              <a:avLst/>
              <a:gdLst>
                <a:gd name="connsiteX0" fmla="*/ 11434 w 381146"/>
                <a:gd name="connsiteY0" fmla="*/ 380384 h 381146"/>
                <a:gd name="connsiteX1" fmla="*/ 55647 w 381146"/>
                <a:gd name="connsiteY1" fmla="*/ 298057 h 381146"/>
                <a:gd name="connsiteX2" fmla="*/ 182188 w 381146"/>
                <a:gd name="connsiteY2" fmla="*/ 202008 h 381146"/>
                <a:gd name="connsiteX3" fmla="*/ 272139 w 381146"/>
                <a:gd name="connsiteY3" fmla="*/ 150172 h 381146"/>
                <a:gd name="connsiteX4" fmla="*/ 331597 w 381146"/>
                <a:gd name="connsiteY4" fmla="*/ 96811 h 381146"/>
                <a:gd name="connsiteX5" fmla="*/ 377335 w 381146"/>
                <a:gd name="connsiteY5" fmla="*/ 11434 h 381146"/>
                <a:gd name="connsiteX6" fmla="*/ 342269 w 381146"/>
                <a:gd name="connsiteY6" fmla="*/ 151696 h 381146"/>
                <a:gd name="connsiteX7" fmla="*/ 209631 w 381146"/>
                <a:gd name="connsiteY7" fmla="*/ 272139 h 381146"/>
                <a:gd name="connsiteX8" fmla="*/ 110532 w 381146"/>
                <a:gd name="connsiteY8" fmla="*/ 342270 h 381146"/>
                <a:gd name="connsiteX9" fmla="*/ 86139 w 381146"/>
                <a:gd name="connsiteY9" fmla="*/ 380384 h 381146"/>
                <a:gd name="connsiteX10" fmla="*/ 11434 w 381146"/>
                <a:gd name="connsiteY10" fmla="*/ 380384 h 38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146" h="381146">
                  <a:moveTo>
                    <a:pt x="11434" y="380384"/>
                  </a:moveTo>
                  <a:cubicBezTo>
                    <a:pt x="11434" y="380384"/>
                    <a:pt x="32779" y="327024"/>
                    <a:pt x="55647" y="298057"/>
                  </a:cubicBezTo>
                  <a:cubicBezTo>
                    <a:pt x="78516" y="270614"/>
                    <a:pt x="118155" y="240122"/>
                    <a:pt x="182188" y="202008"/>
                  </a:cubicBezTo>
                  <a:cubicBezTo>
                    <a:pt x="226401" y="176090"/>
                    <a:pt x="272139" y="150172"/>
                    <a:pt x="272139" y="150172"/>
                  </a:cubicBezTo>
                  <a:cubicBezTo>
                    <a:pt x="272139" y="150172"/>
                    <a:pt x="322450" y="109008"/>
                    <a:pt x="331597" y="96811"/>
                  </a:cubicBezTo>
                  <a:cubicBezTo>
                    <a:pt x="340745" y="86139"/>
                    <a:pt x="355991" y="60221"/>
                    <a:pt x="377335" y="11434"/>
                  </a:cubicBezTo>
                  <a:cubicBezTo>
                    <a:pt x="377335" y="66319"/>
                    <a:pt x="365138" y="113582"/>
                    <a:pt x="342269" y="151696"/>
                  </a:cubicBezTo>
                  <a:cubicBezTo>
                    <a:pt x="317876" y="189811"/>
                    <a:pt x="273663" y="229450"/>
                    <a:pt x="209631" y="272139"/>
                  </a:cubicBezTo>
                  <a:cubicBezTo>
                    <a:pt x="160844" y="304155"/>
                    <a:pt x="127303" y="327024"/>
                    <a:pt x="110532" y="342270"/>
                  </a:cubicBezTo>
                  <a:cubicBezTo>
                    <a:pt x="93762" y="357515"/>
                    <a:pt x="86139" y="369712"/>
                    <a:pt x="86139" y="380384"/>
                  </a:cubicBezTo>
                  <a:lnTo>
                    <a:pt x="11434" y="380384"/>
                  </a:lnTo>
                  <a:close/>
                </a:path>
              </a:pathLst>
            </a:custGeom>
            <a:solidFill>
              <a:srgbClr val="A6A6A6"/>
            </a:solidFill>
            <a:ln w="9525" cap="flat">
              <a:noFill/>
              <a:prstDash val="solid"/>
              <a:miter/>
            </a:ln>
          </p:spPr>
          <p:txBody>
            <a:bodyPr rtlCol="0" anchor="ctr"/>
            <a:lstStyle/>
            <a:p>
              <a:pPr defTabSz="896182">
                <a:defRPr/>
              </a:pPr>
              <a:endParaRPr lang="en-US" dirty="0">
                <a:solidFill>
                  <a:srgbClr val="1A1A1A"/>
                </a:solidFill>
                <a:latin typeface="Segoe UI"/>
              </a:endParaRPr>
            </a:p>
          </p:txBody>
        </p:sp>
      </p:grpSp>
    </p:spTree>
    <p:extLst>
      <p:ext uri="{BB962C8B-B14F-4D97-AF65-F5344CB8AC3E}">
        <p14:creationId xmlns:p14="http://schemas.microsoft.com/office/powerpoint/2010/main" val="1842244456"/>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E0DD-B5C0-42BD-AD53-C285EF2A376F}"/>
              </a:ext>
            </a:extLst>
          </p:cNvPr>
          <p:cNvSpPr>
            <a:spLocks noGrp="1"/>
          </p:cNvSpPr>
          <p:nvPr>
            <p:ph type="title"/>
          </p:nvPr>
        </p:nvSpPr>
        <p:spPr>
          <a:xfrm>
            <a:off x="585764" y="2579749"/>
            <a:ext cx="2033814" cy="553982"/>
          </a:xfrm>
        </p:spPr>
        <p:txBody>
          <a:bodyPr/>
          <a:lstStyle/>
          <a:p>
            <a:r>
              <a:rPr lang="en-US" dirty="0"/>
              <a:t>Pop Quiz</a:t>
            </a:r>
          </a:p>
        </p:txBody>
      </p:sp>
      <p:sp>
        <p:nvSpPr>
          <p:cNvPr id="3" name="Text Placeholder 2">
            <a:extLst>
              <a:ext uri="{FF2B5EF4-FFF2-40B4-BE49-F238E27FC236}">
                <a16:creationId xmlns:a16="http://schemas.microsoft.com/office/drawing/2014/main" id="{719A5F27-4C6F-40AD-8655-81C0D6D686A0}"/>
              </a:ext>
            </a:extLst>
          </p:cNvPr>
          <p:cNvSpPr>
            <a:spLocks noGrp="1"/>
          </p:cNvSpPr>
          <p:nvPr>
            <p:ph type="body" sz="quarter" idx="10"/>
          </p:nvPr>
        </p:nvSpPr>
        <p:spPr>
          <a:xfrm>
            <a:off x="585764" y="3535511"/>
            <a:ext cx="4603011" cy="615522"/>
          </a:xfrm>
        </p:spPr>
        <p:txBody>
          <a:bodyPr/>
          <a:lstStyle/>
          <a:p>
            <a:r>
              <a:rPr lang="en-US" dirty="0"/>
              <a:t>True or False: Both COPY command AND Polybase require CONTROL permissions</a:t>
            </a:r>
          </a:p>
        </p:txBody>
      </p:sp>
      <p:sp>
        <p:nvSpPr>
          <p:cNvPr id="113" name="Rectangle: Rounded Corners 112">
            <a:extLst>
              <a:ext uri="{FF2B5EF4-FFF2-40B4-BE49-F238E27FC236}">
                <a16:creationId xmlns:a16="http://schemas.microsoft.com/office/drawing/2014/main" id="{676E08DA-CE8B-472F-9BB9-1AB16D390DFD}"/>
              </a:ext>
            </a:extLst>
          </p:cNvPr>
          <p:cNvSpPr/>
          <p:nvPr/>
        </p:nvSpPr>
        <p:spPr bwMode="auto">
          <a:xfrm>
            <a:off x="955032" y="5149224"/>
            <a:ext cx="1221072" cy="842599"/>
          </a:xfrm>
          <a:prstGeom prst="roundRect">
            <a:avLst/>
          </a:prstGeom>
          <a:solidFill>
            <a:schemeClr val="tx1">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TRUE</a:t>
            </a:r>
          </a:p>
        </p:txBody>
      </p:sp>
      <p:sp>
        <p:nvSpPr>
          <p:cNvPr id="5" name="Rectangle: Rounded Corners 4">
            <a:extLst>
              <a:ext uri="{FF2B5EF4-FFF2-40B4-BE49-F238E27FC236}">
                <a16:creationId xmlns:a16="http://schemas.microsoft.com/office/drawing/2014/main" id="{467C6208-0493-4133-BEBF-FB6225800BC0}"/>
              </a:ext>
            </a:extLst>
          </p:cNvPr>
          <p:cNvSpPr/>
          <p:nvPr/>
        </p:nvSpPr>
        <p:spPr bwMode="auto">
          <a:xfrm>
            <a:off x="2367038" y="5149224"/>
            <a:ext cx="1221072" cy="84259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spcBef>
                <a:spcPct val="0"/>
              </a:spcBef>
              <a:spcAft>
                <a:spcPct val="0"/>
              </a:spcAft>
              <a:defRPr/>
            </a:pPr>
            <a:r>
              <a:rPr lang="en-US" sz="1961" b="1" dirty="0">
                <a:gradFill>
                  <a:gsLst>
                    <a:gs pos="0">
                      <a:srgbClr val="FFFFFF"/>
                    </a:gs>
                    <a:gs pos="100000">
                      <a:srgbClr val="FFFFFF"/>
                    </a:gs>
                  </a:gsLst>
                  <a:lin ang="5400000" scaled="0"/>
                </a:gradFill>
                <a:latin typeface="Segoe UI"/>
                <a:ea typeface="Segoe UI" pitchFamily="34" charset="0"/>
                <a:cs typeface="Segoe UI" pitchFamily="34" charset="0"/>
              </a:rPr>
              <a:t>FALSE</a:t>
            </a:r>
          </a:p>
        </p:txBody>
      </p:sp>
      <p:grpSp>
        <p:nvGrpSpPr>
          <p:cNvPr id="7" name="Group 6">
            <a:extLst>
              <a:ext uri="{FF2B5EF4-FFF2-40B4-BE49-F238E27FC236}">
                <a16:creationId xmlns:a16="http://schemas.microsoft.com/office/drawing/2014/main" id="{AAD4DFDD-4AFF-4D8D-8F18-A83F687A5321}"/>
              </a:ext>
            </a:extLst>
          </p:cNvPr>
          <p:cNvGrpSpPr/>
          <p:nvPr/>
        </p:nvGrpSpPr>
        <p:grpSpPr>
          <a:xfrm>
            <a:off x="6150774" y="644508"/>
            <a:ext cx="5177293" cy="5466662"/>
            <a:chOff x="8923338" y="96838"/>
            <a:chExt cx="1050925" cy="1109663"/>
          </a:xfrm>
        </p:grpSpPr>
        <p:sp>
          <p:nvSpPr>
            <p:cNvPr id="122" name="Freeform 1437">
              <a:extLst>
                <a:ext uri="{FF2B5EF4-FFF2-40B4-BE49-F238E27FC236}">
                  <a16:creationId xmlns:a16="http://schemas.microsoft.com/office/drawing/2014/main" id="{6582092A-90A8-4C5F-A145-2F08387EC74F}"/>
                </a:ext>
              </a:extLst>
            </p:cNvPr>
            <p:cNvSpPr>
              <a:spLocks/>
            </p:cNvSpPr>
            <p:nvPr/>
          </p:nvSpPr>
          <p:spPr bwMode="auto">
            <a:xfrm>
              <a:off x="9488488" y="1008063"/>
              <a:ext cx="485775" cy="198438"/>
            </a:xfrm>
            <a:custGeom>
              <a:avLst/>
              <a:gdLst>
                <a:gd name="T0" fmla="*/ 153 w 166"/>
                <a:gd name="T1" fmla="*/ 41 h 68"/>
                <a:gd name="T2" fmla="*/ 145 w 166"/>
                <a:gd name="T3" fmla="*/ 43 h 68"/>
                <a:gd name="T4" fmla="*/ 145 w 166"/>
                <a:gd name="T5" fmla="*/ 42 h 68"/>
                <a:gd name="T6" fmla="*/ 119 w 166"/>
                <a:gd name="T7" fmla="*/ 16 h 68"/>
                <a:gd name="T8" fmla="*/ 101 w 166"/>
                <a:gd name="T9" fmla="*/ 23 h 68"/>
                <a:gd name="T10" fmla="*/ 69 w 166"/>
                <a:gd name="T11" fmla="*/ 0 h 68"/>
                <a:gd name="T12" fmla="*/ 35 w 166"/>
                <a:gd name="T13" fmla="*/ 34 h 68"/>
                <a:gd name="T14" fmla="*/ 20 w 166"/>
                <a:gd name="T15" fmla="*/ 27 h 68"/>
                <a:gd name="T16" fmla="*/ 0 w 166"/>
                <a:gd name="T17" fmla="*/ 48 h 68"/>
                <a:gd name="T18" fmla="*/ 20 w 166"/>
                <a:gd name="T19" fmla="*/ 68 h 68"/>
                <a:gd name="T20" fmla="*/ 153 w 166"/>
                <a:gd name="T21" fmla="*/ 68 h 68"/>
                <a:gd name="T22" fmla="*/ 166 w 166"/>
                <a:gd name="T23" fmla="*/ 55 h 68"/>
                <a:gd name="T24" fmla="*/ 153 w 166"/>
                <a:gd name="T25" fmla="*/ 4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 h="68">
                  <a:moveTo>
                    <a:pt x="153" y="41"/>
                  </a:moveTo>
                  <a:cubicBezTo>
                    <a:pt x="150" y="41"/>
                    <a:pt x="147" y="42"/>
                    <a:pt x="145" y="43"/>
                  </a:cubicBezTo>
                  <a:cubicBezTo>
                    <a:pt x="145" y="43"/>
                    <a:pt x="145" y="42"/>
                    <a:pt x="145" y="42"/>
                  </a:cubicBezTo>
                  <a:cubicBezTo>
                    <a:pt x="145" y="27"/>
                    <a:pt x="134" y="16"/>
                    <a:pt x="119" y="16"/>
                  </a:cubicBezTo>
                  <a:cubicBezTo>
                    <a:pt x="112" y="16"/>
                    <a:pt x="106" y="18"/>
                    <a:pt x="101" y="23"/>
                  </a:cubicBezTo>
                  <a:cubicBezTo>
                    <a:pt x="96" y="10"/>
                    <a:pt x="84" y="0"/>
                    <a:pt x="69" y="0"/>
                  </a:cubicBezTo>
                  <a:cubicBezTo>
                    <a:pt x="50" y="0"/>
                    <a:pt x="35" y="15"/>
                    <a:pt x="35" y="34"/>
                  </a:cubicBezTo>
                  <a:cubicBezTo>
                    <a:pt x="31" y="30"/>
                    <a:pt x="26" y="27"/>
                    <a:pt x="20" y="27"/>
                  </a:cubicBezTo>
                  <a:cubicBezTo>
                    <a:pt x="9" y="27"/>
                    <a:pt x="0" y="37"/>
                    <a:pt x="0" y="48"/>
                  </a:cubicBezTo>
                  <a:cubicBezTo>
                    <a:pt x="0" y="59"/>
                    <a:pt x="9" y="68"/>
                    <a:pt x="20" y="68"/>
                  </a:cubicBezTo>
                  <a:cubicBezTo>
                    <a:pt x="153" y="68"/>
                    <a:pt x="153" y="68"/>
                    <a:pt x="153" y="68"/>
                  </a:cubicBezTo>
                  <a:cubicBezTo>
                    <a:pt x="160" y="68"/>
                    <a:pt x="166" y="62"/>
                    <a:pt x="166" y="55"/>
                  </a:cubicBezTo>
                  <a:cubicBezTo>
                    <a:pt x="166" y="47"/>
                    <a:pt x="160" y="41"/>
                    <a:pt x="153" y="4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3" name="Freeform 1438">
              <a:extLst>
                <a:ext uri="{FF2B5EF4-FFF2-40B4-BE49-F238E27FC236}">
                  <a16:creationId xmlns:a16="http://schemas.microsoft.com/office/drawing/2014/main" id="{69587E78-B996-4B6A-B50D-E42F232A0A07}"/>
                </a:ext>
              </a:extLst>
            </p:cNvPr>
            <p:cNvSpPr>
              <a:spLocks/>
            </p:cNvSpPr>
            <p:nvPr/>
          </p:nvSpPr>
          <p:spPr bwMode="auto">
            <a:xfrm>
              <a:off x="8923338" y="787400"/>
              <a:ext cx="638175" cy="263525"/>
            </a:xfrm>
            <a:custGeom>
              <a:avLst/>
              <a:gdLst>
                <a:gd name="T0" fmla="*/ 16 w 218"/>
                <a:gd name="T1" fmla="*/ 58 h 90"/>
                <a:gd name="T2" fmla="*/ 28 w 218"/>
                <a:gd name="T3" fmla="*/ 63 h 90"/>
                <a:gd name="T4" fmla="*/ 27 w 218"/>
                <a:gd name="T5" fmla="*/ 60 h 90"/>
                <a:gd name="T6" fmla="*/ 57 w 218"/>
                <a:gd name="T7" fmla="*/ 30 h 90"/>
                <a:gd name="T8" fmla="*/ 83 w 218"/>
                <a:gd name="T9" fmla="*/ 45 h 90"/>
                <a:gd name="T10" fmla="*/ 83 w 218"/>
                <a:gd name="T11" fmla="*/ 45 h 90"/>
                <a:gd name="T12" fmla="*/ 128 w 218"/>
                <a:gd name="T13" fmla="*/ 0 h 90"/>
                <a:gd name="T14" fmla="*/ 173 w 218"/>
                <a:gd name="T15" fmla="*/ 45 h 90"/>
                <a:gd name="T16" fmla="*/ 172 w 218"/>
                <a:gd name="T17" fmla="*/ 54 h 90"/>
                <a:gd name="T18" fmla="*/ 193 w 218"/>
                <a:gd name="T19" fmla="*/ 42 h 90"/>
                <a:gd name="T20" fmla="*/ 218 w 218"/>
                <a:gd name="T21" fmla="*/ 66 h 90"/>
                <a:gd name="T22" fmla="*/ 193 w 218"/>
                <a:gd name="T23" fmla="*/ 90 h 90"/>
                <a:gd name="T24" fmla="*/ 128 w 218"/>
                <a:gd name="T25" fmla="*/ 90 h 90"/>
                <a:gd name="T26" fmla="*/ 57 w 218"/>
                <a:gd name="T27" fmla="*/ 90 h 90"/>
                <a:gd name="T28" fmla="*/ 16 w 218"/>
                <a:gd name="T29" fmla="*/ 90 h 90"/>
                <a:gd name="T30" fmla="*/ 0 w 218"/>
                <a:gd name="T31" fmla="*/ 74 h 90"/>
                <a:gd name="T32" fmla="*/ 16 w 218"/>
                <a:gd name="T33"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8" h="90">
                  <a:moveTo>
                    <a:pt x="16" y="58"/>
                  </a:moveTo>
                  <a:cubicBezTo>
                    <a:pt x="20" y="58"/>
                    <a:pt x="25" y="60"/>
                    <a:pt x="28" y="63"/>
                  </a:cubicBezTo>
                  <a:cubicBezTo>
                    <a:pt x="27" y="62"/>
                    <a:pt x="27" y="61"/>
                    <a:pt x="27" y="60"/>
                  </a:cubicBezTo>
                  <a:cubicBezTo>
                    <a:pt x="27" y="44"/>
                    <a:pt x="41" y="30"/>
                    <a:pt x="57" y="30"/>
                  </a:cubicBezTo>
                  <a:cubicBezTo>
                    <a:pt x="68" y="30"/>
                    <a:pt x="78" y="36"/>
                    <a:pt x="83" y="45"/>
                  </a:cubicBezTo>
                  <a:cubicBezTo>
                    <a:pt x="83" y="45"/>
                    <a:pt x="83" y="45"/>
                    <a:pt x="83" y="45"/>
                  </a:cubicBezTo>
                  <a:cubicBezTo>
                    <a:pt x="83" y="20"/>
                    <a:pt x="103" y="0"/>
                    <a:pt x="128" y="0"/>
                  </a:cubicBezTo>
                  <a:cubicBezTo>
                    <a:pt x="153" y="0"/>
                    <a:pt x="173" y="20"/>
                    <a:pt x="173" y="45"/>
                  </a:cubicBezTo>
                  <a:cubicBezTo>
                    <a:pt x="173" y="48"/>
                    <a:pt x="173" y="51"/>
                    <a:pt x="172" y="54"/>
                  </a:cubicBezTo>
                  <a:cubicBezTo>
                    <a:pt x="176" y="47"/>
                    <a:pt x="184" y="42"/>
                    <a:pt x="193" y="42"/>
                  </a:cubicBezTo>
                  <a:cubicBezTo>
                    <a:pt x="207" y="42"/>
                    <a:pt x="218" y="53"/>
                    <a:pt x="218" y="66"/>
                  </a:cubicBezTo>
                  <a:cubicBezTo>
                    <a:pt x="218" y="79"/>
                    <a:pt x="207" y="90"/>
                    <a:pt x="193" y="90"/>
                  </a:cubicBezTo>
                  <a:cubicBezTo>
                    <a:pt x="128" y="90"/>
                    <a:pt x="128" y="90"/>
                    <a:pt x="128" y="90"/>
                  </a:cubicBezTo>
                  <a:cubicBezTo>
                    <a:pt x="57" y="90"/>
                    <a:pt x="57" y="90"/>
                    <a:pt x="57" y="90"/>
                  </a:cubicBezTo>
                  <a:cubicBezTo>
                    <a:pt x="16" y="90"/>
                    <a:pt x="16" y="90"/>
                    <a:pt x="16" y="90"/>
                  </a:cubicBezTo>
                  <a:cubicBezTo>
                    <a:pt x="7" y="90"/>
                    <a:pt x="0" y="83"/>
                    <a:pt x="0" y="74"/>
                  </a:cubicBezTo>
                  <a:cubicBezTo>
                    <a:pt x="0" y="65"/>
                    <a:pt x="7" y="58"/>
                    <a:pt x="16" y="5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4" name="Freeform 1439">
              <a:extLst>
                <a:ext uri="{FF2B5EF4-FFF2-40B4-BE49-F238E27FC236}">
                  <a16:creationId xmlns:a16="http://schemas.microsoft.com/office/drawing/2014/main" id="{45B90F60-2304-4406-A781-BFA23D214525}"/>
                </a:ext>
              </a:extLst>
            </p:cNvPr>
            <p:cNvSpPr>
              <a:spLocks/>
            </p:cNvSpPr>
            <p:nvPr/>
          </p:nvSpPr>
          <p:spPr bwMode="auto">
            <a:xfrm>
              <a:off x="9093200" y="163513"/>
              <a:ext cx="122238" cy="85725"/>
            </a:xfrm>
            <a:custGeom>
              <a:avLst/>
              <a:gdLst>
                <a:gd name="T0" fmla="*/ 38 w 42"/>
                <a:gd name="T1" fmla="*/ 21 h 29"/>
                <a:gd name="T2" fmla="*/ 36 w 42"/>
                <a:gd name="T3" fmla="*/ 21 h 29"/>
                <a:gd name="T4" fmla="*/ 38 w 42"/>
                <a:gd name="T5" fmla="*/ 14 h 29"/>
                <a:gd name="T6" fmla="*/ 23 w 42"/>
                <a:gd name="T7" fmla="*/ 0 h 29"/>
                <a:gd name="T8" fmla="*/ 9 w 42"/>
                <a:gd name="T9" fmla="*/ 14 h 29"/>
                <a:gd name="T10" fmla="*/ 9 w 42"/>
                <a:gd name="T11" fmla="*/ 16 h 29"/>
                <a:gd name="T12" fmla="*/ 7 w 42"/>
                <a:gd name="T13" fmla="*/ 15 h 29"/>
                <a:gd name="T14" fmla="*/ 0 w 42"/>
                <a:gd name="T15" fmla="*/ 22 h 29"/>
                <a:gd name="T16" fmla="*/ 7 w 42"/>
                <a:gd name="T17" fmla="*/ 29 h 29"/>
                <a:gd name="T18" fmla="*/ 38 w 42"/>
                <a:gd name="T19" fmla="*/ 29 h 29"/>
                <a:gd name="T20" fmla="*/ 42 w 42"/>
                <a:gd name="T21" fmla="*/ 25 h 29"/>
                <a:gd name="T22" fmla="*/ 38 w 42"/>
                <a:gd name="T2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29">
                  <a:moveTo>
                    <a:pt x="38" y="21"/>
                  </a:moveTo>
                  <a:cubicBezTo>
                    <a:pt x="37" y="21"/>
                    <a:pt x="36" y="21"/>
                    <a:pt x="36" y="21"/>
                  </a:cubicBezTo>
                  <a:cubicBezTo>
                    <a:pt x="37" y="19"/>
                    <a:pt x="38" y="17"/>
                    <a:pt x="38" y="14"/>
                  </a:cubicBezTo>
                  <a:cubicBezTo>
                    <a:pt x="38" y="7"/>
                    <a:pt x="31" y="0"/>
                    <a:pt x="23" y="0"/>
                  </a:cubicBezTo>
                  <a:cubicBezTo>
                    <a:pt x="16" y="0"/>
                    <a:pt x="9" y="7"/>
                    <a:pt x="9" y="14"/>
                  </a:cubicBezTo>
                  <a:cubicBezTo>
                    <a:pt x="9" y="15"/>
                    <a:pt x="9" y="15"/>
                    <a:pt x="9" y="16"/>
                  </a:cubicBezTo>
                  <a:cubicBezTo>
                    <a:pt x="9" y="16"/>
                    <a:pt x="8" y="15"/>
                    <a:pt x="7" y="15"/>
                  </a:cubicBezTo>
                  <a:cubicBezTo>
                    <a:pt x="3" y="15"/>
                    <a:pt x="0" y="18"/>
                    <a:pt x="0" y="22"/>
                  </a:cubicBezTo>
                  <a:cubicBezTo>
                    <a:pt x="0" y="26"/>
                    <a:pt x="3" y="29"/>
                    <a:pt x="7" y="29"/>
                  </a:cubicBezTo>
                  <a:cubicBezTo>
                    <a:pt x="38" y="29"/>
                    <a:pt x="38" y="29"/>
                    <a:pt x="38" y="29"/>
                  </a:cubicBezTo>
                  <a:cubicBezTo>
                    <a:pt x="40" y="29"/>
                    <a:pt x="42" y="27"/>
                    <a:pt x="42" y="25"/>
                  </a:cubicBezTo>
                  <a:cubicBezTo>
                    <a:pt x="42" y="23"/>
                    <a:pt x="40" y="21"/>
                    <a:pt x="38" y="21"/>
                  </a:cubicBezTo>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5" name="Freeform 1440">
              <a:extLst>
                <a:ext uri="{FF2B5EF4-FFF2-40B4-BE49-F238E27FC236}">
                  <a16:creationId xmlns:a16="http://schemas.microsoft.com/office/drawing/2014/main" id="{D54D5F0C-5C9B-44A9-9830-98305C51FD92}"/>
                </a:ext>
              </a:extLst>
            </p:cNvPr>
            <p:cNvSpPr>
              <a:spLocks noEditPoints="1"/>
            </p:cNvSpPr>
            <p:nvPr/>
          </p:nvSpPr>
          <p:spPr bwMode="auto">
            <a:xfrm>
              <a:off x="9031288" y="96838"/>
              <a:ext cx="893763" cy="498475"/>
            </a:xfrm>
            <a:custGeom>
              <a:avLst/>
              <a:gdLst>
                <a:gd name="T0" fmla="*/ 293 w 305"/>
                <a:gd name="T1" fmla="*/ 147 h 170"/>
                <a:gd name="T2" fmla="*/ 285 w 305"/>
                <a:gd name="T3" fmla="*/ 150 h 170"/>
                <a:gd name="T4" fmla="*/ 285 w 305"/>
                <a:gd name="T5" fmla="*/ 149 h 170"/>
                <a:gd name="T6" fmla="*/ 264 w 305"/>
                <a:gd name="T7" fmla="*/ 128 h 170"/>
                <a:gd name="T8" fmla="*/ 249 w 305"/>
                <a:gd name="T9" fmla="*/ 134 h 170"/>
                <a:gd name="T10" fmla="*/ 249 w 305"/>
                <a:gd name="T11" fmla="*/ 116 h 170"/>
                <a:gd name="T12" fmla="*/ 237 w 305"/>
                <a:gd name="T13" fmla="*/ 116 h 170"/>
                <a:gd name="T14" fmla="*/ 236 w 305"/>
                <a:gd name="T15" fmla="*/ 115 h 170"/>
                <a:gd name="T16" fmla="*/ 236 w 305"/>
                <a:gd name="T17" fmla="*/ 47 h 170"/>
                <a:gd name="T18" fmla="*/ 197 w 305"/>
                <a:gd name="T19" fmla="*/ 47 h 170"/>
                <a:gd name="T20" fmla="*/ 197 w 305"/>
                <a:gd name="T21" fmla="*/ 72 h 170"/>
                <a:gd name="T22" fmla="*/ 177 w 305"/>
                <a:gd name="T23" fmla="*/ 72 h 170"/>
                <a:gd name="T24" fmla="*/ 177 w 305"/>
                <a:gd name="T25" fmla="*/ 19 h 170"/>
                <a:gd name="T26" fmla="*/ 145 w 305"/>
                <a:gd name="T27" fmla="*/ 19 h 170"/>
                <a:gd name="T28" fmla="*/ 145 w 305"/>
                <a:gd name="T29" fmla="*/ 59 h 170"/>
                <a:gd name="T30" fmla="*/ 137 w 305"/>
                <a:gd name="T31" fmla="*/ 59 h 170"/>
                <a:gd name="T32" fmla="*/ 137 w 305"/>
                <a:gd name="T33" fmla="*/ 0 h 170"/>
                <a:gd name="T34" fmla="*/ 113 w 305"/>
                <a:gd name="T35" fmla="*/ 25 h 170"/>
                <a:gd name="T36" fmla="*/ 113 w 305"/>
                <a:gd name="T37" fmla="*/ 108 h 170"/>
                <a:gd name="T38" fmla="*/ 65 w 305"/>
                <a:gd name="T39" fmla="*/ 108 h 170"/>
                <a:gd name="T40" fmla="*/ 65 w 305"/>
                <a:gd name="T41" fmla="*/ 81 h 170"/>
                <a:gd name="T42" fmla="*/ 47 w 305"/>
                <a:gd name="T43" fmla="*/ 81 h 170"/>
                <a:gd name="T44" fmla="*/ 47 w 305"/>
                <a:gd name="T45" fmla="*/ 125 h 170"/>
                <a:gd name="T46" fmla="*/ 41 w 305"/>
                <a:gd name="T47" fmla="*/ 125 h 170"/>
                <a:gd name="T48" fmla="*/ 41 w 305"/>
                <a:gd name="T49" fmla="*/ 109 h 170"/>
                <a:gd name="T50" fmla="*/ 27 w 305"/>
                <a:gd name="T51" fmla="*/ 109 h 170"/>
                <a:gd name="T52" fmla="*/ 27 w 305"/>
                <a:gd name="T53" fmla="*/ 125 h 170"/>
                <a:gd name="T54" fmla="*/ 15 w 305"/>
                <a:gd name="T55" fmla="*/ 125 h 170"/>
                <a:gd name="T56" fmla="*/ 15 w 305"/>
                <a:gd name="T57" fmla="*/ 142 h 170"/>
                <a:gd name="T58" fmla="*/ 11 w 305"/>
                <a:gd name="T59" fmla="*/ 141 h 170"/>
                <a:gd name="T60" fmla="*/ 0 w 305"/>
                <a:gd name="T61" fmla="*/ 152 h 170"/>
                <a:gd name="T62" fmla="*/ 11 w 305"/>
                <a:gd name="T63" fmla="*/ 163 h 170"/>
                <a:gd name="T64" fmla="*/ 55 w 305"/>
                <a:gd name="T65" fmla="*/ 163 h 170"/>
                <a:gd name="T66" fmla="*/ 63 w 305"/>
                <a:gd name="T67" fmla="*/ 155 h 170"/>
                <a:gd name="T68" fmla="*/ 57 w 305"/>
                <a:gd name="T69" fmla="*/ 147 h 170"/>
                <a:gd name="T70" fmla="*/ 67 w 305"/>
                <a:gd name="T71" fmla="*/ 147 h 170"/>
                <a:gd name="T72" fmla="*/ 152 w 305"/>
                <a:gd name="T73" fmla="*/ 147 h 170"/>
                <a:gd name="T74" fmla="*/ 151 w 305"/>
                <a:gd name="T75" fmla="*/ 153 h 170"/>
                <a:gd name="T76" fmla="*/ 168 w 305"/>
                <a:gd name="T77" fmla="*/ 170 h 170"/>
                <a:gd name="T78" fmla="*/ 214 w 305"/>
                <a:gd name="T79" fmla="*/ 170 h 170"/>
                <a:gd name="T80" fmla="*/ 264 w 305"/>
                <a:gd name="T81" fmla="*/ 170 h 170"/>
                <a:gd name="T82" fmla="*/ 293 w 305"/>
                <a:gd name="T83" fmla="*/ 170 h 170"/>
                <a:gd name="T84" fmla="*/ 305 w 305"/>
                <a:gd name="T85" fmla="*/ 158 h 170"/>
                <a:gd name="T86" fmla="*/ 293 w 305"/>
                <a:gd name="T87" fmla="*/ 147 h 170"/>
                <a:gd name="T88" fmla="*/ 51 w 305"/>
                <a:gd name="T89" fmla="*/ 148 h 170"/>
                <a:gd name="T90" fmla="*/ 51 w 305"/>
                <a:gd name="T91" fmla="*/ 147 h 170"/>
                <a:gd name="T92" fmla="*/ 52 w 305"/>
                <a:gd name="T93" fmla="*/ 147 h 170"/>
                <a:gd name="T94" fmla="*/ 51 w 305"/>
                <a:gd name="T95" fmla="*/ 14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5" h="170">
                  <a:moveTo>
                    <a:pt x="293" y="147"/>
                  </a:moveTo>
                  <a:cubicBezTo>
                    <a:pt x="290" y="147"/>
                    <a:pt x="287" y="148"/>
                    <a:pt x="285" y="150"/>
                  </a:cubicBezTo>
                  <a:cubicBezTo>
                    <a:pt x="285" y="150"/>
                    <a:pt x="285" y="149"/>
                    <a:pt x="285" y="149"/>
                  </a:cubicBezTo>
                  <a:cubicBezTo>
                    <a:pt x="285" y="137"/>
                    <a:pt x="276" y="128"/>
                    <a:pt x="264" y="128"/>
                  </a:cubicBezTo>
                  <a:cubicBezTo>
                    <a:pt x="258" y="128"/>
                    <a:pt x="253" y="130"/>
                    <a:pt x="249" y="134"/>
                  </a:cubicBezTo>
                  <a:cubicBezTo>
                    <a:pt x="249" y="116"/>
                    <a:pt x="249" y="116"/>
                    <a:pt x="249" y="116"/>
                  </a:cubicBezTo>
                  <a:cubicBezTo>
                    <a:pt x="237" y="116"/>
                    <a:pt x="237" y="116"/>
                    <a:pt x="237" y="116"/>
                  </a:cubicBezTo>
                  <a:cubicBezTo>
                    <a:pt x="237" y="115"/>
                    <a:pt x="236" y="115"/>
                    <a:pt x="236" y="115"/>
                  </a:cubicBezTo>
                  <a:cubicBezTo>
                    <a:pt x="236" y="47"/>
                    <a:pt x="236" y="47"/>
                    <a:pt x="236" y="47"/>
                  </a:cubicBezTo>
                  <a:cubicBezTo>
                    <a:pt x="197" y="47"/>
                    <a:pt x="197" y="47"/>
                    <a:pt x="197" y="47"/>
                  </a:cubicBezTo>
                  <a:cubicBezTo>
                    <a:pt x="197" y="72"/>
                    <a:pt x="197" y="72"/>
                    <a:pt x="197" y="72"/>
                  </a:cubicBezTo>
                  <a:cubicBezTo>
                    <a:pt x="177" y="72"/>
                    <a:pt x="177" y="72"/>
                    <a:pt x="177" y="72"/>
                  </a:cubicBezTo>
                  <a:cubicBezTo>
                    <a:pt x="177" y="19"/>
                    <a:pt x="177" y="19"/>
                    <a:pt x="177" y="19"/>
                  </a:cubicBezTo>
                  <a:cubicBezTo>
                    <a:pt x="145" y="19"/>
                    <a:pt x="145" y="19"/>
                    <a:pt x="145" y="19"/>
                  </a:cubicBezTo>
                  <a:cubicBezTo>
                    <a:pt x="145" y="59"/>
                    <a:pt x="145" y="59"/>
                    <a:pt x="145" y="59"/>
                  </a:cubicBezTo>
                  <a:cubicBezTo>
                    <a:pt x="137" y="59"/>
                    <a:pt x="137" y="59"/>
                    <a:pt x="137" y="59"/>
                  </a:cubicBezTo>
                  <a:cubicBezTo>
                    <a:pt x="137" y="0"/>
                    <a:pt x="137" y="0"/>
                    <a:pt x="137" y="0"/>
                  </a:cubicBezTo>
                  <a:cubicBezTo>
                    <a:pt x="113" y="25"/>
                    <a:pt x="113" y="25"/>
                    <a:pt x="113" y="25"/>
                  </a:cubicBezTo>
                  <a:cubicBezTo>
                    <a:pt x="113" y="108"/>
                    <a:pt x="113" y="108"/>
                    <a:pt x="113" y="108"/>
                  </a:cubicBezTo>
                  <a:cubicBezTo>
                    <a:pt x="65" y="108"/>
                    <a:pt x="65" y="108"/>
                    <a:pt x="65" y="108"/>
                  </a:cubicBezTo>
                  <a:cubicBezTo>
                    <a:pt x="65" y="81"/>
                    <a:pt x="65" y="81"/>
                    <a:pt x="65" y="81"/>
                  </a:cubicBezTo>
                  <a:cubicBezTo>
                    <a:pt x="47" y="81"/>
                    <a:pt x="47" y="81"/>
                    <a:pt x="47" y="81"/>
                  </a:cubicBezTo>
                  <a:cubicBezTo>
                    <a:pt x="47" y="125"/>
                    <a:pt x="47" y="125"/>
                    <a:pt x="47" y="125"/>
                  </a:cubicBezTo>
                  <a:cubicBezTo>
                    <a:pt x="41" y="125"/>
                    <a:pt x="41" y="125"/>
                    <a:pt x="41" y="125"/>
                  </a:cubicBezTo>
                  <a:cubicBezTo>
                    <a:pt x="41" y="109"/>
                    <a:pt x="41" y="109"/>
                    <a:pt x="41" y="109"/>
                  </a:cubicBezTo>
                  <a:cubicBezTo>
                    <a:pt x="27" y="109"/>
                    <a:pt x="27" y="109"/>
                    <a:pt x="27" y="109"/>
                  </a:cubicBezTo>
                  <a:cubicBezTo>
                    <a:pt x="27" y="125"/>
                    <a:pt x="27" y="125"/>
                    <a:pt x="27" y="125"/>
                  </a:cubicBezTo>
                  <a:cubicBezTo>
                    <a:pt x="15" y="125"/>
                    <a:pt x="15" y="125"/>
                    <a:pt x="15" y="125"/>
                  </a:cubicBezTo>
                  <a:cubicBezTo>
                    <a:pt x="15" y="142"/>
                    <a:pt x="15" y="142"/>
                    <a:pt x="15" y="142"/>
                  </a:cubicBezTo>
                  <a:cubicBezTo>
                    <a:pt x="13" y="141"/>
                    <a:pt x="12" y="141"/>
                    <a:pt x="11" y="141"/>
                  </a:cubicBezTo>
                  <a:cubicBezTo>
                    <a:pt x="5" y="141"/>
                    <a:pt x="0" y="146"/>
                    <a:pt x="0" y="152"/>
                  </a:cubicBezTo>
                  <a:cubicBezTo>
                    <a:pt x="0" y="158"/>
                    <a:pt x="5" y="163"/>
                    <a:pt x="11" y="163"/>
                  </a:cubicBezTo>
                  <a:cubicBezTo>
                    <a:pt x="55" y="163"/>
                    <a:pt x="55" y="163"/>
                    <a:pt x="55" y="163"/>
                  </a:cubicBezTo>
                  <a:cubicBezTo>
                    <a:pt x="59" y="163"/>
                    <a:pt x="63" y="159"/>
                    <a:pt x="63" y="155"/>
                  </a:cubicBezTo>
                  <a:cubicBezTo>
                    <a:pt x="63" y="151"/>
                    <a:pt x="60" y="148"/>
                    <a:pt x="57" y="147"/>
                  </a:cubicBezTo>
                  <a:cubicBezTo>
                    <a:pt x="67" y="147"/>
                    <a:pt x="67" y="147"/>
                    <a:pt x="67" y="147"/>
                  </a:cubicBezTo>
                  <a:cubicBezTo>
                    <a:pt x="152" y="147"/>
                    <a:pt x="152" y="147"/>
                    <a:pt x="152" y="147"/>
                  </a:cubicBezTo>
                  <a:cubicBezTo>
                    <a:pt x="152" y="149"/>
                    <a:pt x="151" y="151"/>
                    <a:pt x="151" y="153"/>
                  </a:cubicBezTo>
                  <a:cubicBezTo>
                    <a:pt x="151" y="162"/>
                    <a:pt x="159" y="170"/>
                    <a:pt x="168" y="170"/>
                  </a:cubicBezTo>
                  <a:cubicBezTo>
                    <a:pt x="214" y="170"/>
                    <a:pt x="214" y="170"/>
                    <a:pt x="214" y="170"/>
                  </a:cubicBezTo>
                  <a:cubicBezTo>
                    <a:pt x="264" y="170"/>
                    <a:pt x="264" y="170"/>
                    <a:pt x="264" y="170"/>
                  </a:cubicBezTo>
                  <a:cubicBezTo>
                    <a:pt x="293" y="170"/>
                    <a:pt x="293" y="170"/>
                    <a:pt x="293" y="170"/>
                  </a:cubicBezTo>
                  <a:cubicBezTo>
                    <a:pt x="300" y="170"/>
                    <a:pt x="305" y="165"/>
                    <a:pt x="305" y="158"/>
                  </a:cubicBezTo>
                  <a:cubicBezTo>
                    <a:pt x="305" y="152"/>
                    <a:pt x="300" y="147"/>
                    <a:pt x="293" y="147"/>
                  </a:cubicBezTo>
                  <a:moveTo>
                    <a:pt x="51" y="148"/>
                  </a:moveTo>
                  <a:cubicBezTo>
                    <a:pt x="51" y="148"/>
                    <a:pt x="51" y="147"/>
                    <a:pt x="51" y="147"/>
                  </a:cubicBezTo>
                  <a:cubicBezTo>
                    <a:pt x="52" y="147"/>
                    <a:pt x="52" y="147"/>
                    <a:pt x="52" y="147"/>
                  </a:cubicBezTo>
                  <a:cubicBezTo>
                    <a:pt x="52" y="147"/>
                    <a:pt x="51" y="147"/>
                    <a:pt x="51" y="148"/>
                  </a:cubicBezTo>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6" name="Rectangle 1441">
              <a:extLst>
                <a:ext uri="{FF2B5EF4-FFF2-40B4-BE49-F238E27FC236}">
                  <a16:creationId xmlns:a16="http://schemas.microsoft.com/office/drawing/2014/main" id="{BE5EA920-E11E-4A6C-A6F1-84C70A4F63E3}"/>
                </a:ext>
              </a:extLst>
            </p:cNvPr>
            <p:cNvSpPr>
              <a:spLocks noChangeArrowheads="1"/>
            </p:cNvSpPr>
            <p:nvPr/>
          </p:nvSpPr>
          <p:spPr bwMode="auto">
            <a:xfrm>
              <a:off x="9266238" y="249238"/>
              <a:ext cx="171450" cy="3571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7" name="Rectangle 1442">
              <a:extLst>
                <a:ext uri="{FF2B5EF4-FFF2-40B4-BE49-F238E27FC236}">
                  <a16:creationId xmlns:a16="http://schemas.microsoft.com/office/drawing/2014/main" id="{72025771-B938-4556-B54C-C266ABEF24F7}"/>
                </a:ext>
              </a:extLst>
            </p:cNvPr>
            <p:cNvSpPr>
              <a:spLocks noChangeArrowheads="1"/>
            </p:cNvSpPr>
            <p:nvPr/>
          </p:nvSpPr>
          <p:spPr bwMode="auto">
            <a:xfrm>
              <a:off x="9437688" y="249238"/>
              <a:ext cx="50800" cy="357188"/>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8" name="Rectangle 1443">
              <a:extLst>
                <a:ext uri="{FF2B5EF4-FFF2-40B4-BE49-F238E27FC236}">
                  <a16:creationId xmlns:a16="http://schemas.microsoft.com/office/drawing/2014/main" id="{A4CD0634-C1ED-4B26-AE88-75A03FA24E7E}"/>
                </a:ext>
              </a:extLst>
            </p:cNvPr>
            <p:cNvSpPr>
              <a:spLocks noChangeArrowheads="1"/>
            </p:cNvSpPr>
            <p:nvPr/>
          </p:nvSpPr>
          <p:spPr bwMode="auto">
            <a:xfrm>
              <a:off x="9283700" y="266700"/>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9" name="Rectangle 1444">
              <a:extLst>
                <a:ext uri="{FF2B5EF4-FFF2-40B4-BE49-F238E27FC236}">
                  <a16:creationId xmlns:a16="http://schemas.microsoft.com/office/drawing/2014/main" id="{F021B20D-CEB6-442A-B214-B86596FBC3FE}"/>
                </a:ext>
              </a:extLst>
            </p:cNvPr>
            <p:cNvSpPr>
              <a:spLocks noChangeArrowheads="1"/>
            </p:cNvSpPr>
            <p:nvPr/>
          </p:nvSpPr>
          <p:spPr bwMode="auto">
            <a:xfrm>
              <a:off x="9288463" y="273050"/>
              <a:ext cx="6350"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0" name="Rectangle 1445">
              <a:extLst>
                <a:ext uri="{FF2B5EF4-FFF2-40B4-BE49-F238E27FC236}">
                  <a16:creationId xmlns:a16="http://schemas.microsoft.com/office/drawing/2014/main" id="{99786EDC-158C-4B3A-B73A-EDF8268394E8}"/>
                </a:ext>
              </a:extLst>
            </p:cNvPr>
            <p:cNvSpPr>
              <a:spLocks noChangeArrowheads="1"/>
            </p:cNvSpPr>
            <p:nvPr/>
          </p:nvSpPr>
          <p:spPr bwMode="auto">
            <a:xfrm>
              <a:off x="9297988" y="273050"/>
              <a:ext cx="7938"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1" name="Rectangle 1446">
              <a:extLst>
                <a:ext uri="{FF2B5EF4-FFF2-40B4-BE49-F238E27FC236}">
                  <a16:creationId xmlns:a16="http://schemas.microsoft.com/office/drawing/2014/main" id="{8EC16103-0D3D-4F85-A3D5-15D5C442DC7B}"/>
                </a:ext>
              </a:extLst>
            </p:cNvPr>
            <p:cNvSpPr>
              <a:spLocks noChangeArrowheads="1"/>
            </p:cNvSpPr>
            <p:nvPr/>
          </p:nvSpPr>
          <p:spPr bwMode="auto">
            <a:xfrm>
              <a:off x="9309100" y="273050"/>
              <a:ext cx="6350"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2" name="Rectangle 1447">
              <a:extLst>
                <a:ext uri="{FF2B5EF4-FFF2-40B4-BE49-F238E27FC236}">
                  <a16:creationId xmlns:a16="http://schemas.microsoft.com/office/drawing/2014/main" id="{965CFBE8-B179-4415-BA1D-FF2748E83D26}"/>
                </a:ext>
              </a:extLst>
            </p:cNvPr>
            <p:cNvSpPr>
              <a:spLocks noChangeArrowheads="1"/>
            </p:cNvSpPr>
            <p:nvPr/>
          </p:nvSpPr>
          <p:spPr bwMode="auto">
            <a:xfrm>
              <a:off x="9318625" y="273050"/>
              <a:ext cx="7938"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3" name="Oval 1448">
              <a:extLst>
                <a:ext uri="{FF2B5EF4-FFF2-40B4-BE49-F238E27FC236}">
                  <a16:creationId xmlns:a16="http://schemas.microsoft.com/office/drawing/2014/main" id="{3FD1BCB2-69ED-4241-A565-BA3D5F13ADBA}"/>
                </a:ext>
              </a:extLst>
            </p:cNvPr>
            <p:cNvSpPr>
              <a:spLocks noChangeArrowheads="1"/>
            </p:cNvSpPr>
            <p:nvPr/>
          </p:nvSpPr>
          <p:spPr bwMode="auto">
            <a:xfrm>
              <a:off x="9391650" y="28098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4" name="Oval 1449">
              <a:extLst>
                <a:ext uri="{FF2B5EF4-FFF2-40B4-BE49-F238E27FC236}">
                  <a16:creationId xmlns:a16="http://schemas.microsoft.com/office/drawing/2014/main" id="{56D29CF3-2F5C-411B-BAEA-BF09AC2DE003}"/>
                </a:ext>
              </a:extLst>
            </p:cNvPr>
            <p:cNvSpPr>
              <a:spLocks noChangeArrowheads="1"/>
            </p:cNvSpPr>
            <p:nvPr/>
          </p:nvSpPr>
          <p:spPr bwMode="auto">
            <a:xfrm>
              <a:off x="9405938" y="28098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5" name="Rectangle 1450">
              <a:extLst>
                <a:ext uri="{FF2B5EF4-FFF2-40B4-BE49-F238E27FC236}">
                  <a16:creationId xmlns:a16="http://schemas.microsoft.com/office/drawing/2014/main" id="{232D7E8B-0088-482F-8881-7A4E74C41534}"/>
                </a:ext>
              </a:extLst>
            </p:cNvPr>
            <p:cNvSpPr>
              <a:spLocks noChangeArrowheads="1"/>
            </p:cNvSpPr>
            <p:nvPr/>
          </p:nvSpPr>
          <p:spPr bwMode="auto">
            <a:xfrm>
              <a:off x="9283700" y="312738"/>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6" name="Rectangle 1451">
              <a:extLst>
                <a:ext uri="{FF2B5EF4-FFF2-40B4-BE49-F238E27FC236}">
                  <a16:creationId xmlns:a16="http://schemas.microsoft.com/office/drawing/2014/main" id="{97E3AA29-AA59-49A6-82AE-4C2E2FB2A9B6}"/>
                </a:ext>
              </a:extLst>
            </p:cNvPr>
            <p:cNvSpPr>
              <a:spLocks noChangeArrowheads="1"/>
            </p:cNvSpPr>
            <p:nvPr/>
          </p:nvSpPr>
          <p:spPr bwMode="auto">
            <a:xfrm>
              <a:off x="9288463" y="3190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7" name="Rectangle 1452">
              <a:extLst>
                <a:ext uri="{FF2B5EF4-FFF2-40B4-BE49-F238E27FC236}">
                  <a16:creationId xmlns:a16="http://schemas.microsoft.com/office/drawing/2014/main" id="{7441A792-85F7-4DF9-953C-8A6FEEC0A48D}"/>
                </a:ext>
              </a:extLst>
            </p:cNvPr>
            <p:cNvSpPr>
              <a:spLocks noChangeArrowheads="1"/>
            </p:cNvSpPr>
            <p:nvPr/>
          </p:nvSpPr>
          <p:spPr bwMode="auto">
            <a:xfrm>
              <a:off x="9297988" y="3190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8" name="Rectangle 1453">
              <a:extLst>
                <a:ext uri="{FF2B5EF4-FFF2-40B4-BE49-F238E27FC236}">
                  <a16:creationId xmlns:a16="http://schemas.microsoft.com/office/drawing/2014/main" id="{3ECBDDB4-C848-483B-A8D8-86A6D613D6B0}"/>
                </a:ext>
              </a:extLst>
            </p:cNvPr>
            <p:cNvSpPr>
              <a:spLocks noChangeArrowheads="1"/>
            </p:cNvSpPr>
            <p:nvPr/>
          </p:nvSpPr>
          <p:spPr bwMode="auto">
            <a:xfrm>
              <a:off x="9309100" y="3190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9" name="Rectangle 1454">
              <a:extLst>
                <a:ext uri="{FF2B5EF4-FFF2-40B4-BE49-F238E27FC236}">
                  <a16:creationId xmlns:a16="http://schemas.microsoft.com/office/drawing/2014/main" id="{8BED0342-5CD7-431C-8E3D-94513807B78F}"/>
                </a:ext>
              </a:extLst>
            </p:cNvPr>
            <p:cNvSpPr>
              <a:spLocks noChangeArrowheads="1"/>
            </p:cNvSpPr>
            <p:nvPr/>
          </p:nvSpPr>
          <p:spPr bwMode="auto">
            <a:xfrm>
              <a:off x="9318625" y="3190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0" name="Oval 1455">
              <a:extLst>
                <a:ext uri="{FF2B5EF4-FFF2-40B4-BE49-F238E27FC236}">
                  <a16:creationId xmlns:a16="http://schemas.microsoft.com/office/drawing/2014/main" id="{DC37E677-4A87-481B-BE53-0CBE6B126730}"/>
                </a:ext>
              </a:extLst>
            </p:cNvPr>
            <p:cNvSpPr>
              <a:spLocks noChangeArrowheads="1"/>
            </p:cNvSpPr>
            <p:nvPr/>
          </p:nvSpPr>
          <p:spPr bwMode="auto">
            <a:xfrm>
              <a:off x="9391650" y="328613"/>
              <a:ext cx="7938"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1" name="Oval 1456">
              <a:extLst>
                <a:ext uri="{FF2B5EF4-FFF2-40B4-BE49-F238E27FC236}">
                  <a16:creationId xmlns:a16="http://schemas.microsoft.com/office/drawing/2014/main" id="{69A086CF-DDC9-440F-B3DB-F02FA7834862}"/>
                </a:ext>
              </a:extLst>
            </p:cNvPr>
            <p:cNvSpPr>
              <a:spLocks noChangeArrowheads="1"/>
            </p:cNvSpPr>
            <p:nvPr/>
          </p:nvSpPr>
          <p:spPr bwMode="auto">
            <a:xfrm>
              <a:off x="9405938" y="328613"/>
              <a:ext cx="6350"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2" name="Rectangle 1457">
              <a:extLst>
                <a:ext uri="{FF2B5EF4-FFF2-40B4-BE49-F238E27FC236}">
                  <a16:creationId xmlns:a16="http://schemas.microsoft.com/office/drawing/2014/main" id="{BC676484-84D5-4B69-9182-16CB7037B25E}"/>
                </a:ext>
              </a:extLst>
            </p:cNvPr>
            <p:cNvSpPr>
              <a:spLocks noChangeArrowheads="1"/>
            </p:cNvSpPr>
            <p:nvPr/>
          </p:nvSpPr>
          <p:spPr bwMode="auto">
            <a:xfrm>
              <a:off x="9283700" y="357188"/>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3" name="Rectangle 1458">
              <a:extLst>
                <a:ext uri="{FF2B5EF4-FFF2-40B4-BE49-F238E27FC236}">
                  <a16:creationId xmlns:a16="http://schemas.microsoft.com/office/drawing/2014/main" id="{3D8D01B6-C3C1-44CE-83D4-0A3D9DF710DE}"/>
                </a:ext>
              </a:extLst>
            </p:cNvPr>
            <p:cNvSpPr>
              <a:spLocks noChangeArrowheads="1"/>
            </p:cNvSpPr>
            <p:nvPr/>
          </p:nvSpPr>
          <p:spPr bwMode="auto">
            <a:xfrm>
              <a:off x="9288463" y="363538"/>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4" name="Rectangle 1459">
              <a:extLst>
                <a:ext uri="{FF2B5EF4-FFF2-40B4-BE49-F238E27FC236}">
                  <a16:creationId xmlns:a16="http://schemas.microsoft.com/office/drawing/2014/main" id="{ADE52027-909C-4E53-B106-19A4942589F9}"/>
                </a:ext>
              </a:extLst>
            </p:cNvPr>
            <p:cNvSpPr>
              <a:spLocks noChangeArrowheads="1"/>
            </p:cNvSpPr>
            <p:nvPr/>
          </p:nvSpPr>
          <p:spPr bwMode="auto">
            <a:xfrm>
              <a:off x="9297988" y="363538"/>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5" name="Rectangle 1460">
              <a:extLst>
                <a:ext uri="{FF2B5EF4-FFF2-40B4-BE49-F238E27FC236}">
                  <a16:creationId xmlns:a16="http://schemas.microsoft.com/office/drawing/2014/main" id="{D71BCF7D-C6D7-4DDB-BFBB-ADF57CE43E7B}"/>
                </a:ext>
              </a:extLst>
            </p:cNvPr>
            <p:cNvSpPr>
              <a:spLocks noChangeArrowheads="1"/>
            </p:cNvSpPr>
            <p:nvPr/>
          </p:nvSpPr>
          <p:spPr bwMode="auto">
            <a:xfrm>
              <a:off x="9309100" y="363538"/>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6" name="Rectangle 1461">
              <a:extLst>
                <a:ext uri="{FF2B5EF4-FFF2-40B4-BE49-F238E27FC236}">
                  <a16:creationId xmlns:a16="http://schemas.microsoft.com/office/drawing/2014/main" id="{37453C4C-5716-4439-8ABB-848B616F88D1}"/>
                </a:ext>
              </a:extLst>
            </p:cNvPr>
            <p:cNvSpPr>
              <a:spLocks noChangeArrowheads="1"/>
            </p:cNvSpPr>
            <p:nvPr/>
          </p:nvSpPr>
          <p:spPr bwMode="auto">
            <a:xfrm>
              <a:off x="9318625" y="363538"/>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7" name="Oval 1462">
              <a:extLst>
                <a:ext uri="{FF2B5EF4-FFF2-40B4-BE49-F238E27FC236}">
                  <a16:creationId xmlns:a16="http://schemas.microsoft.com/office/drawing/2014/main" id="{13F8B493-ACB0-456C-9B84-9FBEE1F911A4}"/>
                </a:ext>
              </a:extLst>
            </p:cNvPr>
            <p:cNvSpPr>
              <a:spLocks noChangeArrowheads="1"/>
            </p:cNvSpPr>
            <p:nvPr/>
          </p:nvSpPr>
          <p:spPr bwMode="auto">
            <a:xfrm>
              <a:off x="9391650" y="374650"/>
              <a:ext cx="7938"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8" name="Oval 1463">
              <a:extLst>
                <a:ext uri="{FF2B5EF4-FFF2-40B4-BE49-F238E27FC236}">
                  <a16:creationId xmlns:a16="http://schemas.microsoft.com/office/drawing/2014/main" id="{BDCE6BAF-4624-48FE-8D16-1D14911326AF}"/>
                </a:ext>
              </a:extLst>
            </p:cNvPr>
            <p:cNvSpPr>
              <a:spLocks noChangeArrowheads="1"/>
            </p:cNvSpPr>
            <p:nvPr/>
          </p:nvSpPr>
          <p:spPr bwMode="auto">
            <a:xfrm>
              <a:off x="9405938" y="374650"/>
              <a:ext cx="6350" cy="6350"/>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9" name="Rectangle 1464">
              <a:extLst>
                <a:ext uri="{FF2B5EF4-FFF2-40B4-BE49-F238E27FC236}">
                  <a16:creationId xmlns:a16="http://schemas.microsoft.com/office/drawing/2014/main" id="{A216A21A-932A-4427-B868-CB6AD658D7D8}"/>
                </a:ext>
              </a:extLst>
            </p:cNvPr>
            <p:cNvSpPr>
              <a:spLocks noChangeArrowheads="1"/>
            </p:cNvSpPr>
            <p:nvPr/>
          </p:nvSpPr>
          <p:spPr bwMode="auto">
            <a:xfrm>
              <a:off x="9283700" y="404813"/>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0" name="Rectangle 1465">
              <a:extLst>
                <a:ext uri="{FF2B5EF4-FFF2-40B4-BE49-F238E27FC236}">
                  <a16:creationId xmlns:a16="http://schemas.microsoft.com/office/drawing/2014/main" id="{699E671F-EDD1-4801-9C5B-9ACC42CC71F3}"/>
                </a:ext>
              </a:extLst>
            </p:cNvPr>
            <p:cNvSpPr>
              <a:spLocks noChangeArrowheads="1"/>
            </p:cNvSpPr>
            <p:nvPr/>
          </p:nvSpPr>
          <p:spPr bwMode="auto">
            <a:xfrm>
              <a:off x="9288463" y="40957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1" name="Rectangle 1466">
              <a:extLst>
                <a:ext uri="{FF2B5EF4-FFF2-40B4-BE49-F238E27FC236}">
                  <a16:creationId xmlns:a16="http://schemas.microsoft.com/office/drawing/2014/main" id="{AF37300E-D11D-4900-8C87-E058640DFFF4}"/>
                </a:ext>
              </a:extLst>
            </p:cNvPr>
            <p:cNvSpPr>
              <a:spLocks noChangeArrowheads="1"/>
            </p:cNvSpPr>
            <p:nvPr/>
          </p:nvSpPr>
          <p:spPr bwMode="auto">
            <a:xfrm>
              <a:off x="9297988" y="409575"/>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2" name="Rectangle 1467">
              <a:extLst>
                <a:ext uri="{FF2B5EF4-FFF2-40B4-BE49-F238E27FC236}">
                  <a16:creationId xmlns:a16="http://schemas.microsoft.com/office/drawing/2014/main" id="{1C0691F3-1DE5-4EF8-A3A6-0A5232D29130}"/>
                </a:ext>
              </a:extLst>
            </p:cNvPr>
            <p:cNvSpPr>
              <a:spLocks noChangeArrowheads="1"/>
            </p:cNvSpPr>
            <p:nvPr/>
          </p:nvSpPr>
          <p:spPr bwMode="auto">
            <a:xfrm>
              <a:off x="9309100" y="40957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3" name="Rectangle 1468">
              <a:extLst>
                <a:ext uri="{FF2B5EF4-FFF2-40B4-BE49-F238E27FC236}">
                  <a16:creationId xmlns:a16="http://schemas.microsoft.com/office/drawing/2014/main" id="{9D50FCC0-4D21-4307-9FAA-3A9F390465A8}"/>
                </a:ext>
              </a:extLst>
            </p:cNvPr>
            <p:cNvSpPr>
              <a:spLocks noChangeArrowheads="1"/>
            </p:cNvSpPr>
            <p:nvPr/>
          </p:nvSpPr>
          <p:spPr bwMode="auto">
            <a:xfrm>
              <a:off x="9318625" y="409575"/>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4" name="Rectangle 1469">
              <a:extLst>
                <a:ext uri="{FF2B5EF4-FFF2-40B4-BE49-F238E27FC236}">
                  <a16:creationId xmlns:a16="http://schemas.microsoft.com/office/drawing/2014/main" id="{C512A48A-A8D9-42EE-AA28-3F5C0C724F00}"/>
                </a:ext>
              </a:extLst>
            </p:cNvPr>
            <p:cNvSpPr>
              <a:spLocks noChangeArrowheads="1"/>
            </p:cNvSpPr>
            <p:nvPr/>
          </p:nvSpPr>
          <p:spPr bwMode="auto">
            <a:xfrm>
              <a:off x="9283700" y="447675"/>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5" name="Rectangle 1470">
              <a:extLst>
                <a:ext uri="{FF2B5EF4-FFF2-40B4-BE49-F238E27FC236}">
                  <a16:creationId xmlns:a16="http://schemas.microsoft.com/office/drawing/2014/main" id="{476A1846-7232-4D2B-89C0-46B369A0B09A}"/>
                </a:ext>
              </a:extLst>
            </p:cNvPr>
            <p:cNvSpPr>
              <a:spLocks noChangeArrowheads="1"/>
            </p:cNvSpPr>
            <p:nvPr/>
          </p:nvSpPr>
          <p:spPr bwMode="auto">
            <a:xfrm>
              <a:off x="9288463" y="45402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6" name="Rectangle 1471">
              <a:extLst>
                <a:ext uri="{FF2B5EF4-FFF2-40B4-BE49-F238E27FC236}">
                  <a16:creationId xmlns:a16="http://schemas.microsoft.com/office/drawing/2014/main" id="{BF5A9602-FFA6-4B25-84B3-28275EFBCFD5}"/>
                </a:ext>
              </a:extLst>
            </p:cNvPr>
            <p:cNvSpPr>
              <a:spLocks noChangeArrowheads="1"/>
            </p:cNvSpPr>
            <p:nvPr/>
          </p:nvSpPr>
          <p:spPr bwMode="auto">
            <a:xfrm>
              <a:off x="9297988" y="454025"/>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7" name="Rectangle 1472">
              <a:extLst>
                <a:ext uri="{FF2B5EF4-FFF2-40B4-BE49-F238E27FC236}">
                  <a16:creationId xmlns:a16="http://schemas.microsoft.com/office/drawing/2014/main" id="{C4D09389-DD74-41C4-970A-63F3B3D7D76C}"/>
                </a:ext>
              </a:extLst>
            </p:cNvPr>
            <p:cNvSpPr>
              <a:spLocks noChangeArrowheads="1"/>
            </p:cNvSpPr>
            <p:nvPr/>
          </p:nvSpPr>
          <p:spPr bwMode="auto">
            <a:xfrm>
              <a:off x="9309100" y="45402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8" name="Rectangle 1473">
              <a:extLst>
                <a:ext uri="{FF2B5EF4-FFF2-40B4-BE49-F238E27FC236}">
                  <a16:creationId xmlns:a16="http://schemas.microsoft.com/office/drawing/2014/main" id="{B8B2A389-EC57-462B-B250-1BA186C9CFAD}"/>
                </a:ext>
              </a:extLst>
            </p:cNvPr>
            <p:cNvSpPr>
              <a:spLocks noChangeArrowheads="1"/>
            </p:cNvSpPr>
            <p:nvPr/>
          </p:nvSpPr>
          <p:spPr bwMode="auto">
            <a:xfrm>
              <a:off x="9318625" y="454025"/>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59" name="Oval 1474">
              <a:extLst>
                <a:ext uri="{FF2B5EF4-FFF2-40B4-BE49-F238E27FC236}">
                  <a16:creationId xmlns:a16="http://schemas.microsoft.com/office/drawing/2014/main" id="{007A6479-A3AF-4981-8E4A-4906EBCFACEF}"/>
                </a:ext>
              </a:extLst>
            </p:cNvPr>
            <p:cNvSpPr>
              <a:spLocks noChangeArrowheads="1"/>
            </p:cNvSpPr>
            <p:nvPr/>
          </p:nvSpPr>
          <p:spPr bwMode="auto">
            <a:xfrm>
              <a:off x="9391650" y="46513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0" name="Oval 1475">
              <a:extLst>
                <a:ext uri="{FF2B5EF4-FFF2-40B4-BE49-F238E27FC236}">
                  <a16:creationId xmlns:a16="http://schemas.microsoft.com/office/drawing/2014/main" id="{DC281131-A051-4966-8ADD-C2744E10080C}"/>
                </a:ext>
              </a:extLst>
            </p:cNvPr>
            <p:cNvSpPr>
              <a:spLocks noChangeArrowheads="1"/>
            </p:cNvSpPr>
            <p:nvPr/>
          </p:nvSpPr>
          <p:spPr bwMode="auto">
            <a:xfrm>
              <a:off x="9405938" y="46513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1" name="Rectangle 1476">
              <a:extLst>
                <a:ext uri="{FF2B5EF4-FFF2-40B4-BE49-F238E27FC236}">
                  <a16:creationId xmlns:a16="http://schemas.microsoft.com/office/drawing/2014/main" id="{B9E99860-94B2-4550-BF9D-D1722455D07B}"/>
                </a:ext>
              </a:extLst>
            </p:cNvPr>
            <p:cNvSpPr>
              <a:spLocks noChangeArrowheads="1"/>
            </p:cNvSpPr>
            <p:nvPr/>
          </p:nvSpPr>
          <p:spPr bwMode="auto">
            <a:xfrm>
              <a:off x="9283700" y="495300"/>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2" name="Rectangle 1477">
              <a:extLst>
                <a:ext uri="{FF2B5EF4-FFF2-40B4-BE49-F238E27FC236}">
                  <a16:creationId xmlns:a16="http://schemas.microsoft.com/office/drawing/2014/main" id="{F7A83A66-AFB4-4A2F-9C96-EEAFC996F283}"/>
                </a:ext>
              </a:extLst>
            </p:cNvPr>
            <p:cNvSpPr>
              <a:spLocks noChangeArrowheads="1"/>
            </p:cNvSpPr>
            <p:nvPr/>
          </p:nvSpPr>
          <p:spPr bwMode="auto">
            <a:xfrm>
              <a:off x="9288463" y="501650"/>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3" name="Rectangle 1478">
              <a:extLst>
                <a:ext uri="{FF2B5EF4-FFF2-40B4-BE49-F238E27FC236}">
                  <a16:creationId xmlns:a16="http://schemas.microsoft.com/office/drawing/2014/main" id="{6A31CCB5-D527-4CBE-AA80-8AAD97E5E7AE}"/>
                </a:ext>
              </a:extLst>
            </p:cNvPr>
            <p:cNvSpPr>
              <a:spLocks noChangeArrowheads="1"/>
            </p:cNvSpPr>
            <p:nvPr/>
          </p:nvSpPr>
          <p:spPr bwMode="auto">
            <a:xfrm>
              <a:off x="9297988" y="501650"/>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4" name="Rectangle 1479">
              <a:extLst>
                <a:ext uri="{FF2B5EF4-FFF2-40B4-BE49-F238E27FC236}">
                  <a16:creationId xmlns:a16="http://schemas.microsoft.com/office/drawing/2014/main" id="{D61DE326-F376-439B-9371-BDC7F807FB39}"/>
                </a:ext>
              </a:extLst>
            </p:cNvPr>
            <p:cNvSpPr>
              <a:spLocks noChangeArrowheads="1"/>
            </p:cNvSpPr>
            <p:nvPr/>
          </p:nvSpPr>
          <p:spPr bwMode="auto">
            <a:xfrm>
              <a:off x="9309100" y="501650"/>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5" name="Rectangle 1480">
              <a:extLst>
                <a:ext uri="{FF2B5EF4-FFF2-40B4-BE49-F238E27FC236}">
                  <a16:creationId xmlns:a16="http://schemas.microsoft.com/office/drawing/2014/main" id="{03154A29-9686-4883-B2E2-4EA7DBDF4D0B}"/>
                </a:ext>
              </a:extLst>
            </p:cNvPr>
            <p:cNvSpPr>
              <a:spLocks noChangeArrowheads="1"/>
            </p:cNvSpPr>
            <p:nvPr/>
          </p:nvSpPr>
          <p:spPr bwMode="auto">
            <a:xfrm>
              <a:off x="9318625" y="501650"/>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6" name="Oval 1481">
              <a:extLst>
                <a:ext uri="{FF2B5EF4-FFF2-40B4-BE49-F238E27FC236}">
                  <a16:creationId xmlns:a16="http://schemas.microsoft.com/office/drawing/2014/main" id="{37CF8701-1502-4300-A7D8-5E2F35038E85}"/>
                </a:ext>
              </a:extLst>
            </p:cNvPr>
            <p:cNvSpPr>
              <a:spLocks noChangeArrowheads="1"/>
            </p:cNvSpPr>
            <p:nvPr/>
          </p:nvSpPr>
          <p:spPr bwMode="auto">
            <a:xfrm>
              <a:off x="9391650" y="50958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7" name="Oval 1482">
              <a:extLst>
                <a:ext uri="{FF2B5EF4-FFF2-40B4-BE49-F238E27FC236}">
                  <a16:creationId xmlns:a16="http://schemas.microsoft.com/office/drawing/2014/main" id="{CEB54FAD-65AF-472D-AACB-C6EA29ACC06F}"/>
                </a:ext>
              </a:extLst>
            </p:cNvPr>
            <p:cNvSpPr>
              <a:spLocks noChangeArrowheads="1"/>
            </p:cNvSpPr>
            <p:nvPr/>
          </p:nvSpPr>
          <p:spPr bwMode="auto">
            <a:xfrm>
              <a:off x="9405938" y="50958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8" name="Rectangle 1483">
              <a:extLst>
                <a:ext uri="{FF2B5EF4-FFF2-40B4-BE49-F238E27FC236}">
                  <a16:creationId xmlns:a16="http://schemas.microsoft.com/office/drawing/2014/main" id="{333E67E8-AA4E-4DE3-8FDB-9DEAF287A126}"/>
                </a:ext>
              </a:extLst>
            </p:cNvPr>
            <p:cNvSpPr>
              <a:spLocks noChangeArrowheads="1"/>
            </p:cNvSpPr>
            <p:nvPr/>
          </p:nvSpPr>
          <p:spPr bwMode="auto">
            <a:xfrm>
              <a:off x="9283700" y="541338"/>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69" name="Rectangle 1484">
              <a:extLst>
                <a:ext uri="{FF2B5EF4-FFF2-40B4-BE49-F238E27FC236}">
                  <a16:creationId xmlns:a16="http://schemas.microsoft.com/office/drawing/2014/main" id="{F3347384-42B4-40D2-9EFF-DB9233090D55}"/>
                </a:ext>
              </a:extLst>
            </p:cNvPr>
            <p:cNvSpPr>
              <a:spLocks noChangeArrowheads="1"/>
            </p:cNvSpPr>
            <p:nvPr/>
          </p:nvSpPr>
          <p:spPr bwMode="auto">
            <a:xfrm>
              <a:off x="9288463" y="5476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0" name="Rectangle 1485">
              <a:extLst>
                <a:ext uri="{FF2B5EF4-FFF2-40B4-BE49-F238E27FC236}">
                  <a16:creationId xmlns:a16="http://schemas.microsoft.com/office/drawing/2014/main" id="{312203AB-5697-4CBC-848E-6DE0E7E4BFD4}"/>
                </a:ext>
              </a:extLst>
            </p:cNvPr>
            <p:cNvSpPr>
              <a:spLocks noChangeArrowheads="1"/>
            </p:cNvSpPr>
            <p:nvPr/>
          </p:nvSpPr>
          <p:spPr bwMode="auto">
            <a:xfrm>
              <a:off x="9297988" y="5476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1" name="Rectangle 1486">
              <a:extLst>
                <a:ext uri="{FF2B5EF4-FFF2-40B4-BE49-F238E27FC236}">
                  <a16:creationId xmlns:a16="http://schemas.microsoft.com/office/drawing/2014/main" id="{064617C6-1B43-472C-9051-F974995FDDAF}"/>
                </a:ext>
              </a:extLst>
            </p:cNvPr>
            <p:cNvSpPr>
              <a:spLocks noChangeArrowheads="1"/>
            </p:cNvSpPr>
            <p:nvPr/>
          </p:nvSpPr>
          <p:spPr bwMode="auto">
            <a:xfrm>
              <a:off x="9309100" y="5476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2" name="Rectangle 1487">
              <a:extLst>
                <a:ext uri="{FF2B5EF4-FFF2-40B4-BE49-F238E27FC236}">
                  <a16:creationId xmlns:a16="http://schemas.microsoft.com/office/drawing/2014/main" id="{599ED514-CA2F-4620-8989-91845222BF65}"/>
                </a:ext>
              </a:extLst>
            </p:cNvPr>
            <p:cNvSpPr>
              <a:spLocks noChangeArrowheads="1"/>
            </p:cNvSpPr>
            <p:nvPr/>
          </p:nvSpPr>
          <p:spPr bwMode="auto">
            <a:xfrm>
              <a:off x="9318625" y="5476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3" name="Oval 1488">
              <a:extLst>
                <a:ext uri="{FF2B5EF4-FFF2-40B4-BE49-F238E27FC236}">
                  <a16:creationId xmlns:a16="http://schemas.microsoft.com/office/drawing/2014/main" id="{427C3479-9E7D-4DAD-8953-0DF945D11857}"/>
                </a:ext>
              </a:extLst>
            </p:cNvPr>
            <p:cNvSpPr>
              <a:spLocks noChangeArrowheads="1"/>
            </p:cNvSpPr>
            <p:nvPr/>
          </p:nvSpPr>
          <p:spPr bwMode="auto">
            <a:xfrm>
              <a:off x="9391650" y="557213"/>
              <a:ext cx="7938"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4" name="Oval 1489">
              <a:extLst>
                <a:ext uri="{FF2B5EF4-FFF2-40B4-BE49-F238E27FC236}">
                  <a16:creationId xmlns:a16="http://schemas.microsoft.com/office/drawing/2014/main" id="{B25993D5-E636-4858-8D35-6E16D871D320}"/>
                </a:ext>
              </a:extLst>
            </p:cNvPr>
            <p:cNvSpPr>
              <a:spLocks noChangeArrowheads="1"/>
            </p:cNvSpPr>
            <p:nvPr/>
          </p:nvSpPr>
          <p:spPr bwMode="auto">
            <a:xfrm>
              <a:off x="9405938" y="557213"/>
              <a:ext cx="6350"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5" name="Rectangle 1490">
              <a:extLst>
                <a:ext uri="{FF2B5EF4-FFF2-40B4-BE49-F238E27FC236}">
                  <a16:creationId xmlns:a16="http://schemas.microsoft.com/office/drawing/2014/main" id="{44AC893B-CF18-448B-8E16-06E0CD25F398}"/>
                </a:ext>
              </a:extLst>
            </p:cNvPr>
            <p:cNvSpPr>
              <a:spLocks noChangeArrowheads="1"/>
            </p:cNvSpPr>
            <p:nvPr/>
          </p:nvSpPr>
          <p:spPr bwMode="auto">
            <a:xfrm>
              <a:off x="9458325" y="312738"/>
              <a:ext cx="173038" cy="360363"/>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6" name="Rectangle 1491">
              <a:extLst>
                <a:ext uri="{FF2B5EF4-FFF2-40B4-BE49-F238E27FC236}">
                  <a16:creationId xmlns:a16="http://schemas.microsoft.com/office/drawing/2014/main" id="{A1B779F7-AA30-419B-BA9F-1D977527FC0F}"/>
                </a:ext>
              </a:extLst>
            </p:cNvPr>
            <p:cNvSpPr>
              <a:spLocks noChangeArrowheads="1"/>
            </p:cNvSpPr>
            <p:nvPr/>
          </p:nvSpPr>
          <p:spPr bwMode="auto">
            <a:xfrm>
              <a:off x="9631363" y="312738"/>
              <a:ext cx="49213" cy="360363"/>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7" name="Rectangle 1492">
              <a:extLst>
                <a:ext uri="{FF2B5EF4-FFF2-40B4-BE49-F238E27FC236}">
                  <a16:creationId xmlns:a16="http://schemas.microsoft.com/office/drawing/2014/main" id="{4D361A2F-1B48-4FF9-93AB-2A0C9372359F}"/>
                </a:ext>
              </a:extLst>
            </p:cNvPr>
            <p:cNvSpPr>
              <a:spLocks noChangeArrowheads="1"/>
            </p:cNvSpPr>
            <p:nvPr/>
          </p:nvSpPr>
          <p:spPr bwMode="auto">
            <a:xfrm>
              <a:off x="9474200" y="333375"/>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8" name="Rectangle 1493">
              <a:extLst>
                <a:ext uri="{FF2B5EF4-FFF2-40B4-BE49-F238E27FC236}">
                  <a16:creationId xmlns:a16="http://schemas.microsoft.com/office/drawing/2014/main" id="{EA7F31DF-2FA2-40F2-A5B1-BC598DED77FD}"/>
                </a:ext>
              </a:extLst>
            </p:cNvPr>
            <p:cNvSpPr>
              <a:spLocks noChangeArrowheads="1"/>
            </p:cNvSpPr>
            <p:nvPr/>
          </p:nvSpPr>
          <p:spPr bwMode="auto">
            <a:xfrm>
              <a:off x="9482138" y="3397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79" name="Rectangle 1494">
              <a:extLst>
                <a:ext uri="{FF2B5EF4-FFF2-40B4-BE49-F238E27FC236}">
                  <a16:creationId xmlns:a16="http://schemas.microsoft.com/office/drawing/2014/main" id="{099B9953-54BD-4B1D-AEE0-AC82F9992BF4}"/>
                </a:ext>
              </a:extLst>
            </p:cNvPr>
            <p:cNvSpPr>
              <a:spLocks noChangeArrowheads="1"/>
            </p:cNvSpPr>
            <p:nvPr/>
          </p:nvSpPr>
          <p:spPr bwMode="auto">
            <a:xfrm>
              <a:off x="9491663" y="339725"/>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0" name="Rectangle 1495">
              <a:extLst>
                <a:ext uri="{FF2B5EF4-FFF2-40B4-BE49-F238E27FC236}">
                  <a16:creationId xmlns:a16="http://schemas.microsoft.com/office/drawing/2014/main" id="{8E3DEE11-EB0B-492F-AFD7-DF8E8D4E9A31}"/>
                </a:ext>
              </a:extLst>
            </p:cNvPr>
            <p:cNvSpPr>
              <a:spLocks noChangeArrowheads="1"/>
            </p:cNvSpPr>
            <p:nvPr/>
          </p:nvSpPr>
          <p:spPr bwMode="auto">
            <a:xfrm>
              <a:off x="9502775" y="3397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1" name="Rectangle 1496">
              <a:extLst>
                <a:ext uri="{FF2B5EF4-FFF2-40B4-BE49-F238E27FC236}">
                  <a16:creationId xmlns:a16="http://schemas.microsoft.com/office/drawing/2014/main" id="{43E0B3C9-F65D-461A-8313-CE25DE0470A2}"/>
                </a:ext>
              </a:extLst>
            </p:cNvPr>
            <p:cNvSpPr>
              <a:spLocks noChangeArrowheads="1"/>
            </p:cNvSpPr>
            <p:nvPr/>
          </p:nvSpPr>
          <p:spPr bwMode="auto">
            <a:xfrm>
              <a:off x="9510713" y="339725"/>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2" name="Oval 1497">
              <a:extLst>
                <a:ext uri="{FF2B5EF4-FFF2-40B4-BE49-F238E27FC236}">
                  <a16:creationId xmlns:a16="http://schemas.microsoft.com/office/drawing/2014/main" id="{5BC6C8C6-8382-4C41-98F8-FC52AD04BB1B}"/>
                </a:ext>
              </a:extLst>
            </p:cNvPr>
            <p:cNvSpPr>
              <a:spLocks noChangeArrowheads="1"/>
            </p:cNvSpPr>
            <p:nvPr/>
          </p:nvSpPr>
          <p:spPr bwMode="auto">
            <a:xfrm>
              <a:off x="9585325" y="349250"/>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3" name="Oval 1498">
              <a:extLst>
                <a:ext uri="{FF2B5EF4-FFF2-40B4-BE49-F238E27FC236}">
                  <a16:creationId xmlns:a16="http://schemas.microsoft.com/office/drawing/2014/main" id="{96EFAA4D-E9A2-40BD-B1FE-49F32ABC3B85}"/>
                </a:ext>
              </a:extLst>
            </p:cNvPr>
            <p:cNvSpPr>
              <a:spLocks noChangeArrowheads="1"/>
            </p:cNvSpPr>
            <p:nvPr/>
          </p:nvSpPr>
          <p:spPr bwMode="auto">
            <a:xfrm>
              <a:off x="9596438" y="349250"/>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4" name="Rectangle 1499">
              <a:extLst>
                <a:ext uri="{FF2B5EF4-FFF2-40B4-BE49-F238E27FC236}">
                  <a16:creationId xmlns:a16="http://schemas.microsoft.com/office/drawing/2014/main" id="{79F32C54-8151-44DA-B298-013B150EC907}"/>
                </a:ext>
              </a:extLst>
            </p:cNvPr>
            <p:cNvSpPr>
              <a:spLocks noChangeArrowheads="1"/>
            </p:cNvSpPr>
            <p:nvPr/>
          </p:nvSpPr>
          <p:spPr bwMode="auto">
            <a:xfrm>
              <a:off x="9474200" y="377825"/>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5" name="Rectangle 1500">
              <a:extLst>
                <a:ext uri="{FF2B5EF4-FFF2-40B4-BE49-F238E27FC236}">
                  <a16:creationId xmlns:a16="http://schemas.microsoft.com/office/drawing/2014/main" id="{5BF79886-813A-477B-95CE-CBF2861E7A5D}"/>
                </a:ext>
              </a:extLst>
            </p:cNvPr>
            <p:cNvSpPr>
              <a:spLocks noChangeArrowheads="1"/>
            </p:cNvSpPr>
            <p:nvPr/>
          </p:nvSpPr>
          <p:spPr bwMode="auto">
            <a:xfrm>
              <a:off x="9482138" y="3841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6" name="Rectangle 1501">
              <a:extLst>
                <a:ext uri="{FF2B5EF4-FFF2-40B4-BE49-F238E27FC236}">
                  <a16:creationId xmlns:a16="http://schemas.microsoft.com/office/drawing/2014/main" id="{94012B40-43B1-403C-A661-125D4E348EE8}"/>
                </a:ext>
              </a:extLst>
            </p:cNvPr>
            <p:cNvSpPr>
              <a:spLocks noChangeArrowheads="1"/>
            </p:cNvSpPr>
            <p:nvPr/>
          </p:nvSpPr>
          <p:spPr bwMode="auto">
            <a:xfrm>
              <a:off x="9491663" y="384175"/>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7" name="Rectangle 1502">
              <a:extLst>
                <a:ext uri="{FF2B5EF4-FFF2-40B4-BE49-F238E27FC236}">
                  <a16:creationId xmlns:a16="http://schemas.microsoft.com/office/drawing/2014/main" id="{D7C52611-7A99-4485-94C9-9BF58E14AC43}"/>
                </a:ext>
              </a:extLst>
            </p:cNvPr>
            <p:cNvSpPr>
              <a:spLocks noChangeArrowheads="1"/>
            </p:cNvSpPr>
            <p:nvPr/>
          </p:nvSpPr>
          <p:spPr bwMode="auto">
            <a:xfrm>
              <a:off x="9502775" y="3841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8" name="Rectangle 1503">
              <a:extLst>
                <a:ext uri="{FF2B5EF4-FFF2-40B4-BE49-F238E27FC236}">
                  <a16:creationId xmlns:a16="http://schemas.microsoft.com/office/drawing/2014/main" id="{E912EDD4-6367-4E8C-A869-2A3DA10EBEB8}"/>
                </a:ext>
              </a:extLst>
            </p:cNvPr>
            <p:cNvSpPr>
              <a:spLocks noChangeArrowheads="1"/>
            </p:cNvSpPr>
            <p:nvPr/>
          </p:nvSpPr>
          <p:spPr bwMode="auto">
            <a:xfrm>
              <a:off x="9510713" y="384175"/>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89" name="Oval 1504">
              <a:extLst>
                <a:ext uri="{FF2B5EF4-FFF2-40B4-BE49-F238E27FC236}">
                  <a16:creationId xmlns:a16="http://schemas.microsoft.com/office/drawing/2014/main" id="{DF102457-D5A9-4C9B-8470-D7D5E79D5671}"/>
                </a:ext>
              </a:extLst>
            </p:cNvPr>
            <p:cNvSpPr>
              <a:spLocks noChangeArrowheads="1"/>
            </p:cNvSpPr>
            <p:nvPr/>
          </p:nvSpPr>
          <p:spPr bwMode="auto">
            <a:xfrm>
              <a:off x="9585325" y="392113"/>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0" name="Oval 1505">
              <a:extLst>
                <a:ext uri="{FF2B5EF4-FFF2-40B4-BE49-F238E27FC236}">
                  <a16:creationId xmlns:a16="http://schemas.microsoft.com/office/drawing/2014/main" id="{72F9E0DC-EE05-4AD0-A040-5BE00F7F8352}"/>
                </a:ext>
              </a:extLst>
            </p:cNvPr>
            <p:cNvSpPr>
              <a:spLocks noChangeArrowheads="1"/>
            </p:cNvSpPr>
            <p:nvPr/>
          </p:nvSpPr>
          <p:spPr bwMode="auto">
            <a:xfrm>
              <a:off x="9596438" y="392113"/>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1" name="Rectangle 1506">
              <a:extLst>
                <a:ext uri="{FF2B5EF4-FFF2-40B4-BE49-F238E27FC236}">
                  <a16:creationId xmlns:a16="http://schemas.microsoft.com/office/drawing/2014/main" id="{E718D009-3FA5-4EE8-B118-8B3E11BF3AE4}"/>
                </a:ext>
              </a:extLst>
            </p:cNvPr>
            <p:cNvSpPr>
              <a:spLocks noChangeArrowheads="1"/>
            </p:cNvSpPr>
            <p:nvPr/>
          </p:nvSpPr>
          <p:spPr bwMode="auto">
            <a:xfrm>
              <a:off x="9474200" y="425450"/>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2" name="Rectangle 1507">
              <a:extLst>
                <a:ext uri="{FF2B5EF4-FFF2-40B4-BE49-F238E27FC236}">
                  <a16:creationId xmlns:a16="http://schemas.microsoft.com/office/drawing/2014/main" id="{74ECA034-F637-411E-BF19-4A94F8DA2D99}"/>
                </a:ext>
              </a:extLst>
            </p:cNvPr>
            <p:cNvSpPr>
              <a:spLocks noChangeArrowheads="1"/>
            </p:cNvSpPr>
            <p:nvPr/>
          </p:nvSpPr>
          <p:spPr bwMode="auto">
            <a:xfrm>
              <a:off x="9482138" y="430213"/>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3" name="Rectangle 1508">
              <a:extLst>
                <a:ext uri="{FF2B5EF4-FFF2-40B4-BE49-F238E27FC236}">
                  <a16:creationId xmlns:a16="http://schemas.microsoft.com/office/drawing/2014/main" id="{DA435052-82E1-43A6-B814-5DCE481A6CA7}"/>
                </a:ext>
              </a:extLst>
            </p:cNvPr>
            <p:cNvSpPr>
              <a:spLocks noChangeArrowheads="1"/>
            </p:cNvSpPr>
            <p:nvPr/>
          </p:nvSpPr>
          <p:spPr bwMode="auto">
            <a:xfrm>
              <a:off x="9491663" y="430213"/>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4" name="Rectangle 1509">
              <a:extLst>
                <a:ext uri="{FF2B5EF4-FFF2-40B4-BE49-F238E27FC236}">
                  <a16:creationId xmlns:a16="http://schemas.microsoft.com/office/drawing/2014/main" id="{8F36DB08-BCF5-4DFD-ADF2-C07427C3DB2D}"/>
                </a:ext>
              </a:extLst>
            </p:cNvPr>
            <p:cNvSpPr>
              <a:spLocks noChangeArrowheads="1"/>
            </p:cNvSpPr>
            <p:nvPr/>
          </p:nvSpPr>
          <p:spPr bwMode="auto">
            <a:xfrm>
              <a:off x="9502775" y="430213"/>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5" name="Rectangle 1510">
              <a:extLst>
                <a:ext uri="{FF2B5EF4-FFF2-40B4-BE49-F238E27FC236}">
                  <a16:creationId xmlns:a16="http://schemas.microsoft.com/office/drawing/2014/main" id="{88947B31-AADC-4644-9877-C25EEE511C20}"/>
                </a:ext>
              </a:extLst>
            </p:cNvPr>
            <p:cNvSpPr>
              <a:spLocks noChangeArrowheads="1"/>
            </p:cNvSpPr>
            <p:nvPr/>
          </p:nvSpPr>
          <p:spPr bwMode="auto">
            <a:xfrm>
              <a:off x="9510713" y="430213"/>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6" name="Oval 1511">
              <a:extLst>
                <a:ext uri="{FF2B5EF4-FFF2-40B4-BE49-F238E27FC236}">
                  <a16:creationId xmlns:a16="http://schemas.microsoft.com/office/drawing/2014/main" id="{4949F16D-B044-4402-8F12-8CEF6B939BAB}"/>
                </a:ext>
              </a:extLst>
            </p:cNvPr>
            <p:cNvSpPr>
              <a:spLocks noChangeArrowheads="1"/>
            </p:cNvSpPr>
            <p:nvPr/>
          </p:nvSpPr>
          <p:spPr bwMode="auto">
            <a:xfrm>
              <a:off x="9585325" y="439738"/>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7" name="Oval 1512">
              <a:extLst>
                <a:ext uri="{FF2B5EF4-FFF2-40B4-BE49-F238E27FC236}">
                  <a16:creationId xmlns:a16="http://schemas.microsoft.com/office/drawing/2014/main" id="{B9CA2D72-8F51-4A17-9ECB-16C200B8139D}"/>
                </a:ext>
              </a:extLst>
            </p:cNvPr>
            <p:cNvSpPr>
              <a:spLocks noChangeArrowheads="1"/>
            </p:cNvSpPr>
            <p:nvPr/>
          </p:nvSpPr>
          <p:spPr bwMode="auto">
            <a:xfrm>
              <a:off x="9596438" y="439738"/>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8" name="Rectangle 1513">
              <a:extLst>
                <a:ext uri="{FF2B5EF4-FFF2-40B4-BE49-F238E27FC236}">
                  <a16:creationId xmlns:a16="http://schemas.microsoft.com/office/drawing/2014/main" id="{7FD4BFFF-B08F-4FF5-8A72-A32DE4485547}"/>
                </a:ext>
              </a:extLst>
            </p:cNvPr>
            <p:cNvSpPr>
              <a:spLocks noChangeArrowheads="1"/>
            </p:cNvSpPr>
            <p:nvPr/>
          </p:nvSpPr>
          <p:spPr bwMode="auto">
            <a:xfrm>
              <a:off x="9474200" y="468313"/>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99" name="Rectangle 1514">
              <a:extLst>
                <a:ext uri="{FF2B5EF4-FFF2-40B4-BE49-F238E27FC236}">
                  <a16:creationId xmlns:a16="http://schemas.microsoft.com/office/drawing/2014/main" id="{4AA10D4B-0001-4183-9A53-FA75C8318227}"/>
                </a:ext>
              </a:extLst>
            </p:cNvPr>
            <p:cNvSpPr>
              <a:spLocks noChangeArrowheads="1"/>
            </p:cNvSpPr>
            <p:nvPr/>
          </p:nvSpPr>
          <p:spPr bwMode="auto">
            <a:xfrm>
              <a:off x="9482138" y="474663"/>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0" name="Rectangle 1515">
              <a:extLst>
                <a:ext uri="{FF2B5EF4-FFF2-40B4-BE49-F238E27FC236}">
                  <a16:creationId xmlns:a16="http://schemas.microsoft.com/office/drawing/2014/main" id="{2E23CBBC-4289-4484-9246-9E43ED698FC3}"/>
                </a:ext>
              </a:extLst>
            </p:cNvPr>
            <p:cNvSpPr>
              <a:spLocks noChangeArrowheads="1"/>
            </p:cNvSpPr>
            <p:nvPr/>
          </p:nvSpPr>
          <p:spPr bwMode="auto">
            <a:xfrm>
              <a:off x="9491663" y="474663"/>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1" name="Rectangle 1516">
              <a:extLst>
                <a:ext uri="{FF2B5EF4-FFF2-40B4-BE49-F238E27FC236}">
                  <a16:creationId xmlns:a16="http://schemas.microsoft.com/office/drawing/2014/main" id="{96E33998-C60E-4FD9-B771-249875937052}"/>
                </a:ext>
              </a:extLst>
            </p:cNvPr>
            <p:cNvSpPr>
              <a:spLocks noChangeArrowheads="1"/>
            </p:cNvSpPr>
            <p:nvPr/>
          </p:nvSpPr>
          <p:spPr bwMode="auto">
            <a:xfrm>
              <a:off x="9502775" y="474663"/>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2" name="Rectangle 1517">
              <a:extLst>
                <a:ext uri="{FF2B5EF4-FFF2-40B4-BE49-F238E27FC236}">
                  <a16:creationId xmlns:a16="http://schemas.microsoft.com/office/drawing/2014/main" id="{88779C8F-86D4-4923-B840-DF62FFED6BB7}"/>
                </a:ext>
              </a:extLst>
            </p:cNvPr>
            <p:cNvSpPr>
              <a:spLocks noChangeArrowheads="1"/>
            </p:cNvSpPr>
            <p:nvPr/>
          </p:nvSpPr>
          <p:spPr bwMode="auto">
            <a:xfrm>
              <a:off x="9510713" y="474663"/>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3" name="Oval 1518">
              <a:extLst>
                <a:ext uri="{FF2B5EF4-FFF2-40B4-BE49-F238E27FC236}">
                  <a16:creationId xmlns:a16="http://schemas.microsoft.com/office/drawing/2014/main" id="{31C14E44-712F-4556-9FE9-5A942ABC2CE2}"/>
                </a:ext>
              </a:extLst>
            </p:cNvPr>
            <p:cNvSpPr>
              <a:spLocks noChangeArrowheads="1"/>
            </p:cNvSpPr>
            <p:nvPr/>
          </p:nvSpPr>
          <p:spPr bwMode="auto">
            <a:xfrm>
              <a:off x="9585325" y="485775"/>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4" name="Oval 1519">
              <a:extLst>
                <a:ext uri="{FF2B5EF4-FFF2-40B4-BE49-F238E27FC236}">
                  <a16:creationId xmlns:a16="http://schemas.microsoft.com/office/drawing/2014/main" id="{F3DAA2BF-744B-46DC-AC1F-A900D4CECB8B}"/>
                </a:ext>
              </a:extLst>
            </p:cNvPr>
            <p:cNvSpPr>
              <a:spLocks noChangeArrowheads="1"/>
            </p:cNvSpPr>
            <p:nvPr/>
          </p:nvSpPr>
          <p:spPr bwMode="auto">
            <a:xfrm>
              <a:off x="9596438" y="485775"/>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5" name="Rectangle 1520">
              <a:extLst>
                <a:ext uri="{FF2B5EF4-FFF2-40B4-BE49-F238E27FC236}">
                  <a16:creationId xmlns:a16="http://schemas.microsoft.com/office/drawing/2014/main" id="{4C261D08-754A-4667-9B4E-53450C0F2D0C}"/>
                </a:ext>
              </a:extLst>
            </p:cNvPr>
            <p:cNvSpPr>
              <a:spLocks noChangeArrowheads="1"/>
            </p:cNvSpPr>
            <p:nvPr/>
          </p:nvSpPr>
          <p:spPr bwMode="auto">
            <a:xfrm>
              <a:off x="9474200" y="515938"/>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6" name="Rectangle 1521">
              <a:extLst>
                <a:ext uri="{FF2B5EF4-FFF2-40B4-BE49-F238E27FC236}">
                  <a16:creationId xmlns:a16="http://schemas.microsoft.com/office/drawing/2014/main" id="{0FA86536-5DB7-4716-8E9C-792E4F116C00}"/>
                </a:ext>
              </a:extLst>
            </p:cNvPr>
            <p:cNvSpPr>
              <a:spLocks noChangeArrowheads="1"/>
            </p:cNvSpPr>
            <p:nvPr/>
          </p:nvSpPr>
          <p:spPr bwMode="auto">
            <a:xfrm>
              <a:off x="9482138" y="520700"/>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7" name="Rectangle 1522">
              <a:extLst>
                <a:ext uri="{FF2B5EF4-FFF2-40B4-BE49-F238E27FC236}">
                  <a16:creationId xmlns:a16="http://schemas.microsoft.com/office/drawing/2014/main" id="{8EBFE76D-752F-4104-8B4C-DF877A644C0A}"/>
                </a:ext>
              </a:extLst>
            </p:cNvPr>
            <p:cNvSpPr>
              <a:spLocks noChangeArrowheads="1"/>
            </p:cNvSpPr>
            <p:nvPr/>
          </p:nvSpPr>
          <p:spPr bwMode="auto">
            <a:xfrm>
              <a:off x="9491663" y="520700"/>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8" name="Rectangle 1523">
              <a:extLst>
                <a:ext uri="{FF2B5EF4-FFF2-40B4-BE49-F238E27FC236}">
                  <a16:creationId xmlns:a16="http://schemas.microsoft.com/office/drawing/2014/main" id="{A3F10D7B-2ABC-4F02-8805-ABF47113D68B}"/>
                </a:ext>
              </a:extLst>
            </p:cNvPr>
            <p:cNvSpPr>
              <a:spLocks noChangeArrowheads="1"/>
            </p:cNvSpPr>
            <p:nvPr/>
          </p:nvSpPr>
          <p:spPr bwMode="auto">
            <a:xfrm>
              <a:off x="9502775" y="520700"/>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09" name="Rectangle 1524">
              <a:extLst>
                <a:ext uri="{FF2B5EF4-FFF2-40B4-BE49-F238E27FC236}">
                  <a16:creationId xmlns:a16="http://schemas.microsoft.com/office/drawing/2014/main" id="{506027EB-0D28-4C64-B46B-C648A5FCBAF2}"/>
                </a:ext>
              </a:extLst>
            </p:cNvPr>
            <p:cNvSpPr>
              <a:spLocks noChangeArrowheads="1"/>
            </p:cNvSpPr>
            <p:nvPr/>
          </p:nvSpPr>
          <p:spPr bwMode="auto">
            <a:xfrm>
              <a:off x="9510713" y="520700"/>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0" name="Oval 1525">
              <a:extLst>
                <a:ext uri="{FF2B5EF4-FFF2-40B4-BE49-F238E27FC236}">
                  <a16:creationId xmlns:a16="http://schemas.microsoft.com/office/drawing/2014/main" id="{F85DCC0D-E9C4-437E-B30E-F0A3A36A57BE}"/>
                </a:ext>
              </a:extLst>
            </p:cNvPr>
            <p:cNvSpPr>
              <a:spLocks noChangeArrowheads="1"/>
            </p:cNvSpPr>
            <p:nvPr/>
          </p:nvSpPr>
          <p:spPr bwMode="auto">
            <a:xfrm>
              <a:off x="9585325" y="530225"/>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1" name="Oval 1526">
              <a:extLst>
                <a:ext uri="{FF2B5EF4-FFF2-40B4-BE49-F238E27FC236}">
                  <a16:creationId xmlns:a16="http://schemas.microsoft.com/office/drawing/2014/main" id="{BB0C4790-683D-4930-A6B8-D0A684AC4626}"/>
                </a:ext>
              </a:extLst>
            </p:cNvPr>
            <p:cNvSpPr>
              <a:spLocks noChangeArrowheads="1"/>
            </p:cNvSpPr>
            <p:nvPr/>
          </p:nvSpPr>
          <p:spPr bwMode="auto">
            <a:xfrm>
              <a:off x="9596438" y="530225"/>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2" name="Rectangle 1527">
              <a:extLst>
                <a:ext uri="{FF2B5EF4-FFF2-40B4-BE49-F238E27FC236}">
                  <a16:creationId xmlns:a16="http://schemas.microsoft.com/office/drawing/2014/main" id="{9B824949-E564-4956-81FD-A899FCB67C46}"/>
                </a:ext>
              </a:extLst>
            </p:cNvPr>
            <p:cNvSpPr>
              <a:spLocks noChangeArrowheads="1"/>
            </p:cNvSpPr>
            <p:nvPr/>
          </p:nvSpPr>
          <p:spPr bwMode="auto">
            <a:xfrm>
              <a:off x="9474200" y="561975"/>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3" name="Rectangle 1528">
              <a:extLst>
                <a:ext uri="{FF2B5EF4-FFF2-40B4-BE49-F238E27FC236}">
                  <a16:creationId xmlns:a16="http://schemas.microsoft.com/office/drawing/2014/main" id="{AD4F0560-5081-4CBA-B5CC-37067120A21D}"/>
                </a:ext>
              </a:extLst>
            </p:cNvPr>
            <p:cNvSpPr>
              <a:spLocks noChangeArrowheads="1"/>
            </p:cNvSpPr>
            <p:nvPr/>
          </p:nvSpPr>
          <p:spPr bwMode="auto">
            <a:xfrm>
              <a:off x="9482138" y="5683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4" name="Rectangle 1529">
              <a:extLst>
                <a:ext uri="{FF2B5EF4-FFF2-40B4-BE49-F238E27FC236}">
                  <a16:creationId xmlns:a16="http://schemas.microsoft.com/office/drawing/2014/main" id="{5937FD5F-6ACA-4507-BDBA-633F8386FF64}"/>
                </a:ext>
              </a:extLst>
            </p:cNvPr>
            <p:cNvSpPr>
              <a:spLocks noChangeArrowheads="1"/>
            </p:cNvSpPr>
            <p:nvPr/>
          </p:nvSpPr>
          <p:spPr bwMode="auto">
            <a:xfrm>
              <a:off x="9491663" y="568325"/>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5" name="Rectangle 1530">
              <a:extLst>
                <a:ext uri="{FF2B5EF4-FFF2-40B4-BE49-F238E27FC236}">
                  <a16:creationId xmlns:a16="http://schemas.microsoft.com/office/drawing/2014/main" id="{670F85ED-C974-4CA0-9451-B9447198FDD8}"/>
                </a:ext>
              </a:extLst>
            </p:cNvPr>
            <p:cNvSpPr>
              <a:spLocks noChangeArrowheads="1"/>
            </p:cNvSpPr>
            <p:nvPr/>
          </p:nvSpPr>
          <p:spPr bwMode="auto">
            <a:xfrm>
              <a:off x="9502775" y="5683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6" name="Rectangle 1531">
              <a:extLst>
                <a:ext uri="{FF2B5EF4-FFF2-40B4-BE49-F238E27FC236}">
                  <a16:creationId xmlns:a16="http://schemas.microsoft.com/office/drawing/2014/main" id="{D8F77711-CB1D-4AB3-AEB9-2019AEA6F823}"/>
                </a:ext>
              </a:extLst>
            </p:cNvPr>
            <p:cNvSpPr>
              <a:spLocks noChangeArrowheads="1"/>
            </p:cNvSpPr>
            <p:nvPr/>
          </p:nvSpPr>
          <p:spPr bwMode="auto">
            <a:xfrm>
              <a:off x="9510713" y="568325"/>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7" name="Oval 1532">
              <a:extLst>
                <a:ext uri="{FF2B5EF4-FFF2-40B4-BE49-F238E27FC236}">
                  <a16:creationId xmlns:a16="http://schemas.microsoft.com/office/drawing/2014/main" id="{3D9FAE20-0EA3-4449-AD32-A43A58FF10E6}"/>
                </a:ext>
              </a:extLst>
            </p:cNvPr>
            <p:cNvSpPr>
              <a:spLocks noChangeArrowheads="1"/>
            </p:cNvSpPr>
            <p:nvPr/>
          </p:nvSpPr>
          <p:spPr bwMode="auto">
            <a:xfrm>
              <a:off x="9585325" y="577850"/>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8" name="Oval 1533">
              <a:extLst>
                <a:ext uri="{FF2B5EF4-FFF2-40B4-BE49-F238E27FC236}">
                  <a16:creationId xmlns:a16="http://schemas.microsoft.com/office/drawing/2014/main" id="{4361C906-A62F-45DE-BAE8-4F8C56BC3975}"/>
                </a:ext>
              </a:extLst>
            </p:cNvPr>
            <p:cNvSpPr>
              <a:spLocks noChangeArrowheads="1"/>
            </p:cNvSpPr>
            <p:nvPr/>
          </p:nvSpPr>
          <p:spPr bwMode="auto">
            <a:xfrm>
              <a:off x="9596438" y="577850"/>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19" name="Rectangle 1534">
              <a:extLst>
                <a:ext uri="{FF2B5EF4-FFF2-40B4-BE49-F238E27FC236}">
                  <a16:creationId xmlns:a16="http://schemas.microsoft.com/office/drawing/2014/main" id="{A1275AD5-38AE-40E5-83FE-8B6C1CE2B06B}"/>
                </a:ext>
              </a:extLst>
            </p:cNvPr>
            <p:cNvSpPr>
              <a:spLocks noChangeArrowheads="1"/>
            </p:cNvSpPr>
            <p:nvPr/>
          </p:nvSpPr>
          <p:spPr bwMode="auto">
            <a:xfrm>
              <a:off x="9474200" y="606425"/>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0" name="Rectangle 1535">
              <a:extLst>
                <a:ext uri="{FF2B5EF4-FFF2-40B4-BE49-F238E27FC236}">
                  <a16:creationId xmlns:a16="http://schemas.microsoft.com/office/drawing/2014/main" id="{139F7910-1F38-4BCC-B826-796A4D6E7E40}"/>
                </a:ext>
              </a:extLst>
            </p:cNvPr>
            <p:cNvSpPr>
              <a:spLocks noChangeArrowheads="1"/>
            </p:cNvSpPr>
            <p:nvPr/>
          </p:nvSpPr>
          <p:spPr bwMode="auto">
            <a:xfrm>
              <a:off x="9482138" y="6127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1" name="Rectangle 1536">
              <a:extLst>
                <a:ext uri="{FF2B5EF4-FFF2-40B4-BE49-F238E27FC236}">
                  <a16:creationId xmlns:a16="http://schemas.microsoft.com/office/drawing/2014/main" id="{DEFF6D50-985A-4081-B8AA-4974DEBDCAFC}"/>
                </a:ext>
              </a:extLst>
            </p:cNvPr>
            <p:cNvSpPr>
              <a:spLocks noChangeArrowheads="1"/>
            </p:cNvSpPr>
            <p:nvPr/>
          </p:nvSpPr>
          <p:spPr bwMode="auto">
            <a:xfrm>
              <a:off x="9491663" y="612775"/>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2" name="Rectangle 1537">
              <a:extLst>
                <a:ext uri="{FF2B5EF4-FFF2-40B4-BE49-F238E27FC236}">
                  <a16:creationId xmlns:a16="http://schemas.microsoft.com/office/drawing/2014/main" id="{37CBCDC6-BD8C-4C32-8857-46CB203C9847}"/>
                </a:ext>
              </a:extLst>
            </p:cNvPr>
            <p:cNvSpPr>
              <a:spLocks noChangeArrowheads="1"/>
            </p:cNvSpPr>
            <p:nvPr/>
          </p:nvSpPr>
          <p:spPr bwMode="auto">
            <a:xfrm>
              <a:off x="9502775" y="6127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3" name="Rectangle 1538">
              <a:extLst>
                <a:ext uri="{FF2B5EF4-FFF2-40B4-BE49-F238E27FC236}">
                  <a16:creationId xmlns:a16="http://schemas.microsoft.com/office/drawing/2014/main" id="{3554CE67-5045-4AB5-B9D9-156402661E77}"/>
                </a:ext>
              </a:extLst>
            </p:cNvPr>
            <p:cNvSpPr>
              <a:spLocks noChangeArrowheads="1"/>
            </p:cNvSpPr>
            <p:nvPr/>
          </p:nvSpPr>
          <p:spPr bwMode="auto">
            <a:xfrm>
              <a:off x="9510713" y="612775"/>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4" name="Oval 1539">
              <a:extLst>
                <a:ext uri="{FF2B5EF4-FFF2-40B4-BE49-F238E27FC236}">
                  <a16:creationId xmlns:a16="http://schemas.microsoft.com/office/drawing/2014/main" id="{751BB722-A525-4FBE-A545-25486FE3DCC1}"/>
                </a:ext>
              </a:extLst>
            </p:cNvPr>
            <p:cNvSpPr>
              <a:spLocks noChangeArrowheads="1"/>
            </p:cNvSpPr>
            <p:nvPr/>
          </p:nvSpPr>
          <p:spPr bwMode="auto">
            <a:xfrm>
              <a:off x="9585325" y="623888"/>
              <a:ext cx="4763"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5" name="Oval 1540">
              <a:extLst>
                <a:ext uri="{FF2B5EF4-FFF2-40B4-BE49-F238E27FC236}">
                  <a16:creationId xmlns:a16="http://schemas.microsoft.com/office/drawing/2014/main" id="{138816A2-79B3-406D-92EA-9323A2DFBF75}"/>
                </a:ext>
              </a:extLst>
            </p:cNvPr>
            <p:cNvSpPr>
              <a:spLocks noChangeArrowheads="1"/>
            </p:cNvSpPr>
            <p:nvPr/>
          </p:nvSpPr>
          <p:spPr bwMode="auto">
            <a:xfrm>
              <a:off x="9596438" y="623888"/>
              <a:ext cx="9525" cy="6350"/>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6" name="Freeform 1541">
              <a:extLst>
                <a:ext uri="{FF2B5EF4-FFF2-40B4-BE49-F238E27FC236}">
                  <a16:creationId xmlns:a16="http://schemas.microsoft.com/office/drawing/2014/main" id="{A451E560-979E-49D8-AC36-5AF15A796C59}"/>
                </a:ext>
              </a:extLst>
            </p:cNvPr>
            <p:cNvSpPr>
              <a:spLocks/>
            </p:cNvSpPr>
            <p:nvPr/>
          </p:nvSpPr>
          <p:spPr bwMode="auto">
            <a:xfrm>
              <a:off x="9080500" y="471488"/>
              <a:ext cx="682625" cy="222250"/>
            </a:xfrm>
            <a:custGeom>
              <a:avLst/>
              <a:gdLst>
                <a:gd name="T0" fmla="*/ 219 w 233"/>
                <a:gd name="T1" fmla="*/ 48 h 76"/>
                <a:gd name="T2" fmla="*/ 213 w 233"/>
                <a:gd name="T3" fmla="*/ 49 h 76"/>
                <a:gd name="T4" fmla="*/ 213 w 233"/>
                <a:gd name="T5" fmla="*/ 48 h 76"/>
                <a:gd name="T6" fmla="*/ 185 w 233"/>
                <a:gd name="T7" fmla="*/ 20 h 76"/>
                <a:gd name="T8" fmla="*/ 157 w 233"/>
                <a:gd name="T9" fmla="*/ 45 h 76"/>
                <a:gd name="T10" fmla="*/ 142 w 233"/>
                <a:gd name="T11" fmla="*/ 37 h 76"/>
                <a:gd name="T12" fmla="*/ 134 w 233"/>
                <a:gd name="T13" fmla="*/ 39 h 76"/>
                <a:gd name="T14" fmla="*/ 127 w 233"/>
                <a:gd name="T15" fmla="*/ 36 h 76"/>
                <a:gd name="T16" fmla="*/ 120 w 233"/>
                <a:gd name="T17" fmla="*/ 39 h 76"/>
                <a:gd name="T18" fmla="*/ 120 w 233"/>
                <a:gd name="T19" fmla="*/ 38 h 76"/>
                <a:gd name="T20" fmla="*/ 101 w 233"/>
                <a:gd name="T21" fmla="*/ 19 h 76"/>
                <a:gd name="T22" fmla="*/ 85 w 233"/>
                <a:gd name="T23" fmla="*/ 29 h 76"/>
                <a:gd name="T24" fmla="*/ 85 w 233"/>
                <a:gd name="T25" fmla="*/ 28 h 76"/>
                <a:gd name="T26" fmla="*/ 56 w 233"/>
                <a:gd name="T27" fmla="*/ 0 h 76"/>
                <a:gd name="T28" fmla="*/ 28 w 233"/>
                <a:gd name="T29" fmla="*/ 28 h 76"/>
                <a:gd name="T30" fmla="*/ 28 w 233"/>
                <a:gd name="T31" fmla="*/ 34 h 76"/>
                <a:gd name="T32" fmla="*/ 15 w 233"/>
                <a:gd name="T33" fmla="*/ 26 h 76"/>
                <a:gd name="T34" fmla="*/ 0 w 233"/>
                <a:gd name="T35" fmla="*/ 42 h 76"/>
                <a:gd name="T36" fmla="*/ 15 w 233"/>
                <a:gd name="T37" fmla="*/ 57 h 76"/>
                <a:gd name="T38" fmla="*/ 56 w 233"/>
                <a:gd name="T39" fmla="*/ 57 h 76"/>
                <a:gd name="T40" fmla="*/ 101 w 233"/>
                <a:gd name="T41" fmla="*/ 57 h 76"/>
                <a:gd name="T42" fmla="*/ 123 w 233"/>
                <a:gd name="T43" fmla="*/ 57 h 76"/>
                <a:gd name="T44" fmla="*/ 142 w 233"/>
                <a:gd name="T45" fmla="*/ 76 h 76"/>
                <a:gd name="T46" fmla="*/ 219 w 233"/>
                <a:gd name="T47" fmla="*/ 76 h 76"/>
                <a:gd name="T48" fmla="*/ 233 w 233"/>
                <a:gd name="T49" fmla="*/ 62 h 76"/>
                <a:gd name="T50" fmla="*/ 219 w 233"/>
                <a:gd name="T51" fmla="*/ 4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3" h="76">
                  <a:moveTo>
                    <a:pt x="219" y="48"/>
                  </a:moveTo>
                  <a:cubicBezTo>
                    <a:pt x="217" y="48"/>
                    <a:pt x="215" y="48"/>
                    <a:pt x="213" y="49"/>
                  </a:cubicBezTo>
                  <a:cubicBezTo>
                    <a:pt x="213" y="49"/>
                    <a:pt x="213" y="48"/>
                    <a:pt x="213" y="48"/>
                  </a:cubicBezTo>
                  <a:cubicBezTo>
                    <a:pt x="213" y="32"/>
                    <a:pt x="201" y="20"/>
                    <a:pt x="185" y="20"/>
                  </a:cubicBezTo>
                  <a:cubicBezTo>
                    <a:pt x="170" y="20"/>
                    <a:pt x="158" y="31"/>
                    <a:pt x="157" y="45"/>
                  </a:cubicBezTo>
                  <a:cubicBezTo>
                    <a:pt x="154" y="41"/>
                    <a:pt x="148" y="37"/>
                    <a:pt x="142" y="37"/>
                  </a:cubicBezTo>
                  <a:cubicBezTo>
                    <a:pt x="139" y="37"/>
                    <a:pt x="137" y="38"/>
                    <a:pt x="134" y="39"/>
                  </a:cubicBezTo>
                  <a:cubicBezTo>
                    <a:pt x="132" y="37"/>
                    <a:pt x="130" y="36"/>
                    <a:pt x="127" y="36"/>
                  </a:cubicBezTo>
                  <a:cubicBezTo>
                    <a:pt x="124" y="36"/>
                    <a:pt x="122" y="38"/>
                    <a:pt x="120" y="39"/>
                  </a:cubicBezTo>
                  <a:cubicBezTo>
                    <a:pt x="120" y="39"/>
                    <a:pt x="120" y="39"/>
                    <a:pt x="120" y="38"/>
                  </a:cubicBezTo>
                  <a:cubicBezTo>
                    <a:pt x="120" y="28"/>
                    <a:pt x="111" y="19"/>
                    <a:pt x="101" y="19"/>
                  </a:cubicBezTo>
                  <a:cubicBezTo>
                    <a:pt x="94" y="19"/>
                    <a:pt x="88" y="23"/>
                    <a:pt x="85" y="29"/>
                  </a:cubicBezTo>
                  <a:cubicBezTo>
                    <a:pt x="85" y="28"/>
                    <a:pt x="85" y="28"/>
                    <a:pt x="85" y="28"/>
                  </a:cubicBezTo>
                  <a:cubicBezTo>
                    <a:pt x="85" y="13"/>
                    <a:pt x="72" y="0"/>
                    <a:pt x="56" y="0"/>
                  </a:cubicBezTo>
                  <a:cubicBezTo>
                    <a:pt x="41" y="0"/>
                    <a:pt x="28" y="13"/>
                    <a:pt x="28" y="28"/>
                  </a:cubicBezTo>
                  <a:cubicBezTo>
                    <a:pt x="28" y="30"/>
                    <a:pt x="28" y="32"/>
                    <a:pt x="28" y="34"/>
                  </a:cubicBezTo>
                  <a:cubicBezTo>
                    <a:pt x="26" y="30"/>
                    <a:pt x="21" y="26"/>
                    <a:pt x="15" y="26"/>
                  </a:cubicBezTo>
                  <a:cubicBezTo>
                    <a:pt x="7" y="26"/>
                    <a:pt x="0" y="33"/>
                    <a:pt x="0" y="42"/>
                  </a:cubicBezTo>
                  <a:cubicBezTo>
                    <a:pt x="0" y="50"/>
                    <a:pt x="7" y="57"/>
                    <a:pt x="15" y="57"/>
                  </a:cubicBezTo>
                  <a:cubicBezTo>
                    <a:pt x="56" y="57"/>
                    <a:pt x="56" y="57"/>
                    <a:pt x="56" y="57"/>
                  </a:cubicBezTo>
                  <a:cubicBezTo>
                    <a:pt x="101" y="57"/>
                    <a:pt x="101" y="57"/>
                    <a:pt x="101" y="57"/>
                  </a:cubicBezTo>
                  <a:cubicBezTo>
                    <a:pt x="123" y="57"/>
                    <a:pt x="123" y="57"/>
                    <a:pt x="123" y="57"/>
                  </a:cubicBezTo>
                  <a:cubicBezTo>
                    <a:pt x="123" y="67"/>
                    <a:pt x="131" y="76"/>
                    <a:pt x="142" y="76"/>
                  </a:cubicBezTo>
                  <a:cubicBezTo>
                    <a:pt x="219" y="76"/>
                    <a:pt x="219" y="76"/>
                    <a:pt x="219" y="76"/>
                  </a:cubicBezTo>
                  <a:cubicBezTo>
                    <a:pt x="227" y="76"/>
                    <a:pt x="233" y="69"/>
                    <a:pt x="233" y="62"/>
                  </a:cubicBezTo>
                  <a:cubicBezTo>
                    <a:pt x="233" y="54"/>
                    <a:pt x="227" y="48"/>
                    <a:pt x="219" y="4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7" name="Freeform 1542">
              <a:extLst>
                <a:ext uri="{FF2B5EF4-FFF2-40B4-BE49-F238E27FC236}">
                  <a16:creationId xmlns:a16="http://schemas.microsoft.com/office/drawing/2014/main" id="{72310617-BFA9-4478-816E-1B71514A5A2F}"/>
                </a:ext>
              </a:extLst>
            </p:cNvPr>
            <p:cNvSpPr>
              <a:spLocks/>
            </p:cNvSpPr>
            <p:nvPr/>
          </p:nvSpPr>
          <p:spPr bwMode="auto">
            <a:xfrm>
              <a:off x="9096375" y="749300"/>
              <a:ext cx="357188" cy="214313"/>
            </a:xfrm>
            <a:custGeom>
              <a:avLst/>
              <a:gdLst>
                <a:gd name="T0" fmla="*/ 0 w 122"/>
                <a:gd name="T1" fmla="*/ 0 h 73"/>
                <a:gd name="T2" fmla="*/ 0 w 122"/>
                <a:gd name="T3" fmla="*/ 73 h 73"/>
                <a:gd name="T4" fmla="*/ 44 w 122"/>
                <a:gd name="T5" fmla="*/ 73 h 73"/>
                <a:gd name="T6" fmla="*/ 76 w 122"/>
                <a:gd name="T7" fmla="*/ 62 h 73"/>
                <a:gd name="T8" fmla="*/ 108 w 122"/>
                <a:gd name="T9" fmla="*/ 73 h 73"/>
                <a:gd name="T10" fmla="*/ 122 w 122"/>
                <a:gd name="T11" fmla="*/ 73 h 73"/>
                <a:gd name="T12" fmla="*/ 122 w 122"/>
                <a:gd name="T13" fmla="*/ 0 h 73"/>
                <a:gd name="T14" fmla="*/ 0 w 122"/>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73">
                  <a:moveTo>
                    <a:pt x="0" y="0"/>
                  </a:moveTo>
                  <a:cubicBezTo>
                    <a:pt x="0" y="73"/>
                    <a:pt x="0" y="73"/>
                    <a:pt x="0" y="73"/>
                  </a:cubicBezTo>
                  <a:cubicBezTo>
                    <a:pt x="44" y="73"/>
                    <a:pt x="44" y="73"/>
                    <a:pt x="44" y="73"/>
                  </a:cubicBezTo>
                  <a:cubicBezTo>
                    <a:pt x="52" y="66"/>
                    <a:pt x="64" y="62"/>
                    <a:pt x="76" y="62"/>
                  </a:cubicBezTo>
                  <a:cubicBezTo>
                    <a:pt x="88" y="62"/>
                    <a:pt x="100" y="66"/>
                    <a:pt x="108" y="73"/>
                  </a:cubicBezTo>
                  <a:cubicBezTo>
                    <a:pt x="122" y="73"/>
                    <a:pt x="122" y="73"/>
                    <a:pt x="122" y="73"/>
                  </a:cubicBezTo>
                  <a:cubicBezTo>
                    <a:pt x="122" y="0"/>
                    <a:pt x="122" y="0"/>
                    <a:pt x="122" y="0"/>
                  </a:cubicBez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8" name="Freeform 1543">
              <a:extLst>
                <a:ext uri="{FF2B5EF4-FFF2-40B4-BE49-F238E27FC236}">
                  <a16:creationId xmlns:a16="http://schemas.microsoft.com/office/drawing/2014/main" id="{BBA86867-C62B-4F1D-9A47-0809FDBAA704}"/>
                </a:ext>
              </a:extLst>
            </p:cNvPr>
            <p:cNvSpPr>
              <a:spLocks/>
            </p:cNvSpPr>
            <p:nvPr/>
          </p:nvSpPr>
          <p:spPr bwMode="auto">
            <a:xfrm>
              <a:off x="9326563" y="749300"/>
              <a:ext cx="127000" cy="127000"/>
            </a:xfrm>
            <a:custGeom>
              <a:avLst/>
              <a:gdLst>
                <a:gd name="T0" fmla="*/ 0 w 80"/>
                <a:gd name="T1" fmla="*/ 0 h 80"/>
                <a:gd name="T2" fmla="*/ 80 w 80"/>
                <a:gd name="T3" fmla="*/ 80 h 80"/>
                <a:gd name="T4" fmla="*/ 80 w 80"/>
                <a:gd name="T5" fmla="*/ 0 h 80"/>
                <a:gd name="T6" fmla="*/ 0 w 80"/>
                <a:gd name="T7" fmla="*/ 0 h 80"/>
              </a:gdLst>
              <a:ahLst/>
              <a:cxnLst>
                <a:cxn ang="0">
                  <a:pos x="T0" y="T1"/>
                </a:cxn>
                <a:cxn ang="0">
                  <a:pos x="T2" y="T3"/>
                </a:cxn>
                <a:cxn ang="0">
                  <a:pos x="T4" y="T5"/>
                </a:cxn>
                <a:cxn ang="0">
                  <a:pos x="T6" y="T7"/>
                </a:cxn>
              </a:cxnLst>
              <a:rect l="0" t="0" r="r" b="b"/>
              <a:pathLst>
                <a:path w="80" h="80">
                  <a:moveTo>
                    <a:pt x="0" y="0"/>
                  </a:moveTo>
                  <a:lnTo>
                    <a:pt x="80" y="80"/>
                  </a:lnTo>
                  <a:lnTo>
                    <a:pt x="80" y="0"/>
                  </a:ln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29" name="Freeform 1544">
              <a:extLst>
                <a:ext uri="{FF2B5EF4-FFF2-40B4-BE49-F238E27FC236}">
                  <a16:creationId xmlns:a16="http://schemas.microsoft.com/office/drawing/2014/main" id="{3FE1C94A-9B8A-4C07-BF00-1B4964EA7C47}"/>
                </a:ext>
              </a:extLst>
            </p:cNvPr>
            <p:cNvSpPr>
              <a:spLocks/>
            </p:cNvSpPr>
            <p:nvPr/>
          </p:nvSpPr>
          <p:spPr bwMode="auto">
            <a:xfrm>
              <a:off x="9118600" y="762000"/>
              <a:ext cx="311150" cy="190500"/>
            </a:xfrm>
            <a:custGeom>
              <a:avLst/>
              <a:gdLst>
                <a:gd name="T0" fmla="*/ 68 w 106"/>
                <a:gd name="T1" fmla="*/ 58 h 65"/>
                <a:gd name="T2" fmla="*/ 94 w 106"/>
                <a:gd name="T3" fmla="*/ 65 h 65"/>
                <a:gd name="T4" fmla="*/ 106 w 106"/>
                <a:gd name="T5" fmla="*/ 65 h 65"/>
                <a:gd name="T6" fmla="*/ 106 w 106"/>
                <a:gd name="T7" fmla="*/ 0 h 65"/>
                <a:gd name="T8" fmla="*/ 0 w 106"/>
                <a:gd name="T9" fmla="*/ 0 h 65"/>
                <a:gd name="T10" fmla="*/ 0 w 106"/>
                <a:gd name="T11" fmla="*/ 65 h 65"/>
                <a:gd name="T12" fmla="*/ 42 w 106"/>
                <a:gd name="T13" fmla="*/ 65 h 65"/>
                <a:gd name="T14" fmla="*/ 68 w 106"/>
                <a:gd name="T15" fmla="*/ 58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65">
                  <a:moveTo>
                    <a:pt x="68" y="58"/>
                  </a:moveTo>
                  <a:cubicBezTo>
                    <a:pt x="77" y="58"/>
                    <a:pt x="86" y="60"/>
                    <a:pt x="94" y="65"/>
                  </a:cubicBezTo>
                  <a:cubicBezTo>
                    <a:pt x="106" y="65"/>
                    <a:pt x="106" y="65"/>
                    <a:pt x="106" y="65"/>
                  </a:cubicBezTo>
                  <a:cubicBezTo>
                    <a:pt x="106" y="0"/>
                    <a:pt x="106" y="0"/>
                    <a:pt x="106" y="0"/>
                  </a:cubicBezTo>
                  <a:cubicBezTo>
                    <a:pt x="0" y="0"/>
                    <a:pt x="0" y="0"/>
                    <a:pt x="0" y="0"/>
                  </a:cubicBezTo>
                  <a:cubicBezTo>
                    <a:pt x="0" y="65"/>
                    <a:pt x="0" y="65"/>
                    <a:pt x="0" y="65"/>
                  </a:cubicBezTo>
                  <a:cubicBezTo>
                    <a:pt x="42" y="65"/>
                    <a:pt x="42" y="65"/>
                    <a:pt x="42" y="65"/>
                  </a:cubicBezTo>
                  <a:cubicBezTo>
                    <a:pt x="50" y="60"/>
                    <a:pt x="59" y="58"/>
                    <a:pt x="68" y="58"/>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0" name="Freeform 1545">
              <a:extLst>
                <a:ext uri="{FF2B5EF4-FFF2-40B4-BE49-F238E27FC236}">
                  <a16:creationId xmlns:a16="http://schemas.microsoft.com/office/drawing/2014/main" id="{CD42C460-F3ED-4370-A4ED-683AAB58684E}"/>
                </a:ext>
              </a:extLst>
            </p:cNvPr>
            <p:cNvSpPr>
              <a:spLocks/>
            </p:cNvSpPr>
            <p:nvPr/>
          </p:nvSpPr>
          <p:spPr bwMode="auto">
            <a:xfrm>
              <a:off x="9415463" y="963613"/>
              <a:ext cx="90488" cy="20638"/>
            </a:xfrm>
            <a:custGeom>
              <a:avLst/>
              <a:gdLst>
                <a:gd name="T0" fmla="*/ 0 w 31"/>
                <a:gd name="T1" fmla="*/ 0 h 7"/>
                <a:gd name="T2" fmla="*/ 7 w 31"/>
                <a:gd name="T3" fmla="*/ 7 h 7"/>
                <a:gd name="T4" fmla="*/ 26 w 31"/>
                <a:gd name="T5" fmla="*/ 7 h 7"/>
                <a:gd name="T6" fmla="*/ 31 w 31"/>
                <a:gd name="T7" fmla="*/ 2 h 7"/>
                <a:gd name="T8" fmla="*/ 31 w 31"/>
                <a:gd name="T9" fmla="*/ 0 h 7"/>
                <a:gd name="T10" fmla="*/ 0 w 31"/>
                <a:gd name="T11" fmla="*/ 0 h 7"/>
              </a:gdLst>
              <a:ahLst/>
              <a:cxnLst>
                <a:cxn ang="0">
                  <a:pos x="T0" y="T1"/>
                </a:cxn>
                <a:cxn ang="0">
                  <a:pos x="T2" y="T3"/>
                </a:cxn>
                <a:cxn ang="0">
                  <a:pos x="T4" y="T5"/>
                </a:cxn>
                <a:cxn ang="0">
                  <a:pos x="T6" y="T7"/>
                </a:cxn>
                <a:cxn ang="0">
                  <a:pos x="T8" y="T9"/>
                </a:cxn>
                <a:cxn ang="0">
                  <a:pos x="T10" y="T11"/>
                </a:cxn>
              </a:cxnLst>
              <a:rect l="0" t="0" r="r" b="b"/>
              <a:pathLst>
                <a:path w="31" h="7">
                  <a:moveTo>
                    <a:pt x="0" y="0"/>
                  </a:moveTo>
                  <a:cubicBezTo>
                    <a:pt x="2" y="2"/>
                    <a:pt x="4" y="4"/>
                    <a:pt x="7" y="7"/>
                  </a:cubicBezTo>
                  <a:cubicBezTo>
                    <a:pt x="26" y="7"/>
                    <a:pt x="26" y="7"/>
                    <a:pt x="26" y="7"/>
                  </a:cubicBezTo>
                  <a:cubicBezTo>
                    <a:pt x="29" y="7"/>
                    <a:pt x="31" y="5"/>
                    <a:pt x="31" y="2"/>
                  </a:cubicBezTo>
                  <a:cubicBezTo>
                    <a:pt x="31" y="0"/>
                    <a:pt x="31" y="0"/>
                    <a:pt x="31" y="0"/>
                  </a:cubicBezTo>
                  <a:lnTo>
                    <a:pt x="0" y="0"/>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1" name="Freeform 1546">
              <a:extLst>
                <a:ext uri="{FF2B5EF4-FFF2-40B4-BE49-F238E27FC236}">
                  <a16:creationId xmlns:a16="http://schemas.microsoft.com/office/drawing/2014/main" id="{0DEF0B7A-F504-438D-913F-4C883094BD9E}"/>
                </a:ext>
              </a:extLst>
            </p:cNvPr>
            <p:cNvSpPr>
              <a:spLocks/>
            </p:cNvSpPr>
            <p:nvPr/>
          </p:nvSpPr>
          <p:spPr bwMode="auto">
            <a:xfrm>
              <a:off x="9045575" y="963613"/>
              <a:ext cx="179388" cy="20638"/>
            </a:xfrm>
            <a:custGeom>
              <a:avLst/>
              <a:gdLst>
                <a:gd name="T0" fmla="*/ 61 w 61"/>
                <a:gd name="T1" fmla="*/ 0 h 7"/>
                <a:gd name="T2" fmla="*/ 0 w 61"/>
                <a:gd name="T3" fmla="*/ 0 h 7"/>
                <a:gd name="T4" fmla="*/ 0 w 61"/>
                <a:gd name="T5" fmla="*/ 2 h 7"/>
                <a:gd name="T6" fmla="*/ 4 w 61"/>
                <a:gd name="T7" fmla="*/ 7 h 7"/>
                <a:gd name="T8" fmla="*/ 53 w 61"/>
                <a:gd name="T9" fmla="*/ 7 h 7"/>
                <a:gd name="T10" fmla="*/ 61 w 61"/>
                <a:gd name="T11" fmla="*/ 0 h 7"/>
              </a:gdLst>
              <a:ahLst/>
              <a:cxnLst>
                <a:cxn ang="0">
                  <a:pos x="T0" y="T1"/>
                </a:cxn>
                <a:cxn ang="0">
                  <a:pos x="T2" y="T3"/>
                </a:cxn>
                <a:cxn ang="0">
                  <a:pos x="T4" y="T5"/>
                </a:cxn>
                <a:cxn ang="0">
                  <a:pos x="T6" y="T7"/>
                </a:cxn>
                <a:cxn ang="0">
                  <a:pos x="T8" y="T9"/>
                </a:cxn>
                <a:cxn ang="0">
                  <a:pos x="T10" y="T11"/>
                </a:cxn>
              </a:cxnLst>
              <a:rect l="0" t="0" r="r" b="b"/>
              <a:pathLst>
                <a:path w="61" h="7">
                  <a:moveTo>
                    <a:pt x="61" y="0"/>
                  </a:moveTo>
                  <a:cubicBezTo>
                    <a:pt x="0" y="0"/>
                    <a:pt x="0" y="0"/>
                    <a:pt x="0" y="0"/>
                  </a:cubicBezTo>
                  <a:cubicBezTo>
                    <a:pt x="0" y="2"/>
                    <a:pt x="0" y="2"/>
                    <a:pt x="0" y="2"/>
                  </a:cubicBezTo>
                  <a:cubicBezTo>
                    <a:pt x="0" y="5"/>
                    <a:pt x="2" y="7"/>
                    <a:pt x="4" y="7"/>
                  </a:cubicBezTo>
                  <a:cubicBezTo>
                    <a:pt x="53" y="7"/>
                    <a:pt x="53" y="7"/>
                    <a:pt x="53" y="7"/>
                  </a:cubicBezTo>
                  <a:cubicBezTo>
                    <a:pt x="56" y="4"/>
                    <a:pt x="58" y="2"/>
                    <a:pt x="61" y="0"/>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2" name="Rectangle 1547">
              <a:extLst>
                <a:ext uri="{FF2B5EF4-FFF2-40B4-BE49-F238E27FC236}">
                  <a16:creationId xmlns:a16="http://schemas.microsoft.com/office/drawing/2014/main" id="{6CEE3C0F-EFFD-4CB7-B05D-30F5E2588D9E}"/>
                </a:ext>
              </a:extLst>
            </p:cNvPr>
            <p:cNvSpPr>
              <a:spLocks noChangeArrowheads="1"/>
            </p:cNvSpPr>
            <p:nvPr/>
          </p:nvSpPr>
          <p:spPr bwMode="auto">
            <a:xfrm>
              <a:off x="9312275" y="779463"/>
              <a:ext cx="90488" cy="6350"/>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3" name="Rectangle 1548">
              <a:extLst>
                <a:ext uri="{FF2B5EF4-FFF2-40B4-BE49-F238E27FC236}">
                  <a16:creationId xmlns:a16="http://schemas.microsoft.com/office/drawing/2014/main" id="{736C04C5-0258-42A5-B5A1-185A4AFC7CD5}"/>
                </a:ext>
              </a:extLst>
            </p:cNvPr>
            <p:cNvSpPr>
              <a:spLocks noChangeArrowheads="1"/>
            </p:cNvSpPr>
            <p:nvPr/>
          </p:nvSpPr>
          <p:spPr bwMode="auto">
            <a:xfrm>
              <a:off x="9312275" y="800100"/>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4" name="Rectangle 1549">
              <a:extLst>
                <a:ext uri="{FF2B5EF4-FFF2-40B4-BE49-F238E27FC236}">
                  <a16:creationId xmlns:a16="http://schemas.microsoft.com/office/drawing/2014/main" id="{9C45C141-14A5-4482-9AAC-A8B3AEB436C7}"/>
                </a:ext>
              </a:extLst>
            </p:cNvPr>
            <p:cNvSpPr>
              <a:spLocks noChangeArrowheads="1"/>
            </p:cNvSpPr>
            <p:nvPr/>
          </p:nvSpPr>
          <p:spPr bwMode="auto">
            <a:xfrm>
              <a:off x="9312275" y="820738"/>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5" name="Rectangle 1550">
              <a:extLst>
                <a:ext uri="{FF2B5EF4-FFF2-40B4-BE49-F238E27FC236}">
                  <a16:creationId xmlns:a16="http://schemas.microsoft.com/office/drawing/2014/main" id="{5C3F1A3C-5720-44B3-A4A8-783C168F36D6}"/>
                </a:ext>
              </a:extLst>
            </p:cNvPr>
            <p:cNvSpPr>
              <a:spLocks noChangeArrowheads="1"/>
            </p:cNvSpPr>
            <p:nvPr/>
          </p:nvSpPr>
          <p:spPr bwMode="auto">
            <a:xfrm>
              <a:off x="9312275" y="841375"/>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6" name="Rectangle 1551">
              <a:extLst>
                <a:ext uri="{FF2B5EF4-FFF2-40B4-BE49-F238E27FC236}">
                  <a16:creationId xmlns:a16="http://schemas.microsoft.com/office/drawing/2014/main" id="{12245031-A375-4356-9DD7-5459D406053E}"/>
                </a:ext>
              </a:extLst>
            </p:cNvPr>
            <p:cNvSpPr>
              <a:spLocks noChangeArrowheads="1"/>
            </p:cNvSpPr>
            <p:nvPr/>
          </p:nvSpPr>
          <p:spPr bwMode="auto">
            <a:xfrm>
              <a:off x="9312275" y="863600"/>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7" name="Rectangle 1552">
              <a:extLst>
                <a:ext uri="{FF2B5EF4-FFF2-40B4-BE49-F238E27FC236}">
                  <a16:creationId xmlns:a16="http://schemas.microsoft.com/office/drawing/2014/main" id="{69AB44F0-19BB-4AF2-8AEC-F62726B36267}"/>
                </a:ext>
              </a:extLst>
            </p:cNvPr>
            <p:cNvSpPr>
              <a:spLocks noChangeArrowheads="1"/>
            </p:cNvSpPr>
            <p:nvPr/>
          </p:nvSpPr>
          <p:spPr bwMode="auto">
            <a:xfrm>
              <a:off x="9312275" y="884238"/>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8" name="Rectangle 1553">
              <a:extLst>
                <a:ext uri="{FF2B5EF4-FFF2-40B4-BE49-F238E27FC236}">
                  <a16:creationId xmlns:a16="http://schemas.microsoft.com/office/drawing/2014/main" id="{17F11CF3-6203-43F8-856B-8F41B2216432}"/>
                </a:ext>
              </a:extLst>
            </p:cNvPr>
            <p:cNvSpPr>
              <a:spLocks noChangeArrowheads="1"/>
            </p:cNvSpPr>
            <p:nvPr/>
          </p:nvSpPr>
          <p:spPr bwMode="auto">
            <a:xfrm>
              <a:off x="9312275" y="904875"/>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39" name="Freeform 1554">
              <a:extLst>
                <a:ext uri="{FF2B5EF4-FFF2-40B4-BE49-F238E27FC236}">
                  <a16:creationId xmlns:a16="http://schemas.microsoft.com/office/drawing/2014/main" id="{CE16482E-8F59-45BF-81EF-F400206FACF0}"/>
                </a:ext>
              </a:extLst>
            </p:cNvPr>
            <p:cNvSpPr>
              <a:spLocks/>
            </p:cNvSpPr>
            <p:nvPr/>
          </p:nvSpPr>
          <p:spPr bwMode="auto">
            <a:xfrm>
              <a:off x="9312275" y="925513"/>
              <a:ext cx="90488" cy="9525"/>
            </a:xfrm>
            <a:custGeom>
              <a:avLst/>
              <a:gdLst>
                <a:gd name="T0" fmla="*/ 2 w 31"/>
                <a:gd name="T1" fmla="*/ 2 h 3"/>
                <a:gd name="T2" fmla="*/ 14 w 31"/>
                <a:gd name="T3" fmla="*/ 3 h 3"/>
                <a:gd name="T4" fmla="*/ 31 w 31"/>
                <a:gd name="T5" fmla="*/ 3 h 3"/>
                <a:gd name="T6" fmla="*/ 31 w 31"/>
                <a:gd name="T7" fmla="*/ 0 h 3"/>
                <a:gd name="T8" fmla="*/ 0 w 31"/>
                <a:gd name="T9" fmla="*/ 0 h 3"/>
                <a:gd name="T10" fmla="*/ 0 w 31"/>
                <a:gd name="T11" fmla="*/ 2 h 3"/>
                <a:gd name="T12" fmla="*/ 2 w 31"/>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1" h="3">
                  <a:moveTo>
                    <a:pt x="2" y="2"/>
                  </a:moveTo>
                  <a:cubicBezTo>
                    <a:pt x="6" y="2"/>
                    <a:pt x="10" y="2"/>
                    <a:pt x="14" y="3"/>
                  </a:cubicBezTo>
                  <a:cubicBezTo>
                    <a:pt x="31" y="3"/>
                    <a:pt x="31" y="3"/>
                    <a:pt x="31" y="3"/>
                  </a:cubicBezTo>
                  <a:cubicBezTo>
                    <a:pt x="31" y="0"/>
                    <a:pt x="31" y="0"/>
                    <a:pt x="31" y="0"/>
                  </a:cubicBezTo>
                  <a:cubicBezTo>
                    <a:pt x="0" y="0"/>
                    <a:pt x="0" y="0"/>
                    <a:pt x="0" y="0"/>
                  </a:cubicBezTo>
                  <a:cubicBezTo>
                    <a:pt x="0" y="2"/>
                    <a:pt x="0" y="2"/>
                    <a:pt x="0" y="2"/>
                  </a:cubicBezTo>
                  <a:cubicBezTo>
                    <a:pt x="1" y="2"/>
                    <a:pt x="1" y="2"/>
                    <a:pt x="2" y="2"/>
                  </a:cubicBezTo>
                </a:path>
              </a:pathLst>
            </a:custGeom>
            <a:solidFill>
              <a:srgbClr val="C58D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0" name="Freeform 1555">
              <a:extLst>
                <a:ext uri="{FF2B5EF4-FFF2-40B4-BE49-F238E27FC236}">
                  <a16:creationId xmlns:a16="http://schemas.microsoft.com/office/drawing/2014/main" id="{0B0948CC-842D-4EF7-BA75-C2E2E57C7FEA}"/>
                </a:ext>
              </a:extLst>
            </p:cNvPr>
            <p:cNvSpPr>
              <a:spLocks/>
            </p:cNvSpPr>
            <p:nvPr/>
          </p:nvSpPr>
          <p:spPr bwMode="auto">
            <a:xfrm>
              <a:off x="9142413" y="776288"/>
              <a:ext cx="76200" cy="82550"/>
            </a:xfrm>
            <a:custGeom>
              <a:avLst/>
              <a:gdLst>
                <a:gd name="T0" fmla="*/ 26 w 26"/>
                <a:gd name="T1" fmla="*/ 28 h 28"/>
                <a:gd name="T2" fmla="*/ 0 w 26"/>
                <a:gd name="T3" fmla="*/ 19 h 28"/>
                <a:gd name="T4" fmla="*/ 26 w 26"/>
                <a:gd name="T5" fmla="*/ 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0" y="19"/>
                    <a:pt x="0" y="19"/>
                    <a:pt x="0" y="19"/>
                  </a:cubicBezTo>
                  <a:cubicBezTo>
                    <a:pt x="4" y="8"/>
                    <a:pt x="14" y="0"/>
                    <a:pt x="26" y="0"/>
                  </a:cubicBezTo>
                  <a:lnTo>
                    <a:pt x="26"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1" name="Freeform 1556">
              <a:extLst>
                <a:ext uri="{FF2B5EF4-FFF2-40B4-BE49-F238E27FC236}">
                  <a16:creationId xmlns:a16="http://schemas.microsoft.com/office/drawing/2014/main" id="{14469C80-8762-46D4-920F-735E1F8315D5}"/>
                </a:ext>
              </a:extLst>
            </p:cNvPr>
            <p:cNvSpPr>
              <a:spLocks/>
            </p:cNvSpPr>
            <p:nvPr/>
          </p:nvSpPr>
          <p:spPr bwMode="auto">
            <a:xfrm>
              <a:off x="9142413" y="858838"/>
              <a:ext cx="76200" cy="60325"/>
            </a:xfrm>
            <a:custGeom>
              <a:avLst/>
              <a:gdLst>
                <a:gd name="T0" fmla="*/ 26 w 26"/>
                <a:gd name="T1" fmla="*/ 0 h 21"/>
                <a:gd name="T2" fmla="*/ 10 w 26"/>
                <a:gd name="T3" fmla="*/ 21 h 21"/>
                <a:gd name="T4" fmla="*/ 0 w 26"/>
                <a:gd name="T5" fmla="*/ 8 h 21"/>
                <a:gd name="T6" fmla="*/ 26 w 26"/>
                <a:gd name="T7" fmla="*/ 0 h 21"/>
              </a:gdLst>
              <a:ahLst/>
              <a:cxnLst>
                <a:cxn ang="0">
                  <a:pos x="T0" y="T1"/>
                </a:cxn>
                <a:cxn ang="0">
                  <a:pos x="T2" y="T3"/>
                </a:cxn>
                <a:cxn ang="0">
                  <a:pos x="T4" y="T5"/>
                </a:cxn>
                <a:cxn ang="0">
                  <a:pos x="T6" y="T7"/>
                </a:cxn>
              </a:cxnLst>
              <a:rect l="0" t="0" r="r" b="b"/>
              <a:pathLst>
                <a:path w="26" h="21">
                  <a:moveTo>
                    <a:pt x="26" y="0"/>
                  </a:moveTo>
                  <a:cubicBezTo>
                    <a:pt x="10" y="21"/>
                    <a:pt x="10" y="21"/>
                    <a:pt x="10" y="21"/>
                  </a:cubicBezTo>
                  <a:cubicBezTo>
                    <a:pt x="5" y="18"/>
                    <a:pt x="2" y="14"/>
                    <a:pt x="0" y="8"/>
                  </a:cubicBezTo>
                  <a:lnTo>
                    <a:pt x="2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2" name="Freeform 1557">
              <a:extLst>
                <a:ext uri="{FF2B5EF4-FFF2-40B4-BE49-F238E27FC236}">
                  <a16:creationId xmlns:a16="http://schemas.microsoft.com/office/drawing/2014/main" id="{8E1D5FB7-DBAF-4550-8DE6-CA73199ED51C}"/>
                </a:ext>
              </a:extLst>
            </p:cNvPr>
            <p:cNvSpPr>
              <a:spLocks/>
            </p:cNvSpPr>
            <p:nvPr/>
          </p:nvSpPr>
          <p:spPr bwMode="auto">
            <a:xfrm>
              <a:off x="9172575" y="858838"/>
              <a:ext cx="122238" cy="87313"/>
            </a:xfrm>
            <a:custGeom>
              <a:avLst/>
              <a:gdLst>
                <a:gd name="T0" fmla="*/ 16 w 42"/>
                <a:gd name="T1" fmla="*/ 0 h 30"/>
                <a:gd name="T2" fmla="*/ 42 w 42"/>
                <a:gd name="T3" fmla="*/ 8 h 30"/>
                <a:gd name="T4" fmla="*/ 7 w 42"/>
                <a:gd name="T5" fmla="*/ 25 h 30"/>
                <a:gd name="T6" fmla="*/ 0 w 42"/>
                <a:gd name="T7" fmla="*/ 21 h 30"/>
                <a:gd name="T8" fmla="*/ 16 w 42"/>
                <a:gd name="T9" fmla="*/ 0 h 30"/>
              </a:gdLst>
              <a:ahLst/>
              <a:cxnLst>
                <a:cxn ang="0">
                  <a:pos x="T0" y="T1"/>
                </a:cxn>
                <a:cxn ang="0">
                  <a:pos x="T2" y="T3"/>
                </a:cxn>
                <a:cxn ang="0">
                  <a:pos x="T4" y="T5"/>
                </a:cxn>
                <a:cxn ang="0">
                  <a:pos x="T6" y="T7"/>
                </a:cxn>
                <a:cxn ang="0">
                  <a:pos x="T8" y="T9"/>
                </a:cxn>
              </a:cxnLst>
              <a:rect l="0" t="0" r="r" b="b"/>
              <a:pathLst>
                <a:path w="42" h="30">
                  <a:moveTo>
                    <a:pt x="16" y="0"/>
                  </a:moveTo>
                  <a:cubicBezTo>
                    <a:pt x="42" y="8"/>
                    <a:pt x="42" y="8"/>
                    <a:pt x="42" y="8"/>
                  </a:cubicBezTo>
                  <a:cubicBezTo>
                    <a:pt x="37" y="22"/>
                    <a:pt x="22" y="30"/>
                    <a:pt x="7" y="25"/>
                  </a:cubicBezTo>
                  <a:cubicBezTo>
                    <a:pt x="5" y="24"/>
                    <a:pt x="2" y="23"/>
                    <a:pt x="0" y="21"/>
                  </a:cubicBezTo>
                  <a:lnTo>
                    <a:pt x="16"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3" name="Freeform 1558">
              <a:extLst>
                <a:ext uri="{FF2B5EF4-FFF2-40B4-BE49-F238E27FC236}">
                  <a16:creationId xmlns:a16="http://schemas.microsoft.com/office/drawing/2014/main" id="{B10F543B-02E0-4CDE-AC34-EE1A8DB3CC28}"/>
                </a:ext>
              </a:extLst>
            </p:cNvPr>
            <p:cNvSpPr>
              <a:spLocks/>
            </p:cNvSpPr>
            <p:nvPr/>
          </p:nvSpPr>
          <p:spPr bwMode="auto">
            <a:xfrm>
              <a:off x="9218613" y="776288"/>
              <a:ext cx="79375" cy="104775"/>
            </a:xfrm>
            <a:custGeom>
              <a:avLst/>
              <a:gdLst>
                <a:gd name="T0" fmla="*/ 0 w 27"/>
                <a:gd name="T1" fmla="*/ 28 h 36"/>
                <a:gd name="T2" fmla="*/ 0 w 27"/>
                <a:gd name="T3" fmla="*/ 0 h 36"/>
                <a:gd name="T4" fmla="*/ 27 w 27"/>
                <a:gd name="T5" fmla="*/ 28 h 36"/>
                <a:gd name="T6" fmla="*/ 26 w 27"/>
                <a:gd name="T7" fmla="*/ 36 h 36"/>
                <a:gd name="T8" fmla="*/ 0 w 27"/>
                <a:gd name="T9" fmla="*/ 28 h 36"/>
              </a:gdLst>
              <a:ahLst/>
              <a:cxnLst>
                <a:cxn ang="0">
                  <a:pos x="T0" y="T1"/>
                </a:cxn>
                <a:cxn ang="0">
                  <a:pos x="T2" y="T3"/>
                </a:cxn>
                <a:cxn ang="0">
                  <a:pos x="T4" y="T5"/>
                </a:cxn>
                <a:cxn ang="0">
                  <a:pos x="T6" y="T7"/>
                </a:cxn>
                <a:cxn ang="0">
                  <a:pos x="T8" y="T9"/>
                </a:cxn>
              </a:cxnLst>
              <a:rect l="0" t="0" r="r" b="b"/>
              <a:pathLst>
                <a:path w="27" h="36">
                  <a:moveTo>
                    <a:pt x="0" y="28"/>
                  </a:moveTo>
                  <a:cubicBezTo>
                    <a:pt x="0" y="0"/>
                    <a:pt x="0" y="0"/>
                    <a:pt x="0" y="0"/>
                  </a:cubicBezTo>
                  <a:cubicBezTo>
                    <a:pt x="15" y="0"/>
                    <a:pt x="27" y="13"/>
                    <a:pt x="27" y="28"/>
                  </a:cubicBezTo>
                  <a:cubicBezTo>
                    <a:pt x="27" y="31"/>
                    <a:pt x="27" y="33"/>
                    <a:pt x="26" y="36"/>
                  </a:cubicBezTo>
                  <a:lnTo>
                    <a:pt x="0" y="28"/>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4" name="Freeform 1559">
              <a:extLst>
                <a:ext uri="{FF2B5EF4-FFF2-40B4-BE49-F238E27FC236}">
                  <a16:creationId xmlns:a16="http://schemas.microsoft.com/office/drawing/2014/main" id="{A959DBBD-3AFE-4D7C-8BBB-8F44ADD0CB77}"/>
                </a:ext>
              </a:extLst>
            </p:cNvPr>
            <p:cNvSpPr>
              <a:spLocks/>
            </p:cNvSpPr>
            <p:nvPr/>
          </p:nvSpPr>
          <p:spPr bwMode="auto">
            <a:xfrm>
              <a:off x="9625013" y="990600"/>
              <a:ext cx="234950" cy="142875"/>
            </a:xfrm>
            <a:custGeom>
              <a:avLst/>
              <a:gdLst>
                <a:gd name="T0" fmla="*/ 0 w 80"/>
                <a:gd name="T1" fmla="*/ 0 h 49"/>
                <a:gd name="T2" fmla="*/ 0 w 80"/>
                <a:gd name="T3" fmla="*/ 49 h 49"/>
                <a:gd name="T4" fmla="*/ 5 w 80"/>
                <a:gd name="T5" fmla="*/ 49 h 49"/>
                <a:gd name="T6" fmla="*/ 20 w 80"/>
                <a:gd name="T7" fmla="*/ 45 h 49"/>
                <a:gd name="T8" fmla="*/ 35 w 80"/>
                <a:gd name="T9" fmla="*/ 49 h 49"/>
                <a:gd name="T10" fmla="*/ 80 w 80"/>
                <a:gd name="T11" fmla="*/ 49 h 49"/>
                <a:gd name="T12" fmla="*/ 80 w 80"/>
                <a:gd name="T13" fmla="*/ 0 h 49"/>
                <a:gd name="T14" fmla="*/ 0 w 80"/>
                <a:gd name="T15" fmla="*/ 0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49">
                  <a:moveTo>
                    <a:pt x="0" y="0"/>
                  </a:moveTo>
                  <a:cubicBezTo>
                    <a:pt x="0" y="49"/>
                    <a:pt x="0" y="49"/>
                    <a:pt x="0" y="49"/>
                  </a:cubicBezTo>
                  <a:cubicBezTo>
                    <a:pt x="5" y="49"/>
                    <a:pt x="5" y="49"/>
                    <a:pt x="5" y="49"/>
                  </a:cubicBezTo>
                  <a:cubicBezTo>
                    <a:pt x="10" y="47"/>
                    <a:pt x="15" y="45"/>
                    <a:pt x="20" y="45"/>
                  </a:cubicBezTo>
                  <a:cubicBezTo>
                    <a:pt x="25" y="45"/>
                    <a:pt x="30" y="47"/>
                    <a:pt x="35" y="49"/>
                  </a:cubicBezTo>
                  <a:cubicBezTo>
                    <a:pt x="80" y="49"/>
                    <a:pt x="80" y="49"/>
                    <a:pt x="80" y="49"/>
                  </a:cubicBezTo>
                  <a:cubicBezTo>
                    <a:pt x="80" y="0"/>
                    <a:pt x="80" y="0"/>
                    <a:pt x="80" y="0"/>
                  </a:cubicBez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5" name="Freeform 1560">
              <a:extLst>
                <a:ext uri="{FF2B5EF4-FFF2-40B4-BE49-F238E27FC236}">
                  <a16:creationId xmlns:a16="http://schemas.microsoft.com/office/drawing/2014/main" id="{106002B4-C89A-4A3D-B5E7-98D54C528F11}"/>
                </a:ext>
              </a:extLst>
            </p:cNvPr>
            <p:cNvSpPr>
              <a:spLocks/>
            </p:cNvSpPr>
            <p:nvPr/>
          </p:nvSpPr>
          <p:spPr bwMode="auto">
            <a:xfrm>
              <a:off x="9777413" y="990600"/>
              <a:ext cx="82550" cy="84138"/>
            </a:xfrm>
            <a:custGeom>
              <a:avLst/>
              <a:gdLst>
                <a:gd name="T0" fmla="*/ 0 w 52"/>
                <a:gd name="T1" fmla="*/ 0 h 53"/>
                <a:gd name="T2" fmla="*/ 52 w 52"/>
                <a:gd name="T3" fmla="*/ 53 h 53"/>
                <a:gd name="T4" fmla="*/ 52 w 52"/>
                <a:gd name="T5" fmla="*/ 0 h 53"/>
                <a:gd name="T6" fmla="*/ 0 w 52"/>
                <a:gd name="T7" fmla="*/ 0 h 53"/>
              </a:gdLst>
              <a:ahLst/>
              <a:cxnLst>
                <a:cxn ang="0">
                  <a:pos x="T0" y="T1"/>
                </a:cxn>
                <a:cxn ang="0">
                  <a:pos x="T2" y="T3"/>
                </a:cxn>
                <a:cxn ang="0">
                  <a:pos x="T4" y="T5"/>
                </a:cxn>
                <a:cxn ang="0">
                  <a:pos x="T6" y="T7"/>
                </a:cxn>
              </a:cxnLst>
              <a:rect l="0" t="0" r="r" b="b"/>
              <a:pathLst>
                <a:path w="52" h="53">
                  <a:moveTo>
                    <a:pt x="0" y="0"/>
                  </a:moveTo>
                  <a:lnTo>
                    <a:pt x="52" y="53"/>
                  </a:lnTo>
                  <a:lnTo>
                    <a:pt x="52" y="0"/>
                  </a:ln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6" name="Freeform 1561">
              <a:extLst>
                <a:ext uri="{FF2B5EF4-FFF2-40B4-BE49-F238E27FC236}">
                  <a16:creationId xmlns:a16="http://schemas.microsoft.com/office/drawing/2014/main" id="{A8189C47-F152-494D-B9DC-FF4776950185}"/>
                </a:ext>
              </a:extLst>
            </p:cNvPr>
            <p:cNvSpPr>
              <a:spLocks/>
            </p:cNvSpPr>
            <p:nvPr/>
          </p:nvSpPr>
          <p:spPr bwMode="auto">
            <a:xfrm>
              <a:off x="9590088" y="1133475"/>
              <a:ext cx="50800" cy="11113"/>
            </a:xfrm>
            <a:custGeom>
              <a:avLst/>
              <a:gdLst>
                <a:gd name="T0" fmla="*/ 17 w 17"/>
                <a:gd name="T1" fmla="*/ 0 h 4"/>
                <a:gd name="T2" fmla="*/ 0 w 17"/>
                <a:gd name="T3" fmla="*/ 0 h 4"/>
                <a:gd name="T4" fmla="*/ 0 w 17"/>
                <a:gd name="T5" fmla="*/ 1 h 4"/>
                <a:gd name="T6" fmla="*/ 3 w 17"/>
                <a:gd name="T7" fmla="*/ 4 h 4"/>
                <a:gd name="T8" fmla="*/ 11 w 17"/>
                <a:gd name="T9" fmla="*/ 4 h 4"/>
                <a:gd name="T10" fmla="*/ 17 w 17"/>
                <a:gd name="T11" fmla="*/ 0 h 4"/>
              </a:gdLst>
              <a:ahLst/>
              <a:cxnLst>
                <a:cxn ang="0">
                  <a:pos x="T0" y="T1"/>
                </a:cxn>
                <a:cxn ang="0">
                  <a:pos x="T2" y="T3"/>
                </a:cxn>
                <a:cxn ang="0">
                  <a:pos x="T4" y="T5"/>
                </a:cxn>
                <a:cxn ang="0">
                  <a:pos x="T6" y="T7"/>
                </a:cxn>
                <a:cxn ang="0">
                  <a:pos x="T8" y="T9"/>
                </a:cxn>
                <a:cxn ang="0">
                  <a:pos x="T10" y="T11"/>
                </a:cxn>
              </a:cxnLst>
              <a:rect l="0" t="0" r="r" b="b"/>
              <a:pathLst>
                <a:path w="17" h="4">
                  <a:moveTo>
                    <a:pt x="17" y="0"/>
                  </a:moveTo>
                  <a:cubicBezTo>
                    <a:pt x="0" y="0"/>
                    <a:pt x="0" y="0"/>
                    <a:pt x="0" y="0"/>
                  </a:cubicBezTo>
                  <a:cubicBezTo>
                    <a:pt x="0" y="1"/>
                    <a:pt x="0" y="1"/>
                    <a:pt x="0" y="1"/>
                  </a:cubicBezTo>
                  <a:cubicBezTo>
                    <a:pt x="0" y="3"/>
                    <a:pt x="2" y="4"/>
                    <a:pt x="3" y="4"/>
                  </a:cubicBezTo>
                  <a:cubicBezTo>
                    <a:pt x="11" y="4"/>
                    <a:pt x="11" y="4"/>
                    <a:pt x="11" y="4"/>
                  </a:cubicBezTo>
                  <a:cubicBezTo>
                    <a:pt x="13" y="2"/>
                    <a:pt x="15" y="1"/>
                    <a:pt x="17" y="0"/>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7" name="Freeform 1562">
              <a:extLst>
                <a:ext uri="{FF2B5EF4-FFF2-40B4-BE49-F238E27FC236}">
                  <a16:creationId xmlns:a16="http://schemas.microsoft.com/office/drawing/2014/main" id="{92E94178-18DB-47EB-B26F-9E7CD7E0568F}"/>
                </a:ext>
              </a:extLst>
            </p:cNvPr>
            <p:cNvSpPr>
              <a:spLocks/>
            </p:cNvSpPr>
            <p:nvPr/>
          </p:nvSpPr>
          <p:spPr bwMode="auto">
            <a:xfrm>
              <a:off x="9728200" y="1133475"/>
              <a:ext cx="166688" cy="11113"/>
            </a:xfrm>
            <a:custGeom>
              <a:avLst/>
              <a:gdLst>
                <a:gd name="T0" fmla="*/ 0 w 57"/>
                <a:gd name="T1" fmla="*/ 0 h 4"/>
                <a:gd name="T2" fmla="*/ 6 w 57"/>
                <a:gd name="T3" fmla="*/ 4 h 4"/>
                <a:gd name="T4" fmla="*/ 54 w 57"/>
                <a:gd name="T5" fmla="*/ 4 h 4"/>
                <a:gd name="T6" fmla="*/ 57 w 57"/>
                <a:gd name="T7" fmla="*/ 1 h 4"/>
                <a:gd name="T8" fmla="*/ 57 w 57"/>
                <a:gd name="T9" fmla="*/ 0 h 4"/>
                <a:gd name="T10" fmla="*/ 0 w 57"/>
                <a:gd name="T11" fmla="*/ 0 h 4"/>
              </a:gdLst>
              <a:ahLst/>
              <a:cxnLst>
                <a:cxn ang="0">
                  <a:pos x="T0" y="T1"/>
                </a:cxn>
                <a:cxn ang="0">
                  <a:pos x="T2" y="T3"/>
                </a:cxn>
                <a:cxn ang="0">
                  <a:pos x="T4" y="T5"/>
                </a:cxn>
                <a:cxn ang="0">
                  <a:pos x="T6" y="T7"/>
                </a:cxn>
                <a:cxn ang="0">
                  <a:pos x="T8" y="T9"/>
                </a:cxn>
                <a:cxn ang="0">
                  <a:pos x="T10" y="T11"/>
                </a:cxn>
              </a:cxnLst>
              <a:rect l="0" t="0" r="r" b="b"/>
              <a:pathLst>
                <a:path w="57" h="4">
                  <a:moveTo>
                    <a:pt x="0" y="0"/>
                  </a:moveTo>
                  <a:cubicBezTo>
                    <a:pt x="2" y="1"/>
                    <a:pt x="4" y="2"/>
                    <a:pt x="6" y="4"/>
                  </a:cubicBezTo>
                  <a:cubicBezTo>
                    <a:pt x="54" y="4"/>
                    <a:pt x="54" y="4"/>
                    <a:pt x="54" y="4"/>
                  </a:cubicBezTo>
                  <a:cubicBezTo>
                    <a:pt x="55" y="4"/>
                    <a:pt x="57" y="3"/>
                    <a:pt x="57" y="1"/>
                  </a:cubicBezTo>
                  <a:cubicBezTo>
                    <a:pt x="57" y="0"/>
                    <a:pt x="57" y="0"/>
                    <a:pt x="57" y="0"/>
                  </a:cubicBezTo>
                  <a:lnTo>
                    <a:pt x="0" y="0"/>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8" name="Freeform 1563">
              <a:extLst>
                <a:ext uri="{FF2B5EF4-FFF2-40B4-BE49-F238E27FC236}">
                  <a16:creationId xmlns:a16="http://schemas.microsoft.com/office/drawing/2014/main" id="{A3E05227-F29B-4EC3-9989-89F55971BC41}"/>
                </a:ext>
              </a:extLst>
            </p:cNvPr>
            <p:cNvSpPr>
              <a:spLocks/>
            </p:cNvSpPr>
            <p:nvPr/>
          </p:nvSpPr>
          <p:spPr bwMode="auto">
            <a:xfrm>
              <a:off x="9596438" y="349250"/>
              <a:ext cx="249238" cy="776288"/>
            </a:xfrm>
            <a:custGeom>
              <a:avLst/>
              <a:gdLst>
                <a:gd name="T0" fmla="*/ 49 w 85"/>
                <a:gd name="T1" fmla="*/ 222 h 265"/>
                <a:gd name="T2" fmla="*/ 49 w 85"/>
                <a:gd name="T3" fmla="*/ 18 h 265"/>
                <a:gd name="T4" fmla="*/ 31 w 85"/>
                <a:gd name="T5" fmla="*/ 0 h 265"/>
                <a:gd name="T6" fmla="*/ 2 w 85"/>
                <a:gd name="T7" fmla="*/ 0 h 265"/>
                <a:gd name="T8" fmla="*/ 0 w 85"/>
                <a:gd name="T9" fmla="*/ 1 h 265"/>
                <a:gd name="T10" fmla="*/ 2 w 85"/>
                <a:gd name="T11" fmla="*/ 3 h 265"/>
                <a:gd name="T12" fmla="*/ 31 w 85"/>
                <a:gd name="T13" fmla="*/ 3 h 265"/>
                <a:gd name="T14" fmla="*/ 46 w 85"/>
                <a:gd name="T15" fmla="*/ 18 h 265"/>
                <a:gd name="T16" fmla="*/ 46 w 85"/>
                <a:gd name="T17" fmla="*/ 222 h 265"/>
                <a:gd name="T18" fmla="*/ 15 w 85"/>
                <a:gd name="T19" fmla="*/ 222 h 265"/>
                <a:gd name="T20" fmla="*/ 15 w 85"/>
                <a:gd name="T21" fmla="*/ 265 h 265"/>
                <a:gd name="T22" fmla="*/ 24 w 85"/>
                <a:gd name="T23" fmla="*/ 265 h 265"/>
                <a:gd name="T24" fmla="*/ 30 w 85"/>
                <a:gd name="T25" fmla="*/ 264 h 265"/>
                <a:gd name="T26" fmla="*/ 36 w 85"/>
                <a:gd name="T27" fmla="*/ 265 h 265"/>
                <a:gd name="T28" fmla="*/ 85 w 85"/>
                <a:gd name="T29" fmla="*/ 265 h 265"/>
                <a:gd name="T30" fmla="*/ 85 w 85"/>
                <a:gd name="T31" fmla="*/ 222 h 265"/>
                <a:gd name="T32" fmla="*/ 49 w 85"/>
                <a:gd name="T33" fmla="*/ 22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5" h="265">
                  <a:moveTo>
                    <a:pt x="49" y="222"/>
                  </a:moveTo>
                  <a:cubicBezTo>
                    <a:pt x="49" y="18"/>
                    <a:pt x="49" y="18"/>
                    <a:pt x="49" y="18"/>
                  </a:cubicBezTo>
                  <a:cubicBezTo>
                    <a:pt x="49" y="8"/>
                    <a:pt x="41" y="0"/>
                    <a:pt x="31" y="0"/>
                  </a:cubicBezTo>
                  <a:cubicBezTo>
                    <a:pt x="2" y="0"/>
                    <a:pt x="2" y="0"/>
                    <a:pt x="2" y="0"/>
                  </a:cubicBezTo>
                  <a:cubicBezTo>
                    <a:pt x="1" y="0"/>
                    <a:pt x="0" y="0"/>
                    <a:pt x="0" y="1"/>
                  </a:cubicBezTo>
                  <a:cubicBezTo>
                    <a:pt x="0" y="2"/>
                    <a:pt x="1" y="3"/>
                    <a:pt x="2" y="3"/>
                  </a:cubicBezTo>
                  <a:cubicBezTo>
                    <a:pt x="31" y="3"/>
                    <a:pt x="31" y="3"/>
                    <a:pt x="31" y="3"/>
                  </a:cubicBezTo>
                  <a:cubicBezTo>
                    <a:pt x="39" y="3"/>
                    <a:pt x="46" y="9"/>
                    <a:pt x="46" y="18"/>
                  </a:cubicBezTo>
                  <a:cubicBezTo>
                    <a:pt x="46" y="222"/>
                    <a:pt x="46" y="222"/>
                    <a:pt x="46" y="222"/>
                  </a:cubicBezTo>
                  <a:cubicBezTo>
                    <a:pt x="15" y="222"/>
                    <a:pt x="15" y="222"/>
                    <a:pt x="15" y="222"/>
                  </a:cubicBezTo>
                  <a:cubicBezTo>
                    <a:pt x="15" y="265"/>
                    <a:pt x="15" y="265"/>
                    <a:pt x="15" y="265"/>
                  </a:cubicBezTo>
                  <a:cubicBezTo>
                    <a:pt x="24" y="265"/>
                    <a:pt x="24" y="265"/>
                    <a:pt x="24" y="265"/>
                  </a:cubicBezTo>
                  <a:cubicBezTo>
                    <a:pt x="26" y="264"/>
                    <a:pt x="28" y="264"/>
                    <a:pt x="30" y="264"/>
                  </a:cubicBezTo>
                  <a:cubicBezTo>
                    <a:pt x="32" y="264"/>
                    <a:pt x="34" y="264"/>
                    <a:pt x="36" y="265"/>
                  </a:cubicBezTo>
                  <a:cubicBezTo>
                    <a:pt x="85" y="265"/>
                    <a:pt x="85" y="265"/>
                    <a:pt x="85" y="265"/>
                  </a:cubicBezTo>
                  <a:cubicBezTo>
                    <a:pt x="85" y="222"/>
                    <a:pt x="85" y="222"/>
                    <a:pt x="85" y="222"/>
                  </a:cubicBezTo>
                  <a:lnTo>
                    <a:pt x="49" y="222"/>
                  </a:lnTo>
                  <a:close/>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49" name="Freeform 1564">
              <a:extLst>
                <a:ext uri="{FF2B5EF4-FFF2-40B4-BE49-F238E27FC236}">
                  <a16:creationId xmlns:a16="http://schemas.microsoft.com/office/drawing/2014/main" id="{88EE4AA6-6CDA-495D-B9C7-BD61D0213A20}"/>
                </a:ext>
              </a:extLst>
            </p:cNvPr>
            <p:cNvSpPr>
              <a:spLocks/>
            </p:cNvSpPr>
            <p:nvPr/>
          </p:nvSpPr>
          <p:spPr bwMode="auto">
            <a:xfrm>
              <a:off x="9218613" y="419100"/>
              <a:ext cx="196850" cy="350838"/>
            </a:xfrm>
            <a:custGeom>
              <a:avLst/>
              <a:gdLst>
                <a:gd name="T0" fmla="*/ 1 w 67"/>
                <a:gd name="T1" fmla="*/ 120 h 120"/>
                <a:gd name="T2" fmla="*/ 0 w 67"/>
                <a:gd name="T3" fmla="*/ 119 h 120"/>
                <a:gd name="T4" fmla="*/ 0 w 67"/>
                <a:gd name="T5" fmla="*/ 22 h 120"/>
                <a:gd name="T6" fmla="*/ 22 w 67"/>
                <a:gd name="T7" fmla="*/ 0 h 120"/>
                <a:gd name="T8" fmla="*/ 65 w 67"/>
                <a:gd name="T9" fmla="*/ 0 h 120"/>
                <a:gd name="T10" fmla="*/ 67 w 67"/>
                <a:gd name="T11" fmla="*/ 2 h 120"/>
                <a:gd name="T12" fmla="*/ 65 w 67"/>
                <a:gd name="T13" fmla="*/ 3 h 120"/>
                <a:gd name="T14" fmla="*/ 22 w 67"/>
                <a:gd name="T15" fmla="*/ 3 h 120"/>
                <a:gd name="T16" fmla="*/ 3 w 67"/>
                <a:gd name="T17" fmla="*/ 22 h 120"/>
                <a:gd name="T18" fmla="*/ 3 w 67"/>
                <a:gd name="T19" fmla="*/ 119 h 120"/>
                <a:gd name="T20" fmla="*/ 1 w 67"/>
                <a:gd name="T21"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0">
                  <a:moveTo>
                    <a:pt x="1" y="120"/>
                  </a:moveTo>
                  <a:cubicBezTo>
                    <a:pt x="0" y="120"/>
                    <a:pt x="0" y="120"/>
                    <a:pt x="0" y="119"/>
                  </a:cubicBezTo>
                  <a:cubicBezTo>
                    <a:pt x="0" y="22"/>
                    <a:pt x="0" y="22"/>
                    <a:pt x="0" y="22"/>
                  </a:cubicBezTo>
                  <a:cubicBezTo>
                    <a:pt x="0" y="10"/>
                    <a:pt x="10" y="0"/>
                    <a:pt x="22" y="0"/>
                  </a:cubicBezTo>
                  <a:cubicBezTo>
                    <a:pt x="65" y="0"/>
                    <a:pt x="65" y="0"/>
                    <a:pt x="65" y="0"/>
                  </a:cubicBezTo>
                  <a:cubicBezTo>
                    <a:pt x="66" y="0"/>
                    <a:pt x="67" y="1"/>
                    <a:pt x="67" y="2"/>
                  </a:cubicBezTo>
                  <a:cubicBezTo>
                    <a:pt x="67" y="2"/>
                    <a:pt x="66" y="3"/>
                    <a:pt x="65" y="3"/>
                  </a:cubicBezTo>
                  <a:cubicBezTo>
                    <a:pt x="22" y="3"/>
                    <a:pt x="22" y="3"/>
                    <a:pt x="22" y="3"/>
                  </a:cubicBezTo>
                  <a:cubicBezTo>
                    <a:pt x="11" y="3"/>
                    <a:pt x="3" y="12"/>
                    <a:pt x="3" y="22"/>
                  </a:cubicBezTo>
                  <a:cubicBezTo>
                    <a:pt x="3" y="119"/>
                    <a:pt x="3" y="119"/>
                    <a:pt x="3" y="119"/>
                  </a:cubicBezTo>
                  <a:cubicBezTo>
                    <a:pt x="3" y="120"/>
                    <a:pt x="2" y="120"/>
                    <a:pt x="1" y="120"/>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50" name="Rectangle 1565">
              <a:extLst>
                <a:ext uri="{FF2B5EF4-FFF2-40B4-BE49-F238E27FC236}">
                  <a16:creationId xmlns:a16="http://schemas.microsoft.com/office/drawing/2014/main" id="{1ECA69B1-03C8-40E6-A2AF-7BAB3BF19451}"/>
                </a:ext>
              </a:extLst>
            </p:cNvPr>
            <p:cNvSpPr>
              <a:spLocks noChangeArrowheads="1"/>
            </p:cNvSpPr>
            <p:nvPr/>
          </p:nvSpPr>
          <p:spPr bwMode="auto">
            <a:xfrm>
              <a:off x="9696450" y="1081088"/>
              <a:ext cx="22225" cy="34925"/>
            </a:xfrm>
            <a:prstGeom prst="rect">
              <a:avLst/>
            </a:prstGeom>
            <a:solidFill>
              <a:srgbClr val="1386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51" name="Rectangle 1566">
              <a:extLst>
                <a:ext uri="{FF2B5EF4-FFF2-40B4-BE49-F238E27FC236}">
                  <a16:creationId xmlns:a16="http://schemas.microsoft.com/office/drawing/2014/main" id="{F8F486CD-9207-4F1F-8383-0E5538F761A4}"/>
                </a:ext>
              </a:extLst>
            </p:cNvPr>
            <p:cNvSpPr>
              <a:spLocks noChangeArrowheads="1"/>
            </p:cNvSpPr>
            <p:nvPr/>
          </p:nvSpPr>
          <p:spPr bwMode="auto">
            <a:xfrm>
              <a:off x="9731375" y="1042988"/>
              <a:ext cx="23813" cy="73025"/>
            </a:xfrm>
            <a:prstGeom prst="rect">
              <a:avLst/>
            </a:prstGeom>
            <a:solidFill>
              <a:srgbClr val="1DB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52" name="Rectangle 1567">
              <a:extLst>
                <a:ext uri="{FF2B5EF4-FFF2-40B4-BE49-F238E27FC236}">
                  <a16:creationId xmlns:a16="http://schemas.microsoft.com/office/drawing/2014/main" id="{57DCB284-C2CC-4D6A-8DA4-4B9B7CC00DCF}"/>
                </a:ext>
              </a:extLst>
            </p:cNvPr>
            <p:cNvSpPr>
              <a:spLocks noChangeArrowheads="1"/>
            </p:cNvSpPr>
            <p:nvPr/>
          </p:nvSpPr>
          <p:spPr bwMode="auto">
            <a:xfrm>
              <a:off x="9766300" y="1011238"/>
              <a:ext cx="23813" cy="104775"/>
            </a:xfrm>
            <a:prstGeom prst="rect">
              <a:avLst/>
            </a:prstGeom>
            <a:solidFill>
              <a:srgbClr val="49CD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253" name="Freeform 1568">
              <a:extLst>
                <a:ext uri="{FF2B5EF4-FFF2-40B4-BE49-F238E27FC236}">
                  <a16:creationId xmlns:a16="http://schemas.microsoft.com/office/drawing/2014/main" id="{B28240A3-ED88-4ED6-BE8B-80643D01FBBA}"/>
                </a:ext>
              </a:extLst>
            </p:cNvPr>
            <p:cNvSpPr>
              <a:spLocks/>
            </p:cNvSpPr>
            <p:nvPr/>
          </p:nvSpPr>
          <p:spPr bwMode="auto">
            <a:xfrm>
              <a:off x="9699625" y="1050925"/>
              <a:ext cx="84138" cy="38100"/>
            </a:xfrm>
            <a:custGeom>
              <a:avLst/>
              <a:gdLst>
                <a:gd name="T0" fmla="*/ 27 w 29"/>
                <a:gd name="T1" fmla="*/ 8 h 13"/>
                <a:gd name="T2" fmla="*/ 25 w 29"/>
                <a:gd name="T3" fmla="*/ 9 h 13"/>
                <a:gd name="T4" fmla="*/ 17 w 29"/>
                <a:gd name="T5" fmla="*/ 3 h 13"/>
                <a:gd name="T6" fmla="*/ 17 w 29"/>
                <a:gd name="T7" fmla="*/ 2 h 13"/>
                <a:gd name="T8" fmla="*/ 14 w 29"/>
                <a:gd name="T9" fmla="*/ 0 h 13"/>
                <a:gd name="T10" fmla="*/ 12 w 29"/>
                <a:gd name="T11" fmla="*/ 2 h 13"/>
                <a:gd name="T12" fmla="*/ 12 w 29"/>
                <a:gd name="T13" fmla="*/ 2 h 13"/>
                <a:gd name="T14" fmla="*/ 5 w 29"/>
                <a:gd name="T15" fmla="*/ 5 h 13"/>
                <a:gd name="T16" fmla="*/ 3 w 29"/>
                <a:gd name="T17" fmla="*/ 4 h 13"/>
                <a:gd name="T18" fmla="*/ 0 w 29"/>
                <a:gd name="T19" fmla="*/ 6 h 13"/>
                <a:gd name="T20" fmla="*/ 3 w 29"/>
                <a:gd name="T21" fmla="*/ 8 h 13"/>
                <a:gd name="T22" fmla="*/ 5 w 29"/>
                <a:gd name="T23" fmla="*/ 6 h 13"/>
                <a:gd name="T24" fmla="*/ 5 w 29"/>
                <a:gd name="T25" fmla="*/ 6 h 13"/>
                <a:gd name="T26" fmla="*/ 12 w 29"/>
                <a:gd name="T27" fmla="*/ 3 h 13"/>
                <a:gd name="T28" fmla="*/ 14 w 29"/>
                <a:gd name="T29" fmla="*/ 4 h 13"/>
                <a:gd name="T30" fmla="*/ 16 w 29"/>
                <a:gd name="T31" fmla="*/ 4 h 13"/>
                <a:gd name="T32" fmla="*/ 24 w 29"/>
                <a:gd name="T33" fmla="*/ 10 h 13"/>
                <a:gd name="T34" fmla="*/ 24 w 29"/>
                <a:gd name="T35" fmla="*/ 10 h 13"/>
                <a:gd name="T36" fmla="*/ 27 w 29"/>
                <a:gd name="T37" fmla="*/ 13 h 13"/>
                <a:gd name="T38" fmla="*/ 29 w 29"/>
                <a:gd name="T39" fmla="*/ 10 h 13"/>
                <a:gd name="T40" fmla="*/ 27 w 29"/>
                <a:gd name="T4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13">
                  <a:moveTo>
                    <a:pt x="27" y="8"/>
                  </a:moveTo>
                  <a:cubicBezTo>
                    <a:pt x="26" y="8"/>
                    <a:pt x="25" y="8"/>
                    <a:pt x="25" y="9"/>
                  </a:cubicBezTo>
                  <a:cubicBezTo>
                    <a:pt x="17" y="3"/>
                    <a:pt x="17" y="3"/>
                    <a:pt x="17" y="3"/>
                  </a:cubicBezTo>
                  <a:cubicBezTo>
                    <a:pt x="17" y="3"/>
                    <a:pt x="17" y="2"/>
                    <a:pt x="17" y="2"/>
                  </a:cubicBezTo>
                  <a:cubicBezTo>
                    <a:pt x="17" y="1"/>
                    <a:pt x="16" y="0"/>
                    <a:pt x="14" y="0"/>
                  </a:cubicBezTo>
                  <a:cubicBezTo>
                    <a:pt x="13" y="0"/>
                    <a:pt x="12" y="1"/>
                    <a:pt x="12" y="2"/>
                  </a:cubicBezTo>
                  <a:cubicBezTo>
                    <a:pt x="12" y="2"/>
                    <a:pt x="12" y="2"/>
                    <a:pt x="12" y="2"/>
                  </a:cubicBezTo>
                  <a:cubicBezTo>
                    <a:pt x="5" y="5"/>
                    <a:pt x="5" y="5"/>
                    <a:pt x="5" y="5"/>
                  </a:cubicBezTo>
                  <a:cubicBezTo>
                    <a:pt x="4" y="4"/>
                    <a:pt x="3" y="4"/>
                    <a:pt x="3" y="4"/>
                  </a:cubicBezTo>
                  <a:cubicBezTo>
                    <a:pt x="1" y="4"/>
                    <a:pt x="0" y="5"/>
                    <a:pt x="0" y="6"/>
                  </a:cubicBezTo>
                  <a:cubicBezTo>
                    <a:pt x="0" y="7"/>
                    <a:pt x="1" y="8"/>
                    <a:pt x="3" y="8"/>
                  </a:cubicBezTo>
                  <a:cubicBezTo>
                    <a:pt x="4" y="8"/>
                    <a:pt x="5" y="7"/>
                    <a:pt x="5" y="6"/>
                  </a:cubicBezTo>
                  <a:cubicBezTo>
                    <a:pt x="5" y="6"/>
                    <a:pt x="5" y="6"/>
                    <a:pt x="5" y="6"/>
                  </a:cubicBezTo>
                  <a:cubicBezTo>
                    <a:pt x="12" y="3"/>
                    <a:pt x="12" y="3"/>
                    <a:pt x="12" y="3"/>
                  </a:cubicBezTo>
                  <a:cubicBezTo>
                    <a:pt x="13" y="4"/>
                    <a:pt x="14" y="4"/>
                    <a:pt x="14" y="4"/>
                  </a:cubicBezTo>
                  <a:cubicBezTo>
                    <a:pt x="15" y="4"/>
                    <a:pt x="16" y="4"/>
                    <a:pt x="16" y="4"/>
                  </a:cubicBezTo>
                  <a:cubicBezTo>
                    <a:pt x="24" y="10"/>
                    <a:pt x="24" y="10"/>
                    <a:pt x="24" y="10"/>
                  </a:cubicBezTo>
                  <a:cubicBezTo>
                    <a:pt x="24" y="10"/>
                    <a:pt x="24" y="10"/>
                    <a:pt x="24" y="10"/>
                  </a:cubicBezTo>
                  <a:cubicBezTo>
                    <a:pt x="24" y="12"/>
                    <a:pt x="25" y="13"/>
                    <a:pt x="27" y="13"/>
                  </a:cubicBezTo>
                  <a:cubicBezTo>
                    <a:pt x="28" y="13"/>
                    <a:pt x="29" y="12"/>
                    <a:pt x="29" y="10"/>
                  </a:cubicBezTo>
                  <a:cubicBezTo>
                    <a:pt x="29" y="9"/>
                    <a:pt x="28" y="8"/>
                    <a:pt x="27" y="8"/>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grpSp>
      <p:sp>
        <p:nvSpPr>
          <p:cNvPr id="10" name="Oval 9">
            <a:extLst>
              <a:ext uri="{FF2B5EF4-FFF2-40B4-BE49-F238E27FC236}">
                <a16:creationId xmlns:a16="http://schemas.microsoft.com/office/drawing/2014/main" id="{7D09E98E-A6E0-4BAA-974D-67881A1342B6}"/>
              </a:ext>
            </a:extLst>
          </p:cNvPr>
          <p:cNvSpPr/>
          <p:nvPr/>
        </p:nvSpPr>
        <p:spPr bwMode="auto">
          <a:xfrm>
            <a:off x="2439418" y="2464929"/>
            <a:ext cx="689929" cy="689929"/>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6623" rIns="0" bIns="46623" numCol="1" rtlCol="0" anchor="ctr" anchorCtr="0" compatLnSpc="1">
            <a:prstTxWarp prst="textNoShape">
              <a:avLst/>
            </a:prstTxWarp>
          </a:bodyPr>
          <a:lstStyle/>
          <a:p>
            <a:pPr algn="ctr" defTabSz="932113" fontAlgn="base">
              <a:spcBef>
                <a:spcPct val="0"/>
              </a:spcBef>
              <a:spcAft>
                <a:spcPct val="0"/>
              </a:spcAft>
              <a:defRPr/>
            </a:pPr>
            <a:endParaRPr lang="en-US" sz="2000" kern="0" dirty="0">
              <a:gradFill>
                <a:gsLst>
                  <a:gs pos="0">
                    <a:srgbClr val="FFFFFF"/>
                  </a:gs>
                  <a:gs pos="100000">
                    <a:srgbClr val="FFFFFF"/>
                  </a:gs>
                </a:gsLst>
                <a:lin ang="5400000" scaled="0"/>
              </a:gradFill>
              <a:latin typeface="Segoe UI Semilight"/>
            </a:endParaRPr>
          </a:p>
        </p:txBody>
      </p:sp>
      <p:sp>
        <p:nvSpPr>
          <p:cNvPr id="15" name="Freeform: Shape 14">
            <a:extLst>
              <a:ext uri="{FF2B5EF4-FFF2-40B4-BE49-F238E27FC236}">
                <a16:creationId xmlns:a16="http://schemas.microsoft.com/office/drawing/2014/main" id="{26791C88-397B-4951-9F64-09C40CC8E582}"/>
              </a:ext>
            </a:extLst>
          </p:cNvPr>
          <p:cNvSpPr/>
          <p:nvPr/>
        </p:nvSpPr>
        <p:spPr bwMode="auto">
          <a:xfrm>
            <a:off x="2517003" y="2952687"/>
            <a:ext cx="534759" cy="169489"/>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28" tIns="146263" rIns="182828" bIns="146263" numCol="1" spcCol="0" rtlCol="0" fromWordArt="0" anchor="t" anchorCtr="0" forceAA="0" compatLnSpc="1">
            <a:prstTxWarp prst="textNoShape">
              <a:avLst/>
            </a:prstTxWarp>
            <a:noAutofit/>
          </a:bodyPr>
          <a:lstStyle/>
          <a:p>
            <a:pPr defTabSz="932113" fontAlgn="base">
              <a:spcBef>
                <a:spcPct val="0"/>
              </a:spcBef>
              <a:spcAft>
                <a:spcPct val="0"/>
              </a:spcAft>
              <a:defRPr/>
            </a:pPr>
            <a:endParaRPr lang="en-US" sz="20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6" name="Graphic 5">
            <a:extLst>
              <a:ext uri="{FF2B5EF4-FFF2-40B4-BE49-F238E27FC236}">
                <a16:creationId xmlns:a16="http://schemas.microsoft.com/office/drawing/2014/main" id="{EF4A7D9D-436D-45E7-8033-14BAAC8A6783}"/>
              </a:ext>
            </a:extLst>
          </p:cNvPr>
          <p:cNvGrpSpPr/>
          <p:nvPr/>
        </p:nvGrpSpPr>
        <p:grpSpPr>
          <a:xfrm>
            <a:off x="2640446" y="2602863"/>
            <a:ext cx="291814" cy="410116"/>
            <a:chOff x="5734892" y="3294297"/>
            <a:chExt cx="564097" cy="792785"/>
          </a:xfrm>
        </p:grpSpPr>
        <p:sp>
          <p:nvSpPr>
            <p:cNvPr id="401" name="Freeform: Shape 400">
              <a:extLst>
                <a:ext uri="{FF2B5EF4-FFF2-40B4-BE49-F238E27FC236}">
                  <a16:creationId xmlns:a16="http://schemas.microsoft.com/office/drawing/2014/main" id="{AAD1ECA0-1452-452D-92C5-9DF3DAFF3068}"/>
                </a:ext>
              </a:extLst>
            </p:cNvPr>
            <p:cNvSpPr/>
            <p:nvPr/>
          </p:nvSpPr>
          <p:spPr>
            <a:xfrm>
              <a:off x="5734892" y="3294297"/>
              <a:ext cx="564097" cy="792785"/>
            </a:xfrm>
            <a:custGeom>
              <a:avLst/>
              <a:gdLst>
                <a:gd name="connsiteX0" fmla="*/ 11434 w 564096"/>
                <a:gd name="connsiteY0" fmla="*/ 788973 h 792784"/>
                <a:gd name="connsiteX1" fmla="*/ 11434 w 564096"/>
                <a:gd name="connsiteY1" fmla="*/ 727990 h 792784"/>
                <a:gd name="connsiteX2" fmla="*/ 28205 w 564096"/>
                <a:gd name="connsiteY2" fmla="*/ 615171 h 792784"/>
                <a:gd name="connsiteX3" fmla="*/ 78516 w 564096"/>
                <a:gd name="connsiteY3" fmla="*/ 525220 h 792784"/>
                <a:gd name="connsiteX4" fmla="*/ 198958 w 564096"/>
                <a:gd name="connsiteY4" fmla="*/ 416974 h 792784"/>
                <a:gd name="connsiteX5" fmla="*/ 279762 w 564096"/>
                <a:gd name="connsiteY5" fmla="*/ 348368 h 792784"/>
                <a:gd name="connsiteX6" fmla="*/ 310253 w 564096"/>
                <a:gd name="connsiteY6" fmla="*/ 307204 h 792784"/>
                <a:gd name="connsiteX7" fmla="*/ 319401 w 564096"/>
                <a:gd name="connsiteY7" fmla="*/ 264516 h 792784"/>
                <a:gd name="connsiteX8" fmla="*/ 227926 w 564096"/>
                <a:gd name="connsiteY8" fmla="*/ 188286 h 792784"/>
                <a:gd name="connsiteX9" fmla="*/ 51074 w 564096"/>
                <a:gd name="connsiteY9" fmla="*/ 255368 h 792784"/>
                <a:gd name="connsiteX10" fmla="*/ 51074 w 564096"/>
                <a:gd name="connsiteY10" fmla="*/ 67844 h 792784"/>
                <a:gd name="connsiteX11" fmla="*/ 169991 w 564096"/>
                <a:gd name="connsiteY11" fmla="*/ 23631 h 792784"/>
                <a:gd name="connsiteX12" fmla="*/ 282811 w 564096"/>
                <a:gd name="connsiteY12" fmla="*/ 11434 h 792784"/>
                <a:gd name="connsiteX13" fmla="*/ 476433 w 564096"/>
                <a:gd name="connsiteY13" fmla="*/ 70893 h 792784"/>
                <a:gd name="connsiteX14" fmla="*/ 545039 w 564096"/>
                <a:gd name="connsiteY14" fmla="*/ 238598 h 792784"/>
                <a:gd name="connsiteX15" fmla="*/ 509974 w 564096"/>
                <a:gd name="connsiteY15" fmla="*/ 378860 h 792784"/>
                <a:gd name="connsiteX16" fmla="*/ 377335 w 564096"/>
                <a:gd name="connsiteY16" fmla="*/ 499302 h 792784"/>
                <a:gd name="connsiteX17" fmla="*/ 278237 w 564096"/>
                <a:gd name="connsiteY17" fmla="*/ 569433 h 792784"/>
                <a:gd name="connsiteX18" fmla="*/ 253844 w 564096"/>
                <a:gd name="connsiteY18" fmla="*/ 607548 h 792784"/>
                <a:gd name="connsiteX19" fmla="*/ 552662 w 564096"/>
                <a:gd name="connsiteY19" fmla="*/ 607548 h 792784"/>
                <a:gd name="connsiteX20" fmla="*/ 552662 w 564096"/>
                <a:gd name="connsiteY20" fmla="*/ 790498 h 792784"/>
                <a:gd name="connsiteX21" fmla="*/ 11434 w 564096"/>
                <a:gd name="connsiteY21" fmla="*/ 790498 h 792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64096" h="792784">
                  <a:moveTo>
                    <a:pt x="11434" y="788973"/>
                  </a:moveTo>
                  <a:lnTo>
                    <a:pt x="11434" y="727990"/>
                  </a:lnTo>
                  <a:cubicBezTo>
                    <a:pt x="11434" y="685302"/>
                    <a:pt x="17533" y="647187"/>
                    <a:pt x="28205" y="615171"/>
                  </a:cubicBezTo>
                  <a:cubicBezTo>
                    <a:pt x="38877" y="583154"/>
                    <a:pt x="55647" y="552663"/>
                    <a:pt x="78516" y="525220"/>
                  </a:cubicBezTo>
                  <a:cubicBezTo>
                    <a:pt x="101385" y="497777"/>
                    <a:pt x="141024" y="461187"/>
                    <a:pt x="198958" y="416974"/>
                  </a:cubicBezTo>
                  <a:cubicBezTo>
                    <a:pt x="240122" y="384958"/>
                    <a:pt x="266040" y="362089"/>
                    <a:pt x="279762" y="348368"/>
                  </a:cubicBezTo>
                  <a:cubicBezTo>
                    <a:pt x="293483" y="334647"/>
                    <a:pt x="302630" y="320925"/>
                    <a:pt x="310253" y="307204"/>
                  </a:cubicBezTo>
                  <a:cubicBezTo>
                    <a:pt x="316352" y="293483"/>
                    <a:pt x="319401" y="279762"/>
                    <a:pt x="319401" y="264516"/>
                  </a:cubicBezTo>
                  <a:cubicBezTo>
                    <a:pt x="319401" y="214204"/>
                    <a:pt x="288909" y="188286"/>
                    <a:pt x="227926" y="188286"/>
                  </a:cubicBezTo>
                  <a:cubicBezTo>
                    <a:pt x="165418" y="188286"/>
                    <a:pt x="105959" y="211155"/>
                    <a:pt x="51074" y="255368"/>
                  </a:cubicBezTo>
                  <a:lnTo>
                    <a:pt x="51074" y="67844"/>
                  </a:lnTo>
                  <a:cubicBezTo>
                    <a:pt x="93762" y="46500"/>
                    <a:pt x="133401" y="31254"/>
                    <a:pt x="169991" y="23631"/>
                  </a:cubicBezTo>
                  <a:cubicBezTo>
                    <a:pt x="205057" y="16008"/>
                    <a:pt x="243171" y="11434"/>
                    <a:pt x="282811" y="11434"/>
                  </a:cubicBezTo>
                  <a:cubicBezTo>
                    <a:pt x="366663" y="11434"/>
                    <a:pt x="430695" y="31254"/>
                    <a:pt x="476433" y="70893"/>
                  </a:cubicBezTo>
                  <a:cubicBezTo>
                    <a:pt x="522171" y="110533"/>
                    <a:pt x="545039" y="165418"/>
                    <a:pt x="545039" y="238598"/>
                  </a:cubicBezTo>
                  <a:cubicBezTo>
                    <a:pt x="545039" y="293483"/>
                    <a:pt x="532843" y="340745"/>
                    <a:pt x="509974" y="378860"/>
                  </a:cubicBezTo>
                  <a:cubicBezTo>
                    <a:pt x="485581" y="416974"/>
                    <a:pt x="441368" y="456614"/>
                    <a:pt x="377335" y="499302"/>
                  </a:cubicBezTo>
                  <a:cubicBezTo>
                    <a:pt x="328548" y="531318"/>
                    <a:pt x="295007" y="554187"/>
                    <a:pt x="278237" y="569433"/>
                  </a:cubicBezTo>
                  <a:cubicBezTo>
                    <a:pt x="261466" y="584679"/>
                    <a:pt x="253844" y="596876"/>
                    <a:pt x="253844" y="607548"/>
                  </a:cubicBezTo>
                  <a:lnTo>
                    <a:pt x="552662" y="607548"/>
                  </a:lnTo>
                  <a:lnTo>
                    <a:pt x="552662" y="790498"/>
                  </a:lnTo>
                  <a:lnTo>
                    <a:pt x="11434" y="790498"/>
                  </a:lnTo>
                  <a:close/>
                </a:path>
              </a:pathLst>
            </a:custGeom>
            <a:solidFill>
              <a:schemeClr val="bg1"/>
            </a:solidFill>
            <a:ln w="9525" cap="flat">
              <a:noFill/>
              <a:prstDash val="solid"/>
              <a:miter/>
            </a:ln>
          </p:spPr>
          <p:txBody>
            <a:bodyPr rtlCol="0" anchor="ctr"/>
            <a:lstStyle/>
            <a:p>
              <a:pPr defTabSz="896182">
                <a:defRPr/>
              </a:pPr>
              <a:endParaRPr lang="en-US" dirty="0">
                <a:solidFill>
                  <a:srgbClr val="1A1A1A"/>
                </a:solidFill>
                <a:latin typeface="Segoe UI"/>
              </a:endParaRPr>
            </a:p>
          </p:txBody>
        </p:sp>
        <p:sp>
          <p:nvSpPr>
            <p:cNvPr id="402" name="Freeform: Shape 401">
              <a:extLst>
                <a:ext uri="{FF2B5EF4-FFF2-40B4-BE49-F238E27FC236}">
                  <a16:creationId xmlns:a16="http://schemas.microsoft.com/office/drawing/2014/main" id="{03894297-EBD6-4F26-B0D8-7598A67554CE}"/>
                </a:ext>
              </a:extLst>
            </p:cNvPr>
            <p:cNvSpPr/>
            <p:nvPr/>
          </p:nvSpPr>
          <p:spPr>
            <a:xfrm>
              <a:off x="5734892" y="3974262"/>
              <a:ext cx="548851" cy="106721"/>
            </a:xfrm>
            <a:custGeom>
              <a:avLst/>
              <a:gdLst>
                <a:gd name="connsiteX0" fmla="*/ 11434 w 548850"/>
                <a:gd name="connsiteY0" fmla="*/ 109008 h 106721"/>
                <a:gd name="connsiteX1" fmla="*/ 11434 w 548850"/>
                <a:gd name="connsiteY1" fmla="*/ 12959 h 106721"/>
                <a:gd name="connsiteX2" fmla="*/ 551138 w 548850"/>
                <a:gd name="connsiteY2" fmla="*/ 11434 h 106721"/>
                <a:gd name="connsiteX3" fmla="*/ 551138 w 548850"/>
                <a:gd name="connsiteY3" fmla="*/ 109008 h 106721"/>
                <a:gd name="connsiteX4" fmla="*/ 11434 w 548850"/>
                <a:gd name="connsiteY4" fmla="*/ 109008 h 106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850" h="106721">
                  <a:moveTo>
                    <a:pt x="11434" y="109008"/>
                  </a:moveTo>
                  <a:lnTo>
                    <a:pt x="11434" y="12959"/>
                  </a:lnTo>
                  <a:lnTo>
                    <a:pt x="551138" y="11434"/>
                  </a:lnTo>
                  <a:lnTo>
                    <a:pt x="551138" y="109008"/>
                  </a:lnTo>
                  <a:lnTo>
                    <a:pt x="11434" y="109008"/>
                  </a:lnTo>
                  <a:close/>
                </a:path>
              </a:pathLst>
            </a:custGeom>
            <a:solidFill>
              <a:srgbClr val="A6A6A6"/>
            </a:solidFill>
            <a:ln w="9525" cap="flat">
              <a:noFill/>
              <a:prstDash val="solid"/>
              <a:miter/>
            </a:ln>
          </p:spPr>
          <p:txBody>
            <a:bodyPr rtlCol="0" anchor="ctr"/>
            <a:lstStyle/>
            <a:p>
              <a:pPr defTabSz="896182">
                <a:defRPr/>
              </a:pPr>
              <a:endParaRPr lang="en-US">
                <a:solidFill>
                  <a:srgbClr val="1A1A1A"/>
                </a:solidFill>
                <a:latin typeface="Segoe UI"/>
              </a:endParaRPr>
            </a:p>
          </p:txBody>
        </p:sp>
        <p:sp>
          <p:nvSpPr>
            <p:cNvPr id="403" name="Freeform: Shape 402">
              <a:extLst>
                <a:ext uri="{FF2B5EF4-FFF2-40B4-BE49-F238E27FC236}">
                  <a16:creationId xmlns:a16="http://schemas.microsoft.com/office/drawing/2014/main" id="{3F37316F-986C-4471-A006-85BA467B6F6A}"/>
                </a:ext>
              </a:extLst>
            </p:cNvPr>
            <p:cNvSpPr/>
            <p:nvPr/>
          </p:nvSpPr>
          <p:spPr>
            <a:xfrm>
              <a:off x="5773006" y="3388821"/>
              <a:ext cx="381146" cy="259180"/>
            </a:xfrm>
            <a:custGeom>
              <a:avLst/>
              <a:gdLst>
                <a:gd name="connsiteX0" fmla="*/ 240122 w 381146"/>
                <a:gd name="connsiteY0" fmla="*/ 252319 h 259179"/>
                <a:gd name="connsiteX1" fmla="*/ 270614 w 381146"/>
                <a:gd name="connsiteY1" fmla="*/ 211155 h 259179"/>
                <a:gd name="connsiteX2" fmla="*/ 279762 w 381146"/>
                <a:gd name="connsiteY2" fmla="*/ 168467 h 259179"/>
                <a:gd name="connsiteX3" fmla="*/ 188286 w 381146"/>
                <a:gd name="connsiteY3" fmla="*/ 92237 h 259179"/>
                <a:gd name="connsiteX4" fmla="*/ 11434 w 381146"/>
                <a:gd name="connsiteY4" fmla="*/ 159319 h 259179"/>
                <a:gd name="connsiteX5" fmla="*/ 11434 w 381146"/>
                <a:gd name="connsiteY5" fmla="*/ 67844 h 259179"/>
                <a:gd name="connsiteX6" fmla="*/ 130352 w 381146"/>
                <a:gd name="connsiteY6" fmla="*/ 23631 h 259179"/>
                <a:gd name="connsiteX7" fmla="*/ 243171 w 381146"/>
                <a:gd name="connsiteY7" fmla="*/ 11434 h 259179"/>
                <a:gd name="connsiteX8" fmla="*/ 363614 w 381146"/>
                <a:gd name="connsiteY8" fmla="*/ 70893 h 259179"/>
                <a:gd name="connsiteX9" fmla="*/ 355991 w 381146"/>
                <a:gd name="connsiteY9" fmla="*/ 150172 h 259179"/>
                <a:gd name="connsiteX10" fmla="*/ 240122 w 381146"/>
                <a:gd name="connsiteY10" fmla="*/ 252319 h 25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146" h="259179">
                  <a:moveTo>
                    <a:pt x="240122" y="252319"/>
                  </a:moveTo>
                  <a:cubicBezTo>
                    <a:pt x="253844" y="238598"/>
                    <a:pt x="262991" y="224876"/>
                    <a:pt x="270614" y="211155"/>
                  </a:cubicBezTo>
                  <a:cubicBezTo>
                    <a:pt x="276712" y="197434"/>
                    <a:pt x="279762" y="183713"/>
                    <a:pt x="279762" y="168467"/>
                  </a:cubicBezTo>
                  <a:cubicBezTo>
                    <a:pt x="279762" y="118155"/>
                    <a:pt x="249270" y="92237"/>
                    <a:pt x="188286" y="92237"/>
                  </a:cubicBezTo>
                  <a:cubicBezTo>
                    <a:pt x="125778" y="92237"/>
                    <a:pt x="66319" y="115106"/>
                    <a:pt x="11434" y="159319"/>
                  </a:cubicBezTo>
                  <a:lnTo>
                    <a:pt x="11434" y="67844"/>
                  </a:lnTo>
                  <a:cubicBezTo>
                    <a:pt x="54123" y="46500"/>
                    <a:pt x="93762" y="32779"/>
                    <a:pt x="130352" y="23631"/>
                  </a:cubicBezTo>
                  <a:cubicBezTo>
                    <a:pt x="166942" y="16008"/>
                    <a:pt x="205057" y="11434"/>
                    <a:pt x="243171" y="11434"/>
                  </a:cubicBezTo>
                  <a:cubicBezTo>
                    <a:pt x="327024" y="11434"/>
                    <a:pt x="355991" y="51074"/>
                    <a:pt x="363614" y="70893"/>
                  </a:cubicBezTo>
                  <a:cubicBezTo>
                    <a:pt x="371237" y="90713"/>
                    <a:pt x="375810" y="122729"/>
                    <a:pt x="355991" y="150172"/>
                  </a:cubicBezTo>
                  <a:cubicBezTo>
                    <a:pt x="336171" y="177614"/>
                    <a:pt x="279762" y="221827"/>
                    <a:pt x="240122" y="252319"/>
                  </a:cubicBezTo>
                  <a:close/>
                </a:path>
              </a:pathLst>
            </a:custGeom>
            <a:solidFill>
              <a:srgbClr val="A6A6A6"/>
            </a:solidFill>
            <a:ln w="9525" cap="flat">
              <a:noFill/>
              <a:prstDash val="solid"/>
              <a:miter/>
            </a:ln>
          </p:spPr>
          <p:txBody>
            <a:bodyPr rtlCol="0" anchor="ctr"/>
            <a:lstStyle/>
            <a:p>
              <a:pPr defTabSz="896182">
                <a:defRPr/>
              </a:pPr>
              <a:endParaRPr lang="en-US">
                <a:solidFill>
                  <a:srgbClr val="1A1A1A"/>
                </a:solidFill>
                <a:latin typeface="Segoe UI"/>
              </a:endParaRPr>
            </a:p>
          </p:txBody>
        </p:sp>
        <p:sp>
          <p:nvSpPr>
            <p:cNvPr id="404" name="Freeform: Shape 403">
              <a:extLst>
                <a:ext uri="{FF2B5EF4-FFF2-40B4-BE49-F238E27FC236}">
                  <a16:creationId xmlns:a16="http://schemas.microsoft.com/office/drawing/2014/main" id="{62127678-2EAC-4BC0-964F-832F3B87EE12}"/>
                </a:ext>
              </a:extLst>
            </p:cNvPr>
            <p:cNvSpPr/>
            <p:nvPr/>
          </p:nvSpPr>
          <p:spPr>
            <a:xfrm>
              <a:off x="5904121" y="3519935"/>
              <a:ext cx="381146" cy="381147"/>
            </a:xfrm>
            <a:custGeom>
              <a:avLst/>
              <a:gdLst>
                <a:gd name="connsiteX0" fmla="*/ 11434 w 381146"/>
                <a:gd name="connsiteY0" fmla="*/ 380384 h 381146"/>
                <a:gd name="connsiteX1" fmla="*/ 55647 w 381146"/>
                <a:gd name="connsiteY1" fmla="*/ 298057 h 381146"/>
                <a:gd name="connsiteX2" fmla="*/ 182188 w 381146"/>
                <a:gd name="connsiteY2" fmla="*/ 202008 h 381146"/>
                <a:gd name="connsiteX3" fmla="*/ 272139 w 381146"/>
                <a:gd name="connsiteY3" fmla="*/ 150172 h 381146"/>
                <a:gd name="connsiteX4" fmla="*/ 331597 w 381146"/>
                <a:gd name="connsiteY4" fmla="*/ 96811 h 381146"/>
                <a:gd name="connsiteX5" fmla="*/ 377335 w 381146"/>
                <a:gd name="connsiteY5" fmla="*/ 11434 h 381146"/>
                <a:gd name="connsiteX6" fmla="*/ 342269 w 381146"/>
                <a:gd name="connsiteY6" fmla="*/ 151696 h 381146"/>
                <a:gd name="connsiteX7" fmla="*/ 209631 w 381146"/>
                <a:gd name="connsiteY7" fmla="*/ 272139 h 381146"/>
                <a:gd name="connsiteX8" fmla="*/ 110532 w 381146"/>
                <a:gd name="connsiteY8" fmla="*/ 342270 h 381146"/>
                <a:gd name="connsiteX9" fmla="*/ 86139 w 381146"/>
                <a:gd name="connsiteY9" fmla="*/ 380384 h 381146"/>
                <a:gd name="connsiteX10" fmla="*/ 11434 w 381146"/>
                <a:gd name="connsiteY10" fmla="*/ 380384 h 38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146" h="381146">
                  <a:moveTo>
                    <a:pt x="11434" y="380384"/>
                  </a:moveTo>
                  <a:cubicBezTo>
                    <a:pt x="11434" y="380384"/>
                    <a:pt x="32779" y="327024"/>
                    <a:pt x="55647" y="298057"/>
                  </a:cubicBezTo>
                  <a:cubicBezTo>
                    <a:pt x="78516" y="270614"/>
                    <a:pt x="118155" y="240122"/>
                    <a:pt x="182188" y="202008"/>
                  </a:cubicBezTo>
                  <a:cubicBezTo>
                    <a:pt x="226401" y="176090"/>
                    <a:pt x="272139" y="150172"/>
                    <a:pt x="272139" y="150172"/>
                  </a:cubicBezTo>
                  <a:cubicBezTo>
                    <a:pt x="272139" y="150172"/>
                    <a:pt x="322450" y="109008"/>
                    <a:pt x="331597" y="96811"/>
                  </a:cubicBezTo>
                  <a:cubicBezTo>
                    <a:pt x="340745" y="86139"/>
                    <a:pt x="355991" y="60221"/>
                    <a:pt x="377335" y="11434"/>
                  </a:cubicBezTo>
                  <a:cubicBezTo>
                    <a:pt x="377335" y="66319"/>
                    <a:pt x="365138" y="113582"/>
                    <a:pt x="342269" y="151696"/>
                  </a:cubicBezTo>
                  <a:cubicBezTo>
                    <a:pt x="317876" y="189811"/>
                    <a:pt x="273663" y="229450"/>
                    <a:pt x="209631" y="272139"/>
                  </a:cubicBezTo>
                  <a:cubicBezTo>
                    <a:pt x="160844" y="304155"/>
                    <a:pt x="127303" y="327024"/>
                    <a:pt x="110532" y="342270"/>
                  </a:cubicBezTo>
                  <a:cubicBezTo>
                    <a:pt x="93762" y="357515"/>
                    <a:pt x="86139" y="369712"/>
                    <a:pt x="86139" y="380384"/>
                  </a:cubicBezTo>
                  <a:lnTo>
                    <a:pt x="11434" y="380384"/>
                  </a:lnTo>
                  <a:close/>
                </a:path>
              </a:pathLst>
            </a:custGeom>
            <a:solidFill>
              <a:srgbClr val="A6A6A6"/>
            </a:solidFill>
            <a:ln w="9525" cap="flat">
              <a:noFill/>
              <a:prstDash val="solid"/>
              <a:miter/>
            </a:ln>
          </p:spPr>
          <p:txBody>
            <a:bodyPr rtlCol="0" anchor="ctr"/>
            <a:lstStyle/>
            <a:p>
              <a:pPr defTabSz="896182">
                <a:defRPr/>
              </a:pPr>
              <a:endParaRPr lang="en-US" dirty="0">
                <a:solidFill>
                  <a:srgbClr val="1A1A1A"/>
                </a:solidFill>
                <a:latin typeface="Segoe UI"/>
              </a:endParaRPr>
            </a:p>
          </p:txBody>
        </p:sp>
      </p:grpSp>
    </p:spTree>
    <p:extLst>
      <p:ext uri="{BB962C8B-B14F-4D97-AF65-F5344CB8AC3E}">
        <p14:creationId xmlns:p14="http://schemas.microsoft.com/office/powerpoint/2010/main" val="3545356963"/>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FCF14BDF-B452-4D32-A5A0-A1AD4F6B15FD}"/>
              </a:ext>
            </a:extLst>
          </p:cNvPr>
          <p:cNvSpPr/>
          <p:nvPr/>
        </p:nvSpPr>
        <p:spPr bwMode="auto">
          <a:xfrm>
            <a:off x="802498" y="3133828"/>
            <a:ext cx="10485728"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STORE</a:t>
            </a:r>
            <a:endParaRPr lang="en-US" sz="2400" b="1">
              <a:solidFill>
                <a:schemeClr val="tx1">
                  <a:lumMod val="50000"/>
                  <a:lumOff val="50000"/>
                </a:schemeClr>
              </a:solidFill>
              <a:ea typeface="Segoe UI" pitchFamily="34" charset="0"/>
              <a:cs typeface="Segoe UI" pitchFamily="34" charset="0"/>
            </a:endParaRPr>
          </a:p>
        </p:txBody>
      </p:sp>
      <p:sp>
        <p:nvSpPr>
          <p:cNvPr id="91" name="Rectangle 90">
            <a:extLst>
              <a:ext uri="{FF2B5EF4-FFF2-40B4-BE49-F238E27FC236}">
                <a16:creationId xmlns:a16="http://schemas.microsoft.com/office/drawing/2014/main" id="{D1CDC214-4E1D-40C7-AE60-10304584D57A}"/>
              </a:ext>
            </a:extLst>
          </p:cNvPr>
          <p:cNvSpPr/>
          <p:nvPr/>
        </p:nvSpPr>
        <p:spPr bwMode="auto">
          <a:xfrm>
            <a:off x="9831103" y="1636150"/>
            <a:ext cx="1413210"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VISUALIZE</a:t>
            </a:r>
            <a:endParaRPr lang="en-US" sz="2400" b="1">
              <a:solidFill>
                <a:schemeClr val="tx1">
                  <a:lumMod val="50000"/>
                  <a:lumOff val="50000"/>
                </a:schemeClr>
              </a:solidFill>
              <a:ea typeface="Segoe UI" pitchFamily="34" charset="0"/>
              <a:cs typeface="Segoe UI" pitchFamily="34" charset="0"/>
            </a:endParaRPr>
          </a:p>
        </p:txBody>
      </p:sp>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endParaRPr lang="en-US"/>
          </a:p>
        </p:txBody>
      </p:sp>
      <p:sp>
        <p:nvSpPr>
          <p:cNvPr id="6" name="Rectangle 5">
            <a:extLst>
              <a:ext uri="{FF2B5EF4-FFF2-40B4-BE49-F238E27FC236}">
                <a16:creationId xmlns:a16="http://schemas.microsoft.com/office/drawing/2014/main" id="{F608A9AF-2172-430A-A048-0E42E62E1535}"/>
              </a:ext>
            </a:extLst>
          </p:cNvPr>
          <p:cNvSpPr/>
          <p:nvPr/>
        </p:nvSpPr>
        <p:spPr bwMode="auto">
          <a:xfrm>
            <a:off x="763109"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INGEST</a:t>
            </a:r>
            <a:endParaRPr lang="en-US" sz="2400" b="1">
              <a:solidFill>
                <a:schemeClr val="tx1">
                  <a:lumMod val="50000"/>
                  <a:lumOff val="50000"/>
                </a:schemeClr>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170FB63E-99E9-43E4-A4D5-CCB5FD9A85F1}"/>
              </a:ext>
            </a:extLst>
          </p:cNvPr>
          <p:cNvSpPr/>
          <p:nvPr/>
        </p:nvSpPr>
        <p:spPr bwMode="auto">
          <a:xfrm>
            <a:off x="3030107"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PREPARE</a:t>
            </a:r>
            <a:endParaRPr lang="en-US" sz="2400" b="1">
              <a:solidFill>
                <a:schemeClr val="tx1">
                  <a:lumMod val="50000"/>
                  <a:lumOff val="50000"/>
                </a:schemeClr>
              </a:solidFill>
              <a:ea typeface="Segoe UI" pitchFamily="34" charset="0"/>
              <a:cs typeface="Segoe UI" pitchFamily="34" charset="0"/>
            </a:endParaRPr>
          </a:p>
        </p:txBody>
      </p:sp>
      <p:sp>
        <p:nvSpPr>
          <p:cNvPr id="9" name="Rectangle 8">
            <a:extLst>
              <a:ext uri="{FF2B5EF4-FFF2-40B4-BE49-F238E27FC236}">
                <a16:creationId xmlns:a16="http://schemas.microsoft.com/office/drawing/2014/main" id="{07F387B8-1A81-4F0D-9875-3BB4223648CB}"/>
              </a:ext>
            </a:extLst>
          </p:cNvPr>
          <p:cNvSpPr/>
          <p:nvPr/>
        </p:nvSpPr>
        <p:spPr bwMode="auto">
          <a:xfrm>
            <a:off x="5297106"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TRANSFORM &amp; ENRICH</a:t>
            </a:r>
            <a:endParaRPr lang="en-US" sz="2400" b="1">
              <a:solidFill>
                <a:schemeClr val="tx1">
                  <a:lumMod val="50000"/>
                  <a:lumOff val="50000"/>
                </a:schemeClr>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2C66B68D-EBC5-4D15-868A-0320583AE1E5}"/>
              </a:ext>
            </a:extLst>
          </p:cNvPr>
          <p:cNvSpPr/>
          <p:nvPr/>
        </p:nvSpPr>
        <p:spPr bwMode="auto">
          <a:xfrm>
            <a:off x="7564104"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SERVE</a:t>
            </a:r>
            <a:endParaRPr lang="en-US" sz="2400" b="1">
              <a:solidFill>
                <a:schemeClr val="tx1">
                  <a:lumMod val="50000"/>
                  <a:lumOff val="50000"/>
                </a:schemeClr>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00DFB5E-1348-4628-B21C-32CA65355B33}"/>
              </a:ext>
            </a:extLst>
          </p:cNvPr>
          <p:cNvSpPr>
            <a:spLocks noGrp="1"/>
          </p:cNvSpPr>
          <p:nvPr>
            <p:ph type="title"/>
          </p:nvPr>
        </p:nvSpPr>
        <p:spPr>
          <a:xfrm>
            <a:off x="588263" y="457621"/>
            <a:ext cx="11018520" cy="543108"/>
          </a:xfrm>
        </p:spPr>
        <p:txBody>
          <a:bodyPr/>
          <a:lstStyle/>
          <a:p>
            <a:r>
              <a:rPr lang="en-US"/>
              <a:t>Modern Data Warehouse</a:t>
            </a:r>
          </a:p>
        </p:txBody>
      </p:sp>
      <p:sp>
        <p:nvSpPr>
          <p:cNvPr id="7" name="Arrow: Right 6">
            <a:extLst>
              <a:ext uri="{FF2B5EF4-FFF2-40B4-BE49-F238E27FC236}">
                <a16:creationId xmlns:a16="http://schemas.microsoft.com/office/drawing/2014/main" id="{7CD998C7-60A1-40AB-B1B0-29F3E84072DB}"/>
              </a:ext>
            </a:extLst>
          </p:cNvPr>
          <p:cNvSpPr/>
          <p:nvPr/>
        </p:nvSpPr>
        <p:spPr bwMode="auto">
          <a:xfrm>
            <a:off x="947688" y="2309118"/>
            <a:ext cx="10078648" cy="475105"/>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12287058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FCF14BDF-B452-4D32-A5A0-A1AD4F6B15FD}"/>
              </a:ext>
            </a:extLst>
          </p:cNvPr>
          <p:cNvSpPr/>
          <p:nvPr/>
        </p:nvSpPr>
        <p:spPr bwMode="auto">
          <a:xfrm>
            <a:off x="1578426" y="5021696"/>
            <a:ext cx="10485728" cy="1706097"/>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STORE</a:t>
            </a:r>
            <a:endParaRPr lang="en-US" sz="2400" b="1">
              <a:solidFill>
                <a:schemeClr val="tx1">
                  <a:lumMod val="50000"/>
                  <a:lumOff val="50000"/>
                </a:schemeClr>
              </a:solidFill>
              <a:ea typeface="Segoe UI" pitchFamily="34" charset="0"/>
              <a:cs typeface="Segoe UI" pitchFamily="34" charset="0"/>
            </a:endParaRPr>
          </a:p>
        </p:txBody>
      </p:sp>
      <p:sp>
        <p:nvSpPr>
          <p:cNvPr id="91" name="Rectangle 90">
            <a:extLst>
              <a:ext uri="{FF2B5EF4-FFF2-40B4-BE49-F238E27FC236}">
                <a16:creationId xmlns:a16="http://schemas.microsoft.com/office/drawing/2014/main" id="{D1CDC214-4E1D-40C7-AE60-10304584D57A}"/>
              </a:ext>
            </a:extLst>
          </p:cNvPr>
          <p:cNvSpPr/>
          <p:nvPr/>
        </p:nvSpPr>
        <p:spPr bwMode="auto">
          <a:xfrm>
            <a:off x="10650944" y="437281"/>
            <a:ext cx="1413210"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VISUALIZE</a:t>
            </a:r>
            <a:endParaRPr lang="en-US" sz="2400" b="1">
              <a:solidFill>
                <a:schemeClr val="tx1">
                  <a:lumMod val="50000"/>
                  <a:lumOff val="50000"/>
                </a:schemeClr>
              </a:solidFill>
              <a:ea typeface="Segoe UI" pitchFamily="34" charset="0"/>
              <a:cs typeface="Segoe UI" pitchFamily="34" charset="0"/>
            </a:endParaRPr>
          </a:p>
        </p:txBody>
      </p:sp>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r>
              <a:rPr lang="en-US"/>
              <a:t>Modern Data Warehouse</a:t>
            </a:r>
          </a:p>
        </p:txBody>
      </p:sp>
      <p:sp>
        <p:nvSpPr>
          <p:cNvPr id="6" name="Rectangle 5">
            <a:extLst>
              <a:ext uri="{FF2B5EF4-FFF2-40B4-BE49-F238E27FC236}">
                <a16:creationId xmlns:a16="http://schemas.microsoft.com/office/drawing/2014/main" id="{F608A9AF-2172-430A-A048-0E42E62E1535}"/>
              </a:ext>
            </a:extLst>
          </p:cNvPr>
          <p:cNvSpPr/>
          <p:nvPr/>
        </p:nvSpPr>
        <p:spPr bwMode="auto">
          <a:xfrm>
            <a:off x="1582950"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INGEST</a:t>
            </a:r>
            <a:endParaRPr lang="en-US" sz="2400" b="1">
              <a:solidFill>
                <a:schemeClr val="tx1">
                  <a:lumMod val="50000"/>
                  <a:lumOff val="50000"/>
                </a:schemeClr>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170FB63E-99E9-43E4-A4D5-CCB5FD9A85F1}"/>
              </a:ext>
            </a:extLst>
          </p:cNvPr>
          <p:cNvSpPr/>
          <p:nvPr/>
        </p:nvSpPr>
        <p:spPr bwMode="auto">
          <a:xfrm>
            <a:off x="3849948"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dirty="0">
                <a:solidFill>
                  <a:schemeClr val="tx1">
                    <a:lumMod val="50000"/>
                    <a:lumOff val="50000"/>
                  </a:schemeClr>
                </a:solidFill>
                <a:ea typeface="Segoe UI" pitchFamily="34" charset="0"/>
                <a:cs typeface="Segoe UI" pitchFamily="34" charset="0"/>
              </a:rPr>
              <a:t>PREPARE</a:t>
            </a:r>
            <a:endParaRPr lang="en-US" sz="2400" b="1" dirty="0">
              <a:solidFill>
                <a:schemeClr val="tx1">
                  <a:lumMod val="50000"/>
                  <a:lumOff val="50000"/>
                </a:schemeClr>
              </a:solidFill>
              <a:ea typeface="Segoe UI" pitchFamily="34" charset="0"/>
              <a:cs typeface="Segoe UI" pitchFamily="34" charset="0"/>
            </a:endParaRPr>
          </a:p>
        </p:txBody>
      </p:sp>
      <p:sp>
        <p:nvSpPr>
          <p:cNvPr id="9" name="Rectangle 8">
            <a:extLst>
              <a:ext uri="{FF2B5EF4-FFF2-40B4-BE49-F238E27FC236}">
                <a16:creationId xmlns:a16="http://schemas.microsoft.com/office/drawing/2014/main" id="{07F387B8-1A81-4F0D-9875-3BB4223648CB}"/>
              </a:ext>
            </a:extLst>
          </p:cNvPr>
          <p:cNvSpPr/>
          <p:nvPr/>
        </p:nvSpPr>
        <p:spPr bwMode="auto">
          <a:xfrm>
            <a:off x="6116947"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TRANSFORM &amp; ENRICH</a:t>
            </a:r>
            <a:endParaRPr lang="en-US" sz="2400" b="1">
              <a:solidFill>
                <a:schemeClr val="tx1">
                  <a:lumMod val="50000"/>
                  <a:lumOff val="50000"/>
                </a:schemeClr>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2C66B68D-EBC5-4D15-868A-0320583AE1E5}"/>
              </a:ext>
            </a:extLst>
          </p:cNvPr>
          <p:cNvSpPr/>
          <p:nvPr/>
        </p:nvSpPr>
        <p:spPr bwMode="auto">
          <a:xfrm>
            <a:off x="8383945"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SERVE</a:t>
            </a:r>
            <a:endParaRPr lang="en-US" sz="2400" b="1">
              <a:solidFill>
                <a:schemeClr val="tx1">
                  <a:lumMod val="50000"/>
                  <a:lumOff val="50000"/>
                </a:schemeClr>
              </a:soli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AFCE4EC1-6377-4916-8D27-3F2064FED3B1}"/>
              </a:ext>
            </a:extLst>
          </p:cNvPr>
          <p:cNvSpPr/>
          <p:nvPr/>
        </p:nvSpPr>
        <p:spPr bwMode="auto">
          <a:xfrm>
            <a:off x="1642571" y="1122995"/>
            <a:ext cx="10421582" cy="3605226"/>
          </a:xfrm>
          <a:prstGeom prst="rect">
            <a:avLst/>
          </a:prstGeom>
          <a:solidFill>
            <a:schemeClr val="bg1"/>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endParaRPr lang="en-US" b="1">
              <a:solidFill>
                <a:schemeClr val="tx2"/>
              </a:solidFill>
              <a:ea typeface="Segoe UI" pitchFamily="34" charset="0"/>
              <a:cs typeface="Segoe UI" pitchFamily="34" charset="0"/>
            </a:endParaRPr>
          </a:p>
        </p:txBody>
      </p:sp>
      <p:grpSp>
        <p:nvGrpSpPr>
          <p:cNvPr id="25" name="Group 24">
            <a:extLst>
              <a:ext uri="{FF2B5EF4-FFF2-40B4-BE49-F238E27FC236}">
                <a16:creationId xmlns:a16="http://schemas.microsoft.com/office/drawing/2014/main" id="{97F35014-8B23-4101-9AE6-F2FA710E841D}"/>
              </a:ext>
            </a:extLst>
          </p:cNvPr>
          <p:cNvGrpSpPr/>
          <p:nvPr/>
        </p:nvGrpSpPr>
        <p:grpSpPr>
          <a:xfrm>
            <a:off x="2150973" y="2578970"/>
            <a:ext cx="1017287" cy="1185864"/>
            <a:chOff x="2750837" y="5038424"/>
            <a:chExt cx="1017432" cy="1186032"/>
          </a:xfrm>
        </p:grpSpPr>
        <p:pic>
          <p:nvPicPr>
            <p:cNvPr id="22" name="Graphic 21">
              <a:extLst>
                <a:ext uri="{FF2B5EF4-FFF2-40B4-BE49-F238E27FC236}">
                  <a16:creationId xmlns:a16="http://schemas.microsoft.com/office/drawing/2014/main" id="{03A1B42A-E30F-44B1-915B-1061F8D53F2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016480" y="5038424"/>
              <a:ext cx="468443" cy="468443"/>
            </a:xfrm>
            <a:prstGeom prst="rect">
              <a:avLst/>
            </a:prstGeom>
          </p:spPr>
        </p:pic>
        <p:sp>
          <p:nvSpPr>
            <p:cNvPr id="23" name="TextBox 22">
              <a:extLst>
                <a:ext uri="{FF2B5EF4-FFF2-40B4-BE49-F238E27FC236}">
                  <a16:creationId xmlns:a16="http://schemas.microsoft.com/office/drawing/2014/main" id="{500CB214-A98C-4970-8799-FBD3E177BFEE}"/>
                </a:ext>
              </a:extLst>
            </p:cNvPr>
            <p:cNvSpPr txBox="1"/>
            <p:nvPr/>
          </p:nvSpPr>
          <p:spPr>
            <a:xfrm>
              <a:off x="2750837" y="5596540"/>
              <a:ext cx="1017432"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Pipelines</a:t>
              </a:r>
            </a:p>
          </p:txBody>
        </p:sp>
      </p:grpSp>
      <p:grpSp>
        <p:nvGrpSpPr>
          <p:cNvPr id="26" name="Group 25">
            <a:extLst>
              <a:ext uri="{FF2B5EF4-FFF2-40B4-BE49-F238E27FC236}">
                <a16:creationId xmlns:a16="http://schemas.microsoft.com/office/drawing/2014/main" id="{0B486371-1101-42D3-8694-480A4B427C1A}"/>
              </a:ext>
            </a:extLst>
          </p:cNvPr>
          <p:cNvGrpSpPr/>
          <p:nvPr/>
        </p:nvGrpSpPr>
        <p:grpSpPr>
          <a:xfrm>
            <a:off x="2936880" y="5188132"/>
            <a:ext cx="1747118" cy="1519759"/>
            <a:chOff x="2397239" y="5034521"/>
            <a:chExt cx="1747365" cy="1519974"/>
          </a:xfrm>
        </p:grpSpPr>
        <p:pic>
          <p:nvPicPr>
            <p:cNvPr id="27" name="Graphic 26">
              <a:extLst>
                <a:ext uri="{FF2B5EF4-FFF2-40B4-BE49-F238E27FC236}">
                  <a16:creationId xmlns:a16="http://schemas.microsoft.com/office/drawing/2014/main" id="{BC27C63B-4760-4E7F-9590-A9307913871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012577" y="5034521"/>
              <a:ext cx="476250" cy="476250"/>
            </a:xfrm>
            <a:prstGeom prst="rect">
              <a:avLst/>
            </a:prstGeom>
          </p:spPr>
        </p:pic>
        <p:sp>
          <p:nvSpPr>
            <p:cNvPr id="28" name="TextBox 27">
              <a:extLst>
                <a:ext uri="{FF2B5EF4-FFF2-40B4-BE49-F238E27FC236}">
                  <a16:creationId xmlns:a16="http://schemas.microsoft.com/office/drawing/2014/main" id="{C2E213C4-75C5-4D90-9720-E3FC51B7B67F}"/>
                </a:ext>
              </a:extLst>
            </p:cNvPr>
            <p:cNvSpPr txBox="1"/>
            <p:nvPr/>
          </p:nvSpPr>
          <p:spPr>
            <a:xfrm>
              <a:off x="2397239" y="5596540"/>
              <a:ext cx="1747365" cy="957955"/>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ADLS Gen 2</a:t>
              </a:r>
            </a:p>
            <a:p>
              <a:pPr algn="ctr">
                <a:lnSpc>
                  <a:spcPct val="90000"/>
                </a:lnSpc>
                <a:spcAft>
                  <a:spcPts val="600"/>
                </a:spcAft>
              </a:pPr>
              <a:r>
                <a:rPr lang="en-US" sz="1200">
                  <a:gradFill>
                    <a:gsLst>
                      <a:gs pos="2917">
                        <a:schemeClr val="tx1"/>
                      </a:gs>
                      <a:gs pos="30000">
                        <a:schemeClr val="tx1"/>
                      </a:gs>
                    </a:gsLst>
                    <a:lin ang="5400000" scaled="0"/>
                  </a:gradFill>
                </a:rPr>
                <a:t>Storage Account</a:t>
              </a:r>
            </a:p>
            <a:p>
              <a:pPr algn="ctr">
                <a:lnSpc>
                  <a:spcPct val="90000"/>
                </a:lnSpc>
                <a:spcAft>
                  <a:spcPts val="600"/>
                </a:spcAft>
              </a:pPr>
              <a:r>
                <a:rPr lang="en-US" sz="1200">
                  <a:gradFill>
                    <a:gsLst>
                      <a:gs pos="2917">
                        <a:schemeClr val="tx1"/>
                      </a:gs>
                      <a:gs pos="30000">
                        <a:schemeClr val="tx1"/>
                      </a:gs>
                    </a:gsLst>
                    <a:lin ang="5400000" scaled="0"/>
                  </a:gradFill>
                </a:rPr>
                <a:t>Data Lake</a:t>
              </a:r>
            </a:p>
          </p:txBody>
        </p:sp>
      </p:grpSp>
      <p:cxnSp>
        <p:nvCxnSpPr>
          <p:cNvPr id="30" name="Connector: Elbow 29">
            <a:extLst>
              <a:ext uri="{FF2B5EF4-FFF2-40B4-BE49-F238E27FC236}">
                <a16:creationId xmlns:a16="http://schemas.microsoft.com/office/drawing/2014/main" id="{AB75EFE7-9EA2-4AE9-8102-747456F64FD8}"/>
              </a:ext>
            </a:extLst>
          </p:cNvPr>
          <p:cNvCxnSpPr>
            <a:cxnSpLocks/>
            <a:stCxn id="6" idx="2"/>
            <a:endCxn id="27" idx="0"/>
          </p:cNvCxnSpPr>
          <p:nvPr/>
        </p:nvCxnSpPr>
        <p:spPr>
          <a:xfrm rot="16200000" flipH="1">
            <a:off x="3052901" y="4450809"/>
            <a:ext cx="295927" cy="1178718"/>
          </a:xfrm>
          <a:prstGeom prst="bentConnector3">
            <a:avLst>
              <a:gd name="adj1" fmla="val 43564"/>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57" name="Group 56">
            <a:extLst>
              <a:ext uri="{FF2B5EF4-FFF2-40B4-BE49-F238E27FC236}">
                <a16:creationId xmlns:a16="http://schemas.microsoft.com/office/drawing/2014/main" id="{E37DF3F3-047F-4326-80F2-25E2F1AC6B02}"/>
              </a:ext>
            </a:extLst>
          </p:cNvPr>
          <p:cNvGrpSpPr/>
          <p:nvPr/>
        </p:nvGrpSpPr>
        <p:grpSpPr>
          <a:xfrm>
            <a:off x="3826091" y="1901404"/>
            <a:ext cx="1274462" cy="1189766"/>
            <a:chOff x="2612382" y="5034521"/>
            <a:chExt cx="1274643" cy="1189935"/>
          </a:xfrm>
        </p:grpSpPr>
        <p:pic>
          <p:nvPicPr>
            <p:cNvPr id="58" name="Graphic 57">
              <a:extLst>
                <a:ext uri="{FF2B5EF4-FFF2-40B4-BE49-F238E27FC236}">
                  <a16:creationId xmlns:a16="http://schemas.microsoft.com/office/drawing/2014/main" id="{A4161551-D0FC-4BCD-9411-B1F875C5DFA9}"/>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59" name="TextBox 58">
              <a:extLst>
                <a:ext uri="{FF2B5EF4-FFF2-40B4-BE49-F238E27FC236}">
                  <a16:creationId xmlns:a16="http://schemas.microsoft.com/office/drawing/2014/main" id="{7BE3CC81-352C-4062-94CC-851CBD91D2B6}"/>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(Serverless)</a:t>
              </a:r>
            </a:p>
          </p:txBody>
        </p:sp>
      </p:grpSp>
      <p:grpSp>
        <p:nvGrpSpPr>
          <p:cNvPr id="60" name="Group 59">
            <a:extLst>
              <a:ext uri="{FF2B5EF4-FFF2-40B4-BE49-F238E27FC236}">
                <a16:creationId xmlns:a16="http://schemas.microsoft.com/office/drawing/2014/main" id="{E81D1BA8-5794-4540-8FD9-0BFFF822E388}"/>
              </a:ext>
            </a:extLst>
          </p:cNvPr>
          <p:cNvGrpSpPr/>
          <p:nvPr/>
        </p:nvGrpSpPr>
        <p:grpSpPr>
          <a:xfrm>
            <a:off x="4745429" y="1891507"/>
            <a:ext cx="1274462" cy="1193329"/>
            <a:chOff x="2612382" y="5037574"/>
            <a:chExt cx="1274643" cy="1193499"/>
          </a:xfrm>
        </p:grpSpPr>
        <p:pic>
          <p:nvPicPr>
            <p:cNvPr id="61" name="Graphic 60">
              <a:extLst>
                <a:ext uri="{FF2B5EF4-FFF2-40B4-BE49-F238E27FC236}">
                  <a16:creationId xmlns:a16="http://schemas.microsoft.com/office/drawing/2014/main" id="{B334DE59-6BC9-4D05-BA1B-CF5A724C2898}"/>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015630" y="5037574"/>
              <a:ext cx="470144" cy="470144"/>
            </a:xfrm>
            <a:prstGeom prst="rect">
              <a:avLst/>
            </a:prstGeom>
          </p:spPr>
        </p:pic>
        <p:sp>
          <p:nvSpPr>
            <p:cNvPr id="62" name="TextBox 61">
              <a:extLst>
                <a:ext uri="{FF2B5EF4-FFF2-40B4-BE49-F238E27FC236}">
                  <a16:creationId xmlns:a16="http://schemas.microsoft.com/office/drawing/2014/main" id="{589AC76D-2121-48E5-981B-8F70F58E04CA}"/>
                </a:ext>
              </a:extLst>
            </p:cNvPr>
            <p:cNvSpPr txBox="1"/>
            <p:nvPr/>
          </p:nvSpPr>
          <p:spPr>
            <a:xfrm>
              <a:off x="2612382" y="5596540"/>
              <a:ext cx="1274643"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Pipeline</a:t>
              </a:r>
            </a:p>
          </p:txBody>
        </p:sp>
      </p:grpSp>
      <p:cxnSp>
        <p:nvCxnSpPr>
          <p:cNvPr id="63" name="Connector: Elbow 62">
            <a:extLst>
              <a:ext uri="{FF2B5EF4-FFF2-40B4-BE49-F238E27FC236}">
                <a16:creationId xmlns:a16="http://schemas.microsoft.com/office/drawing/2014/main" id="{266A887A-5443-4AA5-B8D1-69110B4B171F}"/>
              </a:ext>
            </a:extLst>
          </p:cNvPr>
          <p:cNvCxnSpPr>
            <a:cxnSpLocks/>
            <a:stCxn id="27" idx="3"/>
            <a:endCxn id="8" idx="2"/>
          </p:cNvCxnSpPr>
          <p:nvPr/>
        </p:nvCxnSpPr>
        <p:spPr>
          <a:xfrm flipV="1">
            <a:off x="4028314" y="4892205"/>
            <a:ext cx="850189" cy="534018"/>
          </a:xfrm>
          <a:prstGeom prst="bentConnector2">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67" name="Group 66">
            <a:extLst>
              <a:ext uri="{FF2B5EF4-FFF2-40B4-BE49-F238E27FC236}">
                <a16:creationId xmlns:a16="http://schemas.microsoft.com/office/drawing/2014/main" id="{B9D836E3-D771-49EF-99EE-61903CF97691}"/>
              </a:ext>
            </a:extLst>
          </p:cNvPr>
          <p:cNvGrpSpPr/>
          <p:nvPr/>
        </p:nvGrpSpPr>
        <p:grpSpPr>
          <a:xfrm>
            <a:off x="7125632" y="1641342"/>
            <a:ext cx="1148205" cy="1192480"/>
            <a:chOff x="2660684" y="5038424"/>
            <a:chExt cx="1148368" cy="1192649"/>
          </a:xfrm>
        </p:grpSpPr>
        <p:pic>
          <p:nvPicPr>
            <p:cNvPr id="68" name="Graphic 67">
              <a:extLst>
                <a:ext uri="{FF2B5EF4-FFF2-40B4-BE49-F238E27FC236}">
                  <a16:creationId xmlns:a16="http://schemas.microsoft.com/office/drawing/2014/main" id="{B0146FD3-1EFD-4864-AFB6-0A3DB12836C3}"/>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016480" y="5038424"/>
              <a:ext cx="468443" cy="468443"/>
            </a:xfrm>
            <a:prstGeom prst="rect">
              <a:avLst/>
            </a:prstGeom>
          </p:spPr>
        </p:pic>
        <p:sp>
          <p:nvSpPr>
            <p:cNvPr id="69" name="TextBox 68">
              <a:extLst>
                <a:ext uri="{FF2B5EF4-FFF2-40B4-BE49-F238E27FC236}">
                  <a16:creationId xmlns:a16="http://schemas.microsoft.com/office/drawing/2014/main" id="{E490E254-3B21-48ED-BFAD-B666615E5EC4}"/>
                </a:ext>
              </a:extLst>
            </p:cNvPr>
            <p:cNvSpPr txBox="1"/>
            <p:nvPr/>
          </p:nvSpPr>
          <p:spPr>
            <a:xfrm>
              <a:off x="2660684" y="5596540"/>
              <a:ext cx="1148368"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Pipeline</a:t>
              </a:r>
            </a:p>
          </p:txBody>
        </p:sp>
      </p:grpSp>
      <p:cxnSp>
        <p:nvCxnSpPr>
          <p:cNvPr id="73" name="Connector: Elbow 72">
            <a:extLst>
              <a:ext uri="{FF2B5EF4-FFF2-40B4-BE49-F238E27FC236}">
                <a16:creationId xmlns:a16="http://schemas.microsoft.com/office/drawing/2014/main" id="{607F29EA-A1C6-4E2C-B4FC-B8CF3E119EF4}"/>
              </a:ext>
            </a:extLst>
          </p:cNvPr>
          <p:cNvCxnSpPr>
            <a:cxnSpLocks/>
            <a:stCxn id="27" idx="3"/>
            <a:endCxn id="9" idx="2"/>
          </p:cNvCxnSpPr>
          <p:nvPr/>
        </p:nvCxnSpPr>
        <p:spPr>
          <a:xfrm flipV="1">
            <a:off x="4028313" y="4892205"/>
            <a:ext cx="3117188" cy="534018"/>
          </a:xfrm>
          <a:prstGeom prst="bentConnector2">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80" name="Group 79">
            <a:extLst>
              <a:ext uri="{FF2B5EF4-FFF2-40B4-BE49-F238E27FC236}">
                <a16:creationId xmlns:a16="http://schemas.microsoft.com/office/drawing/2014/main" id="{ED03BDFD-1E44-444B-A8D3-451A3DE14274}"/>
              </a:ext>
            </a:extLst>
          </p:cNvPr>
          <p:cNvGrpSpPr/>
          <p:nvPr/>
        </p:nvGrpSpPr>
        <p:grpSpPr>
          <a:xfrm>
            <a:off x="8818091" y="1637364"/>
            <a:ext cx="1274462" cy="1189766"/>
            <a:chOff x="2612382" y="5034521"/>
            <a:chExt cx="1274643" cy="1189935"/>
          </a:xfrm>
        </p:grpSpPr>
        <p:pic>
          <p:nvPicPr>
            <p:cNvPr id="81" name="Graphic 80">
              <a:extLst>
                <a:ext uri="{FF2B5EF4-FFF2-40B4-BE49-F238E27FC236}">
                  <a16:creationId xmlns:a16="http://schemas.microsoft.com/office/drawing/2014/main" id="{2EB6997E-1BF1-4F0B-842A-F4DF33024582}"/>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82" name="TextBox 81">
              <a:extLst>
                <a:ext uri="{FF2B5EF4-FFF2-40B4-BE49-F238E27FC236}">
                  <a16:creationId xmlns:a16="http://schemas.microsoft.com/office/drawing/2014/main" id="{9CAB725A-178F-4846-AA74-19A1BEEAF3BF}"/>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(Provisioned)</a:t>
              </a:r>
            </a:p>
          </p:txBody>
        </p:sp>
      </p:grpSp>
      <p:grpSp>
        <p:nvGrpSpPr>
          <p:cNvPr id="88" name="Group 87">
            <a:extLst>
              <a:ext uri="{FF2B5EF4-FFF2-40B4-BE49-F238E27FC236}">
                <a16:creationId xmlns:a16="http://schemas.microsoft.com/office/drawing/2014/main" id="{C8CE92B3-8A38-4962-A1DA-EDB8EF6B9B00}"/>
              </a:ext>
            </a:extLst>
          </p:cNvPr>
          <p:cNvGrpSpPr/>
          <p:nvPr/>
        </p:nvGrpSpPr>
        <p:grpSpPr>
          <a:xfrm>
            <a:off x="10689860" y="2219706"/>
            <a:ext cx="1274462" cy="1229356"/>
            <a:chOff x="2612382" y="5071818"/>
            <a:chExt cx="1274643" cy="1229530"/>
          </a:xfrm>
        </p:grpSpPr>
        <p:pic>
          <p:nvPicPr>
            <p:cNvPr id="89" name="Graphic 88">
              <a:extLst>
                <a:ext uri="{FF2B5EF4-FFF2-40B4-BE49-F238E27FC236}">
                  <a16:creationId xmlns:a16="http://schemas.microsoft.com/office/drawing/2014/main" id="{7D4EE8C6-559E-482C-B9AA-BD8B44C485E3}"/>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3049874" y="5071818"/>
              <a:ext cx="401656" cy="401656"/>
            </a:xfrm>
            <a:prstGeom prst="rect">
              <a:avLst/>
            </a:prstGeom>
          </p:spPr>
        </p:pic>
        <p:sp>
          <p:nvSpPr>
            <p:cNvPr id="90" name="TextBox 89">
              <a:extLst>
                <a:ext uri="{FF2B5EF4-FFF2-40B4-BE49-F238E27FC236}">
                  <a16:creationId xmlns:a16="http://schemas.microsoft.com/office/drawing/2014/main" id="{2687718B-D561-4EEC-96AD-6263EECA15D3}"/>
                </a:ext>
              </a:extLst>
            </p:cNvPr>
            <p:cNvSpPr txBox="1"/>
            <p:nvPr/>
          </p:nvSpPr>
          <p:spPr>
            <a:xfrm>
              <a:off x="2612382" y="5596540"/>
              <a:ext cx="1274643" cy="704808"/>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Power BI</a:t>
              </a:r>
            </a:p>
            <a:p>
              <a:pPr algn="ctr">
                <a:lnSpc>
                  <a:spcPct val="90000"/>
                </a:lnSpc>
                <a:spcAft>
                  <a:spcPts val="600"/>
                </a:spcAft>
              </a:pPr>
              <a:endParaRPr lang="en-US" sz="1200">
                <a:gradFill>
                  <a:gsLst>
                    <a:gs pos="2917">
                      <a:schemeClr val="tx1"/>
                    </a:gs>
                    <a:gs pos="30000">
                      <a:schemeClr val="tx1"/>
                    </a:gs>
                  </a:gsLst>
                  <a:lin ang="5400000" scaled="0"/>
                </a:gradFill>
              </a:endParaRPr>
            </a:p>
          </p:txBody>
        </p:sp>
      </p:grpSp>
      <p:grpSp>
        <p:nvGrpSpPr>
          <p:cNvPr id="149" name="Group 148">
            <a:extLst>
              <a:ext uri="{FF2B5EF4-FFF2-40B4-BE49-F238E27FC236}">
                <a16:creationId xmlns:a16="http://schemas.microsoft.com/office/drawing/2014/main" id="{BE46F456-DB35-4301-8B3F-202F0BC8CB75}"/>
              </a:ext>
            </a:extLst>
          </p:cNvPr>
          <p:cNvGrpSpPr/>
          <p:nvPr/>
        </p:nvGrpSpPr>
        <p:grpSpPr>
          <a:xfrm>
            <a:off x="8818091" y="2978125"/>
            <a:ext cx="1274462" cy="1189766"/>
            <a:chOff x="2612382" y="5034521"/>
            <a:chExt cx="1274643" cy="1189935"/>
          </a:xfrm>
        </p:grpSpPr>
        <p:pic>
          <p:nvPicPr>
            <p:cNvPr id="150" name="Graphic 149">
              <a:extLst>
                <a:ext uri="{FF2B5EF4-FFF2-40B4-BE49-F238E27FC236}">
                  <a16:creationId xmlns:a16="http://schemas.microsoft.com/office/drawing/2014/main" id="{A0C6A189-9E83-440F-88C0-055D1C1A57DD}"/>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3015591" y="5034521"/>
              <a:ext cx="470221" cy="476250"/>
            </a:xfrm>
            <a:prstGeom prst="rect">
              <a:avLst/>
            </a:prstGeom>
          </p:spPr>
        </p:pic>
        <p:sp>
          <p:nvSpPr>
            <p:cNvPr id="151" name="TextBox 150">
              <a:extLst>
                <a:ext uri="{FF2B5EF4-FFF2-40B4-BE49-F238E27FC236}">
                  <a16:creationId xmlns:a16="http://schemas.microsoft.com/office/drawing/2014/main" id="{F885AA58-4BA7-4B73-9AB6-062C7339DF85}"/>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(Serverless)</a:t>
              </a:r>
            </a:p>
          </p:txBody>
        </p:sp>
      </p:grpSp>
      <p:cxnSp>
        <p:nvCxnSpPr>
          <p:cNvPr id="155" name="Connector: Elbow 154">
            <a:extLst>
              <a:ext uri="{FF2B5EF4-FFF2-40B4-BE49-F238E27FC236}">
                <a16:creationId xmlns:a16="http://schemas.microsoft.com/office/drawing/2014/main" id="{3947CB6D-34D9-4D7B-AF43-B99D0AD7029D}"/>
              </a:ext>
            </a:extLst>
          </p:cNvPr>
          <p:cNvCxnSpPr>
            <a:cxnSpLocks/>
            <a:stCxn id="27" idx="3"/>
            <a:endCxn id="10" idx="2"/>
          </p:cNvCxnSpPr>
          <p:nvPr/>
        </p:nvCxnSpPr>
        <p:spPr>
          <a:xfrm flipV="1">
            <a:off x="4028313" y="4892205"/>
            <a:ext cx="5384186" cy="534018"/>
          </a:xfrm>
          <a:prstGeom prst="bentConnector2">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C166E098-1CA3-4250-9653-2843C982B9D1}"/>
              </a:ext>
            </a:extLst>
          </p:cNvPr>
          <p:cNvSpPr txBox="1"/>
          <p:nvPr/>
        </p:nvSpPr>
        <p:spPr>
          <a:xfrm>
            <a:off x="4584021" y="2910451"/>
            <a:ext cx="595186" cy="461600"/>
          </a:xfrm>
          <a:prstGeom prst="rect">
            <a:avLst/>
          </a:prstGeom>
          <a:noFill/>
        </p:spPr>
        <p:txBody>
          <a:bodyPr wrap="square" lIns="182854" tIns="146284" rIns="182854" bIns="146284" rtlCol="0">
            <a:spAutoFit/>
          </a:bodyPr>
          <a:lstStyle/>
          <a:p>
            <a:pPr>
              <a:lnSpc>
                <a:spcPct val="90000"/>
              </a:lnSpc>
              <a:spcAft>
                <a:spcPts val="600"/>
              </a:spcAft>
            </a:pPr>
            <a:r>
              <a:rPr lang="en-US" sz="1200" dirty="0">
                <a:gradFill>
                  <a:gsLst>
                    <a:gs pos="2917">
                      <a:schemeClr val="tx1"/>
                    </a:gs>
                    <a:gs pos="30000">
                      <a:schemeClr val="tx1"/>
                    </a:gs>
                  </a:gsLst>
                  <a:lin ang="5400000" scaled="0"/>
                </a:gradFill>
              </a:rPr>
              <a:t>OR</a:t>
            </a:r>
          </a:p>
        </p:txBody>
      </p:sp>
      <p:grpSp>
        <p:nvGrpSpPr>
          <p:cNvPr id="85" name="Group 84">
            <a:extLst>
              <a:ext uri="{FF2B5EF4-FFF2-40B4-BE49-F238E27FC236}">
                <a16:creationId xmlns:a16="http://schemas.microsoft.com/office/drawing/2014/main" id="{5A5B0620-C0BB-4103-ACA2-4B9E440C4CA0}"/>
              </a:ext>
            </a:extLst>
          </p:cNvPr>
          <p:cNvGrpSpPr/>
          <p:nvPr/>
        </p:nvGrpSpPr>
        <p:grpSpPr>
          <a:xfrm>
            <a:off x="4248849" y="3311116"/>
            <a:ext cx="1274462" cy="1196382"/>
            <a:chOff x="2612382" y="5034521"/>
            <a:chExt cx="1274643" cy="1196552"/>
          </a:xfrm>
        </p:grpSpPr>
        <p:pic>
          <p:nvPicPr>
            <p:cNvPr id="86" name="Graphic 57">
              <a:extLst>
                <a:ext uri="{FF2B5EF4-FFF2-40B4-BE49-F238E27FC236}">
                  <a16:creationId xmlns:a16="http://schemas.microsoft.com/office/drawing/2014/main" id="{5791F666-1FE4-4725-9B63-6A2B13163684}"/>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87" name="TextBox 86">
              <a:extLst>
                <a:ext uri="{FF2B5EF4-FFF2-40B4-BE49-F238E27FC236}">
                  <a16:creationId xmlns:a16="http://schemas.microsoft.com/office/drawing/2014/main" id="{8A02CFCD-897A-47BC-A124-59E1B593246D}"/>
                </a:ext>
              </a:extLst>
            </p:cNvPr>
            <p:cNvSpPr txBox="1"/>
            <p:nvPr/>
          </p:nvSpPr>
          <p:spPr>
            <a:xfrm>
              <a:off x="2612382" y="5596540"/>
              <a:ext cx="1274643"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Spark</a:t>
              </a:r>
            </a:p>
          </p:txBody>
        </p:sp>
      </p:grpSp>
      <p:pic>
        <p:nvPicPr>
          <p:cNvPr id="93" name="Graphic 92">
            <a:extLst>
              <a:ext uri="{FF2B5EF4-FFF2-40B4-BE49-F238E27FC236}">
                <a16:creationId xmlns:a16="http://schemas.microsoft.com/office/drawing/2014/main" id="{950BC18E-750C-4B71-B634-C55CB6AC12D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1818413" y="1247195"/>
            <a:ext cx="476183" cy="476183"/>
          </a:xfrm>
          <a:prstGeom prst="rect">
            <a:avLst/>
          </a:prstGeom>
        </p:spPr>
      </p:pic>
      <p:cxnSp>
        <p:nvCxnSpPr>
          <p:cNvPr id="42" name="Straight Connector 41">
            <a:extLst>
              <a:ext uri="{FF2B5EF4-FFF2-40B4-BE49-F238E27FC236}">
                <a16:creationId xmlns:a16="http://schemas.microsoft.com/office/drawing/2014/main" id="{5245D802-EA6E-4B7C-9EE0-7817965E8594}"/>
              </a:ext>
            </a:extLst>
          </p:cNvPr>
          <p:cNvCxnSpPr>
            <a:cxnSpLocks/>
          </p:cNvCxnSpPr>
          <p:nvPr/>
        </p:nvCxnSpPr>
        <p:spPr>
          <a:xfrm>
            <a:off x="3640059" y="1130254"/>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A6186E06-BDE4-4163-99CD-CE440F0BA125}"/>
              </a:ext>
            </a:extLst>
          </p:cNvPr>
          <p:cNvCxnSpPr>
            <a:cxnSpLocks/>
          </p:cNvCxnSpPr>
          <p:nvPr/>
        </p:nvCxnSpPr>
        <p:spPr>
          <a:xfrm>
            <a:off x="3831533" y="1130254"/>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C11E1227-F937-4C9E-BE48-65C75A1E6F56}"/>
              </a:ext>
            </a:extLst>
          </p:cNvPr>
          <p:cNvCxnSpPr>
            <a:cxnSpLocks/>
          </p:cNvCxnSpPr>
          <p:nvPr/>
        </p:nvCxnSpPr>
        <p:spPr>
          <a:xfrm>
            <a:off x="5903501" y="11112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7FE93577-B564-4770-89A7-0B8B3C85EDA2}"/>
              </a:ext>
            </a:extLst>
          </p:cNvPr>
          <p:cNvCxnSpPr>
            <a:cxnSpLocks/>
          </p:cNvCxnSpPr>
          <p:nvPr/>
        </p:nvCxnSpPr>
        <p:spPr>
          <a:xfrm>
            <a:off x="6123547" y="11112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C149FD07-CFC5-4D57-8866-889AA73061E9}"/>
              </a:ext>
            </a:extLst>
          </p:cNvPr>
          <p:cNvCxnSpPr>
            <a:cxnSpLocks/>
          </p:cNvCxnSpPr>
          <p:nvPr/>
        </p:nvCxnSpPr>
        <p:spPr>
          <a:xfrm>
            <a:off x="8192363" y="1111228"/>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6D0BF86-2493-4424-A743-CF7E3C48176B}"/>
              </a:ext>
            </a:extLst>
          </p:cNvPr>
          <p:cNvCxnSpPr>
            <a:cxnSpLocks/>
          </p:cNvCxnSpPr>
          <p:nvPr/>
        </p:nvCxnSpPr>
        <p:spPr>
          <a:xfrm>
            <a:off x="8383837" y="1111228"/>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6940DB23-03D2-4087-A4E4-082508B1A27D}"/>
              </a:ext>
            </a:extLst>
          </p:cNvPr>
          <p:cNvCxnSpPr>
            <a:cxnSpLocks/>
          </p:cNvCxnSpPr>
          <p:nvPr/>
        </p:nvCxnSpPr>
        <p:spPr>
          <a:xfrm>
            <a:off x="10449944" y="11207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6A09E77D-9864-490A-82E1-39ED67BB9E9E}"/>
              </a:ext>
            </a:extLst>
          </p:cNvPr>
          <p:cNvCxnSpPr>
            <a:cxnSpLocks/>
          </p:cNvCxnSpPr>
          <p:nvPr/>
        </p:nvCxnSpPr>
        <p:spPr>
          <a:xfrm>
            <a:off x="10641419" y="11207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A0145A4B-040C-4CCC-BF27-EE50A211DE5E}"/>
              </a:ext>
            </a:extLst>
          </p:cNvPr>
          <p:cNvSpPr/>
          <p:nvPr/>
        </p:nvSpPr>
        <p:spPr>
          <a:xfrm>
            <a:off x="2306104" y="1317602"/>
            <a:ext cx="3360059" cy="346521"/>
          </a:xfrm>
          <a:prstGeom prst="rect">
            <a:avLst/>
          </a:prstGeom>
          <a:solidFill>
            <a:schemeClr val="bg1"/>
          </a:solidFill>
        </p:spPr>
        <p:txBody>
          <a:bodyPr wrap="none">
            <a:spAutoFit/>
          </a:bodyPr>
          <a:lstStyle/>
          <a:p>
            <a:pPr defTabSz="932293" fontAlgn="base">
              <a:lnSpc>
                <a:spcPct val="90000"/>
              </a:lnSpc>
              <a:spcBef>
                <a:spcPct val="0"/>
              </a:spcBef>
              <a:spcAft>
                <a:spcPct val="0"/>
              </a:spcAft>
            </a:pPr>
            <a:r>
              <a:rPr lang="en-US" b="1">
                <a:solidFill>
                  <a:schemeClr val="tx2"/>
                </a:solidFill>
                <a:ea typeface="Segoe UI" pitchFamily="34" charset="0"/>
                <a:cs typeface="Segoe UI" pitchFamily="34" charset="0"/>
              </a:rPr>
              <a:t>AZURE SYNAPSE ANALYTICS</a:t>
            </a:r>
          </a:p>
        </p:txBody>
      </p:sp>
      <p:sp>
        <p:nvSpPr>
          <p:cNvPr id="55" name="Arrow: Right 54">
            <a:extLst>
              <a:ext uri="{FF2B5EF4-FFF2-40B4-BE49-F238E27FC236}">
                <a16:creationId xmlns:a16="http://schemas.microsoft.com/office/drawing/2014/main" id="{761DC93B-B105-4642-B9E0-F29C47C3E526}"/>
              </a:ext>
            </a:extLst>
          </p:cNvPr>
          <p:cNvSpPr/>
          <p:nvPr/>
        </p:nvSpPr>
        <p:spPr bwMode="auto">
          <a:xfrm>
            <a:off x="3552131"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6" name="Arrow: Right 115">
            <a:extLst>
              <a:ext uri="{FF2B5EF4-FFF2-40B4-BE49-F238E27FC236}">
                <a16:creationId xmlns:a16="http://schemas.microsoft.com/office/drawing/2014/main" id="{8C011AB4-E0DF-4E22-904B-FBEE9119E3FC}"/>
              </a:ext>
            </a:extLst>
          </p:cNvPr>
          <p:cNvSpPr/>
          <p:nvPr/>
        </p:nvSpPr>
        <p:spPr bwMode="auto">
          <a:xfrm>
            <a:off x="5875580"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7" name="Arrow: Right 116">
            <a:extLst>
              <a:ext uri="{FF2B5EF4-FFF2-40B4-BE49-F238E27FC236}">
                <a16:creationId xmlns:a16="http://schemas.microsoft.com/office/drawing/2014/main" id="{A5AD10B9-C583-4572-94B0-D2255046662D}"/>
              </a:ext>
            </a:extLst>
          </p:cNvPr>
          <p:cNvSpPr/>
          <p:nvPr/>
        </p:nvSpPr>
        <p:spPr bwMode="auto">
          <a:xfrm>
            <a:off x="8085121"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8" name="Arrow: Right 117">
            <a:extLst>
              <a:ext uri="{FF2B5EF4-FFF2-40B4-BE49-F238E27FC236}">
                <a16:creationId xmlns:a16="http://schemas.microsoft.com/office/drawing/2014/main" id="{8C10096F-B147-452D-8A14-299BF96B6C6D}"/>
              </a:ext>
            </a:extLst>
          </p:cNvPr>
          <p:cNvSpPr/>
          <p:nvPr/>
        </p:nvSpPr>
        <p:spPr bwMode="auto">
          <a:xfrm>
            <a:off x="10385922"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0" name="Arrow: Right 119">
            <a:extLst>
              <a:ext uri="{FF2B5EF4-FFF2-40B4-BE49-F238E27FC236}">
                <a16:creationId xmlns:a16="http://schemas.microsoft.com/office/drawing/2014/main" id="{CE37F92E-E716-405A-B233-04C7090463A5}"/>
              </a:ext>
            </a:extLst>
          </p:cNvPr>
          <p:cNvSpPr/>
          <p:nvPr/>
        </p:nvSpPr>
        <p:spPr bwMode="auto">
          <a:xfrm>
            <a:off x="1253213" y="2705536"/>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24" name="Group 123">
            <a:extLst>
              <a:ext uri="{FF2B5EF4-FFF2-40B4-BE49-F238E27FC236}">
                <a16:creationId xmlns:a16="http://schemas.microsoft.com/office/drawing/2014/main" id="{7973E965-55D7-4B30-9745-B4502393E588}"/>
              </a:ext>
            </a:extLst>
          </p:cNvPr>
          <p:cNvGrpSpPr/>
          <p:nvPr/>
        </p:nvGrpSpPr>
        <p:grpSpPr>
          <a:xfrm>
            <a:off x="7067085" y="3305668"/>
            <a:ext cx="1274462" cy="1189766"/>
            <a:chOff x="2612382" y="5034521"/>
            <a:chExt cx="1274643" cy="1189935"/>
          </a:xfrm>
        </p:grpSpPr>
        <p:pic>
          <p:nvPicPr>
            <p:cNvPr id="125" name="Graphic 149">
              <a:extLst>
                <a:ext uri="{FF2B5EF4-FFF2-40B4-BE49-F238E27FC236}">
                  <a16:creationId xmlns:a16="http://schemas.microsoft.com/office/drawing/2014/main" id="{93CFEF97-B34E-4110-BF0B-413E70A052C2}"/>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3015591" y="5034521"/>
              <a:ext cx="470221" cy="476250"/>
            </a:xfrm>
            <a:prstGeom prst="rect">
              <a:avLst/>
            </a:prstGeom>
          </p:spPr>
        </p:pic>
        <p:sp>
          <p:nvSpPr>
            <p:cNvPr id="126" name="TextBox 125">
              <a:extLst>
                <a:ext uri="{FF2B5EF4-FFF2-40B4-BE49-F238E27FC236}">
                  <a16:creationId xmlns:a16="http://schemas.microsoft.com/office/drawing/2014/main" id="{8DF7044A-8746-43A3-86B9-5C22145D2E33}"/>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(Serverless)</a:t>
              </a:r>
            </a:p>
          </p:txBody>
        </p:sp>
      </p:grpSp>
      <p:grpSp>
        <p:nvGrpSpPr>
          <p:cNvPr id="127" name="Group 126">
            <a:extLst>
              <a:ext uri="{FF2B5EF4-FFF2-40B4-BE49-F238E27FC236}">
                <a16:creationId xmlns:a16="http://schemas.microsoft.com/office/drawing/2014/main" id="{A1288399-D5B4-43C4-8082-C6C5C18E4D08}"/>
              </a:ext>
            </a:extLst>
          </p:cNvPr>
          <p:cNvGrpSpPr/>
          <p:nvPr/>
        </p:nvGrpSpPr>
        <p:grpSpPr>
          <a:xfrm>
            <a:off x="6128563" y="3304551"/>
            <a:ext cx="1274462" cy="1196382"/>
            <a:chOff x="2612382" y="5034521"/>
            <a:chExt cx="1274643" cy="1196552"/>
          </a:xfrm>
        </p:grpSpPr>
        <p:pic>
          <p:nvPicPr>
            <p:cNvPr id="128" name="Graphic 57">
              <a:extLst>
                <a:ext uri="{FF2B5EF4-FFF2-40B4-BE49-F238E27FC236}">
                  <a16:creationId xmlns:a16="http://schemas.microsoft.com/office/drawing/2014/main" id="{FAE1090B-BB4D-43DD-8514-DEC363155D88}"/>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129" name="TextBox 128">
              <a:extLst>
                <a:ext uri="{FF2B5EF4-FFF2-40B4-BE49-F238E27FC236}">
                  <a16:creationId xmlns:a16="http://schemas.microsoft.com/office/drawing/2014/main" id="{8E90D64F-0D60-404D-BA6D-D37E95A0118B}"/>
                </a:ext>
              </a:extLst>
            </p:cNvPr>
            <p:cNvSpPr txBox="1"/>
            <p:nvPr/>
          </p:nvSpPr>
          <p:spPr>
            <a:xfrm>
              <a:off x="2612382" y="5596540"/>
              <a:ext cx="1274643"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Spark</a:t>
              </a:r>
            </a:p>
          </p:txBody>
        </p:sp>
      </p:grpSp>
      <p:grpSp>
        <p:nvGrpSpPr>
          <p:cNvPr id="130" name="Group 129">
            <a:extLst>
              <a:ext uri="{FF2B5EF4-FFF2-40B4-BE49-F238E27FC236}">
                <a16:creationId xmlns:a16="http://schemas.microsoft.com/office/drawing/2014/main" id="{FAEBF8DC-3E16-4685-8EC2-99128EFB2B55}"/>
              </a:ext>
            </a:extLst>
          </p:cNvPr>
          <p:cNvGrpSpPr/>
          <p:nvPr/>
        </p:nvGrpSpPr>
        <p:grpSpPr>
          <a:xfrm>
            <a:off x="6091105" y="1637439"/>
            <a:ext cx="1274462" cy="1189766"/>
            <a:chOff x="2612382" y="5034521"/>
            <a:chExt cx="1274643" cy="1189935"/>
          </a:xfrm>
        </p:grpSpPr>
        <p:pic>
          <p:nvPicPr>
            <p:cNvPr id="131" name="Graphic 57">
              <a:extLst>
                <a:ext uri="{FF2B5EF4-FFF2-40B4-BE49-F238E27FC236}">
                  <a16:creationId xmlns:a16="http://schemas.microsoft.com/office/drawing/2014/main" id="{9152D512-4EB3-4303-97C0-80CC350783E6}"/>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132" name="TextBox 131">
              <a:extLst>
                <a:ext uri="{FF2B5EF4-FFF2-40B4-BE49-F238E27FC236}">
                  <a16:creationId xmlns:a16="http://schemas.microsoft.com/office/drawing/2014/main" id="{91F8165F-204A-4964-9FBF-780475E14A6A}"/>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(Provisioned)</a:t>
              </a:r>
            </a:p>
          </p:txBody>
        </p:sp>
      </p:grpSp>
      <p:sp>
        <p:nvSpPr>
          <p:cNvPr id="133" name="TextBox 132">
            <a:extLst>
              <a:ext uri="{FF2B5EF4-FFF2-40B4-BE49-F238E27FC236}">
                <a16:creationId xmlns:a16="http://schemas.microsoft.com/office/drawing/2014/main" id="{1CF54385-E716-4CBE-BC11-F0FE0C4EB928}"/>
              </a:ext>
            </a:extLst>
          </p:cNvPr>
          <p:cNvSpPr txBox="1"/>
          <p:nvPr/>
        </p:nvSpPr>
        <p:spPr>
          <a:xfrm>
            <a:off x="6909521" y="2913563"/>
            <a:ext cx="595186" cy="461600"/>
          </a:xfrm>
          <a:prstGeom prst="rect">
            <a:avLst/>
          </a:prstGeom>
          <a:noFill/>
        </p:spPr>
        <p:txBody>
          <a:bodyPr wrap="square" lIns="182854" tIns="146284" rIns="182854" bIns="146284" rtlCol="0">
            <a:spAutoFit/>
          </a:bodyPr>
          <a:lstStyle/>
          <a:p>
            <a:pPr>
              <a:lnSpc>
                <a:spcPct val="90000"/>
              </a:lnSpc>
              <a:spcAft>
                <a:spcPts val="600"/>
              </a:spcAft>
            </a:pPr>
            <a:r>
              <a:rPr lang="en-US" sz="1200">
                <a:gradFill>
                  <a:gsLst>
                    <a:gs pos="2917">
                      <a:schemeClr val="tx1"/>
                    </a:gs>
                    <a:gs pos="30000">
                      <a:schemeClr val="tx1"/>
                    </a:gs>
                  </a:gsLst>
                  <a:lin ang="5400000" scaled="0"/>
                </a:gradFill>
              </a:rPr>
              <a:t>OR</a:t>
            </a:r>
          </a:p>
        </p:txBody>
      </p:sp>
      <p:cxnSp>
        <p:nvCxnSpPr>
          <p:cNvPr id="3" name="Straight Connector 2">
            <a:extLst>
              <a:ext uri="{FF2B5EF4-FFF2-40B4-BE49-F238E27FC236}">
                <a16:creationId xmlns:a16="http://schemas.microsoft.com/office/drawing/2014/main" id="{238FEE79-B352-47EB-9B36-172EB8F6A4F0}"/>
              </a:ext>
            </a:extLst>
          </p:cNvPr>
          <p:cNvCxnSpPr/>
          <p:nvPr/>
        </p:nvCxnSpPr>
        <p:spPr>
          <a:xfrm>
            <a:off x="2404547" y="1577288"/>
            <a:ext cx="9547744" cy="0"/>
          </a:xfrm>
          <a:prstGeom prst="line">
            <a:avLst/>
          </a:prstGeom>
          <a:ln>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606C0F09-8878-4361-B3D0-D2E2DD2967B0}"/>
              </a:ext>
            </a:extLst>
          </p:cNvPr>
          <p:cNvSpPr txBox="1"/>
          <p:nvPr/>
        </p:nvSpPr>
        <p:spPr>
          <a:xfrm>
            <a:off x="-181628" y="2574514"/>
            <a:ext cx="1522474" cy="683143"/>
          </a:xfrm>
          <a:prstGeom prst="rect">
            <a:avLst/>
          </a:prstGeom>
          <a:noFill/>
        </p:spPr>
        <p:txBody>
          <a:bodyPr wrap="square" lIns="182854" tIns="146284" rIns="182854" bIns="146284" rtlCol="0">
            <a:spAutoFit/>
          </a:bodyPr>
          <a:lstStyle/>
          <a:p>
            <a:pPr algn="ctr">
              <a:lnSpc>
                <a:spcPct val="90000"/>
              </a:lnSpc>
              <a:spcAft>
                <a:spcPts val="600"/>
              </a:spcAft>
            </a:pPr>
            <a:r>
              <a:rPr lang="en-US" sz="1400" b="1" dirty="0">
                <a:gradFill>
                  <a:gsLst>
                    <a:gs pos="2917">
                      <a:schemeClr val="tx1"/>
                    </a:gs>
                    <a:gs pos="30000">
                      <a:schemeClr val="tx1"/>
                    </a:gs>
                  </a:gsLst>
                  <a:lin ang="5400000" scaled="0"/>
                </a:gradFill>
              </a:rPr>
              <a:t>Data </a:t>
            </a:r>
            <a:br>
              <a:rPr lang="en-US" sz="1400" b="1" dirty="0">
                <a:gradFill>
                  <a:gsLst>
                    <a:gs pos="2917">
                      <a:schemeClr val="tx1"/>
                    </a:gs>
                    <a:gs pos="30000">
                      <a:schemeClr val="tx1"/>
                    </a:gs>
                  </a:gsLst>
                  <a:lin ang="5400000" scaled="0"/>
                </a:gradFill>
              </a:rPr>
            </a:br>
            <a:r>
              <a:rPr lang="en-US" sz="1400" b="1" dirty="0">
                <a:gradFill>
                  <a:gsLst>
                    <a:gs pos="2917">
                      <a:schemeClr val="tx1"/>
                    </a:gs>
                    <a:gs pos="30000">
                      <a:schemeClr val="tx1"/>
                    </a:gs>
                  </a:gsLst>
                  <a:lin ang="5400000" scaled="0"/>
                </a:gradFill>
              </a:rPr>
              <a:t>Sources</a:t>
            </a:r>
            <a:endParaRPr lang="en-US" sz="1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9550052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3"/>
                                        </p:tgtEl>
                                        <p:attrNameLst>
                                          <p:attrName>style.visibility</p:attrName>
                                        </p:attrNameLst>
                                      </p:cBhvr>
                                      <p:to>
                                        <p:strVal val="visible"/>
                                      </p:to>
                                    </p:set>
                                    <p:anim calcmode="lin" valueType="num">
                                      <p:cBhvr additive="base">
                                        <p:cTn id="11" dur="500" fill="hold"/>
                                        <p:tgtEl>
                                          <p:spTgt spid="93"/>
                                        </p:tgtEl>
                                        <p:attrNameLst>
                                          <p:attrName>ppt_x</p:attrName>
                                        </p:attrNameLst>
                                      </p:cBhvr>
                                      <p:tavLst>
                                        <p:tav tm="0">
                                          <p:val>
                                            <p:strVal val="#ppt_x"/>
                                          </p:val>
                                        </p:tav>
                                        <p:tav tm="100000">
                                          <p:val>
                                            <p:strVal val="#ppt_x"/>
                                          </p:val>
                                        </p:tav>
                                      </p:tavLst>
                                    </p:anim>
                                    <p:anim calcmode="lin" valueType="num">
                                      <p:cBhvr additive="base">
                                        <p:cTn id="12" dur="500" fill="hold"/>
                                        <p:tgtEl>
                                          <p:spTgt spid="9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additive="base">
                                        <p:cTn id="29" dur="500" fill="hold"/>
                                        <p:tgtEl>
                                          <p:spTgt spid="42"/>
                                        </p:tgtEl>
                                        <p:attrNameLst>
                                          <p:attrName>ppt_x</p:attrName>
                                        </p:attrNameLst>
                                      </p:cBhvr>
                                      <p:tavLst>
                                        <p:tav tm="0">
                                          <p:val>
                                            <p:strVal val="#ppt_x"/>
                                          </p:val>
                                        </p:tav>
                                        <p:tav tm="100000">
                                          <p:val>
                                            <p:strVal val="#ppt_x"/>
                                          </p:val>
                                        </p:tav>
                                      </p:tavLst>
                                    </p:anim>
                                    <p:anim calcmode="lin" valueType="num">
                                      <p:cBhvr additive="base">
                                        <p:cTn id="30"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500" fill="hold"/>
                                        <p:tgtEl>
                                          <p:spTgt spid="8"/>
                                        </p:tgtEl>
                                        <p:attrNameLst>
                                          <p:attrName>ppt_x</p:attrName>
                                        </p:attrNameLst>
                                      </p:cBhvr>
                                      <p:tavLst>
                                        <p:tav tm="0">
                                          <p:val>
                                            <p:strVal val="#ppt_x"/>
                                          </p:val>
                                        </p:tav>
                                        <p:tav tm="100000">
                                          <p:val>
                                            <p:strVal val="#ppt_x"/>
                                          </p:val>
                                        </p:tav>
                                      </p:tavLst>
                                    </p:anim>
                                    <p:anim calcmode="lin" valueType="num">
                                      <p:cBhvr additive="base">
                                        <p:cTn id="40" dur="500" fill="hold"/>
                                        <p:tgtEl>
                                          <p:spTgt spid="8"/>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7"/>
                                        </p:tgtEl>
                                        <p:attrNameLst>
                                          <p:attrName>style.visibility</p:attrName>
                                        </p:attrNameLst>
                                      </p:cBhvr>
                                      <p:to>
                                        <p:strVal val="visible"/>
                                      </p:to>
                                    </p:set>
                                    <p:anim calcmode="lin" valueType="num">
                                      <p:cBhvr additive="base">
                                        <p:cTn id="43" dur="500" fill="hold"/>
                                        <p:tgtEl>
                                          <p:spTgt spid="57"/>
                                        </p:tgtEl>
                                        <p:attrNameLst>
                                          <p:attrName>ppt_x</p:attrName>
                                        </p:attrNameLst>
                                      </p:cBhvr>
                                      <p:tavLst>
                                        <p:tav tm="0">
                                          <p:val>
                                            <p:strVal val="#ppt_x"/>
                                          </p:val>
                                        </p:tav>
                                        <p:tav tm="100000">
                                          <p:val>
                                            <p:strVal val="#ppt_x"/>
                                          </p:val>
                                        </p:tav>
                                      </p:tavLst>
                                    </p:anim>
                                    <p:anim calcmode="lin" valueType="num">
                                      <p:cBhvr additive="base">
                                        <p:cTn id="44" dur="500" fill="hold"/>
                                        <p:tgtEl>
                                          <p:spTgt spid="57"/>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60"/>
                                        </p:tgtEl>
                                        <p:attrNameLst>
                                          <p:attrName>style.visibility</p:attrName>
                                        </p:attrNameLst>
                                      </p:cBhvr>
                                      <p:to>
                                        <p:strVal val="visible"/>
                                      </p:to>
                                    </p:set>
                                    <p:anim calcmode="lin" valueType="num">
                                      <p:cBhvr additive="base">
                                        <p:cTn id="47" dur="500" fill="hold"/>
                                        <p:tgtEl>
                                          <p:spTgt spid="60"/>
                                        </p:tgtEl>
                                        <p:attrNameLst>
                                          <p:attrName>ppt_x</p:attrName>
                                        </p:attrNameLst>
                                      </p:cBhvr>
                                      <p:tavLst>
                                        <p:tav tm="0">
                                          <p:val>
                                            <p:strVal val="#ppt_x"/>
                                          </p:val>
                                        </p:tav>
                                        <p:tav tm="100000">
                                          <p:val>
                                            <p:strVal val="#ppt_x"/>
                                          </p:val>
                                        </p:tav>
                                      </p:tavLst>
                                    </p:anim>
                                    <p:anim calcmode="lin" valueType="num">
                                      <p:cBhvr additive="base">
                                        <p:cTn id="48" dur="500" fill="hold"/>
                                        <p:tgtEl>
                                          <p:spTgt spid="6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84"/>
                                        </p:tgtEl>
                                        <p:attrNameLst>
                                          <p:attrName>style.visibility</p:attrName>
                                        </p:attrNameLst>
                                      </p:cBhvr>
                                      <p:to>
                                        <p:strVal val="visible"/>
                                      </p:to>
                                    </p:set>
                                    <p:anim calcmode="lin" valueType="num">
                                      <p:cBhvr additive="base">
                                        <p:cTn id="51" dur="500" fill="hold"/>
                                        <p:tgtEl>
                                          <p:spTgt spid="84"/>
                                        </p:tgtEl>
                                        <p:attrNameLst>
                                          <p:attrName>ppt_x</p:attrName>
                                        </p:attrNameLst>
                                      </p:cBhvr>
                                      <p:tavLst>
                                        <p:tav tm="0">
                                          <p:val>
                                            <p:strVal val="#ppt_x"/>
                                          </p:val>
                                        </p:tav>
                                        <p:tav tm="100000">
                                          <p:val>
                                            <p:strVal val="#ppt_x"/>
                                          </p:val>
                                        </p:tav>
                                      </p:tavLst>
                                    </p:anim>
                                    <p:anim calcmode="lin" valueType="num">
                                      <p:cBhvr additive="base">
                                        <p:cTn id="52" dur="500" fill="hold"/>
                                        <p:tgtEl>
                                          <p:spTgt spid="84"/>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85"/>
                                        </p:tgtEl>
                                        <p:attrNameLst>
                                          <p:attrName>style.visibility</p:attrName>
                                        </p:attrNameLst>
                                      </p:cBhvr>
                                      <p:to>
                                        <p:strVal val="visible"/>
                                      </p:to>
                                    </p:set>
                                    <p:anim calcmode="lin" valueType="num">
                                      <p:cBhvr additive="base">
                                        <p:cTn id="55" dur="500" fill="hold"/>
                                        <p:tgtEl>
                                          <p:spTgt spid="85"/>
                                        </p:tgtEl>
                                        <p:attrNameLst>
                                          <p:attrName>ppt_x</p:attrName>
                                        </p:attrNameLst>
                                      </p:cBhvr>
                                      <p:tavLst>
                                        <p:tav tm="0">
                                          <p:val>
                                            <p:strVal val="#ppt_x"/>
                                          </p:val>
                                        </p:tav>
                                        <p:tav tm="100000">
                                          <p:val>
                                            <p:strVal val="#ppt_x"/>
                                          </p:val>
                                        </p:tav>
                                      </p:tavLst>
                                    </p:anim>
                                    <p:anim calcmode="lin" valueType="num">
                                      <p:cBhvr additive="base">
                                        <p:cTn id="56" dur="500" fill="hold"/>
                                        <p:tgtEl>
                                          <p:spTgt spid="85"/>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04"/>
                                        </p:tgtEl>
                                        <p:attrNameLst>
                                          <p:attrName>style.visibility</p:attrName>
                                        </p:attrNameLst>
                                      </p:cBhvr>
                                      <p:to>
                                        <p:strVal val="visible"/>
                                      </p:to>
                                    </p:set>
                                    <p:anim calcmode="lin" valueType="num">
                                      <p:cBhvr additive="base">
                                        <p:cTn id="59" dur="500" fill="hold"/>
                                        <p:tgtEl>
                                          <p:spTgt spid="104"/>
                                        </p:tgtEl>
                                        <p:attrNameLst>
                                          <p:attrName>ppt_x</p:attrName>
                                        </p:attrNameLst>
                                      </p:cBhvr>
                                      <p:tavLst>
                                        <p:tav tm="0">
                                          <p:val>
                                            <p:strVal val="#ppt_x"/>
                                          </p:val>
                                        </p:tav>
                                        <p:tav tm="100000">
                                          <p:val>
                                            <p:strVal val="#ppt_x"/>
                                          </p:val>
                                        </p:tav>
                                      </p:tavLst>
                                    </p:anim>
                                    <p:anim calcmode="lin" valueType="num">
                                      <p:cBhvr additive="base">
                                        <p:cTn id="60" dur="500" fill="hold"/>
                                        <p:tgtEl>
                                          <p:spTgt spid="104"/>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105"/>
                                        </p:tgtEl>
                                        <p:attrNameLst>
                                          <p:attrName>style.visibility</p:attrName>
                                        </p:attrNameLst>
                                      </p:cBhvr>
                                      <p:to>
                                        <p:strVal val="visible"/>
                                      </p:to>
                                    </p:set>
                                    <p:anim calcmode="lin" valueType="num">
                                      <p:cBhvr additive="base">
                                        <p:cTn id="63" dur="500" fill="hold"/>
                                        <p:tgtEl>
                                          <p:spTgt spid="105"/>
                                        </p:tgtEl>
                                        <p:attrNameLst>
                                          <p:attrName>ppt_x</p:attrName>
                                        </p:attrNameLst>
                                      </p:cBhvr>
                                      <p:tavLst>
                                        <p:tav tm="0">
                                          <p:val>
                                            <p:strVal val="#ppt_x"/>
                                          </p:val>
                                        </p:tav>
                                        <p:tav tm="100000">
                                          <p:val>
                                            <p:strVal val="#ppt_x"/>
                                          </p:val>
                                        </p:tav>
                                      </p:tavLst>
                                    </p:anim>
                                    <p:anim calcmode="lin" valueType="num">
                                      <p:cBhvr additive="base">
                                        <p:cTn id="64" dur="500" fill="hold"/>
                                        <p:tgtEl>
                                          <p:spTgt spid="105"/>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55"/>
                                        </p:tgtEl>
                                        <p:attrNameLst>
                                          <p:attrName>style.visibility</p:attrName>
                                        </p:attrNameLst>
                                      </p:cBhvr>
                                      <p:to>
                                        <p:strVal val="visible"/>
                                      </p:to>
                                    </p:set>
                                    <p:anim calcmode="lin" valueType="num">
                                      <p:cBhvr additive="base">
                                        <p:cTn id="67" dur="500" fill="hold"/>
                                        <p:tgtEl>
                                          <p:spTgt spid="55"/>
                                        </p:tgtEl>
                                        <p:attrNameLst>
                                          <p:attrName>ppt_x</p:attrName>
                                        </p:attrNameLst>
                                      </p:cBhvr>
                                      <p:tavLst>
                                        <p:tav tm="0">
                                          <p:val>
                                            <p:strVal val="#ppt_x"/>
                                          </p:val>
                                        </p:tav>
                                        <p:tav tm="100000">
                                          <p:val>
                                            <p:strVal val="#ppt_x"/>
                                          </p:val>
                                        </p:tav>
                                      </p:tavLst>
                                    </p:anim>
                                    <p:anim calcmode="lin" valueType="num">
                                      <p:cBhvr additive="base">
                                        <p:cTn id="68"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106"/>
                                        </p:tgtEl>
                                        <p:attrNameLst>
                                          <p:attrName>style.visibility</p:attrName>
                                        </p:attrNameLst>
                                      </p:cBhvr>
                                      <p:to>
                                        <p:strVal val="visible"/>
                                      </p:to>
                                    </p:set>
                                    <p:anim calcmode="lin" valueType="num">
                                      <p:cBhvr additive="base">
                                        <p:cTn id="73" dur="500" fill="hold"/>
                                        <p:tgtEl>
                                          <p:spTgt spid="106"/>
                                        </p:tgtEl>
                                        <p:attrNameLst>
                                          <p:attrName>ppt_x</p:attrName>
                                        </p:attrNameLst>
                                      </p:cBhvr>
                                      <p:tavLst>
                                        <p:tav tm="0">
                                          <p:val>
                                            <p:strVal val="#ppt_x"/>
                                          </p:val>
                                        </p:tav>
                                        <p:tav tm="100000">
                                          <p:val>
                                            <p:strVal val="#ppt_x"/>
                                          </p:val>
                                        </p:tav>
                                      </p:tavLst>
                                    </p:anim>
                                    <p:anim calcmode="lin" valueType="num">
                                      <p:cBhvr additive="base">
                                        <p:cTn id="74" dur="500" fill="hold"/>
                                        <p:tgtEl>
                                          <p:spTgt spid="106"/>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116"/>
                                        </p:tgtEl>
                                        <p:attrNameLst>
                                          <p:attrName>style.visibility</p:attrName>
                                        </p:attrNameLst>
                                      </p:cBhvr>
                                      <p:to>
                                        <p:strVal val="visible"/>
                                      </p:to>
                                    </p:set>
                                    <p:anim calcmode="lin" valueType="num">
                                      <p:cBhvr additive="base">
                                        <p:cTn id="77" dur="500" fill="hold"/>
                                        <p:tgtEl>
                                          <p:spTgt spid="116"/>
                                        </p:tgtEl>
                                        <p:attrNameLst>
                                          <p:attrName>ppt_x</p:attrName>
                                        </p:attrNameLst>
                                      </p:cBhvr>
                                      <p:tavLst>
                                        <p:tav tm="0">
                                          <p:val>
                                            <p:strVal val="#ppt_x"/>
                                          </p:val>
                                        </p:tav>
                                        <p:tav tm="100000">
                                          <p:val>
                                            <p:strVal val="#ppt_x"/>
                                          </p:val>
                                        </p:tav>
                                      </p:tavLst>
                                    </p:anim>
                                    <p:anim calcmode="lin" valueType="num">
                                      <p:cBhvr additive="base">
                                        <p:cTn id="78" dur="500" fill="hold"/>
                                        <p:tgtEl>
                                          <p:spTgt spid="116"/>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9"/>
                                        </p:tgtEl>
                                        <p:attrNameLst>
                                          <p:attrName>style.visibility</p:attrName>
                                        </p:attrNameLst>
                                      </p:cBhvr>
                                      <p:to>
                                        <p:strVal val="visible"/>
                                      </p:to>
                                    </p:set>
                                    <p:anim calcmode="lin" valueType="num">
                                      <p:cBhvr additive="base">
                                        <p:cTn id="81" dur="500" fill="hold"/>
                                        <p:tgtEl>
                                          <p:spTgt spid="9"/>
                                        </p:tgtEl>
                                        <p:attrNameLst>
                                          <p:attrName>ppt_x</p:attrName>
                                        </p:attrNameLst>
                                      </p:cBhvr>
                                      <p:tavLst>
                                        <p:tav tm="0">
                                          <p:val>
                                            <p:strVal val="#ppt_x"/>
                                          </p:val>
                                        </p:tav>
                                        <p:tav tm="100000">
                                          <p:val>
                                            <p:strVal val="#ppt_x"/>
                                          </p:val>
                                        </p:tav>
                                      </p:tavLst>
                                    </p:anim>
                                    <p:anim calcmode="lin" valueType="num">
                                      <p:cBhvr additive="base">
                                        <p:cTn id="82" dur="500" fill="hold"/>
                                        <p:tgtEl>
                                          <p:spTgt spid="9"/>
                                        </p:tgtEl>
                                        <p:attrNameLst>
                                          <p:attrName>ppt_y</p:attrName>
                                        </p:attrNameLst>
                                      </p:cBhvr>
                                      <p:tavLst>
                                        <p:tav tm="0">
                                          <p:val>
                                            <p:strVal val="1+#ppt_h/2"/>
                                          </p:val>
                                        </p:tav>
                                        <p:tav tm="100000">
                                          <p:val>
                                            <p:strVal val="#ppt_y"/>
                                          </p:val>
                                        </p:tav>
                                      </p:tavLst>
                                    </p:anim>
                                  </p:childTnLst>
                                </p:cTn>
                              </p:par>
                              <p:par>
                                <p:cTn id="83" presetID="2" presetClass="entr" presetSubtype="4" fill="hold" nodeType="withEffect">
                                  <p:stCondLst>
                                    <p:cond delay="0"/>
                                  </p:stCondLst>
                                  <p:childTnLst>
                                    <p:set>
                                      <p:cBhvr>
                                        <p:cTn id="84" dur="1" fill="hold">
                                          <p:stCondLst>
                                            <p:cond delay="0"/>
                                          </p:stCondLst>
                                        </p:cTn>
                                        <p:tgtEl>
                                          <p:spTgt spid="67"/>
                                        </p:tgtEl>
                                        <p:attrNameLst>
                                          <p:attrName>style.visibility</p:attrName>
                                        </p:attrNameLst>
                                      </p:cBhvr>
                                      <p:to>
                                        <p:strVal val="visible"/>
                                      </p:to>
                                    </p:set>
                                    <p:anim calcmode="lin" valueType="num">
                                      <p:cBhvr additive="base">
                                        <p:cTn id="85" dur="500" fill="hold"/>
                                        <p:tgtEl>
                                          <p:spTgt spid="67"/>
                                        </p:tgtEl>
                                        <p:attrNameLst>
                                          <p:attrName>ppt_x</p:attrName>
                                        </p:attrNameLst>
                                      </p:cBhvr>
                                      <p:tavLst>
                                        <p:tav tm="0">
                                          <p:val>
                                            <p:strVal val="#ppt_x"/>
                                          </p:val>
                                        </p:tav>
                                        <p:tav tm="100000">
                                          <p:val>
                                            <p:strVal val="#ppt_x"/>
                                          </p:val>
                                        </p:tav>
                                      </p:tavLst>
                                    </p:anim>
                                    <p:anim calcmode="lin" valueType="num">
                                      <p:cBhvr additive="base">
                                        <p:cTn id="86" dur="500" fill="hold"/>
                                        <p:tgtEl>
                                          <p:spTgt spid="67"/>
                                        </p:tgtEl>
                                        <p:attrNameLst>
                                          <p:attrName>ppt_y</p:attrName>
                                        </p:attrNameLst>
                                      </p:cBhvr>
                                      <p:tavLst>
                                        <p:tav tm="0">
                                          <p:val>
                                            <p:strVal val="1+#ppt_h/2"/>
                                          </p:val>
                                        </p:tav>
                                        <p:tav tm="100000">
                                          <p:val>
                                            <p:strVal val="#ppt_y"/>
                                          </p:val>
                                        </p:tav>
                                      </p:tavLst>
                                    </p:anim>
                                  </p:childTnLst>
                                </p:cTn>
                              </p:par>
                              <p:par>
                                <p:cTn id="87" presetID="2" presetClass="entr" presetSubtype="4" fill="hold" nodeType="withEffect">
                                  <p:stCondLst>
                                    <p:cond delay="0"/>
                                  </p:stCondLst>
                                  <p:childTnLst>
                                    <p:set>
                                      <p:cBhvr>
                                        <p:cTn id="88" dur="1" fill="hold">
                                          <p:stCondLst>
                                            <p:cond delay="0"/>
                                          </p:stCondLst>
                                        </p:cTn>
                                        <p:tgtEl>
                                          <p:spTgt spid="111"/>
                                        </p:tgtEl>
                                        <p:attrNameLst>
                                          <p:attrName>style.visibility</p:attrName>
                                        </p:attrNameLst>
                                      </p:cBhvr>
                                      <p:to>
                                        <p:strVal val="visible"/>
                                      </p:to>
                                    </p:set>
                                    <p:anim calcmode="lin" valueType="num">
                                      <p:cBhvr additive="base">
                                        <p:cTn id="89" dur="500" fill="hold"/>
                                        <p:tgtEl>
                                          <p:spTgt spid="111"/>
                                        </p:tgtEl>
                                        <p:attrNameLst>
                                          <p:attrName>ppt_x</p:attrName>
                                        </p:attrNameLst>
                                      </p:cBhvr>
                                      <p:tavLst>
                                        <p:tav tm="0">
                                          <p:val>
                                            <p:strVal val="#ppt_x"/>
                                          </p:val>
                                        </p:tav>
                                        <p:tav tm="100000">
                                          <p:val>
                                            <p:strVal val="#ppt_x"/>
                                          </p:val>
                                        </p:tav>
                                      </p:tavLst>
                                    </p:anim>
                                    <p:anim calcmode="lin" valueType="num">
                                      <p:cBhvr additive="base">
                                        <p:cTn id="90" dur="500" fill="hold"/>
                                        <p:tgtEl>
                                          <p:spTgt spid="111"/>
                                        </p:tgtEl>
                                        <p:attrNameLst>
                                          <p:attrName>ppt_y</p:attrName>
                                        </p:attrNameLst>
                                      </p:cBhvr>
                                      <p:tavLst>
                                        <p:tav tm="0">
                                          <p:val>
                                            <p:strVal val="1+#ppt_h/2"/>
                                          </p:val>
                                        </p:tav>
                                        <p:tav tm="100000">
                                          <p:val>
                                            <p:strVal val="#ppt_y"/>
                                          </p:val>
                                        </p:tav>
                                      </p:tavLst>
                                    </p:anim>
                                  </p:childTnLst>
                                </p:cTn>
                              </p:par>
                              <p:par>
                                <p:cTn id="91" presetID="2" presetClass="entr" presetSubtype="4" fill="hold" nodeType="withEffect">
                                  <p:stCondLst>
                                    <p:cond delay="0"/>
                                  </p:stCondLst>
                                  <p:childTnLst>
                                    <p:set>
                                      <p:cBhvr>
                                        <p:cTn id="92" dur="1" fill="hold">
                                          <p:stCondLst>
                                            <p:cond delay="0"/>
                                          </p:stCondLst>
                                        </p:cTn>
                                        <p:tgtEl>
                                          <p:spTgt spid="127"/>
                                        </p:tgtEl>
                                        <p:attrNameLst>
                                          <p:attrName>style.visibility</p:attrName>
                                        </p:attrNameLst>
                                      </p:cBhvr>
                                      <p:to>
                                        <p:strVal val="visible"/>
                                      </p:to>
                                    </p:set>
                                    <p:anim calcmode="lin" valueType="num">
                                      <p:cBhvr additive="base">
                                        <p:cTn id="93" dur="500" fill="hold"/>
                                        <p:tgtEl>
                                          <p:spTgt spid="127"/>
                                        </p:tgtEl>
                                        <p:attrNameLst>
                                          <p:attrName>ppt_x</p:attrName>
                                        </p:attrNameLst>
                                      </p:cBhvr>
                                      <p:tavLst>
                                        <p:tav tm="0">
                                          <p:val>
                                            <p:strVal val="#ppt_x"/>
                                          </p:val>
                                        </p:tav>
                                        <p:tav tm="100000">
                                          <p:val>
                                            <p:strVal val="#ppt_x"/>
                                          </p:val>
                                        </p:tav>
                                      </p:tavLst>
                                    </p:anim>
                                    <p:anim calcmode="lin" valueType="num">
                                      <p:cBhvr additive="base">
                                        <p:cTn id="94" dur="500" fill="hold"/>
                                        <p:tgtEl>
                                          <p:spTgt spid="127"/>
                                        </p:tgtEl>
                                        <p:attrNameLst>
                                          <p:attrName>ppt_y</p:attrName>
                                        </p:attrNameLst>
                                      </p:cBhvr>
                                      <p:tavLst>
                                        <p:tav tm="0">
                                          <p:val>
                                            <p:strVal val="1+#ppt_h/2"/>
                                          </p:val>
                                        </p:tav>
                                        <p:tav tm="100000">
                                          <p:val>
                                            <p:strVal val="#ppt_y"/>
                                          </p:val>
                                        </p:tav>
                                      </p:tavLst>
                                    </p:anim>
                                  </p:childTnLst>
                                </p:cTn>
                              </p:par>
                              <p:par>
                                <p:cTn id="95" presetID="2" presetClass="entr" presetSubtype="4" fill="hold" nodeType="withEffect">
                                  <p:stCondLst>
                                    <p:cond delay="0"/>
                                  </p:stCondLst>
                                  <p:childTnLst>
                                    <p:set>
                                      <p:cBhvr>
                                        <p:cTn id="96" dur="1" fill="hold">
                                          <p:stCondLst>
                                            <p:cond delay="0"/>
                                          </p:stCondLst>
                                        </p:cTn>
                                        <p:tgtEl>
                                          <p:spTgt spid="130"/>
                                        </p:tgtEl>
                                        <p:attrNameLst>
                                          <p:attrName>style.visibility</p:attrName>
                                        </p:attrNameLst>
                                      </p:cBhvr>
                                      <p:to>
                                        <p:strVal val="visible"/>
                                      </p:to>
                                    </p:set>
                                    <p:anim calcmode="lin" valueType="num">
                                      <p:cBhvr additive="base">
                                        <p:cTn id="97" dur="500" fill="hold"/>
                                        <p:tgtEl>
                                          <p:spTgt spid="130"/>
                                        </p:tgtEl>
                                        <p:attrNameLst>
                                          <p:attrName>ppt_x</p:attrName>
                                        </p:attrNameLst>
                                      </p:cBhvr>
                                      <p:tavLst>
                                        <p:tav tm="0">
                                          <p:val>
                                            <p:strVal val="#ppt_x"/>
                                          </p:val>
                                        </p:tav>
                                        <p:tav tm="100000">
                                          <p:val>
                                            <p:strVal val="#ppt_x"/>
                                          </p:val>
                                        </p:tav>
                                      </p:tavLst>
                                    </p:anim>
                                    <p:anim calcmode="lin" valueType="num">
                                      <p:cBhvr additive="base">
                                        <p:cTn id="98" dur="500" fill="hold"/>
                                        <p:tgtEl>
                                          <p:spTgt spid="130"/>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133"/>
                                        </p:tgtEl>
                                        <p:attrNameLst>
                                          <p:attrName>style.visibility</p:attrName>
                                        </p:attrNameLst>
                                      </p:cBhvr>
                                      <p:to>
                                        <p:strVal val="visible"/>
                                      </p:to>
                                    </p:set>
                                    <p:anim calcmode="lin" valueType="num">
                                      <p:cBhvr additive="base">
                                        <p:cTn id="101" dur="500" fill="hold"/>
                                        <p:tgtEl>
                                          <p:spTgt spid="133"/>
                                        </p:tgtEl>
                                        <p:attrNameLst>
                                          <p:attrName>ppt_x</p:attrName>
                                        </p:attrNameLst>
                                      </p:cBhvr>
                                      <p:tavLst>
                                        <p:tav tm="0">
                                          <p:val>
                                            <p:strVal val="#ppt_x"/>
                                          </p:val>
                                        </p:tav>
                                        <p:tav tm="100000">
                                          <p:val>
                                            <p:strVal val="#ppt_x"/>
                                          </p:val>
                                        </p:tav>
                                      </p:tavLst>
                                    </p:anim>
                                    <p:anim calcmode="lin" valueType="num">
                                      <p:cBhvr additive="base">
                                        <p:cTn id="102" dur="500" fill="hold"/>
                                        <p:tgtEl>
                                          <p:spTgt spid="133"/>
                                        </p:tgtEl>
                                        <p:attrNameLst>
                                          <p:attrName>ppt_y</p:attrName>
                                        </p:attrNameLst>
                                      </p:cBhvr>
                                      <p:tavLst>
                                        <p:tav tm="0">
                                          <p:val>
                                            <p:strVal val="1+#ppt_h/2"/>
                                          </p:val>
                                        </p:tav>
                                        <p:tav tm="100000">
                                          <p:val>
                                            <p:strVal val="#ppt_y"/>
                                          </p:val>
                                        </p:tav>
                                      </p:tavLst>
                                    </p:anim>
                                  </p:childTnLst>
                                </p:cTn>
                              </p:par>
                              <p:par>
                                <p:cTn id="103" presetID="2" presetClass="entr" presetSubtype="4" fill="hold" nodeType="withEffect">
                                  <p:stCondLst>
                                    <p:cond delay="0"/>
                                  </p:stCondLst>
                                  <p:childTnLst>
                                    <p:set>
                                      <p:cBhvr>
                                        <p:cTn id="104" dur="1" fill="hold">
                                          <p:stCondLst>
                                            <p:cond delay="0"/>
                                          </p:stCondLst>
                                        </p:cTn>
                                        <p:tgtEl>
                                          <p:spTgt spid="124"/>
                                        </p:tgtEl>
                                        <p:attrNameLst>
                                          <p:attrName>style.visibility</p:attrName>
                                        </p:attrNameLst>
                                      </p:cBhvr>
                                      <p:to>
                                        <p:strVal val="visible"/>
                                      </p:to>
                                    </p:set>
                                    <p:anim calcmode="lin" valueType="num">
                                      <p:cBhvr additive="base">
                                        <p:cTn id="105" dur="500" fill="hold"/>
                                        <p:tgtEl>
                                          <p:spTgt spid="124"/>
                                        </p:tgtEl>
                                        <p:attrNameLst>
                                          <p:attrName>ppt_x</p:attrName>
                                        </p:attrNameLst>
                                      </p:cBhvr>
                                      <p:tavLst>
                                        <p:tav tm="0">
                                          <p:val>
                                            <p:strVal val="#ppt_x"/>
                                          </p:val>
                                        </p:tav>
                                        <p:tav tm="100000">
                                          <p:val>
                                            <p:strVal val="#ppt_x"/>
                                          </p:val>
                                        </p:tav>
                                      </p:tavLst>
                                    </p:anim>
                                    <p:anim calcmode="lin" valueType="num">
                                      <p:cBhvr additive="base">
                                        <p:cTn id="106" dur="500" fill="hold"/>
                                        <p:tgtEl>
                                          <p:spTgt spid="124"/>
                                        </p:tgtEl>
                                        <p:attrNameLst>
                                          <p:attrName>ppt_y</p:attrName>
                                        </p:attrNameLst>
                                      </p:cBhvr>
                                      <p:tavLst>
                                        <p:tav tm="0">
                                          <p:val>
                                            <p:strVal val="1+#ppt_h/2"/>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ID="2" presetClass="entr" presetSubtype="4" fill="hold" grpId="0" nodeType="clickEffect">
                                  <p:stCondLst>
                                    <p:cond delay="0"/>
                                  </p:stCondLst>
                                  <p:childTnLst>
                                    <p:set>
                                      <p:cBhvr>
                                        <p:cTn id="110" dur="1" fill="hold">
                                          <p:stCondLst>
                                            <p:cond delay="0"/>
                                          </p:stCondLst>
                                        </p:cTn>
                                        <p:tgtEl>
                                          <p:spTgt spid="10"/>
                                        </p:tgtEl>
                                        <p:attrNameLst>
                                          <p:attrName>style.visibility</p:attrName>
                                        </p:attrNameLst>
                                      </p:cBhvr>
                                      <p:to>
                                        <p:strVal val="visible"/>
                                      </p:to>
                                    </p:set>
                                    <p:anim calcmode="lin" valueType="num">
                                      <p:cBhvr additive="base">
                                        <p:cTn id="111" dur="500" fill="hold"/>
                                        <p:tgtEl>
                                          <p:spTgt spid="10"/>
                                        </p:tgtEl>
                                        <p:attrNameLst>
                                          <p:attrName>ppt_x</p:attrName>
                                        </p:attrNameLst>
                                      </p:cBhvr>
                                      <p:tavLst>
                                        <p:tav tm="0">
                                          <p:val>
                                            <p:strVal val="#ppt_x"/>
                                          </p:val>
                                        </p:tav>
                                        <p:tav tm="100000">
                                          <p:val>
                                            <p:strVal val="#ppt_x"/>
                                          </p:val>
                                        </p:tav>
                                      </p:tavLst>
                                    </p:anim>
                                    <p:anim calcmode="lin" valueType="num">
                                      <p:cBhvr additive="base">
                                        <p:cTn id="112" dur="500" fill="hold"/>
                                        <p:tgtEl>
                                          <p:spTgt spid="10"/>
                                        </p:tgtEl>
                                        <p:attrNameLst>
                                          <p:attrName>ppt_y</p:attrName>
                                        </p:attrNameLst>
                                      </p:cBhvr>
                                      <p:tavLst>
                                        <p:tav tm="0">
                                          <p:val>
                                            <p:strVal val="1+#ppt_h/2"/>
                                          </p:val>
                                        </p:tav>
                                        <p:tav tm="100000">
                                          <p:val>
                                            <p:strVal val="#ppt_y"/>
                                          </p:val>
                                        </p:tav>
                                      </p:tavLst>
                                    </p:anim>
                                  </p:childTnLst>
                                </p:cTn>
                              </p:par>
                              <p:par>
                                <p:cTn id="113" presetID="2" presetClass="entr" presetSubtype="4" fill="hold" nodeType="withEffect">
                                  <p:stCondLst>
                                    <p:cond delay="0"/>
                                  </p:stCondLst>
                                  <p:childTnLst>
                                    <p:set>
                                      <p:cBhvr>
                                        <p:cTn id="114" dur="1" fill="hold">
                                          <p:stCondLst>
                                            <p:cond delay="0"/>
                                          </p:stCondLst>
                                        </p:cTn>
                                        <p:tgtEl>
                                          <p:spTgt spid="80"/>
                                        </p:tgtEl>
                                        <p:attrNameLst>
                                          <p:attrName>style.visibility</p:attrName>
                                        </p:attrNameLst>
                                      </p:cBhvr>
                                      <p:to>
                                        <p:strVal val="visible"/>
                                      </p:to>
                                    </p:set>
                                    <p:anim calcmode="lin" valueType="num">
                                      <p:cBhvr additive="base">
                                        <p:cTn id="115" dur="500" fill="hold"/>
                                        <p:tgtEl>
                                          <p:spTgt spid="80"/>
                                        </p:tgtEl>
                                        <p:attrNameLst>
                                          <p:attrName>ppt_x</p:attrName>
                                        </p:attrNameLst>
                                      </p:cBhvr>
                                      <p:tavLst>
                                        <p:tav tm="0">
                                          <p:val>
                                            <p:strVal val="#ppt_x"/>
                                          </p:val>
                                        </p:tav>
                                        <p:tav tm="100000">
                                          <p:val>
                                            <p:strVal val="#ppt_x"/>
                                          </p:val>
                                        </p:tav>
                                      </p:tavLst>
                                    </p:anim>
                                    <p:anim calcmode="lin" valueType="num">
                                      <p:cBhvr additive="base">
                                        <p:cTn id="116" dur="500" fill="hold"/>
                                        <p:tgtEl>
                                          <p:spTgt spid="80"/>
                                        </p:tgtEl>
                                        <p:attrNameLst>
                                          <p:attrName>ppt_y</p:attrName>
                                        </p:attrNameLst>
                                      </p:cBhvr>
                                      <p:tavLst>
                                        <p:tav tm="0">
                                          <p:val>
                                            <p:strVal val="1+#ppt_h/2"/>
                                          </p:val>
                                        </p:tav>
                                        <p:tav tm="100000">
                                          <p:val>
                                            <p:strVal val="#ppt_y"/>
                                          </p:val>
                                        </p:tav>
                                      </p:tavLst>
                                    </p:anim>
                                  </p:childTnLst>
                                </p:cTn>
                              </p:par>
                              <p:par>
                                <p:cTn id="117" presetID="2" presetClass="entr" presetSubtype="4" fill="hold" nodeType="withEffect">
                                  <p:stCondLst>
                                    <p:cond delay="0"/>
                                  </p:stCondLst>
                                  <p:childTnLst>
                                    <p:set>
                                      <p:cBhvr>
                                        <p:cTn id="118" dur="1" fill="hold">
                                          <p:stCondLst>
                                            <p:cond delay="0"/>
                                          </p:stCondLst>
                                        </p:cTn>
                                        <p:tgtEl>
                                          <p:spTgt spid="149"/>
                                        </p:tgtEl>
                                        <p:attrNameLst>
                                          <p:attrName>style.visibility</p:attrName>
                                        </p:attrNameLst>
                                      </p:cBhvr>
                                      <p:to>
                                        <p:strVal val="visible"/>
                                      </p:to>
                                    </p:set>
                                    <p:anim calcmode="lin" valueType="num">
                                      <p:cBhvr additive="base">
                                        <p:cTn id="119" dur="500" fill="hold"/>
                                        <p:tgtEl>
                                          <p:spTgt spid="149"/>
                                        </p:tgtEl>
                                        <p:attrNameLst>
                                          <p:attrName>ppt_x</p:attrName>
                                        </p:attrNameLst>
                                      </p:cBhvr>
                                      <p:tavLst>
                                        <p:tav tm="0">
                                          <p:val>
                                            <p:strVal val="#ppt_x"/>
                                          </p:val>
                                        </p:tav>
                                        <p:tav tm="100000">
                                          <p:val>
                                            <p:strVal val="#ppt_x"/>
                                          </p:val>
                                        </p:tav>
                                      </p:tavLst>
                                    </p:anim>
                                    <p:anim calcmode="lin" valueType="num">
                                      <p:cBhvr additive="base">
                                        <p:cTn id="120" dur="500" fill="hold"/>
                                        <p:tgtEl>
                                          <p:spTgt spid="149"/>
                                        </p:tgtEl>
                                        <p:attrNameLst>
                                          <p:attrName>ppt_y</p:attrName>
                                        </p:attrNameLst>
                                      </p:cBhvr>
                                      <p:tavLst>
                                        <p:tav tm="0">
                                          <p:val>
                                            <p:strVal val="1+#ppt_h/2"/>
                                          </p:val>
                                        </p:tav>
                                        <p:tav tm="100000">
                                          <p:val>
                                            <p:strVal val="#ppt_y"/>
                                          </p:val>
                                        </p:tav>
                                      </p:tavLst>
                                    </p:anim>
                                  </p:childTnLst>
                                </p:cTn>
                              </p:par>
                              <p:par>
                                <p:cTn id="121" presetID="2" presetClass="entr" presetSubtype="4" fill="hold" nodeType="withEffect">
                                  <p:stCondLst>
                                    <p:cond delay="0"/>
                                  </p:stCondLst>
                                  <p:childTnLst>
                                    <p:set>
                                      <p:cBhvr>
                                        <p:cTn id="122" dur="1" fill="hold">
                                          <p:stCondLst>
                                            <p:cond delay="0"/>
                                          </p:stCondLst>
                                        </p:cTn>
                                        <p:tgtEl>
                                          <p:spTgt spid="112"/>
                                        </p:tgtEl>
                                        <p:attrNameLst>
                                          <p:attrName>style.visibility</p:attrName>
                                        </p:attrNameLst>
                                      </p:cBhvr>
                                      <p:to>
                                        <p:strVal val="visible"/>
                                      </p:to>
                                    </p:set>
                                    <p:anim calcmode="lin" valueType="num">
                                      <p:cBhvr additive="base">
                                        <p:cTn id="123" dur="500" fill="hold"/>
                                        <p:tgtEl>
                                          <p:spTgt spid="112"/>
                                        </p:tgtEl>
                                        <p:attrNameLst>
                                          <p:attrName>ppt_x</p:attrName>
                                        </p:attrNameLst>
                                      </p:cBhvr>
                                      <p:tavLst>
                                        <p:tav tm="0">
                                          <p:val>
                                            <p:strVal val="#ppt_x"/>
                                          </p:val>
                                        </p:tav>
                                        <p:tav tm="100000">
                                          <p:val>
                                            <p:strVal val="#ppt_x"/>
                                          </p:val>
                                        </p:tav>
                                      </p:tavLst>
                                    </p:anim>
                                    <p:anim calcmode="lin" valueType="num">
                                      <p:cBhvr additive="base">
                                        <p:cTn id="124" dur="500" fill="hold"/>
                                        <p:tgtEl>
                                          <p:spTgt spid="112"/>
                                        </p:tgtEl>
                                        <p:attrNameLst>
                                          <p:attrName>ppt_y</p:attrName>
                                        </p:attrNameLst>
                                      </p:cBhvr>
                                      <p:tavLst>
                                        <p:tav tm="0">
                                          <p:val>
                                            <p:strVal val="1+#ppt_h/2"/>
                                          </p:val>
                                        </p:tav>
                                        <p:tav tm="100000">
                                          <p:val>
                                            <p:strVal val="#ppt_y"/>
                                          </p:val>
                                        </p:tav>
                                      </p:tavLst>
                                    </p:anim>
                                  </p:childTnLst>
                                </p:cTn>
                              </p:par>
                              <p:par>
                                <p:cTn id="125" presetID="2" presetClass="entr" presetSubtype="4" fill="hold" nodeType="withEffect">
                                  <p:stCondLst>
                                    <p:cond delay="0"/>
                                  </p:stCondLst>
                                  <p:childTnLst>
                                    <p:set>
                                      <p:cBhvr>
                                        <p:cTn id="126" dur="1" fill="hold">
                                          <p:stCondLst>
                                            <p:cond delay="0"/>
                                          </p:stCondLst>
                                        </p:cTn>
                                        <p:tgtEl>
                                          <p:spTgt spid="113"/>
                                        </p:tgtEl>
                                        <p:attrNameLst>
                                          <p:attrName>style.visibility</p:attrName>
                                        </p:attrNameLst>
                                      </p:cBhvr>
                                      <p:to>
                                        <p:strVal val="visible"/>
                                      </p:to>
                                    </p:set>
                                    <p:anim calcmode="lin" valueType="num">
                                      <p:cBhvr additive="base">
                                        <p:cTn id="127" dur="500" fill="hold"/>
                                        <p:tgtEl>
                                          <p:spTgt spid="113"/>
                                        </p:tgtEl>
                                        <p:attrNameLst>
                                          <p:attrName>ppt_x</p:attrName>
                                        </p:attrNameLst>
                                      </p:cBhvr>
                                      <p:tavLst>
                                        <p:tav tm="0">
                                          <p:val>
                                            <p:strVal val="#ppt_x"/>
                                          </p:val>
                                        </p:tav>
                                        <p:tav tm="100000">
                                          <p:val>
                                            <p:strVal val="#ppt_x"/>
                                          </p:val>
                                        </p:tav>
                                      </p:tavLst>
                                    </p:anim>
                                    <p:anim calcmode="lin" valueType="num">
                                      <p:cBhvr additive="base">
                                        <p:cTn id="128" dur="500" fill="hold"/>
                                        <p:tgtEl>
                                          <p:spTgt spid="113"/>
                                        </p:tgtEl>
                                        <p:attrNameLst>
                                          <p:attrName>ppt_y</p:attrName>
                                        </p:attrNameLst>
                                      </p:cBhvr>
                                      <p:tavLst>
                                        <p:tav tm="0">
                                          <p:val>
                                            <p:strVal val="1+#ppt_h/2"/>
                                          </p:val>
                                        </p:tav>
                                        <p:tav tm="100000">
                                          <p:val>
                                            <p:strVal val="#ppt_y"/>
                                          </p:val>
                                        </p:tav>
                                      </p:tavLst>
                                    </p:anim>
                                  </p:childTnLst>
                                </p:cTn>
                              </p:par>
                              <p:par>
                                <p:cTn id="129" presetID="2" presetClass="entr" presetSubtype="4" fill="hold" grpId="0" nodeType="withEffect">
                                  <p:stCondLst>
                                    <p:cond delay="0"/>
                                  </p:stCondLst>
                                  <p:childTnLst>
                                    <p:set>
                                      <p:cBhvr>
                                        <p:cTn id="130" dur="1" fill="hold">
                                          <p:stCondLst>
                                            <p:cond delay="0"/>
                                          </p:stCondLst>
                                        </p:cTn>
                                        <p:tgtEl>
                                          <p:spTgt spid="117"/>
                                        </p:tgtEl>
                                        <p:attrNameLst>
                                          <p:attrName>style.visibility</p:attrName>
                                        </p:attrNameLst>
                                      </p:cBhvr>
                                      <p:to>
                                        <p:strVal val="visible"/>
                                      </p:to>
                                    </p:set>
                                    <p:anim calcmode="lin" valueType="num">
                                      <p:cBhvr additive="base">
                                        <p:cTn id="131" dur="500" fill="hold"/>
                                        <p:tgtEl>
                                          <p:spTgt spid="117"/>
                                        </p:tgtEl>
                                        <p:attrNameLst>
                                          <p:attrName>ppt_x</p:attrName>
                                        </p:attrNameLst>
                                      </p:cBhvr>
                                      <p:tavLst>
                                        <p:tav tm="0">
                                          <p:val>
                                            <p:strVal val="#ppt_x"/>
                                          </p:val>
                                        </p:tav>
                                        <p:tav tm="100000">
                                          <p:val>
                                            <p:strVal val="#ppt_x"/>
                                          </p:val>
                                        </p:tav>
                                      </p:tavLst>
                                    </p:anim>
                                    <p:anim calcmode="lin" valueType="num">
                                      <p:cBhvr additive="base">
                                        <p:cTn id="132" dur="500" fill="hold"/>
                                        <p:tgtEl>
                                          <p:spTgt spid="117"/>
                                        </p:tgtEl>
                                        <p:attrNameLst>
                                          <p:attrName>ppt_y</p:attrName>
                                        </p:attrNameLst>
                                      </p:cBhvr>
                                      <p:tavLst>
                                        <p:tav tm="0">
                                          <p:val>
                                            <p:strVal val="1+#ppt_h/2"/>
                                          </p:val>
                                        </p:tav>
                                        <p:tav tm="100000">
                                          <p:val>
                                            <p:strVal val="#ppt_y"/>
                                          </p:val>
                                        </p:tav>
                                      </p:tavLst>
                                    </p:anim>
                                  </p:childTnLst>
                                </p:cTn>
                              </p:par>
                            </p:childTnLst>
                          </p:cTn>
                        </p:par>
                      </p:childTnLst>
                    </p:cTn>
                  </p:par>
                  <p:par>
                    <p:cTn id="133" fill="hold">
                      <p:stCondLst>
                        <p:cond delay="indefinite"/>
                      </p:stCondLst>
                      <p:childTnLst>
                        <p:par>
                          <p:cTn id="134" fill="hold">
                            <p:stCondLst>
                              <p:cond delay="0"/>
                            </p:stCondLst>
                            <p:childTnLst>
                              <p:par>
                                <p:cTn id="135" presetID="2" presetClass="entr" presetSubtype="4" fill="hold" grpId="0" nodeType="clickEffect">
                                  <p:stCondLst>
                                    <p:cond delay="0"/>
                                  </p:stCondLst>
                                  <p:childTnLst>
                                    <p:set>
                                      <p:cBhvr>
                                        <p:cTn id="136" dur="1" fill="hold">
                                          <p:stCondLst>
                                            <p:cond delay="0"/>
                                          </p:stCondLst>
                                        </p:cTn>
                                        <p:tgtEl>
                                          <p:spTgt spid="91"/>
                                        </p:tgtEl>
                                        <p:attrNameLst>
                                          <p:attrName>style.visibility</p:attrName>
                                        </p:attrNameLst>
                                      </p:cBhvr>
                                      <p:to>
                                        <p:strVal val="visible"/>
                                      </p:to>
                                    </p:set>
                                    <p:anim calcmode="lin" valueType="num">
                                      <p:cBhvr additive="base">
                                        <p:cTn id="137" dur="500" fill="hold"/>
                                        <p:tgtEl>
                                          <p:spTgt spid="91"/>
                                        </p:tgtEl>
                                        <p:attrNameLst>
                                          <p:attrName>ppt_x</p:attrName>
                                        </p:attrNameLst>
                                      </p:cBhvr>
                                      <p:tavLst>
                                        <p:tav tm="0">
                                          <p:val>
                                            <p:strVal val="#ppt_x"/>
                                          </p:val>
                                        </p:tav>
                                        <p:tav tm="100000">
                                          <p:val>
                                            <p:strVal val="#ppt_x"/>
                                          </p:val>
                                        </p:tav>
                                      </p:tavLst>
                                    </p:anim>
                                    <p:anim calcmode="lin" valueType="num">
                                      <p:cBhvr additive="base">
                                        <p:cTn id="138" dur="500" fill="hold"/>
                                        <p:tgtEl>
                                          <p:spTgt spid="91"/>
                                        </p:tgtEl>
                                        <p:attrNameLst>
                                          <p:attrName>ppt_y</p:attrName>
                                        </p:attrNameLst>
                                      </p:cBhvr>
                                      <p:tavLst>
                                        <p:tav tm="0">
                                          <p:val>
                                            <p:strVal val="1+#ppt_h/2"/>
                                          </p:val>
                                        </p:tav>
                                        <p:tav tm="100000">
                                          <p:val>
                                            <p:strVal val="#ppt_y"/>
                                          </p:val>
                                        </p:tav>
                                      </p:tavLst>
                                    </p:anim>
                                  </p:childTnLst>
                                </p:cTn>
                              </p:par>
                              <p:par>
                                <p:cTn id="139" presetID="2" presetClass="entr" presetSubtype="4" fill="hold" nodeType="withEffect">
                                  <p:stCondLst>
                                    <p:cond delay="0"/>
                                  </p:stCondLst>
                                  <p:childTnLst>
                                    <p:set>
                                      <p:cBhvr>
                                        <p:cTn id="140" dur="1" fill="hold">
                                          <p:stCondLst>
                                            <p:cond delay="0"/>
                                          </p:stCondLst>
                                        </p:cTn>
                                        <p:tgtEl>
                                          <p:spTgt spid="88"/>
                                        </p:tgtEl>
                                        <p:attrNameLst>
                                          <p:attrName>style.visibility</p:attrName>
                                        </p:attrNameLst>
                                      </p:cBhvr>
                                      <p:to>
                                        <p:strVal val="visible"/>
                                      </p:to>
                                    </p:set>
                                    <p:anim calcmode="lin" valueType="num">
                                      <p:cBhvr additive="base">
                                        <p:cTn id="141" dur="500" fill="hold"/>
                                        <p:tgtEl>
                                          <p:spTgt spid="88"/>
                                        </p:tgtEl>
                                        <p:attrNameLst>
                                          <p:attrName>ppt_x</p:attrName>
                                        </p:attrNameLst>
                                      </p:cBhvr>
                                      <p:tavLst>
                                        <p:tav tm="0">
                                          <p:val>
                                            <p:strVal val="#ppt_x"/>
                                          </p:val>
                                        </p:tav>
                                        <p:tav tm="100000">
                                          <p:val>
                                            <p:strVal val="#ppt_x"/>
                                          </p:val>
                                        </p:tav>
                                      </p:tavLst>
                                    </p:anim>
                                    <p:anim calcmode="lin" valueType="num">
                                      <p:cBhvr additive="base">
                                        <p:cTn id="142" dur="500" fill="hold"/>
                                        <p:tgtEl>
                                          <p:spTgt spid="88"/>
                                        </p:tgtEl>
                                        <p:attrNameLst>
                                          <p:attrName>ppt_y</p:attrName>
                                        </p:attrNameLst>
                                      </p:cBhvr>
                                      <p:tavLst>
                                        <p:tav tm="0">
                                          <p:val>
                                            <p:strVal val="1+#ppt_h/2"/>
                                          </p:val>
                                        </p:tav>
                                        <p:tav tm="100000">
                                          <p:val>
                                            <p:strVal val="#ppt_y"/>
                                          </p:val>
                                        </p:tav>
                                      </p:tavLst>
                                    </p:anim>
                                  </p:childTnLst>
                                </p:cTn>
                              </p:par>
                              <p:par>
                                <p:cTn id="143" presetID="2" presetClass="entr" presetSubtype="4" fill="hold" nodeType="withEffect">
                                  <p:stCondLst>
                                    <p:cond delay="0"/>
                                  </p:stCondLst>
                                  <p:childTnLst>
                                    <p:set>
                                      <p:cBhvr>
                                        <p:cTn id="144" dur="1" fill="hold">
                                          <p:stCondLst>
                                            <p:cond delay="0"/>
                                          </p:stCondLst>
                                        </p:cTn>
                                        <p:tgtEl>
                                          <p:spTgt spid="115"/>
                                        </p:tgtEl>
                                        <p:attrNameLst>
                                          <p:attrName>style.visibility</p:attrName>
                                        </p:attrNameLst>
                                      </p:cBhvr>
                                      <p:to>
                                        <p:strVal val="visible"/>
                                      </p:to>
                                    </p:set>
                                    <p:anim calcmode="lin" valueType="num">
                                      <p:cBhvr additive="base">
                                        <p:cTn id="145" dur="500" fill="hold"/>
                                        <p:tgtEl>
                                          <p:spTgt spid="115"/>
                                        </p:tgtEl>
                                        <p:attrNameLst>
                                          <p:attrName>ppt_x</p:attrName>
                                        </p:attrNameLst>
                                      </p:cBhvr>
                                      <p:tavLst>
                                        <p:tav tm="0">
                                          <p:val>
                                            <p:strVal val="#ppt_x"/>
                                          </p:val>
                                        </p:tav>
                                        <p:tav tm="100000">
                                          <p:val>
                                            <p:strVal val="#ppt_x"/>
                                          </p:val>
                                        </p:tav>
                                      </p:tavLst>
                                    </p:anim>
                                    <p:anim calcmode="lin" valueType="num">
                                      <p:cBhvr additive="base">
                                        <p:cTn id="146" dur="500" fill="hold"/>
                                        <p:tgtEl>
                                          <p:spTgt spid="115"/>
                                        </p:tgtEl>
                                        <p:attrNameLst>
                                          <p:attrName>ppt_y</p:attrName>
                                        </p:attrNameLst>
                                      </p:cBhvr>
                                      <p:tavLst>
                                        <p:tav tm="0">
                                          <p:val>
                                            <p:strVal val="1+#ppt_h/2"/>
                                          </p:val>
                                        </p:tav>
                                        <p:tav tm="100000">
                                          <p:val>
                                            <p:strVal val="#ppt_y"/>
                                          </p:val>
                                        </p:tav>
                                      </p:tavLst>
                                    </p:anim>
                                  </p:childTnLst>
                                </p:cTn>
                              </p:par>
                              <p:par>
                                <p:cTn id="147" presetID="2" presetClass="entr" presetSubtype="4" fill="hold" grpId="0" nodeType="withEffect">
                                  <p:stCondLst>
                                    <p:cond delay="0"/>
                                  </p:stCondLst>
                                  <p:childTnLst>
                                    <p:set>
                                      <p:cBhvr>
                                        <p:cTn id="148" dur="1" fill="hold">
                                          <p:stCondLst>
                                            <p:cond delay="0"/>
                                          </p:stCondLst>
                                        </p:cTn>
                                        <p:tgtEl>
                                          <p:spTgt spid="118"/>
                                        </p:tgtEl>
                                        <p:attrNameLst>
                                          <p:attrName>style.visibility</p:attrName>
                                        </p:attrNameLst>
                                      </p:cBhvr>
                                      <p:to>
                                        <p:strVal val="visible"/>
                                      </p:to>
                                    </p:set>
                                    <p:anim calcmode="lin" valueType="num">
                                      <p:cBhvr additive="base">
                                        <p:cTn id="149" dur="500" fill="hold"/>
                                        <p:tgtEl>
                                          <p:spTgt spid="118"/>
                                        </p:tgtEl>
                                        <p:attrNameLst>
                                          <p:attrName>ppt_x</p:attrName>
                                        </p:attrNameLst>
                                      </p:cBhvr>
                                      <p:tavLst>
                                        <p:tav tm="0">
                                          <p:val>
                                            <p:strVal val="#ppt_x"/>
                                          </p:val>
                                        </p:tav>
                                        <p:tav tm="100000">
                                          <p:val>
                                            <p:strVal val="#ppt_x"/>
                                          </p:val>
                                        </p:tav>
                                      </p:tavLst>
                                    </p:anim>
                                    <p:anim calcmode="lin" valueType="num">
                                      <p:cBhvr additive="base">
                                        <p:cTn id="150" dur="500" fill="hold"/>
                                        <p:tgtEl>
                                          <p:spTgt spid="1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6" grpId="0" animBg="1"/>
      <p:bldP spid="8" grpId="0" animBg="1"/>
      <p:bldP spid="9" grpId="0" animBg="1"/>
      <p:bldP spid="10" grpId="0" animBg="1"/>
      <p:bldP spid="24" grpId="0" animBg="1"/>
      <p:bldP spid="84" grpId="0"/>
      <p:bldP spid="4" grpId="0" animBg="1"/>
      <p:bldP spid="55" grpId="0" animBg="1"/>
      <p:bldP spid="116" grpId="0" animBg="1"/>
      <p:bldP spid="117" grpId="0" animBg="1"/>
      <p:bldP spid="118" grpId="0" animBg="1"/>
      <p:bldP spid="13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821699" y="793244"/>
            <a:ext cx="3490781" cy="553920"/>
          </a:xfrm>
        </p:spPr>
        <p:txBody>
          <a:bodyPr/>
          <a:lstStyle/>
          <a:p>
            <a:r>
              <a:rPr lang="en-US"/>
              <a:t>Agenda</a:t>
            </a:r>
          </a:p>
        </p:txBody>
      </p:sp>
      <p:sp>
        <p:nvSpPr>
          <p:cNvPr id="16" name="Content Placeholder 3">
            <a:extLst>
              <a:ext uri="{FF2B5EF4-FFF2-40B4-BE49-F238E27FC236}">
                <a16:creationId xmlns:a16="http://schemas.microsoft.com/office/drawing/2014/main" id="{DB4BC256-5BF6-478C-99B0-0E86E5B6550E}"/>
              </a:ext>
            </a:extLst>
          </p:cNvPr>
          <p:cNvSpPr txBox="1">
            <a:spLocks/>
          </p:cNvSpPr>
          <p:nvPr/>
        </p:nvSpPr>
        <p:spPr>
          <a:xfrm>
            <a:off x="4704965" y="1666132"/>
            <a:ext cx="5096510"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2353" b="1">
                <a:solidFill>
                  <a:schemeClr val="tx2"/>
                </a:solidFill>
              </a:rPr>
              <a:t>1</a:t>
            </a:r>
            <a:r>
              <a:rPr lang="en-US" sz="2353" b="1"/>
              <a:t>  Orchestration</a:t>
            </a:r>
          </a:p>
          <a:p>
            <a:pPr marL="281677" lvl="1" indent="0">
              <a:buNone/>
            </a:pPr>
            <a:r>
              <a:rPr lang="en-US" sz="1961">
                <a:solidFill>
                  <a:schemeClr val="tx1"/>
                </a:solidFill>
              </a:rPr>
              <a:t>Synapse pipelines</a:t>
            </a:r>
          </a:p>
          <a:p>
            <a:pPr marL="0" indent="0">
              <a:buNone/>
            </a:pPr>
            <a:endParaRPr lang="en-US" sz="2353"/>
          </a:p>
        </p:txBody>
      </p:sp>
      <p:sp>
        <p:nvSpPr>
          <p:cNvPr id="22" name="Content Placeholder 3">
            <a:extLst>
              <a:ext uri="{FF2B5EF4-FFF2-40B4-BE49-F238E27FC236}">
                <a16:creationId xmlns:a16="http://schemas.microsoft.com/office/drawing/2014/main" id="{E483C5AD-4ED2-487F-8F8C-791FA6DC8E7F}"/>
              </a:ext>
            </a:extLst>
          </p:cNvPr>
          <p:cNvSpPr txBox="1">
            <a:spLocks/>
          </p:cNvSpPr>
          <p:nvPr/>
        </p:nvSpPr>
        <p:spPr>
          <a:xfrm>
            <a:off x="4704965" y="3284791"/>
            <a:ext cx="5216384"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2353" b="1">
                <a:solidFill>
                  <a:schemeClr val="tx2"/>
                </a:solidFill>
              </a:rPr>
              <a:t>2</a:t>
            </a:r>
            <a:r>
              <a:rPr lang="en-US" sz="2353" b="1"/>
              <a:t>  Ingest files to tables</a:t>
            </a:r>
          </a:p>
          <a:p>
            <a:pPr marL="281677" lvl="1" indent="0">
              <a:buNone/>
            </a:pPr>
            <a:r>
              <a:rPr lang="en-US" sz="1961">
                <a:solidFill>
                  <a:schemeClr val="tx1"/>
                </a:solidFill>
              </a:rPr>
              <a:t>Copy versus CTAS</a:t>
            </a:r>
          </a:p>
          <a:p>
            <a:pPr marL="0" indent="0">
              <a:buNone/>
            </a:pPr>
            <a:endParaRPr lang="en-US" sz="2353"/>
          </a:p>
        </p:txBody>
      </p:sp>
      <p:sp>
        <p:nvSpPr>
          <p:cNvPr id="23" name="Content Placeholder 3">
            <a:extLst>
              <a:ext uri="{FF2B5EF4-FFF2-40B4-BE49-F238E27FC236}">
                <a16:creationId xmlns:a16="http://schemas.microsoft.com/office/drawing/2014/main" id="{BD84EAB6-A22D-4F47-9531-ED0E93B9DA5A}"/>
              </a:ext>
            </a:extLst>
          </p:cNvPr>
          <p:cNvSpPr txBox="1">
            <a:spLocks/>
          </p:cNvSpPr>
          <p:nvPr/>
        </p:nvSpPr>
        <p:spPr>
          <a:xfrm>
            <a:off x="4704965" y="4903449"/>
            <a:ext cx="5216384"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2353" b="1">
                <a:solidFill>
                  <a:schemeClr val="tx2"/>
                </a:solidFill>
              </a:rPr>
              <a:t>3</a:t>
            </a:r>
            <a:r>
              <a:rPr lang="en-US" sz="2353" b="1"/>
              <a:t>  Best practices</a:t>
            </a:r>
          </a:p>
          <a:p>
            <a:pPr marL="281677" lvl="1" indent="0">
              <a:buNone/>
            </a:pPr>
            <a:r>
              <a:rPr lang="en-US" sz="1961">
                <a:solidFill>
                  <a:schemeClr val="tx1"/>
                </a:solidFill>
              </a:rPr>
              <a:t>Various ingest and storage best practices</a:t>
            </a:r>
          </a:p>
          <a:p>
            <a:pPr marL="0" indent="0">
              <a:buNone/>
            </a:pPr>
            <a:endParaRPr lang="en-US" sz="2353"/>
          </a:p>
        </p:txBody>
      </p:sp>
      <p:pic>
        <p:nvPicPr>
          <p:cNvPr id="4" name="Picture 3">
            <a:extLst>
              <a:ext uri="{FF2B5EF4-FFF2-40B4-BE49-F238E27FC236}">
                <a16:creationId xmlns:a16="http://schemas.microsoft.com/office/drawing/2014/main" id="{9057937D-6520-485B-8080-FB7259B664D8}"/>
              </a:ext>
            </a:extLst>
          </p:cNvPr>
          <p:cNvPicPr>
            <a:picLocks noChangeAspect="1"/>
          </p:cNvPicPr>
          <p:nvPr/>
        </p:nvPicPr>
        <p:blipFill rotWithShape="1">
          <a:blip r:embed="rId4"/>
          <a:srcRect l="34893" t="385" r="32121" b="385"/>
          <a:stretch/>
        </p:blipFill>
        <p:spPr>
          <a:xfrm flipH="1">
            <a:off x="0" y="487"/>
            <a:ext cx="4403009" cy="6857026"/>
          </a:xfrm>
          <a:prstGeom prst="rect">
            <a:avLst/>
          </a:prstGeom>
          <a:noFill/>
        </p:spPr>
      </p:pic>
    </p:spTree>
    <p:custDataLst>
      <p:tags r:id="rId1"/>
    </p:custDataLst>
    <p:extLst>
      <p:ext uri="{BB962C8B-B14F-4D97-AF65-F5344CB8AC3E}">
        <p14:creationId xmlns:p14="http://schemas.microsoft.com/office/powerpoint/2010/main" val="172433738"/>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886EC9-54A6-4E5E-BC02-F5A97CA22B36}"/>
              </a:ext>
            </a:extLst>
          </p:cNvPr>
          <p:cNvSpPr txBox="1"/>
          <p:nvPr/>
        </p:nvSpPr>
        <p:spPr>
          <a:xfrm>
            <a:off x="6537911" y="-754803"/>
            <a:ext cx="5654090" cy="561211"/>
          </a:xfrm>
          <a:prstGeom prst="rect">
            <a:avLst/>
          </a:prstGeom>
          <a:solidFill>
            <a:srgbClr val="FF0066"/>
          </a:solidFill>
        </p:spPr>
        <p:txBody>
          <a:bodyPr wrap="square" lIns="179285" tIns="143428" rIns="179285" bIns="143428" rtlCol="0">
            <a:spAutoFit/>
          </a:bodyPr>
          <a:lstStyle/>
          <a:p>
            <a:pPr>
              <a:lnSpc>
                <a:spcPct val="90000"/>
              </a:lnSpc>
              <a:spcAft>
                <a:spcPts val="588"/>
              </a:spcAft>
            </a:pPr>
            <a:r>
              <a:rPr lang="en-US" sz="1961" dirty="0">
                <a:solidFill>
                  <a:schemeClr val="bg1"/>
                </a:solidFill>
              </a:rPr>
              <a:t>Thank You slide</a:t>
            </a:r>
          </a:p>
        </p:txBody>
      </p:sp>
      <p:sp>
        <p:nvSpPr>
          <p:cNvPr id="3" name="Title 2">
            <a:extLst>
              <a:ext uri="{FF2B5EF4-FFF2-40B4-BE49-F238E27FC236}">
                <a16:creationId xmlns:a16="http://schemas.microsoft.com/office/drawing/2014/main" id="{581BBE84-9D13-41FD-AB94-48384D386832}"/>
              </a:ext>
            </a:extLst>
          </p:cNvPr>
          <p:cNvSpPr txBox="1">
            <a:spLocks/>
          </p:cNvSpPr>
          <p:nvPr/>
        </p:nvSpPr>
        <p:spPr>
          <a:xfrm>
            <a:off x="493345" y="3035864"/>
            <a:ext cx="9144000" cy="498527"/>
          </a:xfrm>
          <a:prstGeom prst="rect">
            <a:avLst/>
          </a:prstGeom>
        </p:spPr>
        <p:txBody>
          <a:bodyPr/>
          <a:lst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00" dirty="0">
                <a:solidFill>
                  <a:schemeClr val="bg1"/>
                </a:solidFill>
              </a:rPr>
              <a:t>Thank you</a:t>
            </a:r>
          </a:p>
        </p:txBody>
      </p:sp>
    </p:spTree>
    <p:custDataLst>
      <p:tags r:id="rId1"/>
    </p:custDataLst>
    <p:extLst>
      <p:ext uri="{BB962C8B-B14F-4D97-AF65-F5344CB8AC3E}">
        <p14:creationId xmlns:p14="http://schemas.microsoft.com/office/powerpoint/2010/main" val="3775267537"/>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FCBBE9-F8A0-45C4-9997-715ABE53BAA4}"/>
              </a:ext>
            </a:extLst>
          </p:cNvPr>
          <p:cNvSpPr>
            <a:spLocks noGrp="1"/>
          </p:cNvSpPr>
          <p:nvPr>
            <p:ph type="title"/>
          </p:nvPr>
        </p:nvSpPr>
        <p:spPr>
          <a:xfrm>
            <a:off x="584201" y="2990654"/>
            <a:ext cx="5083629" cy="543108"/>
          </a:xfrm>
        </p:spPr>
        <p:txBody>
          <a:bodyPr/>
          <a:lstStyle/>
          <a:p>
            <a:r>
              <a:rPr lang="en-US" dirty="0"/>
              <a:t>Data Transformations</a:t>
            </a:r>
          </a:p>
        </p:txBody>
      </p:sp>
      <p:sp>
        <p:nvSpPr>
          <p:cNvPr id="2" name="Text Placeholder 1"/>
          <p:cNvSpPr>
            <a:spLocks noGrp="1"/>
          </p:cNvSpPr>
          <p:nvPr>
            <p:ph type="body" sz="quarter" idx="12"/>
          </p:nvPr>
        </p:nvSpPr>
        <p:spPr>
          <a:xfrm>
            <a:off x="584200" y="3962401"/>
            <a:ext cx="5084064" cy="301749"/>
          </a:xfrm>
        </p:spPr>
        <p:txBody>
          <a:bodyPr/>
          <a:lstStyle/>
          <a:p>
            <a:r>
              <a:rPr lang="en-US" dirty="0"/>
              <a:t>Ciprian Jichici</a:t>
            </a:r>
          </a:p>
        </p:txBody>
      </p:sp>
    </p:spTree>
    <p:custDataLst>
      <p:tags r:id="rId1"/>
    </p:custDataLst>
    <p:extLst>
      <p:ext uri="{BB962C8B-B14F-4D97-AF65-F5344CB8AC3E}">
        <p14:creationId xmlns:p14="http://schemas.microsoft.com/office/powerpoint/2010/main" val="9448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3">
            <a:extLst>
              <a:ext uri="{FF2B5EF4-FFF2-40B4-BE49-F238E27FC236}">
                <a16:creationId xmlns:a16="http://schemas.microsoft.com/office/drawing/2014/main" id="{BD84EAB6-A22D-4F47-9531-ED0E93B9DA5A}"/>
              </a:ext>
            </a:extLst>
          </p:cNvPr>
          <p:cNvSpPr txBox="1">
            <a:spLocks/>
          </p:cNvSpPr>
          <p:nvPr/>
        </p:nvSpPr>
        <p:spPr>
          <a:xfrm>
            <a:off x="4704965" y="3011463"/>
            <a:ext cx="3250729"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1961" b="1" dirty="0">
                <a:solidFill>
                  <a:schemeClr val="tx2"/>
                </a:solidFill>
              </a:rPr>
              <a:t>2</a:t>
            </a:r>
            <a:r>
              <a:rPr lang="en-US" sz="1961" b="1" dirty="0"/>
              <a:t>  Serverless transforms</a:t>
            </a:r>
          </a:p>
          <a:p>
            <a:pPr marL="281677" lvl="1" indent="0">
              <a:buNone/>
            </a:pPr>
            <a:r>
              <a:rPr lang="en-US" sz="1765" dirty="0">
                <a:solidFill>
                  <a:schemeClr val="tx1"/>
                </a:solidFill>
              </a:rPr>
              <a:t>Use Azure Synapse SQL Serverless to transform data with SQL scripts.</a:t>
            </a:r>
          </a:p>
          <a:p>
            <a:pPr marL="0" indent="0">
              <a:buNone/>
            </a:pPr>
            <a:endParaRPr lang="en-US" sz="1961" dirty="0"/>
          </a:p>
        </p:txBody>
      </p:sp>
      <p:sp>
        <p:nvSpPr>
          <p:cNvPr id="3" name="Title 2"/>
          <p:cNvSpPr>
            <a:spLocks noGrp="1"/>
          </p:cNvSpPr>
          <p:nvPr>
            <p:ph type="title"/>
          </p:nvPr>
        </p:nvSpPr>
        <p:spPr>
          <a:xfrm>
            <a:off x="4821699" y="793244"/>
            <a:ext cx="3490781" cy="553920"/>
          </a:xfrm>
        </p:spPr>
        <p:txBody>
          <a:bodyPr/>
          <a:lstStyle/>
          <a:p>
            <a:r>
              <a:rPr lang="en-US"/>
              <a:t>Agenda</a:t>
            </a:r>
          </a:p>
        </p:txBody>
      </p:sp>
      <p:sp>
        <p:nvSpPr>
          <p:cNvPr id="16" name="Content Placeholder 3">
            <a:extLst>
              <a:ext uri="{FF2B5EF4-FFF2-40B4-BE49-F238E27FC236}">
                <a16:creationId xmlns:a16="http://schemas.microsoft.com/office/drawing/2014/main" id="{DB4BC256-5BF6-478C-99B0-0E86E5B6550E}"/>
              </a:ext>
            </a:extLst>
          </p:cNvPr>
          <p:cNvSpPr txBox="1">
            <a:spLocks/>
          </p:cNvSpPr>
          <p:nvPr/>
        </p:nvSpPr>
        <p:spPr>
          <a:xfrm>
            <a:off x="4704966" y="1666132"/>
            <a:ext cx="3390819"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1961" b="1" dirty="0">
                <a:solidFill>
                  <a:schemeClr val="tx2"/>
                </a:solidFill>
              </a:rPr>
              <a:t>1</a:t>
            </a:r>
            <a:r>
              <a:rPr lang="en-US" sz="1961" b="1" dirty="0"/>
              <a:t>  Transform with Pipelines</a:t>
            </a:r>
          </a:p>
          <a:p>
            <a:pPr marL="281677" lvl="1" indent="0">
              <a:buNone/>
            </a:pPr>
            <a:r>
              <a:rPr lang="en-US" sz="1765" dirty="0">
                <a:solidFill>
                  <a:schemeClr val="tx1"/>
                </a:solidFill>
              </a:rPr>
              <a:t>Understanding and exploring the data.</a:t>
            </a:r>
          </a:p>
          <a:p>
            <a:pPr marL="0" indent="0">
              <a:buNone/>
            </a:pPr>
            <a:endParaRPr lang="en-US" sz="1961" dirty="0"/>
          </a:p>
        </p:txBody>
      </p:sp>
      <p:sp>
        <p:nvSpPr>
          <p:cNvPr id="24" name="Content Placeholder 3">
            <a:extLst>
              <a:ext uri="{FF2B5EF4-FFF2-40B4-BE49-F238E27FC236}">
                <a16:creationId xmlns:a16="http://schemas.microsoft.com/office/drawing/2014/main" id="{4E5BF6B2-0FE1-443B-9F1E-C7FD7C267DF1}"/>
              </a:ext>
            </a:extLst>
          </p:cNvPr>
          <p:cNvSpPr txBox="1">
            <a:spLocks/>
          </p:cNvSpPr>
          <p:nvPr/>
        </p:nvSpPr>
        <p:spPr>
          <a:xfrm>
            <a:off x="4704965" y="4356794"/>
            <a:ext cx="3176027"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1961" b="1" dirty="0">
                <a:solidFill>
                  <a:schemeClr val="tx2"/>
                </a:solidFill>
              </a:rPr>
              <a:t>3</a:t>
            </a:r>
            <a:r>
              <a:rPr lang="en-US" sz="1961" b="1" dirty="0"/>
              <a:t>  Transform with Spark</a:t>
            </a:r>
          </a:p>
          <a:p>
            <a:pPr marL="281677" lvl="1" indent="0">
              <a:buNone/>
            </a:pPr>
            <a:r>
              <a:rPr lang="en-US" sz="1765" dirty="0">
                <a:solidFill>
                  <a:schemeClr val="tx1"/>
                </a:solidFill>
              </a:rPr>
              <a:t>Here we have an example of what the agenda item would look like.</a:t>
            </a:r>
          </a:p>
          <a:p>
            <a:pPr marL="0" indent="0">
              <a:buNone/>
            </a:pPr>
            <a:endParaRPr lang="en-US" sz="1961" dirty="0"/>
          </a:p>
        </p:txBody>
      </p:sp>
      <p:sp>
        <p:nvSpPr>
          <p:cNvPr id="25" name="Content Placeholder 3">
            <a:extLst>
              <a:ext uri="{FF2B5EF4-FFF2-40B4-BE49-F238E27FC236}">
                <a16:creationId xmlns:a16="http://schemas.microsoft.com/office/drawing/2014/main" id="{F9EA0FC9-75E6-4049-9620-7D878D7C7DC5}"/>
              </a:ext>
            </a:extLst>
          </p:cNvPr>
          <p:cNvSpPr txBox="1">
            <a:spLocks/>
          </p:cNvSpPr>
          <p:nvPr/>
        </p:nvSpPr>
        <p:spPr>
          <a:xfrm>
            <a:off x="4704964" y="5702125"/>
            <a:ext cx="3250729"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1961" b="1" dirty="0">
                <a:solidFill>
                  <a:schemeClr val="tx2"/>
                </a:solidFill>
              </a:rPr>
              <a:t>4</a:t>
            </a:r>
            <a:r>
              <a:rPr lang="en-US" sz="1961" b="1" dirty="0"/>
              <a:t>  Best practices</a:t>
            </a:r>
          </a:p>
          <a:p>
            <a:pPr marL="281677" lvl="1" indent="0">
              <a:buNone/>
            </a:pPr>
            <a:r>
              <a:rPr lang="en-US" sz="1765" dirty="0">
                <a:solidFill>
                  <a:schemeClr val="tx1"/>
                </a:solidFill>
              </a:rPr>
              <a:t>Best practices for data transformation.</a:t>
            </a:r>
          </a:p>
          <a:p>
            <a:pPr marL="0" indent="0">
              <a:buNone/>
            </a:pPr>
            <a:endParaRPr lang="en-US" sz="1961" dirty="0"/>
          </a:p>
        </p:txBody>
      </p:sp>
      <p:pic>
        <p:nvPicPr>
          <p:cNvPr id="4" name="Picture 3">
            <a:extLst>
              <a:ext uri="{FF2B5EF4-FFF2-40B4-BE49-F238E27FC236}">
                <a16:creationId xmlns:a16="http://schemas.microsoft.com/office/drawing/2014/main" id="{9057937D-6520-485B-8080-FB7259B664D8}"/>
              </a:ext>
            </a:extLst>
          </p:cNvPr>
          <p:cNvPicPr>
            <a:picLocks noChangeAspect="1"/>
          </p:cNvPicPr>
          <p:nvPr/>
        </p:nvPicPr>
        <p:blipFill rotWithShape="1">
          <a:blip r:embed="rId4"/>
          <a:srcRect l="34893" t="385" r="32121" b="385"/>
          <a:stretch/>
        </p:blipFill>
        <p:spPr>
          <a:xfrm flipH="1">
            <a:off x="0" y="487"/>
            <a:ext cx="4403009" cy="6857026"/>
          </a:xfrm>
          <a:prstGeom prst="rect">
            <a:avLst/>
          </a:prstGeom>
          <a:noFill/>
        </p:spPr>
      </p:pic>
    </p:spTree>
    <p:custDataLst>
      <p:tags r:id="rId1"/>
    </p:custDataLst>
    <p:extLst>
      <p:ext uri="{BB962C8B-B14F-4D97-AF65-F5344CB8AC3E}">
        <p14:creationId xmlns:p14="http://schemas.microsoft.com/office/powerpoint/2010/main" val="2686575331"/>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3" rIns="0" bIns="0" rtlCol="0" anchor="t">
            <a:spAutoFit/>
          </a:bodyPr>
          <a:lstStyle/>
          <a:p>
            <a:pPr marL="12698">
              <a:spcBef>
                <a:spcPts val="105"/>
              </a:spcBef>
            </a:pPr>
            <a:r>
              <a:rPr spc="-40"/>
              <a:t>Typical</a:t>
            </a:r>
            <a:r>
              <a:rPr spc="-25"/>
              <a:t> </a:t>
            </a:r>
            <a:r>
              <a:rPr lang="en-US" spc="-25"/>
              <a:t>Data </a:t>
            </a:r>
            <a:r>
              <a:rPr spc="-40"/>
              <a:t>Transformations</a:t>
            </a:r>
          </a:p>
        </p:txBody>
      </p:sp>
      <p:sp>
        <p:nvSpPr>
          <p:cNvPr id="4" name="Text Placeholder 3">
            <a:extLst>
              <a:ext uri="{FF2B5EF4-FFF2-40B4-BE49-F238E27FC236}">
                <a16:creationId xmlns:a16="http://schemas.microsoft.com/office/drawing/2014/main" id="{F83B91F3-BC58-47CE-9B05-88F56001B1C5}"/>
              </a:ext>
            </a:extLst>
          </p:cNvPr>
          <p:cNvSpPr>
            <a:spLocks noGrp="1"/>
          </p:cNvSpPr>
          <p:nvPr>
            <p:ph type="body" sz="quarter" idx="10"/>
          </p:nvPr>
        </p:nvSpPr>
        <p:spPr>
          <a:xfrm>
            <a:off x="584201" y="1435781"/>
            <a:ext cx="11018520" cy="3481419"/>
          </a:xfrm>
        </p:spPr>
        <p:txBody>
          <a:bodyPr/>
          <a:lstStyle/>
          <a:p>
            <a:pPr marL="241254" indent="-229191">
              <a:spcBef>
                <a:spcPts val="774"/>
              </a:spcBef>
              <a:buFont typeface="Arial"/>
              <a:buChar char="•"/>
              <a:tabLst>
                <a:tab pos="241889" algn="l"/>
              </a:tabLst>
            </a:pPr>
            <a:r>
              <a:rPr lang="en-US" spc="-20">
                <a:latin typeface="Calibri"/>
                <a:cs typeface="Calibri"/>
              </a:rPr>
              <a:t>Create </a:t>
            </a:r>
            <a:r>
              <a:rPr lang="en-US" spc="-25">
                <a:latin typeface="Calibri"/>
                <a:cs typeface="Calibri"/>
              </a:rPr>
              <a:t>persistent </a:t>
            </a:r>
            <a:r>
              <a:rPr lang="en-US" spc="-15">
                <a:latin typeface="Calibri"/>
                <a:cs typeface="Calibri"/>
              </a:rPr>
              <a:t>staging area </a:t>
            </a:r>
            <a:r>
              <a:rPr lang="en-US" spc="-5">
                <a:latin typeface="Calibri"/>
                <a:cs typeface="Calibri"/>
              </a:rPr>
              <a:t>/ </a:t>
            </a:r>
            <a:r>
              <a:rPr lang="en-US" spc="-20">
                <a:latin typeface="Calibri"/>
                <a:cs typeface="Calibri"/>
              </a:rPr>
              <a:t>data</a:t>
            </a:r>
            <a:r>
              <a:rPr lang="en-US" spc="95">
                <a:latin typeface="Calibri"/>
                <a:cs typeface="Calibri"/>
              </a:rPr>
              <a:t> </a:t>
            </a:r>
            <a:r>
              <a:rPr lang="en-US" spc="-10">
                <a:latin typeface="Calibri"/>
                <a:cs typeface="Calibri"/>
              </a:rPr>
              <a:t>vault</a:t>
            </a:r>
            <a:endParaRPr lang="en-US">
              <a:latin typeface="Calibri"/>
              <a:cs typeface="Calibri"/>
            </a:endParaRPr>
          </a:p>
          <a:p>
            <a:pPr marL="241254" indent="-229191">
              <a:spcBef>
                <a:spcPts val="674"/>
              </a:spcBef>
              <a:buFont typeface="Arial"/>
              <a:buChar char="•"/>
              <a:tabLst>
                <a:tab pos="241889" algn="l"/>
              </a:tabLst>
            </a:pPr>
            <a:r>
              <a:rPr lang="en-US" spc="-20">
                <a:latin typeface="Calibri"/>
                <a:cs typeface="Calibri"/>
              </a:rPr>
              <a:t>Standardize data from </a:t>
            </a:r>
            <a:r>
              <a:rPr lang="en-US" spc="-25">
                <a:latin typeface="Calibri"/>
                <a:cs typeface="Calibri"/>
              </a:rPr>
              <a:t>different</a:t>
            </a:r>
            <a:r>
              <a:rPr lang="en-US" spc="95">
                <a:latin typeface="Calibri"/>
                <a:cs typeface="Calibri"/>
              </a:rPr>
              <a:t> </a:t>
            </a:r>
            <a:r>
              <a:rPr lang="en-US" spc="-15">
                <a:latin typeface="Calibri"/>
                <a:cs typeface="Calibri"/>
              </a:rPr>
              <a:t>sources</a:t>
            </a:r>
            <a:endParaRPr lang="en-US">
              <a:latin typeface="Calibri"/>
              <a:cs typeface="Calibri"/>
            </a:endParaRPr>
          </a:p>
          <a:p>
            <a:pPr marL="241254" indent="-229191">
              <a:spcBef>
                <a:spcPts val="660"/>
              </a:spcBef>
              <a:buFont typeface="Arial"/>
              <a:buChar char="•"/>
              <a:tabLst>
                <a:tab pos="241889" algn="l"/>
              </a:tabLst>
            </a:pPr>
            <a:r>
              <a:rPr lang="en-US" spc="-20">
                <a:latin typeface="Calibri"/>
                <a:cs typeface="Calibri"/>
              </a:rPr>
              <a:t>Remove </a:t>
            </a:r>
            <a:r>
              <a:rPr lang="en-US" spc="-15">
                <a:latin typeface="Calibri"/>
                <a:cs typeface="Calibri"/>
              </a:rPr>
              <a:t>duplicate</a:t>
            </a:r>
            <a:r>
              <a:rPr lang="en-US" spc="30">
                <a:latin typeface="Calibri"/>
                <a:cs typeface="Calibri"/>
              </a:rPr>
              <a:t> </a:t>
            </a:r>
            <a:r>
              <a:rPr lang="en-US" spc="-25">
                <a:latin typeface="Calibri"/>
                <a:cs typeface="Calibri"/>
              </a:rPr>
              <a:t>rows</a:t>
            </a:r>
          </a:p>
          <a:p>
            <a:pPr marL="241254" indent="-229191">
              <a:spcBef>
                <a:spcPts val="660"/>
              </a:spcBef>
              <a:buFont typeface="Arial"/>
              <a:buChar char="•"/>
              <a:tabLst>
                <a:tab pos="241889" algn="l"/>
              </a:tabLst>
            </a:pPr>
            <a:r>
              <a:rPr lang="en-US" spc="-25">
                <a:latin typeface="Calibri"/>
                <a:cs typeface="Calibri"/>
              </a:rPr>
              <a:t>Impute missing values</a:t>
            </a:r>
            <a:endParaRPr lang="en-US">
              <a:latin typeface="Calibri"/>
              <a:cs typeface="Calibri"/>
            </a:endParaRPr>
          </a:p>
          <a:p>
            <a:pPr marL="241254" indent="-229191">
              <a:spcBef>
                <a:spcPts val="660"/>
              </a:spcBef>
              <a:buFont typeface="Arial"/>
              <a:buChar char="•"/>
              <a:tabLst>
                <a:tab pos="241889" algn="l"/>
              </a:tabLst>
            </a:pPr>
            <a:r>
              <a:rPr lang="en-US" spc="-15">
                <a:latin typeface="Calibri"/>
                <a:cs typeface="Calibri"/>
              </a:rPr>
              <a:t>Calculate </a:t>
            </a:r>
            <a:r>
              <a:rPr lang="en-US" spc="-10">
                <a:latin typeface="Calibri"/>
                <a:cs typeface="Calibri"/>
              </a:rPr>
              <a:t>derived</a:t>
            </a:r>
            <a:r>
              <a:rPr lang="en-US" spc="15">
                <a:latin typeface="Calibri"/>
                <a:cs typeface="Calibri"/>
              </a:rPr>
              <a:t> </a:t>
            </a:r>
            <a:r>
              <a:rPr lang="en-US" spc="-10">
                <a:latin typeface="Calibri"/>
                <a:cs typeface="Calibri"/>
              </a:rPr>
              <a:t>values</a:t>
            </a:r>
            <a:endParaRPr lang="en-US">
              <a:latin typeface="Calibri"/>
              <a:cs typeface="Calibri"/>
            </a:endParaRPr>
          </a:p>
          <a:p>
            <a:pPr marL="241254" indent="-229191">
              <a:spcBef>
                <a:spcPts val="674"/>
              </a:spcBef>
              <a:buFont typeface="Arial"/>
              <a:buChar char="•"/>
              <a:tabLst>
                <a:tab pos="241889" algn="l"/>
              </a:tabLst>
            </a:pPr>
            <a:r>
              <a:rPr lang="en-US" spc="-15">
                <a:latin typeface="Calibri"/>
                <a:cs typeface="Calibri"/>
              </a:rPr>
              <a:t>Prepare </a:t>
            </a:r>
            <a:r>
              <a:rPr lang="en-US" spc="-20">
                <a:latin typeface="Calibri"/>
                <a:cs typeface="Calibri"/>
              </a:rPr>
              <a:t>data </a:t>
            </a:r>
            <a:r>
              <a:rPr lang="en-US" spc="-25">
                <a:latin typeface="Calibri"/>
                <a:cs typeface="Calibri"/>
              </a:rPr>
              <a:t>for </a:t>
            </a:r>
            <a:r>
              <a:rPr lang="en-US" spc="-15">
                <a:latin typeface="Calibri"/>
                <a:cs typeface="Calibri"/>
              </a:rPr>
              <a:t>facts </a:t>
            </a:r>
            <a:r>
              <a:rPr lang="en-US" spc="-5">
                <a:latin typeface="Calibri"/>
                <a:cs typeface="Calibri"/>
              </a:rPr>
              <a:t>and</a:t>
            </a:r>
            <a:r>
              <a:rPr lang="en-US" spc="85">
                <a:latin typeface="Calibri"/>
                <a:cs typeface="Calibri"/>
              </a:rPr>
              <a:t> </a:t>
            </a:r>
            <a:r>
              <a:rPr lang="en-US" spc="-10">
                <a:latin typeface="Calibri"/>
                <a:cs typeface="Calibri"/>
              </a:rPr>
              <a:t>dimensions</a:t>
            </a:r>
            <a:endParaRPr lang="en-US">
              <a:latin typeface="Calibri"/>
              <a:cs typeface="Calibri"/>
            </a:endParaRPr>
          </a:p>
          <a:p>
            <a:endParaRPr lang="en-US"/>
          </a:p>
        </p:txBody>
      </p:sp>
    </p:spTree>
    <p:extLst>
      <p:ext uri="{BB962C8B-B14F-4D97-AF65-F5344CB8AC3E}">
        <p14:creationId xmlns:p14="http://schemas.microsoft.com/office/powerpoint/2010/main" val="1717191204"/>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85217" y="3045595"/>
            <a:ext cx="9144000" cy="488797"/>
          </a:xfrm>
        </p:spPr>
        <p:txBody>
          <a:bodyPr/>
          <a:lstStyle/>
          <a:p>
            <a:r>
              <a:rPr lang="en-US" dirty="0"/>
              <a:t>Transform with Pipelines</a:t>
            </a:r>
          </a:p>
        </p:txBody>
      </p:sp>
    </p:spTree>
    <p:extLst>
      <p:ext uri="{BB962C8B-B14F-4D97-AF65-F5344CB8AC3E}">
        <p14:creationId xmlns:p14="http://schemas.microsoft.com/office/powerpoint/2010/main" val="367625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357DD06-3AD8-46C2-B02D-9D830CDCB7EA}"/>
              </a:ext>
            </a:extLst>
          </p:cNvPr>
          <p:cNvSpPr>
            <a:spLocks noGrp="1"/>
          </p:cNvSpPr>
          <p:nvPr>
            <p:ph type="title"/>
          </p:nvPr>
        </p:nvSpPr>
        <p:spPr/>
        <p:txBody>
          <a:bodyPr/>
          <a:lstStyle/>
          <a:p>
            <a:r>
              <a:rPr lang="en-US"/>
              <a:t>Transform with Pipelines</a:t>
            </a:r>
          </a:p>
        </p:txBody>
      </p:sp>
      <p:sp>
        <p:nvSpPr>
          <p:cNvPr id="4" name="Text Placeholder 3">
            <a:extLst>
              <a:ext uri="{FF2B5EF4-FFF2-40B4-BE49-F238E27FC236}">
                <a16:creationId xmlns:a16="http://schemas.microsoft.com/office/drawing/2014/main" id="{1BCC6BB4-BFE7-439C-8DD8-C05F89F90973}"/>
              </a:ext>
            </a:extLst>
          </p:cNvPr>
          <p:cNvSpPr>
            <a:spLocks noGrp="1"/>
          </p:cNvSpPr>
          <p:nvPr>
            <p:ph type="body" sz="quarter" idx="11"/>
          </p:nvPr>
        </p:nvSpPr>
        <p:spPr>
          <a:xfrm>
            <a:off x="427229" y="1203504"/>
            <a:ext cx="11462562" cy="877415"/>
          </a:xfrm>
        </p:spPr>
        <p:txBody>
          <a:bodyPr/>
          <a:lstStyle/>
          <a:p>
            <a:pPr>
              <a:lnSpc>
                <a:spcPct val="150000"/>
              </a:lnSpc>
              <a:spcAft>
                <a:spcPts val="600"/>
              </a:spcAft>
            </a:pPr>
            <a:r>
              <a:rPr lang="en-US" sz="1961" dirty="0"/>
              <a:t>Orchestrate transformations with Synapse Pipelines.</a:t>
            </a:r>
          </a:p>
        </p:txBody>
      </p:sp>
      <p:pic>
        <p:nvPicPr>
          <p:cNvPr id="8" name="Picture 7">
            <a:extLst>
              <a:ext uri="{FF2B5EF4-FFF2-40B4-BE49-F238E27FC236}">
                <a16:creationId xmlns:a16="http://schemas.microsoft.com/office/drawing/2014/main" id="{6AAF1D92-9480-432E-B17C-5D9B2FFAAD8D}"/>
              </a:ext>
            </a:extLst>
          </p:cNvPr>
          <p:cNvPicPr>
            <a:picLocks noChangeAspect="1"/>
          </p:cNvPicPr>
          <p:nvPr/>
        </p:nvPicPr>
        <p:blipFill rotWithShape="1">
          <a:blip r:embed="rId2">
            <a:extLst>
              <a:ext uri="{28A0092B-C50C-407E-A947-70E740481C1C}">
                <a14:useLocalDpi xmlns:a14="http://schemas.microsoft.com/office/drawing/2010/main" val="0"/>
              </a:ext>
            </a:extLst>
          </a:blip>
          <a:srcRect t="8950" b="2739"/>
          <a:stretch/>
        </p:blipFill>
        <p:spPr>
          <a:xfrm>
            <a:off x="4115082" y="2276422"/>
            <a:ext cx="7644529" cy="3797433"/>
          </a:xfrm>
          <a:prstGeom prst="rect">
            <a:avLst/>
          </a:prstGeom>
          <a:ln>
            <a:solidFill>
              <a:schemeClr val="bg2">
                <a:lumMod val="50000"/>
              </a:schemeClr>
            </a:solidFill>
          </a:ln>
        </p:spPr>
      </p:pic>
      <p:sp>
        <p:nvSpPr>
          <p:cNvPr id="2" name="Rectangle 1">
            <a:extLst>
              <a:ext uri="{FF2B5EF4-FFF2-40B4-BE49-F238E27FC236}">
                <a16:creationId xmlns:a16="http://schemas.microsoft.com/office/drawing/2014/main" id="{CFE22879-9AC8-4567-8A1B-AD6D808E6910}"/>
              </a:ext>
            </a:extLst>
          </p:cNvPr>
          <p:cNvSpPr/>
          <p:nvPr/>
        </p:nvSpPr>
        <p:spPr bwMode="auto">
          <a:xfrm>
            <a:off x="5635756" y="2472748"/>
            <a:ext cx="1026221" cy="2239030"/>
          </a:xfrm>
          <a:prstGeom prst="rect">
            <a:avLst/>
          </a:prstGeom>
          <a:noFill/>
          <a:ln w="190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cxnSp>
        <p:nvCxnSpPr>
          <p:cNvPr id="7" name="Straight Arrow Connector 6">
            <a:extLst>
              <a:ext uri="{FF2B5EF4-FFF2-40B4-BE49-F238E27FC236}">
                <a16:creationId xmlns:a16="http://schemas.microsoft.com/office/drawing/2014/main" id="{19A9B8B3-598A-4D56-98BB-7C28D62E3E40}"/>
              </a:ext>
            </a:extLst>
          </p:cNvPr>
          <p:cNvCxnSpPr>
            <a:cxnSpLocks/>
            <a:endCxn id="10" idx="3"/>
          </p:cNvCxnSpPr>
          <p:nvPr/>
        </p:nvCxnSpPr>
        <p:spPr>
          <a:xfrm flipH="1">
            <a:off x="2698489" y="2891907"/>
            <a:ext cx="3067878" cy="261163"/>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562EAE9-02D0-4E8B-9E36-BDDE9DE61016}"/>
              </a:ext>
            </a:extLst>
          </p:cNvPr>
          <p:cNvCxnSpPr>
            <a:cxnSpLocks/>
            <a:endCxn id="16" idx="3"/>
          </p:cNvCxnSpPr>
          <p:nvPr/>
        </p:nvCxnSpPr>
        <p:spPr>
          <a:xfrm flipH="1">
            <a:off x="2692640" y="4570061"/>
            <a:ext cx="3073726" cy="1354198"/>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7245AEC6-D6AE-47D1-8EA5-D6C60E9B3E6A}"/>
              </a:ext>
            </a:extLst>
          </p:cNvPr>
          <p:cNvPicPr>
            <a:picLocks noChangeAspect="1"/>
          </p:cNvPicPr>
          <p:nvPr/>
        </p:nvPicPr>
        <p:blipFill>
          <a:blip r:embed="rId3"/>
          <a:stretch>
            <a:fillRect/>
          </a:stretch>
        </p:blipFill>
        <p:spPr>
          <a:xfrm>
            <a:off x="1121959" y="2708082"/>
            <a:ext cx="1576529" cy="889976"/>
          </a:xfrm>
          <a:prstGeom prst="rect">
            <a:avLst/>
          </a:prstGeom>
          <a:ln w="19050">
            <a:solidFill>
              <a:srgbClr val="FF0000"/>
            </a:solidFill>
          </a:ln>
        </p:spPr>
      </p:pic>
      <p:pic>
        <p:nvPicPr>
          <p:cNvPr id="16" name="Picture 15">
            <a:extLst>
              <a:ext uri="{FF2B5EF4-FFF2-40B4-BE49-F238E27FC236}">
                <a16:creationId xmlns:a16="http://schemas.microsoft.com/office/drawing/2014/main" id="{4329AD13-76B4-474E-97B2-6981F3AB6556}"/>
              </a:ext>
            </a:extLst>
          </p:cNvPr>
          <p:cNvPicPr>
            <a:picLocks noChangeAspect="1"/>
          </p:cNvPicPr>
          <p:nvPr/>
        </p:nvPicPr>
        <p:blipFill>
          <a:blip r:embed="rId4"/>
          <a:stretch>
            <a:fillRect/>
          </a:stretch>
        </p:blipFill>
        <p:spPr>
          <a:xfrm>
            <a:off x="1127806" y="5292700"/>
            <a:ext cx="1564834" cy="1263118"/>
          </a:xfrm>
          <a:prstGeom prst="rect">
            <a:avLst/>
          </a:prstGeom>
          <a:ln w="28575">
            <a:solidFill>
              <a:srgbClr val="FF0000"/>
            </a:solidFill>
          </a:ln>
        </p:spPr>
      </p:pic>
    </p:spTree>
    <p:extLst>
      <p:ext uri="{BB962C8B-B14F-4D97-AF65-F5344CB8AC3E}">
        <p14:creationId xmlns:p14="http://schemas.microsoft.com/office/powerpoint/2010/main" val="604846515"/>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5948A4-B1CE-4771-A72A-1FDFD5B42CF3}"/>
              </a:ext>
            </a:extLst>
          </p:cNvPr>
          <p:cNvSpPr>
            <a:spLocks noGrp="1"/>
          </p:cNvSpPr>
          <p:nvPr>
            <p:ph type="title"/>
          </p:nvPr>
        </p:nvSpPr>
        <p:spPr>
          <a:xfrm>
            <a:off x="426427" y="223038"/>
            <a:ext cx="9442402" cy="757914"/>
          </a:xfrm>
        </p:spPr>
        <p:txBody>
          <a:bodyPr/>
          <a:lstStyle/>
          <a:p>
            <a:r>
              <a:rPr lang="en-US" dirty="0"/>
              <a:t>No Code Transform with Mapping Data Flows</a:t>
            </a:r>
          </a:p>
        </p:txBody>
      </p:sp>
      <p:sp>
        <p:nvSpPr>
          <p:cNvPr id="4" name="Text Placeholder 3">
            <a:extLst>
              <a:ext uri="{FF2B5EF4-FFF2-40B4-BE49-F238E27FC236}">
                <a16:creationId xmlns:a16="http://schemas.microsoft.com/office/drawing/2014/main" id="{4D0C7A08-232E-446A-BFA2-06C37DB1ACAF}"/>
              </a:ext>
            </a:extLst>
          </p:cNvPr>
          <p:cNvSpPr>
            <a:spLocks noGrp="1"/>
          </p:cNvSpPr>
          <p:nvPr>
            <p:ph type="body" sz="quarter" idx="11"/>
          </p:nvPr>
        </p:nvSpPr>
        <p:spPr>
          <a:xfrm>
            <a:off x="427229" y="1130241"/>
            <a:ext cx="2890425" cy="5504722"/>
          </a:xfrm>
        </p:spPr>
        <p:txBody>
          <a:bodyPr/>
          <a:lstStyle/>
          <a:p>
            <a:pPr>
              <a:lnSpc>
                <a:spcPct val="150000"/>
              </a:lnSpc>
              <a:spcAft>
                <a:spcPts val="600"/>
              </a:spcAft>
            </a:pPr>
            <a:r>
              <a:rPr lang="en-US" sz="1961" b="1" dirty="0">
                <a:solidFill>
                  <a:schemeClr val="tx2"/>
                </a:solidFill>
                <a:latin typeface="+mj-lt"/>
              </a:rPr>
              <a:t>Overview</a:t>
            </a:r>
          </a:p>
          <a:p>
            <a:r>
              <a:rPr lang="en-US" sz="1765" dirty="0">
                <a:solidFill>
                  <a:schemeClr val="tx1"/>
                </a:solidFill>
                <a:cs typeface="Segoe UI" panose="020B0502040204020203" pitchFamily="34" charset="0"/>
              </a:rPr>
              <a:t>It offers data cleansing, transformation, aggregation, conversion, etc.</a:t>
            </a:r>
          </a:p>
          <a:p>
            <a:pPr>
              <a:lnSpc>
                <a:spcPct val="150000"/>
              </a:lnSpc>
              <a:spcAft>
                <a:spcPts val="600"/>
              </a:spcAft>
            </a:pPr>
            <a:r>
              <a:rPr lang="en-US" sz="1961" b="1" dirty="0">
                <a:solidFill>
                  <a:schemeClr val="tx2"/>
                </a:solidFill>
                <a:latin typeface="+mj-lt"/>
              </a:rPr>
              <a:t>Benefits</a:t>
            </a:r>
          </a:p>
          <a:p>
            <a:pPr marL="280121" indent="-280121">
              <a:buFont typeface="Arial" panose="020B0604020202020204" pitchFamily="34" charset="0"/>
              <a:buChar char="•"/>
            </a:pPr>
            <a:r>
              <a:rPr lang="en-US" sz="1765" dirty="0">
                <a:solidFill>
                  <a:schemeClr val="tx1"/>
                </a:solidFill>
                <a:cs typeface="Segoe UI" panose="020B0502040204020203" pitchFamily="34" charset="0"/>
              </a:rPr>
              <a:t>Cloud scale via Spark execution</a:t>
            </a:r>
          </a:p>
          <a:p>
            <a:pPr marL="280121" indent="-280121">
              <a:buFont typeface="Arial" panose="020B0604020202020204" pitchFamily="34" charset="0"/>
              <a:buChar char="•"/>
            </a:pPr>
            <a:r>
              <a:rPr lang="en-US" sz="1765" dirty="0">
                <a:solidFill>
                  <a:schemeClr val="tx1"/>
                </a:solidFill>
                <a:cs typeface="Segoe UI" panose="020B0502040204020203" pitchFamily="34" charset="0"/>
              </a:rPr>
              <a:t>Guided experience to easily build resilient data flows</a:t>
            </a:r>
          </a:p>
          <a:p>
            <a:pPr marL="280121" indent="-280121">
              <a:buFont typeface="Arial" panose="020B0604020202020204" pitchFamily="34" charset="0"/>
              <a:buChar char="•"/>
            </a:pPr>
            <a:r>
              <a:rPr lang="en-US" sz="1765" dirty="0">
                <a:solidFill>
                  <a:schemeClr val="tx1"/>
                </a:solidFill>
                <a:cs typeface="Segoe UI" panose="020B0502040204020203" pitchFamily="34" charset="0"/>
              </a:rPr>
              <a:t>Flexibility to transform data per user’s comfort</a:t>
            </a:r>
          </a:p>
          <a:p>
            <a:pPr marL="280121" indent="-280121">
              <a:buFont typeface="Arial" panose="020B0604020202020204" pitchFamily="34" charset="0"/>
              <a:buChar char="•"/>
            </a:pPr>
            <a:r>
              <a:rPr lang="en-US" sz="1765" dirty="0">
                <a:solidFill>
                  <a:schemeClr val="tx1"/>
                </a:solidFill>
                <a:cs typeface="Segoe UI" panose="020B0502040204020203" pitchFamily="34" charset="0"/>
              </a:rPr>
              <a:t>Monitor and manage dataflows from a single pane of glass</a:t>
            </a:r>
          </a:p>
          <a:p>
            <a:endParaRPr lang="en-US" sz="1800" b="1" dirty="0">
              <a:solidFill>
                <a:schemeClr val="tx1"/>
              </a:solidFill>
              <a:latin typeface="+mj-lt"/>
              <a:cs typeface="Segoe UI" panose="020B0502040204020203" pitchFamily="34" charset="0"/>
            </a:endParaRPr>
          </a:p>
          <a:p>
            <a:endParaRPr lang="en-US" dirty="0">
              <a:solidFill>
                <a:schemeClr val="tx1"/>
              </a:solidFill>
            </a:endParaRPr>
          </a:p>
        </p:txBody>
      </p:sp>
      <p:sp>
        <p:nvSpPr>
          <p:cNvPr id="14" name="TextBox 13">
            <a:extLst>
              <a:ext uri="{FF2B5EF4-FFF2-40B4-BE49-F238E27FC236}">
                <a16:creationId xmlns:a16="http://schemas.microsoft.com/office/drawing/2014/main" id="{7C3392AC-B7AF-4D5C-85E9-40DDD6BE6440}"/>
              </a:ext>
            </a:extLst>
          </p:cNvPr>
          <p:cNvSpPr txBox="1"/>
          <p:nvPr/>
        </p:nvSpPr>
        <p:spPr>
          <a:xfrm>
            <a:off x="5117792" y="5246657"/>
            <a:ext cx="1129386" cy="561128"/>
          </a:xfrm>
          <a:prstGeom prst="rect">
            <a:avLst/>
          </a:prstGeom>
          <a:noFill/>
        </p:spPr>
        <p:txBody>
          <a:bodyPr wrap="square" lIns="179234" tIns="143387" rIns="179234" bIns="143387" rtlCol="0">
            <a:spAutoFit/>
          </a:bodyPr>
          <a:lstStyle/>
          <a:p>
            <a:pPr algn="ctr" defTabSz="914016">
              <a:lnSpc>
                <a:spcPct val="90000"/>
              </a:lnSpc>
              <a:spcAft>
                <a:spcPts val="588"/>
              </a:spcAft>
              <a:defRPr/>
            </a:pPr>
            <a:r>
              <a:rPr lang="en-US" sz="1961" b="1" dirty="0">
                <a:gradFill>
                  <a:gsLst>
                    <a:gs pos="2917">
                      <a:srgbClr val="1A1A1A"/>
                    </a:gs>
                    <a:gs pos="30000">
                      <a:srgbClr val="1A1A1A"/>
                    </a:gs>
                  </a:gsLst>
                  <a:lin ang="5400000" scaled="0"/>
                </a:gradFill>
                <a:latin typeface="Segoe UI"/>
              </a:rPr>
              <a:t>This…</a:t>
            </a:r>
          </a:p>
        </p:txBody>
      </p:sp>
      <p:pic>
        <p:nvPicPr>
          <p:cNvPr id="15" name="Picture 14">
            <a:extLst>
              <a:ext uri="{FF2B5EF4-FFF2-40B4-BE49-F238E27FC236}">
                <a16:creationId xmlns:a16="http://schemas.microsoft.com/office/drawing/2014/main" id="{0A6E6B64-8084-498A-8DED-EAD1AB4EA8D6}"/>
              </a:ext>
            </a:extLst>
          </p:cNvPr>
          <p:cNvPicPr>
            <a:picLocks noChangeAspect="1"/>
          </p:cNvPicPr>
          <p:nvPr/>
        </p:nvPicPr>
        <p:blipFill>
          <a:blip r:embed="rId3"/>
          <a:stretch>
            <a:fillRect/>
          </a:stretch>
        </p:blipFill>
        <p:spPr>
          <a:xfrm>
            <a:off x="3591000" y="990985"/>
            <a:ext cx="6776953" cy="3865970"/>
          </a:xfrm>
          <a:prstGeom prst="rect">
            <a:avLst/>
          </a:prstGeom>
          <a:ln>
            <a:solidFill>
              <a:schemeClr val="bg2">
                <a:lumMod val="50000"/>
              </a:schemeClr>
            </a:solidFill>
          </a:ln>
          <a:effectLst/>
        </p:spPr>
      </p:pic>
      <p:pic>
        <p:nvPicPr>
          <p:cNvPr id="16" name="Picture 15">
            <a:extLst>
              <a:ext uri="{FF2B5EF4-FFF2-40B4-BE49-F238E27FC236}">
                <a16:creationId xmlns:a16="http://schemas.microsoft.com/office/drawing/2014/main" id="{20992459-D95F-4DE6-9573-000159019BF5}"/>
              </a:ext>
            </a:extLst>
          </p:cNvPr>
          <p:cNvPicPr>
            <a:picLocks noChangeAspect="1"/>
          </p:cNvPicPr>
          <p:nvPr/>
        </p:nvPicPr>
        <p:blipFill>
          <a:blip r:embed="rId4"/>
          <a:stretch>
            <a:fillRect/>
          </a:stretch>
        </p:blipFill>
        <p:spPr>
          <a:xfrm>
            <a:off x="8336047" y="3726954"/>
            <a:ext cx="3724477" cy="3039409"/>
          </a:xfrm>
          <a:prstGeom prst="rect">
            <a:avLst/>
          </a:prstGeom>
          <a:ln>
            <a:solidFill>
              <a:schemeClr val="bg2">
                <a:lumMod val="50000"/>
              </a:schemeClr>
            </a:solidFill>
          </a:ln>
          <a:effectLst/>
        </p:spPr>
      </p:pic>
      <p:sp>
        <p:nvSpPr>
          <p:cNvPr id="5" name="TextBox 4">
            <a:extLst>
              <a:ext uri="{FF2B5EF4-FFF2-40B4-BE49-F238E27FC236}">
                <a16:creationId xmlns:a16="http://schemas.microsoft.com/office/drawing/2014/main" id="{C4169320-2C9E-40DD-B8EF-BF5D714B112E}"/>
              </a:ext>
            </a:extLst>
          </p:cNvPr>
          <p:cNvSpPr txBox="1"/>
          <p:nvPr/>
        </p:nvSpPr>
        <p:spPr>
          <a:xfrm>
            <a:off x="6836537" y="5539372"/>
            <a:ext cx="1129386" cy="832681"/>
          </a:xfrm>
          <a:prstGeom prst="rect">
            <a:avLst/>
          </a:prstGeom>
          <a:noFill/>
        </p:spPr>
        <p:txBody>
          <a:bodyPr wrap="square" lIns="179234" tIns="143387" rIns="179234" bIns="143387" rtlCol="0">
            <a:spAutoFit/>
          </a:bodyPr>
          <a:lstStyle/>
          <a:p>
            <a:pPr algn="ctr" defTabSz="914016">
              <a:lnSpc>
                <a:spcPct val="90000"/>
              </a:lnSpc>
              <a:spcAft>
                <a:spcPts val="588"/>
              </a:spcAft>
              <a:defRPr/>
            </a:pPr>
            <a:r>
              <a:rPr lang="en-US" sz="1961" b="1" dirty="0">
                <a:gradFill>
                  <a:gsLst>
                    <a:gs pos="2917">
                      <a:srgbClr val="1A1A1A"/>
                    </a:gs>
                    <a:gs pos="30000">
                      <a:srgbClr val="1A1A1A"/>
                    </a:gs>
                  </a:gsLst>
                  <a:lin ang="5400000" scaled="0"/>
                </a:gradFill>
                <a:latin typeface="Segoe UI"/>
              </a:rPr>
              <a:t>NOT this…</a:t>
            </a:r>
          </a:p>
        </p:txBody>
      </p:sp>
      <p:sp>
        <p:nvSpPr>
          <p:cNvPr id="6" name="Arrow: Right 5">
            <a:extLst>
              <a:ext uri="{FF2B5EF4-FFF2-40B4-BE49-F238E27FC236}">
                <a16:creationId xmlns:a16="http://schemas.microsoft.com/office/drawing/2014/main" id="{E0BD94A2-B2AD-4699-9C46-0CA5CF2A6E6E}"/>
              </a:ext>
            </a:extLst>
          </p:cNvPr>
          <p:cNvSpPr/>
          <p:nvPr/>
        </p:nvSpPr>
        <p:spPr bwMode="auto">
          <a:xfrm rot="16200000">
            <a:off x="4707489" y="5086313"/>
            <a:ext cx="661472" cy="48678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lang="en-US" sz="1961"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Arrow: Right 6">
            <a:extLst>
              <a:ext uri="{FF2B5EF4-FFF2-40B4-BE49-F238E27FC236}">
                <a16:creationId xmlns:a16="http://schemas.microsoft.com/office/drawing/2014/main" id="{5663F1DE-ECA3-4F36-95E9-9F898E2D2A7C}"/>
              </a:ext>
            </a:extLst>
          </p:cNvPr>
          <p:cNvSpPr/>
          <p:nvPr/>
        </p:nvSpPr>
        <p:spPr bwMode="auto">
          <a:xfrm>
            <a:off x="7401229" y="6108098"/>
            <a:ext cx="661472" cy="48678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lang="en-US" sz="1961"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80688061"/>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85217" y="3045595"/>
            <a:ext cx="9144000" cy="488797"/>
          </a:xfrm>
        </p:spPr>
        <p:txBody>
          <a:bodyPr/>
          <a:lstStyle/>
          <a:p>
            <a:r>
              <a:rPr lang="en-US" dirty="0"/>
              <a:t>Transform with Serverless</a:t>
            </a:r>
          </a:p>
        </p:txBody>
      </p:sp>
    </p:spTree>
    <p:extLst>
      <p:ext uri="{BB962C8B-B14F-4D97-AF65-F5344CB8AC3E}">
        <p14:creationId xmlns:p14="http://schemas.microsoft.com/office/powerpoint/2010/main" val="1668872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E0DD-B5C0-42BD-AD53-C285EF2A376F}"/>
              </a:ext>
            </a:extLst>
          </p:cNvPr>
          <p:cNvSpPr>
            <a:spLocks noGrp="1"/>
          </p:cNvSpPr>
          <p:nvPr>
            <p:ph type="title"/>
          </p:nvPr>
        </p:nvSpPr>
        <p:spPr>
          <a:xfrm>
            <a:off x="585764" y="2579749"/>
            <a:ext cx="2033814" cy="553982"/>
          </a:xfrm>
        </p:spPr>
        <p:txBody>
          <a:bodyPr/>
          <a:lstStyle/>
          <a:p>
            <a:r>
              <a:rPr lang="en-US" dirty="0"/>
              <a:t>Pop Quiz</a:t>
            </a:r>
          </a:p>
        </p:txBody>
      </p:sp>
      <p:sp>
        <p:nvSpPr>
          <p:cNvPr id="3" name="Text Placeholder 2">
            <a:extLst>
              <a:ext uri="{FF2B5EF4-FFF2-40B4-BE49-F238E27FC236}">
                <a16:creationId xmlns:a16="http://schemas.microsoft.com/office/drawing/2014/main" id="{719A5F27-4C6F-40AD-8655-81C0D6D686A0}"/>
              </a:ext>
            </a:extLst>
          </p:cNvPr>
          <p:cNvSpPr>
            <a:spLocks noGrp="1"/>
          </p:cNvSpPr>
          <p:nvPr>
            <p:ph type="body" sz="quarter" idx="10"/>
          </p:nvPr>
        </p:nvSpPr>
        <p:spPr>
          <a:xfrm>
            <a:off x="585765" y="3535511"/>
            <a:ext cx="4565059" cy="615553"/>
          </a:xfrm>
        </p:spPr>
        <p:txBody>
          <a:bodyPr/>
          <a:lstStyle/>
          <a:p>
            <a:r>
              <a:rPr lang="en-US" dirty="0"/>
              <a:t>What’s the largest scale TPC-H workload SQL Serverless has successfully run?</a:t>
            </a:r>
          </a:p>
        </p:txBody>
      </p:sp>
      <p:grpSp>
        <p:nvGrpSpPr>
          <p:cNvPr id="115" name="Group 114">
            <a:extLst>
              <a:ext uri="{FF2B5EF4-FFF2-40B4-BE49-F238E27FC236}">
                <a16:creationId xmlns:a16="http://schemas.microsoft.com/office/drawing/2014/main" id="{A1035425-A41A-48BB-B83C-A2E4CACAEA59}"/>
              </a:ext>
            </a:extLst>
          </p:cNvPr>
          <p:cNvGrpSpPr/>
          <p:nvPr/>
        </p:nvGrpSpPr>
        <p:grpSpPr>
          <a:xfrm>
            <a:off x="2488845" y="2513989"/>
            <a:ext cx="703664" cy="703664"/>
            <a:chOff x="2470513" y="2378140"/>
            <a:chExt cx="933687" cy="933687"/>
          </a:xfrm>
        </p:grpSpPr>
        <p:sp>
          <p:nvSpPr>
            <p:cNvPr id="9" name="Oval 8">
              <a:extLst>
                <a:ext uri="{FF2B5EF4-FFF2-40B4-BE49-F238E27FC236}">
                  <a16:creationId xmlns:a16="http://schemas.microsoft.com/office/drawing/2014/main" id="{60CB7193-285B-44C5-923E-CFF3A02BDBD7}"/>
                </a:ext>
              </a:extLst>
            </p:cNvPr>
            <p:cNvSpPr/>
            <p:nvPr/>
          </p:nvSpPr>
          <p:spPr bwMode="auto">
            <a:xfrm>
              <a:off x="2470513" y="2378140"/>
              <a:ext cx="933687" cy="933687"/>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51" rIns="0" bIns="47551" numCol="1" rtlCol="0" anchor="ctr" anchorCtr="0" compatLnSpc="1">
              <a:prstTxWarp prst="textNoShape">
                <a:avLst/>
              </a:prstTxWarp>
            </a:bodyPr>
            <a:lstStyle/>
            <a:p>
              <a:pPr algn="ctr" defTabSz="950663" fontAlgn="base">
                <a:spcBef>
                  <a:spcPct val="0"/>
                </a:spcBef>
                <a:spcAft>
                  <a:spcPct val="0"/>
                </a:spcAft>
                <a:defRPr/>
              </a:pPr>
              <a:endParaRPr lang="en-US" sz="2040" kern="0" dirty="0">
                <a:gradFill>
                  <a:gsLst>
                    <a:gs pos="0">
                      <a:srgbClr val="FFFFFF"/>
                    </a:gs>
                    <a:gs pos="100000">
                      <a:srgbClr val="FFFFFF"/>
                    </a:gs>
                  </a:gsLst>
                  <a:lin ang="5400000" scaled="0"/>
                </a:gradFill>
                <a:latin typeface="Segoe UI Semilight"/>
              </a:endParaRPr>
            </a:p>
          </p:txBody>
        </p:sp>
        <p:sp>
          <p:nvSpPr>
            <p:cNvPr id="11" name="Freeform: Shape 10">
              <a:extLst>
                <a:ext uri="{FF2B5EF4-FFF2-40B4-BE49-F238E27FC236}">
                  <a16:creationId xmlns:a16="http://schemas.microsoft.com/office/drawing/2014/main" id="{96030A08-D618-4B8E-AFD7-997C4DFB56E1}"/>
                </a:ext>
              </a:extLst>
            </p:cNvPr>
            <p:cNvSpPr/>
            <p:nvPr/>
          </p:nvSpPr>
          <p:spPr bwMode="auto">
            <a:xfrm>
              <a:off x="2575510" y="3038226"/>
              <a:ext cx="723693" cy="229372"/>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68" tIns="149175" rIns="186468" bIns="149175"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2" name="Graphic 146">
              <a:extLst>
                <a:ext uri="{FF2B5EF4-FFF2-40B4-BE49-F238E27FC236}">
                  <a16:creationId xmlns:a16="http://schemas.microsoft.com/office/drawing/2014/main" id="{4D8BC4DA-6384-4FBF-9B3C-C3E07CD45882}"/>
                </a:ext>
              </a:extLst>
            </p:cNvPr>
            <p:cNvGrpSpPr/>
            <p:nvPr/>
          </p:nvGrpSpPr>
          <p:grpSpPr>
            <a:xfrm>
              <a:off x="2808080" y="2600140"/>
              <a:ext cx="258552" cy="503496"/>
              <a:chOff x="5767390" y="4295776"/>
              <a:chExt cx="401079" cy="781050"/>
            </a:xfrm>
          </p:grpSpPr>
          <p:sp>
            <p:nvSpPr>
              <p:cNvPr id="13" name="Freeform: Shape 12">
                <a:extLst>
                  <a:ext uri="{FF2B5EF4-FFF2-40B4-BE49-F238E27FC236}">
                    <a16:creationId xmlns:a16="http://schemas.microsoft.com/office/drawing/2014/main" id="{B72C69A0-A632-4572-9984-3BD416964651}"/>
                  </a:ext>
                </a:extLst>
              </p:cNvPr>
              <p:cNvSpPr/>
              <p:nvPr/>
            </p:nvSpPr>
            <p:spPr>
              <a:xfrm>
                <a:off x="5751558" y="4279944"/>
                <a:ext cx="422188" cy="802159"/>
              </a:xfrm>
              <a:custGeom>
                <a:avLst/>
                <a:gdLst/>
                <a:ahLst/>
                <a:cxnLst/>
                <a:rect l="0" t="0" r="0" b="0"/>
                <a:pathLst>
                  <a:path w="422188" h="802159">
                    <a:moveTo>
                      <a:pt x="182597" y="792660"/>
                    </a:moveTo>
                    <a:lnTo>
                      <a:pt x="182597" y="245925"/>
                    </a:lnTo>
                    <a:cubicBezTo>
                      <a:pt x="157265" y="260702"/>
                      <a:pt x="131934" y="271257"/>
                      <a:pt x="106603" y="279700"/>
                    </a:cubicBezTo>
                    <a:cubicBezTo>
                      <a:pt x="79160" y="286033"/>
                      <a:pt x="49607" y="292366"/>
                      <a:pt x="15832" y="294477"/>
                    </a:cubicBezTo>
                    <a:lnTo>
                      <a:pt x="15832" y="125601"/>
                    </a:lnTo>
                    <a:cubicBezTo>
                      <a:pt x="64384" y="117158"/>
                      <a:pt x="108714" y="104492"/>
                      <a:pt x="148821" y="87604"/>
                    </a:cubicBezTo>
                    <a:cubicBezTo>
                      <a:pt x="188929" y="70717"/>
                      <a:pt x="231148" y="45385"/>
                      <a:pt x="275478" y="15832"/>
                    </a:cubicBezTo>
                    <a:lnTo>
                      <a:pt x="408467" y="15832"/>
                    </a:lnTo>
                    <a:lnTo>
                      <a:pt x="408467" y="792660"/>
                    </a:lnTo>
                    <a:lnTo>
                      <a:pt x="182597" y="792660"/>
                    </a:lnTo>
                    <a:close/>
                  </a:path>
                </a:pathLst>
              </a:custGeom>
              <a:solidFill>
                <a:schemeClr val="bg1"/>
              </a:solidFill>
              <a:ln w="9525" cap="flat">
                <a:noFill/>
                <a:prstDash val="solid"/>
                <a:miter/>
              </a:ln>
            </p:spPr>
            <p:txBody>
              <a:bodyPr/>
              <a:lstStyle/>
              <a:p>
                <a:pPr defTabSz="932026">
                  <a:defRPr/>
                </a:pPr>
                <a:endParaRPr lang="en-US" sz="1764" dirty="0">
                  <a:solidFill>
                    <a:srgbClr val="353535"/>
                  </a:solidFill>
                  <a:latin typeface="Segoe UI Semilight"/>
                </a:endParaRPr>
              </a:p>
            </p:txBody>
          </p:sp>
          <p:sp>
            <p:nvSpPr>
              <p:cNvPr id="14" name="Freeform: Shape 13">
                <a:extLst>
                  <a:ext uri="{FF2B5EF4-FFF2-40B4-BE49-F238E27FC236}">
                    <a16:creationId xmlns:a16="http://schemas.microsoft.com/office/drawing/2014/main" id="{CD5344D7-4A35-49AB-A340-A9982B45EFC2}"/>
                  </a:ext>
                </a:extLst>
              </p:cNvPr>
              <p:cNvSpPr/>
              <p:nvPr/>
            </p:nvSpPr>
            <p:spPr>
              <a:xfrm>
                <a:off x="6038646" y="4279944"/>
                <a:ext cx="126657" cy="802159"/>
              </a:xfrm>
              <a:custGeom>
                <a:avLst/>
                <a:gdLst/>
                <a:ahLst/>
                <a:cxnLst/>
                <a:rect l="0" t="0" r="0" b="0"/>
                <a:pathLst>
                  <a:path w="126656" h="802159">
                    <a:moveTo>
                      <a:pt x="15832" y="15832"/>
                    </a:moveTo>
                    <a:lnTo>
                      <a:pt x="119268" y="15832"/>
                    </a:lnTo>
                    <a:lnTo>
                      <a:pt x="119268" y="792660"/>
                    </a:lnTo>
                    <a:lnTo>
                      <a:pt x="24276" y="792660"/>
                    </a:lnTo>
                    <a:lnTo>
                      <a:pt x="15832" y="15832"/>
                    </a:lnTo>
                    <a:close/>
                  </a:path>
                </a:pathLst>
              </a:custGeom>
              <a:solidFill>
                <a:schemeClr val="bg1">
                  <a:lumMod val="65000"/>
                </a:schemeClr>
              </a:solidFill>
              <a:ln w="9525" cap="flat">
                <a:noFill/>
                <a:prstDash val="solid"/>
                <a:miter/>
              </a:ln>
            </p:spPr>
            <p:txBody>
              <a:bodyPr/>
              <a:lstStyle/>
              <a:p>
                <a:pPr defTabSz="932026">
                  <a:defRPr/>
                </a:pPr>
                <a:endParaRPr lang="en-US" sz="1764" dirty="0">
                  <a:solidFill>
                    <a:srgbClr val="353535"/>
                  </a:solidFill>
                  <a:latin typeface="Segoe UI Semilight"/>
                </a:endParaRPr>
              </a:p>
            </p:txBody>
          </p:sp>
        </p:grpSp>
      </p:grpSp>
      <p:grpSp>
        <p:nvGrpSpPr>
          <p:cNvPr id="46" name="Group 45">
            <a:extLst>
              <a:ext uri="{FF2B5EF4-FFF2-40B4-BE49-F238E27FC236}">
                <a16:creationId xmlns:a16="http://schemas.microsoft.com/office/drawing/2014/main" id="{DD717065-3BFA-402E-95AC-68DDA2860329}"/>
              </a:ext>
            </a:extLst>
          </p:cNvPr>
          <p:cNvGrpSpPr/>
          <p:nvPr/>
        </p:nvGrpSpPr>
        <p:grpSpPr>
          <a:xfrm>
            <a:off x="5343389" y="1789680"/>
            <a:ext cx="6846883" cy="3278642"/>
            <a:chOff x="4635450" y="5527718"/>
            <a:chExt cx="1309893" cy="623564"/>
          </a:xfrm>
        </p:grpSpPr>
        <p:sp>
          <p:nvSpPr>
            <p:cNvPr id="47" name="Rectangle 609">
              <a:extLst>
                <a:ext uri="{FF2B5EF4-FFF2-40B4-BE49-F238E27FC236}">
                  <a16:creationId xmlns:a16="http://schemas.microsoft.com/office/drawing/2014/main" id="{2CB0D1E2-071D-402F-A42E-99E7B84F3D2E}"/>
                </a:ext>
              </a:extLst>
            </p:cNvPr>
            <p:cNvSpPr>
              <a:spLocks noChangeArrowheads="1"/>
            </p:cNvSpPr>
            <p:nvPr/>
          </p:nvSpPr>
          <p:spPr bwMode="auto">
            <a:xfrm>
              <a:off x="4635450" y="5527718"/>
              <a:ext cx="1309893" cy="623564"/>
            </a:xfrm>
            <a:prstGeom prst="rect">
              <a:avLst/>
            </a:prstGeom>
            <a:solidFill>
              <a:srgbClr val="459B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48" name="Freeform 610">
              <a:extLst>
                <a:ext uri="{FF2B5EF4-FFF2-40B4-BE49-F238E27FC236}">
                  <a16:creationId xmlns:a16="http://schemas.microsoft.com/office/drawing/2014/main" id="{208A5551-E8CD-4FCD-9F56-F5D8B3732237}"/>
                </a:ext>
              </a:extLst>
            </p:cNvPr>
            <p:cNvSpPr>
              <a:spLocks/>
            </p:cNvSpPr>
            <p:nvPr/>
          </p:nvSpPr>
          <p:spPr bwMode="auto">
            <a:xfrm>
              <a:off x="4636814" y="5904313"/>
              <a:ext cx="387510" cy="246969"/>
            </a:xfrm>
            <a:custGeom>
              <a:avLst/>
              <a:gdLst>
                <a:gd name="T0" fmla="*/ 124 w 154"/>
                <a:gd name="T1" fmla="*/ 53 h 98"/>
                <a:gd name="T2" fmla="*/ 110 w 154"/>
                <a:gd name="T3" fmla="*/ 56 h 98"/>
                <a:gd name="T4" fmla="*/ 54 w 154"/>
                <a:gd name="T5" fmla="*/ 0 h 98"/>
                <a:gd name="T6" fmla="*/ 0 w 154"/>
                <a:gd name="T7" fmla="*/ 39 h 98"/>
                <a:gd name="T8" fmla="*/ 0 w 154"/>
                <a:gd name="T9" fmla="*/ 98 h 98"/>
                <a:gd name="T10" fmla="*/ 150 w 154"/>
                <a:gd name="T11" fmla="*/ 98 h 98"/>
                <a:gd name="T12" fmla="*/ 154 w 154"/>
                <a:gd name="T13" fmla="*/ 83 h 98"/>
                <a:gd name="T14" fmla="*/ 124 w 154"/>
                <a:gd name="T15" fmla="*/ 53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4" h="98">
                  <a:moveTo>
                    <a:pt x="124" y="53"/>
                  </a:moveTo>
                  <a:cubicBezTo>
                    <a:pt x="119" y="53"/>
                    <a:pt x="114" y="54"/>
                    <a:pt x="110" y="56"/>
                  </a:cubicBezTo>
                  <a:cubicBezTo>
                    <a:pt x="110" y="25"/>
                    <a:pt x="85" y="0"/>
                    <a:pt x="54" y="0"/>
                  </a:cubicBezTo>
                  <a:cubicBezTo>
                    <a:pt x="29" y="0"/>
                    <a:pt x="8" y="16"/>
                    <a:pt x="0" y="39"/>
                  </a:cubicBezTo>
                  <a:cubicBezTo>
                    <a:pt x="0" y="98"/>
                    <a:pt x="0" y="98"/>
                    <a:pt x="0" y="98"/>
                  </a:cubicBezTo>
                  <a:cubicBezTo>
                    <a:pt x="150" y="98"/>
                    <a:pt x="150" y="98"/>
                    <a:pt x="150" y="98"/>
                  </a:cubicBezTo>
                  <a:cubicBezTo>
                    <a:pt x="153" y="94"/>
                    <a:pt x="154" y="89"/>
                    <a:pt x="154" y="83"/>
                  </a:cubicBezTo>
                  <a:cubicBezTo>
                    <a:pt x="154" y="66"/>
                    <a:pt x="140" y="53"/>
                    <a:pt x="124" y="53"/>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49" name="Freeform 611">
              <a:extLst>
                <a:ext uri="{FF2B5EF4-FFF2-40B4-BE49-F238E27FC236}">
                  <a16:creationId xmlns:a16="http://schemas.microsoft.com/office/drawing/2014/main" id="{977AEE36-1425-4395-B015-10432D518F0D}"/>
                </a:ext>
              </a:extLst>
            </p:cNvPr>
            <p:cNvSpPr>
              <a:spLocks/>
            </p:cNvSpPr>
            <p:nvPr/>
          </p:nvSpPr>
          <p:spPr bwMode="auto">
            <a:xfrm>
              <a:off x="5671084" y="5894761"/>
              <a:ext cx="215587" cy="107793"/>
            </a:xfrm>
            <a:custGeom>
              <a:avLst/>
              <a:gdLst>
                <a:gd name="T0" fmla="*/ 78 w 86"/>
                <a:gd name="T1" fmla="*/ 26 h 43"/>
                <a:gd name="T2" fmla="*/ 75 w 86"/>
                <a:gd name="T3" fmla="*/ 26 h 43"/>
                <a:gd name="T4" fmla="*/ 75 w 86"/>
                <a:gd name="T5" fmla="*/ 21 h 43"/>
                <a:gd name="T6" fmla="*/ 53 w 86"/>
                <a:gd name="T7" fmla="*/ 0 h 43"/>
                <a:gd name="T8" fmla="*/ 32 w 86"/>
                <a:gd name="T9" fmla="*/ 19 h 43"/>
                <a:gd name="T10" fmla="*/ 24 w 86"/>
                <a:gd name="T11" fmla="*/ 17 h 43"/>
                <a:gd name="T12" fmla="*/ 11 w 86"/>
                <a:gd name="T13" fmla="*/ 29 h 43"/>
                <a:gd name="T14" fmla="*/ 7 w 86"/>
                <a:gd name="T15" fmla="*/ 28 h 43"/>
                <a:gd name="T16" fmla="*/ 0 w 86"/>
                <a:gd name="T17" fmla="*/ 36 h 43"/>
                <a:gd name="T18" fmla="*/ 7 w 86"/>
                <a:gd name="T19" fmla="*/ 43 h 43"/>
                <a:gd name="T20" fmla="*/ 78 w 86"/>
                <a:gd name="T21" fmla="*/ 43 h 43"/>
                <a:gd name="T22" fmla="*/ 86 w 86"/>
                <a:gd name="T23" fmla="*/ 34 h 43"/>
                <a:gd name="T24" fmla="*/ 78 w 86"/>
                <a:gd name="T25"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43">
                  <a:moveTo>
                    <a:pt x="78" y="26"/>
                  </a:moveTo>
                  <a:cubicBezTo>
                    <a:pt x="76" y="26"/>
                    <a:pt x="75" y="26"/>
                    <a:pt x="75" y="26"/>
                  </a:cubicBezTo>
                  <a:cubicBezTo>
                    <a:pt x="75" y="25"/>
                    <a:pt x="75" y="23"/>
                    <a:pt x="75" y="21"/>
                  </a:cubicBezTo>
                  <a:cubicBezTo>
                    <a:pt x="75" y="9"/>
                    <a:pt x="65" y="0"/>
                    <a:pt x="53" y="0"/>
                  </a:cubicBezTo>
                  <a:cubicBezTo>
                    <a:pt x="42" y="0"/>
                    <a:pt x="33" y="8"/>
                    <a:pt x="32" y="19"/>
                  </a:cubicBezTo>
                  <a:cubicBezTo>
                    <a:pt x="30" y="17"/>
                    <a:pt x="27" y="17"/>
                    <a:pt x="24" y="17"/>
                  </a:cubicBezTo>
                  <a:cubicBezTo>
                    <a:pt x="17" y="17"/>
                    <a:pt x="11" y="22"/>
                    <a:pt x="11" y="29"/>
                  </a:cubicBezTo>
                  <a:cubicBezTo>
                    <a:pt x="10" y="29"/>
                    <a:pt x="9" y="28"/>
                    <a:pt x="7" y="28"/>
                  </a:cubicBezTo>
                  <a:cubicBezTo>
                    <a:pt x="3" y="28"/>
                    <a:pt x="0" y="32"/>
                    <a:pt x="0" y="36"/>
                  </a:cubicBezTo>
                  <a:cubicBezTo>
                    <a:pt x="0" y="40"/>
                    <a:pt x="3" y="43"/>
                    <a:pt x="7" y="43"/>
                  </a:cubicBezTo>
                  <a:cubicBezTo>
                    <a:pt x="78" y="43"/>
                    <a:pt x="78" y="43"/>
                    <a:pt x="78" y="43"/>
                  </a:cubicBezTo>
                  <a:cubicBezTo>
                    <a:pt x="82" y="43"/>
                    <a:pt x="86" y="39"/>
                    <a:pt x="86" y="34"/>
                  </a:cubicBezTo>
                  <a:cubicBezTo>
                    <a:pt x="86" y="30"/>
                    <a:pt x="82" y="26"/>
                    <a:pt x="78" y="26"/>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0" name="Freeform 612">
              <a:extLst>
                <a:ext uri="{FF2B5EF4-FFF2-40B4-BE49-F238E27FC236}">
                  <a16:creationId xmlns:a16="http://schemas.microsoft.com/office/drawing/2014/main" id="{0750C0D1-ED88-4774-A663-447B5E545877}"/>
                </a:ext>
              </a:extLst>
            </p:cNvPr>
            <p:cNvSpPr>
              <a:spLocks/>
            </p:cNvSpPr>
            <p:nvPr/>
          </p:nvSpPr>
          <p:spPr bwMode="auto">
            <a:xfrm>
              <a:off x="4851037" y="5616409"/>
              <a:ext cx="125531" cy="84597"/>
            </a:xfrm>
            <a:custGeom>
              <a:avLst/>
              <a:gdLst>
                <a:gd name="T0" fmla="*/ 45 w 50"/>
                <a:gd name="T1" fmla="*/ 25 h 34"/>
                <a:gd name="T2" fmla="*/ 43 w 50"/>
                <a:gd name="T3" fmla="*/ 26 h 34"/>
                <a:gd name="T4" fmla="*/ 45 w 50"/>
                <a:gd name="T5" fmla="*/ 17 h 34"/>
                <a:gd name="T6" fmla="*/ 28 w 50"/>
                <a:gd name="T7" fmla="*/ 0 h 34"/>
                <a:gd name="T8" fmla="*/ 11 w 50"/>
                <a:gd name="T9" fmla="*/ 17 h 34"/>
                <a:gd name="T10" fmla="*/ 11 w 50"/>
                <a:gd name="T11" fmla="*/ 19 h 34"/>
                <a:gd name="T12" fmla="*/ 8 w 50"/>
                <a:gd name="T13" fmla="*/ 18 h 34"/>
                <a:gd name="T14" fmla="*/ 0 w 50"/>
                <a:gd name="T15" fmla="*/ 26 h 34"/>
                <a:gd name="T16" fmla="*/ 8 w 50"/>
                <a:gd name="T17" fmla="*/ 34 h 34"/>
                <a:gd name="T18" fmla="*/ 45 w 50"/>
                <a:gd name="T19" fmla="*/ 34 h 34"/>
                <a:gd name="T20" fmla="*/ 50 w 50"/>
                <a:gd name="T21" fmla="*/ 30 h 34"/>
                <a:gd name="T22" fmla="*/ 45 w 50"/>
                <a:gd name="T23" fmla="*/ 2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 h="34">
                  <a:moveTo>
                    <a:pt x="45" y="25"/>
                  </a:moveTo>
                  <a:cubicBezTo>
                    <a:pt x="44" y="25"/>
                    <a:pt x="43" y="25"/>
                    <a:pt x="43" y="26"/>
                  </a:cubicBezTo>
                  <a:cubicBezTo>
                    <a:pt x="44" y="23"/>
                    <a:pt x="45" y="20"/>
                    <a:pt x="45" y="17"/>
                  </a:cubicBezTo>
                  <a:cubicBezTo>
                    <a:pt x="45" y="8"/>
                    <a:pt x="37" y="0"/>
                    <a:pt x="28" y="0"/>
                  </a:cubicBezTo>
                  <a:cubicBezTo>
                    <a:pt x="19" y="0"/>
                    <a:pt x="11" y="8"/>
                    <a:pt x="11" y="17"/>
                  </a:cubicBezTo>
                  <a:cubicBezTo>
                    <a:pt x="11" y="18"/>
                    <a:pt x="11" y="18"/>
                    <a:pt x="11" y="19"/>
                  </a:cubicBezTo>
                  <a:cubicBezTo>
                    <a:pt x="10" y="18"/>
                    <a:pt x="9" y="18"/>
                    <a:pt x="8" y="18"/>
                  </a:cubicBezTo>
                  <a:cubicBezTo>
                    <a:pt x="4" y="18"/>
                    <a:pt x="0" y="22"/>
                    <a:pt x="0" y="26"/>
                  </a:cubicBezTo>
                  <a:cubicBezTo>
                    <a:pt x="0" y="31"/>
                    <a:pt x="4" y="34"/>
                    <a:pt x="8" y="34"/>
                  </a:cubicBezTo>
                  <a:cubicBezTo>
                    <a:pt x="45" y="34"/>
                    <a:pt x="45" y="34"/>
                    <a:pt x="45" y="34"/>
                  </a:cubicBezTo>
                  <a:cubicBezTo>
                    <a:pt x="48" y="34"/>
                    <a:pt x="50" y="32"/>
                    <a:pt x="50" y="30"/>
                  </a:cubicBezTo>
                  <a:cubicBezTo>
                    <a:pt x="50" y="27"/>
                    <a:pt x="48" y="25"/>
                    <a:pt x="45" y="25"/>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1" name="Freeform 613">
              <a:extLst>
                <a:ext uri="{FF2B5EF4-FFF2-40B4-BE49-F238E27FC236}">
                  <a16:creationId xmlns:a16="http://schemas.microsoft.com/office/drawing/2014/main" id="{6575273E-34DB-4683-8AF2-8EB4757A425E}"/>
                </a:ext>
              </a:extLst>
            </p:cNvPr>
            <p:cNvSpPr>
              <a:spLocks/>
            </p:cNvSpPr>
            <p:nvPr/>
          </p:nvSpPr>
          <p:spPr bwMode="auto">
            <a:xfrm>
              <a:off x="5428208" y="5679175"/>
              <a:ext cx="102335" cy="62766"/>
            </a:xfrm>
            <a:custGeom>
              <a:avLst/>
              <a:gdLst>
                <a:gd name="T0" fmla="*/ 34 w 41"/>
                <a:gd name="T1" fmla="*/ 5 h 25"/>
                <a:gd name="T2" fmla="*/ 34 w 41"/>
                <a:gd name="T3" fmla="*/ 1 h 25"/>
                <a:gd name="T4" fmla="*/ 28 w 41"/>
                <a:gd name="T5" fmla="*/ 5 h 25"/>
                <a:gd name="T6" fmla="*/ 24 w 41"/>
                <a:gd name="T7" fmla="*/ 4 h 25"/>
                <a:gd name="T8" fmla="*/ 14 w 41"/>
                <a:gd name="T9" fmla="*/ 10 h 25"/>
                <a:gd name="T10" fmla="*/ 13 w 41"/>
                <a:gd name="T11" fmla="*/ 19 h 25"/>
                <a:gd name="T12" fmla="*/ 41 w 41"/>
                <a:gd name="T13" fmla="*/ 0 h 25"/>
                <a:gd name="T14" fmla="*/ 34 w 41"/>
                <a:gd name="T15" fmla="*/ 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5">
                  <a:moveTo>
                    <a:pt x="34" y="5"/>
                  </a:moveTo>
                  <a:cubicBezTo>
                    <a:pt x="34" y="4"/>
                    <a:pt x="34" y="3"/>
                    <a:pt x="34" y="1"/>
                  </a:cubicBezTo>
                  <a:cubicBezTo>
                    <a:pt x="32" y="4"/>
                    <a:pt x="31" y="5"/>
                    <a:pt x="28" y="5"/>
                  </a:cubicBezTo>
                  <a:cubicBezTo>
                    <a:pt x="26" y="4"/>
                    <a:pt x="24" y="4"/>
                    <a:pt x="24" y="4"/>
                  </a:cubicBezTo>
                  <a:cubicBezTo>
                    <a:pt x="14" y="10"/>
                    <a:pt x="14" y="10"/>
                    <a:pt x="14" y="10"/>
                  </a:cubicBezTo>
                  <a:cubicBezTo>
                    <a:pt x="14" y="10"/>
                    <a:pt x="0" y="14"/>
                    <a:pt x="13" y="19"/>
                  </a:cubicBezTo>
                  <a:cubicBezTo>
                    <a:pt x="31" y="25"/>
                    <a:pt x="40" y="11"/>
                    <a:pt x="41" y="0"/>
                  </a:cubicBezTo>
                  <a:cubicBezTo>
                    <a:pt x="39" y="3"/>
                    <a:pt x="36" y="4"/>
                    <a:pt x="34" y="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2" name="Freeform 614">
              <a:extLst>
                <a:ext uri="{FF2B5EF4-FFF2-40B4-BE49-F238E27FC236}">
                  <a16:creationId xmlns:a16="http://schemas.microsoft.com/office/drawing/2014/main" id="{6B37EA22-EA77-48CF-A7F9-39E5F4AA45FF}"/>
                </a:ext>
              </a:extLst>
            </p:cNvPr>
            <p:cNvSpPr>
              <a:spLocks/>
            </p:cNvSpPr>
            <p:nvPr/>
          </p:nvSpPr>
          <p:spPr bwMode="auto">
            <a:xfrm>
              <a:off x="4885148" y="5709193"/>
              <a:ext cx="276988" cy="240147"/>
            </a:xfrm>
            <a:custGeom>
              <a:avLst/>
              <a:gdLst>
                <a:gd name="T0" fmla="*/ 13 w 110"/>
                <a:gd name="T1" fmla="*/ 94 h 96"/>
                <a:gd name="T2" fmla="*/ 32 w 110"/>
                <a:gd name="T3" fmla="*/ 75 h 96"/>
                <a:gd name="T4" fmla="*/ 35 w 110"/>
                <a:gd name="T5" fmla="*/ 70 h 96"/>
                <a:gd name="T6" fmla="*/ 35 w 110"/>
                <a:gd name="T7" fmla="*/ 70 h 96"/>
                <a:gd name="T8" fmla="*/ 37 w 110"/>
                <a:gd name="T9" fmla="*/ 65 h 96"/>
                <a:gd name="T10" fmla="*/ 107 w 110"/>
                <a:gd name="T11" fmla="*/ 6 h 96"/>
                <a:gd name="T12" fmla="*/ 107 w 110"/>
                <a:gd name="T13" fmla="*/ 7 h 96"/>
                <a:gd name="T14" fmla="*/ 109 w 110"/>
                <a:gd name="T15" fmla="*/ 7 h 96"/>
                <a:gd name="T16" fmla="*/ 109 w 110"/>
                <a:gd name="T17" fmla="*/ 7 h 96"/>
                <a:gd name="T18" fmla="*/ 110 w 110"/>
                <a:gd name="T19" fmla="*/ 5 h 96"/>
                <a:gd name="T20" fmla="*/ 106 w 110"/>
                <a:gd name="T21" fmla="*/ 0 h 96"/>
                <a:gd name="T22" fmla="*/ 104 w 110"/>
                <a:gd name="T23" fmla="*/ 0 h 96"/>
                <a:gd name="T24" fmla="*/ 104 w 110"/>
                <a:gd name="T25" fmla="*/ 0 h 96"/>
                <a:gd name="T26" fmla="*/ 103 w 110"/>
                <a:gd name="T27" fmla="*/ 2 h 96"/>
                <a:gd name="T28" fmla="*/ 104 w 110"/>
                <a:gd name="T29" fmla="*/ 3 h 96"/>
                <a:gd name="T30" fmla="*/ 35 w 110"/>
                <a:gd name="T31" fmla="*/ 62 h 96"/>
                <a:gd name="T32" fmla="*/ 29 w 110"/>
                <a:gd name="T33" fmla="*/ 64 h 96"/>
                <a:gd name="T34" fmla="*/ 24 w 110"/>
                <a:gd name="T35" fmla="*/ 65 h 96"/>
                <a:gd name="T36" fmla="*/ 2 w 110"/>
                <a:gd name="T37" fmla="*/ 82 h 96"/>
                <a:gd name="T38" fmla="*/ 1 w 110"/>
                <a:gd name="T39" fmla="*/ 88 h 96"/>
                <a:gd name="T40" fmla="*/ 6 w 110"/>
                <a:gd name="T41" fmla="*/ 94 h 96"/>
                <a:gd name="T42" fmla="*/ 13 w 110"/>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96">
                  <a:moveTo>
                    <a:pt x="13" y="94"/>
                  </a:moveTo>
                  <a:cubicBezTo>
                    <a:pt x="32" y="75"/>
                    <a:pt x="32" y="75"/>
                    <a:pt x="32" y="75"/>
                  </a:cubicBezTo>
                  <a:cubicBezTo>
                    <a:pt x="34" y="73"/>
                    <a:pt x="34" y="72"/>
                    <a:pt x="35" y="70"/>
                  </a:cubicBezTo>
                  <a:cubicBezTo>
                    <a:pt x="35" y="70"/>
                    <a:pt x="35" y="70"/>
                    <a:pt x="35" y="70"/>
                  </a:cubicBezTo>
                  <a:cubicBezTo>
                    <a:pt x="35" y="68"/>
                    <a:pt x="36" y="67"/>
                    <a:pt x="37" y="65"/>
                  </a:cubicBezTo>
                  <a:cubicBezTo>
                    <a:pt x="107" y="6"/>
                    <a:pt x="107" y="6"/>
                    <a:pt x="107" y="6"/>
                  </a:cubicBezTo>
                  <a:cubicBezTo>
                    <a:pt x="107" y="7"/>
                    <a:pt x="107" y="7"/>
                    <a:pt x="107" y="7"/>
                  </a:cubicBezTo>
                  <a:cubicBezTo>
                    <a:pt x="108" y="8"/>
                    <a:pt x="109" y="8"/>
                    <a:pt x="109" y="7"/>
                  </a:cubicBezTo>
                  <a:cubicBezTo>
                    <a:pt x="109" y="7"/>
                    <a:pt x="109" y="7"/>
                    <a:pt x="109" y="7"/>
                  </a:cubicBezTo>
                  <a:cubicBezTo>
                    <a:pt x="110" y="6"/>
                    <a:pt x="110" y="5"/>
                    <a:pt x="110" y="5"/>
                  </a:cubicBezTo>
                  <a:cubicBezTo>
                    <a:pt x="106" y="0"/>
                    <a:pt x="106" y="0"/>
                    <a:pt x="106" y="0"/>
                  </a:cubicBezTo>
                  <a:cubicBezTo>
                    <a:pt x="105" y="0"/>
                    <a:pt x="104" y="0"/>
                    <a:pt x="104" y="0"/>
                  </a:cubicBezTo>
                  <a:cubicBezTo>
                    <a:pt x="104" y="0"/>
                    <a:pt x="104" y="0"/>
                    <a:pt x="104" y="0"/>
                  </a:cubicBezTo>
                  <a:cubicBezTo>
                    <a:pt x="103" y="1"/>
                    <a:pt x="103" y="2"/>
                    <a:pt x="103" y="2"/>
                  </a:cubicBezTo>
                  <a:cubicBezTo>
                    <a:pt x="104" y="3"/>
                    <a:pt x="104" y="3"/>
                    <a:pt x="104" y="3"/>
                  </a:cubicBezTo>
                  <a:cubicBezTo>
                    <a:pt x="35" y="62"/>
                    <a:pt x="35" y="62"/>
                    <a:pt x="35" y="62"/>
                  </a:cubicBezTo>
                  <a:cubicBezTo>
                    <a:pt x="33" y="63"/>
                    <a:pt x="31" y="64"/>
                    <a:pt x="29" y="64"/>
                  </a:cubicBezTo>
                  <a:cubicBezTo>
                    <a:pt x="28" y="64"/>
                    <a:pt x="26" y="64"/>
                    <a:pt x="24" y="65"/>
                  </a:cubicBezTo>
                  <a:cubicBezTo>
                    <a:pt x="2" y="82"/>
                    <a:pt x="2" y="82"/>
                    <a:pt x="2" y="82"/>
                  </a:cubicBezTo>
                  <a:cubicBezTo>
                    <a:pt x="0" y="83"/>
                    <a:pt x="0" y="86"/>
                    <a:pt x="1"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3" name="Freeform 615">
              <a:extLst>
                <a:ext uri="{FF2B5EF4-FFF2-40B4-BE49-F238E27FC236}">
                  <a16:creationId xmlns:a16="http://schemas.microsoft.com/office/drawing/2014/main" id="{5D0D4B41-E6A1-4ACF-A282-BFBB690E50DC}"/>
                </a:ext>
              </a:extLst>
            </p:cNvPr>
            <p:cNvSpPr>
              <a:spLocks/>
            </p:cNvSpPr>
            <p:nvPr/>
          </p:nvSpPr>
          <p:spPr bwMode="auto">
            <a:xfrm>
              <a:off x="5078903" y="5741940"/>
              <a:ext cx="77775" cy="34112"/>
            </a:xfrm>
            <a:custGeom>
              <a:avLst/>
              <a:gdLst>
                <a:gd name="T0" fmla="*/ 2 w 31"/>
                <a:gd name="T1" fmla="*/ 0 h 14"/>
                <a:gd name="T2" fmla="*/ 8 w 31"/>
                <a:gd name="T3" fmla="*/ 9 h 14"/>
                <a:gd name="T4" fmla="*/ 25 w 31"/>
                <a:gd name="T5" fmla="*/ 7 h 14"/>
                <a:gd name="T6" fmla="*/ 31 w 31"/>
                <a:gd name="T7" fmla="*/ 11 h 14"/>
                <a:gd name="T8" fmla="*/ 26 w 31"/>
                <a:gd name="T9" fmla="*/ 14 h 14"/>
                <a:gd name="T10" fmla="*/ 6 w 31"/>
                <a:gd name="T11" fmla="*/ 11 h 14"/>
                <a:gd name="T12" fmla="*/ 0 w 31"/>
                <a:gd name="T13" fmla="*/ 1 h 14"/>
                <a:gd name="T14" fmla="*/ 2 w 3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4">
                  <a:moveTo>
                    <a:pt x="2" y="0"/>
                  </a:moveTo>
                  <a:cubicBezTo>
                    <a:pt x="2" y="0"/>
                    <a:pt x="5" y="8"/>
                    <a:pt x="8" y="9"/>
                  </a:cubicBezTo>
                  <a:cubicBezTo>
                    <a:pt x="11" y="10"/>
                    <a:pt x="25" y="7"/>
                    <a:pt x="25" y="7"/>
                  </a:cubicBezTo>
                  <a:cubicBezTo>
                    <a:pt x="31" y="11"/>
                    <a:pt x="31" y="11"/>
                    <a:pt x="31" y="11"/>
                  </a:cubicBezTo>
                  <a:cubicBezTo>
                    <a:pt x="26" y="14"/>
                    <a:pt x="26" y="14"/>
                    <a:pt x="26" y="14"/>
                  </a:cubicBezTo>
                  <a:cubicBezTo>
                    <a:pt x="26" y="14"/>
                    <a:pt x="11" y="13"/>
                    <a:pt x="6" y="11"/>
                  </a:cubicBezTo>
                  <a:cubicBezTo>
                    <a:pt x="2" y="10"/>
                    <a:pt x="0" y="1"/>
                    <a:pt x="0" y="1"/>
                  </a:cubicBezTo>
                  <a:lnTo>
                    <a:pt x="2"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4" name="Freeform 616">
              <a:extLst>
                <a:ext uri="{FF2B5EF4-FFF2-40B4-BE49-F238E27FC236}">
                  <a16:creationId xmlns:a16="http://schemas.microsoft.com/office/drawing/2014/main" id="{38CB5762-3680-4171-BAE0-BA801D93376F}"/>
                </a:ext>
              </a:extLst>
            </p:cNvPr>
            <p:cNvSpPr>
              <a:spLocks/>
            </p:cNvSpPr>
            <p:nvPr/>
          </p:nvSpPr>
          <p:spPr bwMode="auto">
            <a:xfrm>
              <a:off x="5081632" y="5709193"/>
              <a:ext cx="278352" cy="240147"/>
            </a:xfrm>
            <a:custGeom>
              <a:avLst/>
              <a:gdLst>
                <a:gd name="T0" fmla="*/ 13 w 111"/>
                <a:gd name="T1" fmla="*/ 94 h 96"/>
                <a:gd name="T2" fmla="*/ 33 w 111"/>
                <a:gd name="T3" fmla="*/ 75 h 96"/>
                <a:gd name="T4" fmla="*/ 35 w 111"/>
                <a:gd name="T5" fmla="*/ 70 h 96"/>
                <a:gd name="T6" fmla="*/ 35 w 111"/>
                <a:gd name="T7" fmla="*/ 70 h 96"/>
                <a:gd name="T8" fmla="*/ 37 w 111"/>
                <a:gd name="T9" fmla="*/ 65 h 96"/>
                <a:gd name="T10" fmla="*/ 107 w 111"/>
                <a:gd name="T11" fmla="*/ 6 h 96"/>
                <a:gd name="T12" fmla="*/ 108 w 111"/>
                <a:gd name="T13" fmla="*/ 7 h 96"/>
                <a:gd name="T14" fmla="*/ 110 w 111"/>
                <a:gd name="T15" fmla="*/ 7 h 96"/>
                <a:gd name="T16" fmla="*/ 110 w 111"/>
                <a:gd name="T17" fmla="*/ 7 h 96"/>
                <a:gd name="T18" fmla="*/ 110 w 111"/>
                <a:gd name="T19" fmla="*/ 5 h 96"/>
                <a:gd name="T20" fmla="*/ 106 w 111"/>
                <a:gd name="T21" fmla="*/ 0 h 96"/>
                <a:gd name="T22" fmla="*/ 104 w 111"/>
                <a:gd name="T23" fmla="*/ 0 h 96"/>
                <a:gd name="T24" fmla="*/ 104 w 111"/>
                <a:gd name="T25" fmla="*/ 0 h 96"/>
                <a:gd name="T26" fmla="*/ 104 w 111"/>
                <a:gd name="T27" fmla="*/ 2 h 96"/>
                <a:gd name="T28" fmla="*/ 104 w 111"/>
                <a:gd name="T29" fmla="*/ 3 h 96"/>
                <a:gd name="T30" fmla="*/ 35 w 111"/>
                <a:gd name="T31" fmla="*/ 62 h 96"/>
                <a:gd name="T32" fmla="*/ 30 w 111"/>
                <a:gd name="T33" fmla="*/ 64 h 96"/>
                <a:gd name="T34" fmla="*/ 25 w 111"/>
                <a:gd name="T35" fmla="*/ 65 h 96"/>
                <a:gd name="T36" fmla="*/ 2 w 111"/>
                <a:gd name="T37" fmla="*/ 82 h 96"/>
                <a:gd name="T38" fmla="*/ 2 w 111"/>
                <a:gd name="T39" fmla="*/ 88 h 96"/>
                <a:gd name="T40" fmla="*/ 6 w 111"/>
                <a:gd name="T41" fmla="*/ 94 h 96"/>
                <a:gd name="T42" fmla="*/ 13 w 111"/>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1" h="96">
                  <a:moveTo>
                    <a:pt x="13" y="94"/>
                  </a:moveTo>
                  <a:cubicBezTo>
                    <a:pt x="33" y="75"/>
                    <a:pt x="33" y="75"/>
                    <a:pt x="33" y="75"/>
                  </a:cubicBezTo>
                  <a:cubicBezTo>
                    <a:pt x="34" y="73"/>
                    <a:pt x="35" y="72"/>
                    <a:pt x="35" y="70"/>
                  </a:cubicBezTo>
                  <a:cubicBezTo>
                    <a:pt x="35" y="70"/>
                    <a:pt x="35" y="70"/>
                    <a:pt x="35" y="70"/>
                  </a:cubicBezTo>
                  <a:cubicBezTo>
                    <a:pt x="35" y="68"/>
                    <a:pt x="36" y="67"/>
                    <a:pt x="37" y="65"/>
                  </a:cubicBezTo>
                  <a:cubicBezTo>
                    <a:pt x="107" y="6"/>
                    <a:pt x="107" y="6"/>
                    <a:pt x="107" y="6"/>
                  </a:cubicBezTo>
                  <a:cubicBezTo>
                    <a:pt x="108" y="7"/>
                    <a:pt x="108" y="7"/>
                    <a:pt x="108" y="7"/>
                  </a:cubicBezTo>
                  <a:cubicBezTo>
                    <a:pt x="108" y="8"/>
                    <a:pt x="109" y="8"/>
                    <a:pt x="110" y="7"/>
                  </a:cubicBezTo>
                  <a:cubicBezTo>
                    <a:pt x="110" y="7"/>
                    <a:pt x="110" y="7"/>
                    <a:pt x="110" y="7"/>
                  </a:cubicBezTo>
                  <a:cubicBezTo>
                    <a:pt x="111" y="6"/>
                    <a:pt x="111" y="5"/>
                    <a:pt x="110" y="5"/>
                  </a:cubicBezTo>
                  <a:cubicBezTo>
                    <a:pt x="106" y="0"/>
                    <a:pt x="106" y="0"/>
                    <a:pt x="106" y="0"/>
                  </a:cubicBezTo>
                  <a:cubicBezTo>
                    <a:pt x="106" y="0"/>
                    <a:pt x="105" y="0"/>
                    <a:pt x="104" y="0"/>
                  </a:cubicBezTo>
                  <a:cubicBezTo>
                    <a:pt x="104" y="0"/>
                    <a:pt x="104" y="0"/>
                    <a:pt x="104" y="0"/>
                  </a:cubicBezTo>
                  <a:cubicBezTo>
                    <a:pt x="103" y="1"/>
                    <a:pt x="103" y="2"/>
                    <a:pt x="104" y="2"/>
                  </a:cubicBezTo>
                  <a:cubicBezTo>
                    <a:pt x="104" y="3"/>
                    <a:pt x="104" y="3"/>
                    <a:pt x="104" y="3"/>
                  </a:cubicBezTo>
                  <a:cubicBezTo>
                    <a:pt x="35" y="62"/>
                    <a:pt x="35" y="62"/>
                    <a:pt x="35" y="62"/>
                  </a:cubicBezTo>
                  <a:cubicBezTo>
                    <a:pt x="33" y="63"/>
                    <a:pt x="32" y="64"/>
                    <a:pt x="30" y="64"/>
                  </a:cubicBezTo>
                  <a:cubicBezTo>
                    <a:pt x="28" y="64"/>
                    <a:pt x="26" y="64"/>
                    <a:pt x="25" y="65"/>
                  </a:cubicBezTo>
                  <a:cubicBezTo>
                    <a:pt x="2" y="82"/>
                    <a:pt x="2" y="82"/>
                    <a:pt x="2" y="82"/>
                  </a:cubicBezTo>
                  <a:cubicBezTo>
                    <a:pt x="0" y="83"/>
                    <a:pt x="0" y="86"/>
                    <a:pt x="2"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5" name="Freeform 617">
              <a:extLst>
                <a:ext uri="{FF2B5EF4-FFF2-40B4-BE49-F238E27FC236}">
                  <a16:creationId xmlns:a16="http://schemas.microsoft.com/office/drawing/2014/main" id="{F492284E-D0D9-4DE2-9B83-1DF40DEB6C22}"/>
                </a:ext>
              </a:extLst>
            </p:cNvPr>
            <p:cNvSpPr>
              <a:spLocks/>
            </p:cNvSpPr>
            <p:nvPr/>
          </p:nvSpPr>
          <p:spPr bwMode="auto">
            <a:xfrm>
              <a:off x="5264472" y="5709193"/>
              <a:ext cx="276988" cy="240147"/>
            </a:xfrm>
            <a:custGeom>
              <a:avLst/>
              <a:gdLst>
                <a:gd name="T0" fmla="*/ 13 w 110"/>
                <a:gd name="T1" fmla="*/ 94 h 96"/>
                <a:gd name="T2" fmla="*/ 33 w 110"/>
                <a:gd name="T3" fmla="*/ 75 h 96"/>
                <a:gd name="T4" fmla="*/ 35 w 110"/>
                <a:gd name="T5" fmla="*/ 70 h 96"/>
                <a:gd name="T6" fmla="*/ 35 w 110"/>
                <a:gd name="T7" fmla="*/ 70 h 96"/>
                <a:gd name="T8" fmla="*/ 37 w 110"/>
                <a:gd name="T9" fmla="*/ 65 h 96"/>
                <a:gd name="T10" fmla="*/ 107 w 110"/>
                <a:gd name="T11" fmla="*/ 6 h 96"/>
                <a:gd name="T12" fmla="*/ 107 w 110"/>
                <a:gd name="T13" fmla="*/ 7 h 96"/>
                <a:gd name="T14" fmla="*/ 110 w 110"/>
                <a:gd name="T15" fmla="*/ 7 h 96"/>
                <a:gd name="T16" fmla="*/ 110 w 110"/>
                <a:gd name="T17" fmla="*/ 7 h 96"/>
                <a:gd name="T18" fmla="*/ 110 w 110"/>
                <a:gd name="T19" fmla="*/ 5 h 96"/>
                <a:gd name="T20" fmla="*/ 106 w 110"/>
                <a:gd name="T21" fmla="*/ 0 h 96"/>
                <a:gd name="T22" fmla="*/ 104 w 110"/>
                <a:gd name="T23" fmla="*/ 0 h 96"/>
                <a:gd name="T24" fmla="*/ 104 w 110"/>
                <a:gd name="T25" fmla="*/ 0 h 96"/>
                <a:gd name="T26" fmla="*/ 104 w 110"/>
                <a:gd name="T27" fmla="*/ 2 h 96"/>
                <a:gd name="T28" fmla="*/ 104 w 110"/>
                <a:gd name="T29" fmla="*/ 3 h 96"/>
                <a:gd name="T30" fmla="*/ 35 w 110"/>
                <a:gd name="T31" fmla="*/ 62 h 96"/>
                <a:gd name="T32" fmla="*/ 29 w 110"/>
                <a:gd name="T33" fmla="*/ 64 h 96"/>
                <a:gd name="T34" fmla="*/ 25 w 110"/>
                <a:gd name="T35" fmla="*/ 65 h 96"/>
                <a:gd name="T36" fmla="*/ 2 w 110"/>
                <a:gd name="T37" fmla="*/ 82 h 96"/>
                <a:gd name="T38" fmla="*/ 1 w 110"/>
                <a:gd name="T39" fmla="*/ 88 h 96"/>
                <a:gd name="T40" fmla="*/ 6 w 110"/>
                <a:gd name="T41" fmla="*/ 94 h 96"/>
                <a:gd name="T42" fmla="*/ 13 w 110"/>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96">
                  <a:moveTo>
                    <a:pt x="13" y="94"/>
                  </a:moveTo>
                  <a:cubicBezTo>
                    <a:pt x="33" y="75"/>
                    <a:pt x="33" y="75"/>
                    <a:pt x="33" y="75"/>
                  </a:cubicBezTo>
                  <a:cubicBezTo>
                    <a:pt x="34" y="73"/>
                    <a:pt x="35" y="72"/>
                    <a:pt x="35" y="70"/>
                  </a:cubicBezTo>
                  <a:cubicBezTo>
                    <a:pt x="35" y="70"/>
                    <a:pt x="35" y="70"/>
                    <a:pt x="35" y="70"/>
                  </a:cubicBezTo>
                  <a:cubicBezTo>
                    <a:pt x="35" y="68"/>
                    <a:pt x="36" y="67"/>
                    <a:pt x="37" y="65"/>
                  </a:cubicBezTo>
                  <a:cubicBezTo>
                    <a:pt x="107" y="6"/>
                    <a:pt x="107" y="6"/>
                    <a:pt x="107" y="6"/>
                  </a:cubicBezTo>
                  <a:cubicBezTo>
                    <a:pt x="107" y="7"/>
                    <a:pt x="107" y="7"/>
                    <a:pt x="107" y="7"/>
                  </a:cubicBezTo>
                  <a:cubicBezTo>
                    <a:pt x="108" y="8"/>
                    <a:pt x="109" y="8"/>
                    <a:pt x="110" y="7"/>
                  </a:cubicBezTo>
                  <a:cubicBezTo>
                    <a:pt x="110" y="7"/>
                    <a:pt x="110" y="7"/>
                    <a:pt x="110" y="7"/>
                  </a:cubicBezTo>
                  <a:cubicBezTo>
                    <a:pt x="110" y="6"/>
                    <a:pt x="110" y="5"/>
                    <a:pt x="110" y="5"/>
                  </a:cubicBezTo>
                  <a:cubicBezTo>
                    <a:pt x="106" y="0"/>
                    <a:pt x="106" y="0"/>
                    <a:pt x="106" y="0"/>
                  </a:cubicBezTo>
                  <a:cubicBezTo>
                    <a:pt x="106" y="0"/>
                    <a:pt x="104" y="0"/>
                    <a:pt x="104" y="0"/>
                  </a:cubicBezTo>
                  <a:cubicBezTo>
                    <a:pt x="104" y="0"/>
                    <a:pt x="104" y="0"/>
                    <a:pt x="104" y="0"/>
                  </a:cubicBezTo>
                  <a:cubicBezTo>
                    <a:pt x="103" y="1"/>
                    <a:pt x="103" y="2"/>
                    <a:pt x="104" y="2"/>
                  </a:cubicBezTo>
                  <a:cubicBezTo>
                    <a:pt x="104" y="3"/>
                    <a:pt x="104" y="3"/>
                    <a:pt x="104" y="3"/>
                  </a:cubicBezTo>
                  <a:cubicBezTo>
                    <a:pt x="35" y="62"/>
                    <a:pt x="35" y="62"/>
                    <a:pt x="35" y="62"/>
                  </a:cubicBezTo>
                  <a:cubicBezTo>
                    <a:pt x="33" y="63"/>
                    <a:pt x="31" y="64"/>
                    <a:pt x="29" y="64"/>
                  </a:cubicBezTo>
                  <a:cubicBezTo>
                    <a:pt x="28" y="64"/>
                    <a:pt x="26" y="64"/>
                    <a:pt x="25" y="65"/>
                  </a:cubicBezTo>
                  <a:cubicBezTo>
                    <a:pt x="2" y="82"/>
                    <a:pt x="2" y="82"/>
                    <a:pt x="2" y="82"/>
                  </a:cubicBezTo>
                  <a:cubicBezTo>
                    <a:pt x="0" y="83"/>
                    <a:pt x="0" y="86"/>
                    <a:pt x="1"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6" name="Freeform 618">
              <a:extLst>
                <a:ext uri="{FF2B5EF4-FFF2-40B4-BE49-F238E27FC236}">
                  <a16:creationId xmlns:a16="http://schemas.microsoft.com/office/drawing/2014/main" id="{0EC341F2-B22F-4327-9A92-184DEF5E43FF}"/>
                </a:ext>
              </a:extLst>
            </p:cNvPr>
            <p:cNvSpPr>
              <a:spLocks/>
            </p:cNvSpPr>
            <p:nvPr/>
          </p:nvSpPr>
          <p:spPr bwMode="auto">
            <a:xfrm>
              <a:off x="5222173" y="5681904"/>
              <a:ext cx="69588" cy="66859"/>
            </a:xfrm>
            <a:custGeom>
              <a:avLst/>
              <a:gdLst>
                <a:gd name="T0" fmla="*/ 27 w 28"/>
                <a:gd name="T1" fmla="*/ 16 h 27"/>
                <a:gd name="T2" fmla="*/ 26 w 28"/>
                <a:gd name="T3" fmla="*/ 15 h 27"/>
                <a:gd name="T4" fmla="*/ 25 w 28"/>
                <a:gd name="T5" fmla="*/ 13 h 27"/>
                <a:gd name="T6" fmla="*/ 25 w 28"/>
                <a:gd name="T7" fmla="*/ 13 h 27"/>
                <a:gd name="T8" fmla="*/ 11 w 28"/>
                <a:gd name="T9" fmla="*/ 1 h 27"/>
                <a:gd name="T10" fmla="*/ 0 w 28"/>
                <a:gd name="T11" fmla="*/ 14 h 27"/>
                <a:gd name="T12" fmla="*/ 13 w 28"/>
                <a:gd name="T13" fmla="*/ 26 h 27"/>
                <a:gd name="T14" fmla="*/ 21 w 28"/>
                <a:gd name="T15" fmla="*/ 26 h 27"/>
                <a:gd name="T16" fmla="*/ 25 w 28"/>
                <a:gd name="T17" fmla="*/ 23 h 27"/>
                <a:gd name="T18" fmla="*/ 25 w 28"/>
                <a:gd name="T19" fmla="*/ 19 h 27"/>
                <a:gd name="T20" fmla="*/ 27 w 28"/>
                <a:gd name="T21" fmla="*/ 19 h 27"/>
                <a:gd name="T22" fmla="*/ 27 w 28"/>
                <a:gd name="T23" fmla="*/ 1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7">
                  <a:moveTo>
                    <a:pt x="27" y="16"/>
                  </a:moveTo>
                  <a:cubicBezTo>
                    <a:pt x="26" y="15"/>
                    <a:pt x="26" y="15"/>
                    <a:pt x="26" y="15"/>
                  </a:cubicBezTo>
                  <a:cubicBezTo>
                    <a:pt x="25" y="14"/>
                    <a:pt x="25" y="14"/>
                    <a:pt x="25" y="13"/>
                  </a:cubicBezTo>
                  <a:cubicBezTo>
                    <a:pt x="25" y="13"/>
                    <a:pt x="25" y="13"/>
                    <a:pt x="25" y="13"/>
                  </a:cubicBezTo>
                  <a:cubicBezTo>
                    <a:pt x="24" y="6"/>
                    <a:pt x="18" y="0"/>
                    <a:pt x="11" y="1"/>
                  </a:cubicBezTo>
                  <a:cubicBezTo>
                    <a:pt x="4" y="2"/>
                    <a:pt x="0" y="8"/>
                    <a:pt x="0" y="14"/>
                  </a:cubicBezTo>
                  <a:cubicBezTo>
                    <a:pt x="0" y="21"/>
                    <a:pt x="6" y="27"/>
                    <a:pt x="13" y="26"/>
                  </a:cubicBezTo>
                  <a:cubicBezTo>
                    <a:pt x="15" y="26"/>
                    <a:pt x="18" y="26"/>
                    <a:pt x="21" y="26"/>
                  </a:cubicBezTo>
                  <a:cubicBezTo>
                    <a:pt x="23" y="26"/>
                    <a:pt x="25" y="25"/>
                    <a:pt x="25" y="23"/>
                  </a:cubicBezTo>
                  <a:cubicBezTo>
                    <a:pt x="25" y="21"/>
                    <a:pt x="25" y="20"/>
                    <a:pt x="25" y="19"/>
                  </a:cubicBezTo>
                  <a:cubicBezTo>
                    <a:pt x="27" y="19"/>
                    <a:pt x="27" y="19"/>
                    <a:pt x="27" y="19"/>
                  </a:cubicBezTo>
                  <a:cubicBezTo>
                    <a:pt x="28" y="18"/>
                    <a:pt x="28" y="17"/>
                    <a:pt x="27" y="16"/>
                  </a:cubicBezTo>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7" name="Freeform 619">
              <a:extLst>
                <a:ext uri="{FF2B5EF4-FFF2-40B4-BE49-F238E27FC236}">
                  <a16:creationId xmlns:a16="http://schemas.microsoft.com/office/drawing/2014/main" id="{0DB738B7-07EA-433B-A795-DB31A111CFC9}"/>
                </a:ext>
              </a:extLst>
            </p:cNvPr>
            <p:cNvSpPr>
              <a:spLocks/>
            </p:cNvSpPr>
            <p:nvPr/>
          </p:nvSpPr>
          <p:spPr bwMode="auto">
            <a:xfrm>
              <a:off x="5213986" y="5733754"/>
              <a:ext cx="58672" cy="30018"/>
            </a:xfrm>
            <a:custGeom>
              <a:avLst/>
              <a:gdLst>
                <a:gd name="T0" fmla="*/ 23 w 23"/>
                <a:gd name="T1" fmla="*/ 5 h 12"/>
                <a:gd name="T2" fmla="*/ 21 w 23"/>
                <a:gd name="T3" fmla="*/ 5 h 12"/>
                <a:gd name="T4" fmla="*/ 14 w 23"/>
                <a:gd name="T5" fmla="*/ 8 h 12"/>
                <a:gd name="T6" fmla="*/ 11 w 23"/>
                <a:gd name="T7" fmla="*/ 12 h 12"/>
                <a:gd name="T8" fmla="*/ 0 w 23"/>
                <a:gd name="T9" fmla="*/ 8 h 12"/>
                <a:gd name="T10" fmla="*/ 9 w 23"/>
                <a:gd name="T11" fmla="*/ 0 h 12"/>
                <a:gd name="T12" fmla="*/ 23 w 23"/>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3" y="5"/>
                  </a:moveTo>
                  <a:cubicBezTo>
                    <a:pt x="21" y="5"/>
                    <a:pt x="21" y="5"/>
                    <a:pt x="21" y="5"/>
                  </a:cubicBezTo>
                  <a:cubicBezTo>
                    <a:pt x="19" y="5"/>
                    <a:pt x="16" y="7"/>
                    <a:pt x="14" y="8"/>
                  </a:cubicBezTo>
                  <a:cubicBezTo>
                    <a:pt x="11" y="12"/>
                    <a:pt x="11" y="12"/>
                    <a:pt x="11" y="12"/>
                  </a:cubicBezTo>
                  <a:cubicBezTo>
                    <a:pt x="0" y="8"/>
                    <a:pt x="0" y="8"/>
                    <a:pt x="0" y="8"/>
                  </a:cubicBezTo>
                  <a:cubicBezTo>
                    <a:pt x="9" y="0"/>
                    <a:pt x="9" y="0"/>
                    <a:pt x="9" y="0"/>
                  </a:cubicBezTo>
                  <a:lnTo>
                    <a:pt x="23" y="5"/>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8" name="Freeform 620">
              <a:extLst>
                <a:ext uri="{FF2B5EF4-FFF2-40B4-BE49-F238E27FC236}">
                  <a16:creationId xmlns:a16="http://schemas.microsoft.com/office/drawing/2014/main" id="{306C0363-85AA-46A2-B5DC-BD361A4C7124}"/>
                </a:ext>
              </a:extLst>
            </p:cNvPr>
            <p:cNvSpPr>
              <a:spLocks/>
            </p:cNvSpPr>
            <p:nvPr/>
          </p:nvSpPr>
          <p:spPr bwMode="auto">
            <a:xfrm>
              <a:off x="5275387" y="5716015"/>
              <a:ext cx="4093" cy="5458"/>
            </a:xfrm>
            <a:custGeom>
              <a:avLst/>
              <a:gdLst>
                <a:gd name="T0" fmla="*/ 0 w 2"/>
                <a:gd name="T1" fmla="*/ 1 h 2"/>
                <a:gd name="T2" fmla="*/ 1 w 2"/>
                <a:gd name="T3" fmla="*/ 2 h 2"/>
                <a:gd name="T4" fmla="*/ 2 w 2"/>
                <a:gd name="T5" fmla="*/ 1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1" y="2"/>
                    <a:pt x="1" y="2"/>
                  </a:cubicBezTo>
                  <a:cubicBezTo>
                    <a:pt x="2" y="2"/>
                    <a:pt x="2" y="1"/>
                    <a:pt x="2" y="1"/>
                  </a:cubicBezTo>
                  <a:cubicBezTo>
                    <a:pt x="2" y="0"/>
                    <a:pt x="2" y="0"/>
                    <a:pt x="1" y="0"/>
                  </a:cubicBezTo>
                  <a:cubicBezTo>
                    <a:pt x="0" y="0"/>
                    <a:pt x="0" y="0"/>
                    <a:pt x="0"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9" name="Freeform 621">
              <a:extLst>
                <a:ext uri="{FF2B5EF4-FFF2-40B4-BE49-F238E27FC236}">
                  <a16:creationId xmlns:a16="http://schemas.microsoft.com/office/drawing/2014/main" id="{651B5F93-0251-4977-A81C-590011939DD8}"/>
                </a:ext>
              </a:extLst>
            </p:cNvPr>
            <p:cNvSpPr>
              <a:spLocks/>
            </p:cNvSpPr>
            <p:nvPr/>
          </p:nvSpPr>
          <p:spPr bwMode="auto">
            <a:xfrm>
              <a:off x="5219444" y="5673717"/>
              <a:ext cx="68224" cy="75046"/>
            </a:xfrm>
            <a:custGeom>
              <a:avLst/>
              <a:gdLst>
                <a:gd name="T0" fmla="*/ 26 w 27"/>
                <a:gd name="T1" fmla="*/ 25 h 30"/>
                <a:gd name="T2" fmla="*/ 26 w 27"/>
                <a:gd name="T3" fmla="*/ 23 h 30"/>
                <a:gd name="T4" fmla="*/ 26 w 27"/>
                <a:gd name="T5" fmla="*/ 23 h 30"/>
                <a:gd name="T6" fmla="*/ 26 w 27"/>
                <a:gd name="T7" fmla="*/ 22 h 30"/>
                <a:gd name="T8" fmla="*/ 23 w 27"/>
                <a:gd name="T9" fmla="*/ 23 h 30"/>
                <a:gd name="T10" fmla="*/ 22 w 27"/>
                <a:gd name="T11" fmla="*/ 24 h 30"/>
                <a:gd name="T12" fmla="*/ 20 w 27"/>
                <a:gd name="T13" fmla="*/ 24 h 30"/>
                <a:gd name="T14" fmla="*/ 18 w 27"/>
                <a:gd name="T15" fmla="*/ 23 h 30"/>
                <a:gd name="T16" fmla="*/ 17 w 27"/>
                <a:gd name="T17" fmla="*/ 22 h 30"/>
                <a:gd name="T18" fmla="*/ 15 w 27"/>
                <a:gd name="T19" fmla="*/ 18 h 30"/>
                <a:gd name="T20" fmla="*/ 15 w 27"/>
                <a:gd name="T21" fmla="*/ 16 h 30"/>
                <a:gd name="T22" fmla="*/ 17 w 27"/>
                <a:gd name="T23" fmla="*/ 12 h 30"/>
                <a:gd name="T24" fmla="*/ 21 w 27"/>
                <a:gd name="T25" fmla="*/ 7 h 30"/>
                <a:gd name="T26" fmla="*/ 27 w 27"/>
                <a:gd name="T27" fmla="*/ 2 h 30"/>
                <a:gd name="T28" fmla="*/ 16 w 27"/>
                <a:gd name="T29" fmla="*/ 3 h 30"/>
                <a:gd name="T30" fmla="*/ 19 w 27"/>
                <a:gd name="T31" fmla="*/ 0 h 30"/>
                <a:gd name="T32" fmla="*/ 15 w 27"/>
                <a:gd name="T33" fmla="*/ 2 h 30"/>
                <a:gd name="T34" fmla="*/ 5 w 27"/>
                <a:gd name="T35" fmla="*/ 7 h 30"/>
                <a:gd name="T36" fmla="*/ 4 w 27"/>
                <a:gd name="T37" fmla="*/ 8 h 30"/>
                <a:gd name="T38" fmla="*/ 1 w 27"/>
                <a:gd name="T39" fmla="*/ 16 h 30"/>
                <a:gd name="T40" fmla="*/ 5 w 27"/>
                <a:gd name="T41" fmla="*/ 26 h 30"/>
                <a:gd name="T42" fmla="*/ 11 w 27"/>
                <a:gd name="T43" fmla="*/ 21 h 30"/>
                <a:gd name="T44" fmla="*/ 9 w 27"/>
                <a:gd name="T45" fmla="*/ 19 h 30"/>
                <a:gd name="T46" fmla="*/ 9 w 27"/>
                <a:gd name="T47" fmla="*/ 18 h 30"/>
                <a:gd name="T48" fmla="*/ 10 w 27"/>
                <a:gd name="T49" fmla="*/ 16 h 30"/>
                <a:gd name="T50" fmla="*/ 13 w 27"/>
                <a:gd name="T51" fmla="*/ 17 h 30"/>
                <a:gd name="T52" fmla="*/ 14 w 27"/>
                <a:gd name="T53" fmla="*/ 21 h 30"/>
                <a:gd name="T54" fmla="*/ 15 w 27"/>
                <a:gd name="T55" fmla="*/ 27 h 30"/>
                <a:gd name="T56" fmla="*/ 16 w 27"/>
                <a:gd name="T57" fmla="*/ 28 h 30"/>
                <a:gd name="T58" fmla="*/ 20 w 27"/>
                <a:gd name="T59" fmla="*/ 29 h 30"/>
                <a:gd name="T60" fmla="*/ 20 w 27"/>
                <a:gd name="T61" fmla="*/ 30 h 30"/>
                <a:gd name="T62" fmla="*/ 23 w 27"/>
                <a:gd name="T63" fmla="*/ 29 h 30"/>
                <a:gd name="T64" fmla="*/ 26 w 27"/>
                <a:gd name="T65" fmla="*/ 27 h 30"/>
                <a:gd name="T66" fmla="*/ 26 w 27"/>
                <a:gd name="T67" fmla="*/ 26 h 30"/>
                <a:gd name="T68" fmla="*/ 26 w 27"/>
                <a:gd name="T69"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 h="30">
                  <a:moveTo>
                    <a:pt x="26" y="25"/>
                  </a:moveTo>
                  <a:cubicBezTo>
                    <a:pt x="26" y="23"/>
                    <a:pt x="26" y="23"/>
                    <a:pt x="26" y="23"/>
                  </a:cubicBezTo>
                  <a:cubicBezTo>
                    <a:pt x="26" y="23"/>
                    <a:pt x="26" y="23"/>
                    <a:pt x="26" y="23"/>
                  </a:cubicBezTo>
                  <a:cubicBezTo>
                    <a:pt x="26" y="22"/>
                    <a:pt x="26" y="22"/>
                    <a:pt x="26" y="22"/>
                  </a:cubicBezTo>
                  <a:cubicBezTo>
                    <a:pt x="25" y="22"/>
                    <a:pt x="23" y="22"/>
                    <a:pt x="23" y="23"/>
                  </a:cubicBezTo>
                  <a:cubicBezTo>
                    <a:pt x="22" y="24"/>
                    <a:pt x="22" y="24"/>
                    <a:pt x="22" y="24"/>
                  </a:cubicBezTo>
                  <a:cubicBezTo>
                    <a:pt x="21" y="24"/>
                    <a:pt x="20" y="24"/>
                    <a:pt x="20" y="24"/>
                  </a:cubicBezTo>
                  <a:cubicBezTo>
                    <a:pt x="18" y="23"/>
                    <a:pt x="18" y="23"/>
                    <a:pt x="18" y="23"/>
                  </a:cubicBezTo>
                  <a:cubicBezTo>
                    <a:pt x="17" y="23"/>
                    <a:pt x="17" y="23"/>
                    <a:pt x="17" y="22"/>
                  </a:cubicBezTo>
                  <a:cubicBezTo>
                    <a:pt x="15" y="18"/>
                    <a:pt x="15" y="18"/>
                    <a:pt x="15" y="18"/>
                  </a:cubicBezTo>
                  <a:cubicBezTo>
                    <a:pt x="15" y="16"/>
                    <a:pt x="15" y="16"/>
                    <a:pt x="15" y="16"/>
                  </a:cubicBezTo>
                  <a:cubicBezTo>
                    <a:pt x="15" y="15"/>
                    <a:pt x="14" y="13"/>
                    <a:pt x="17" y="12"/>
                  </a:cubicBezTo>
                  <a:cubicBezTo>
                    <a:pt x="21" y="10"/>
                    <a:pt x="21" y="7"/>
                    <a:pt x="21" y="7"/>
                  </a:cubicBezTo>
                  <a:cubicBezTo>
                    <a:pt x="21" y="7"/>
                    <a:pt x="25" y="6"/>
                    <a:pt x="27" y="2"/>
                  </a:cubicBezTo>
                  <a:cubicBezTo>
                    <a:pt x="16" y="3"/>
                    <a:pt x="16" y="3"/>
                    <a:pt x="16" y="3"/>
                  </a:cubicBezTo>
                  <a:cubicBezTo>
                    <a:pt x="18" y="2"/>
                    <a:pt x="19" y="0"/>
                    <a:pt x="19" y="0"/>
                  </a:cubicBezTo>
                  <a:cubicBezTo>
                    <a:pt x="15" y="2"/>
                    <a:pt x="15" y="2"/>
                    <a:pt x="15" y="2"/>
                  </a:cubicBezTo>
                  <a:cubicBezTo>
                    <a:pt x="11" y="3"/>
                    <a:pt x="8" y="4"/>
                    <a:pt x="5" y="7"/>
                  </a:cubicBezTo>
                  <a:cubicBezTo>
                    <a:pt x="4" y="8"/>
                    <a:pt x="4" y="8"/>
                    <a:pt x="4" y="8"/>
                  </a:cubicBezTo>
                  <a:cubicBezTo>
                    <a:pt x="2" y="10"/>
                    <a:pt x="1" y="13"/>
                    <a:pt x="1" y="16"/>
                  </a:cubicBezTo>
                  <a:cubicBezTo>
                    <a:pt x="1" y="16"/>
                    <a:pt x="0" y="23"/>
                    <a:pt x="5" y="26"/>
                  </a:cubicBezTo>
                  <a:cubicBezTo>
                    <a:pt x="8" y="25"/>
                    <a:pt x="10" y="23"/>
                    <a:pt x="11" y="21"/>
                  </a:cubicBezTo>
                  <a:cubicBezTo>
                    <a:pt x="10" y="21"/>
                    <a:pt x="9" y="20"/>
                    <a:pt x="9" y="19"/>
                  </a:cubicBezTo>
                  <a:cubicBezTo>
                    <a:pt x="9" y="18"/>
                    <a:pt x="9" y="18"/>
                    <a:pt x="9" y="18"/>
                  </a:cubicBezTo>
                  <a:cubicBezTo>
                    <a:pt x="9" y="17"/>
                    <a:pt x="9" y="16"/>
                    <a:pt x="10" y="16"/>
                  </a:cubicBezTo>
                  <a:cubicBezTo>
                    <a:pt x="12" y="15"/>
                    <a:pt x="13" y="16"/>
                    <a:pt x="13" y="17"/>
                  </a:cubicBezTo>
                  <a:cubicBezTo>
                    <a:pt x="14" y="21"/>
                    <a:pt x="14" y="21"/>
                    <a:pt x="14" y="21"/>
                  </a:cubicBezTo>
                  <a:cubicBezTo>
                    <a:pt x="15" y="27"/>
                    <a:pt x="15" y="27"/>
                    <a:pt x="15" y="27"/>
                  </a:cubicBezTo>
                  <a:cubicBezTo>
                    <a:pt x="15" y="27"/>
                    <a:pt x="15" y="28"/>
                    <a:pt x="16" y="28"/>
                  </a:cubicBezTo>
                  <a:cubicBezTo>
                    <a:pt x="20" y="29"/>
                    <a:pt x="20" y="29"/>
                    <a:pt x="20" y="29"/>
                  </a:cubicBezTo>
                  <a:cubicBezTo>
                    <a:pt x="20" y="30"/>
                    <a:pt x="20" y="30"/>
                    <a:pt x="20" y="30"/>
                  </a:cubicBezTo>
                  <a:cubicBezTo>
                    <a:pt x="23" y="29"/>
                    <a:pt x="23" y="29"/>
                    <a:pt x="23" y="29"/>
                  </a:cubicBezTo>
                  <a:cubicBezTo>
                    <a:pt x="24" y="29"/>
                    <a:pt x="26" y="28"/>
                    <a:pt x="26" y="27"/>
                  </a:cubicBezTo>
                  <a:cubicBezTo>
                    <a:pt x="26" y="26"/>
                    <a:pt x="26" y="26"/>
                    <a:pt x="26" y="26"/>
                  </a:cubicBezTo>
                  <a:cubicBezTo>
                    <a:pt x="26" y="26"/>
                    <a:pt x="26" y="26"/>
                    <a:pt x="26" y="25"/>
                  </a:cubicBezTo>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0" name="Freeform 622">
              <a:extLst>
                <a:ext uri="{FF2B5EF4-FFF2-40B4-BE49-F238E27FC236}">
                  <a16:creationId xmlns:a16="http://schemas.microsoft.com/office/drawing/2014/main" id="{1479B223-1A8A-4D76-A0DA-28691AC894BB}"/>
                </a:ext>
              </a:extLst>
            </p:cNvPr>
            <p:cNvSpPr>
              <a:spLocks/>
            </p:cNvSpPr>
            <p:nvPr/>
          </p:nvSpPr>
          <p:spPr bwMode="auto">
            <a:xfrm>
              <a:off x="5269929" y="5709193"/>
              <a:ext cx="12280" cy="6822"/>
            </a:xfrm>
            <a:custGeom>
              <a:avLst/>
              <a:gdLst>
                <a:gd name="T0" fmla="*/ 0 w 5"/>
                <a:gd name="T1" fmla="*/ 3 h 3"/>
                <a:gd name="T2" fmla="*/ 0 w 5"/>
                <a:gd name="T3" fmla="*/ 3 h 3"/>
                <a:gd name="T4" fmla="*/ 0 w 5"/>
                <a:gd name="T5" fmla="*/ 2 h 3"/>
                <a:gd name="T6" fmla="*/ 4 w 5"/>
                <a:gd name="T7" fmla="*/ 1 h 3"/>
                <a:gd name="T8" fmla="*/ 5 w 5"/>
                <a:gd name="T9" fmla="*/ 1 h 3"/>
                <a:gd name="T10" fmla="*/ 4 w 5"/>
                <a:gd name="T11" fmla="*/ 2 h 3"/>
                <a:gd name="T12" fmla="*/ 1 w 5"/>
                <a:gd name="T13" fmla="*/ 3 h 3"/>
                <a:gd name="T14" fmla="*/ 0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0" y="3"/>
                  </a:moveTo>
                  <a:cubicBezTo>
                    <a:pt x="0" y="3"/>
                    <a:pt x="0" y="3"/>
                    <a:pt x="0" y="3"/>
                  </a:cubicBezTo>
                  <a:cubicBezTo>
                    <a:pt x="0" y="2"/>
                    <a:pt x="0" y="2"/>
                    <a:pt x="0" y="2"/>
                  </a:cubicBezTo>
                  <a:cubicBezTo>
                    <a:pt x="1" y="1"/>
                    <a:pt x="3" y="0"/>
                    <a:pt x="4" y="1"/>
                  </a:cubicBezTo>
                  <a:cubicBezTo>
                    <a:pt x="5" y="1"/>
                    <a:pt x="5" y="1"/>
                    <a:pt x="5" y="1"/>
                  </a:cubicBezTo>
                  <a:cubicBezTo>
                    <a:pt x="5" y="2"/>
                    <a:pt x="4" y="2"/>
                    <a:pt x="4" y="2"/>
                  </a:cubicBezTo>
                  <a:cubicBezTo>
                    <a:pt x="2" y="1"/>
                    <a:pt x="1" y="3"/>
                    <a:pt x="1" y="3"/>
                  </a:cubicBezTo>
                  <a:cubicBezTo>
                    <a:pt x="1" y="3"/>
                    <a:pt x="0" y="3"/>
                    <a:pt x="0" y="3"/>
                  </a:cubicBezTo>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1" name="Freeform 623">
              <a:extLst>
                <a:ext uri="{FF2B5EF4-FFF2-40B4-BE49-F238E27FC236}">
                  <a16:creationId xmlns:a16="http://schemas.microsoft.com/office/drawing/2014/main" id="{18700B31-5217-4754-A120-7CD5C898615B}"/>
                </a:ext>
              </a:extLst>
            </p:cNvPr>
            <p:cNvSpPr>
              <a:spLocks/>
            </p:cNvSpPr>
            <p:nvPr/>
          </p:nvSpPr>
          <p:spPr bwMode="auto">
            <a:xfrm>
              <a:off x="5432302" y="5676446"/>
              <a:ext cx="70953" cy="75046"/>
            </a:xfrm>
            <a:custGeom>
              <a:avLst/>
              <a:gdLst>
                <a:gd name="T0" fmla="*/ 27 w 28"/>
                <a:gd name="T1" fmla="*/ 16 h 30"/>
                <a:gd name="T2" fmla="*/ 26 w 28"/>
                <a:gd name="T3" fmla="*/ 13 h 30"/>
                <a:gd name="T4" fmla="*/ 25 w 28"/>
                <a:gd name="T5" fmla="*/ 12 h 30"/>
                <a:gd name="T6" fmla="*/ 11 w 28"/>
                <a:gd name="T7" fmla="*/ 0 h 30"/>
                <a:gd name="T8" fmla="*/ 0 w 28"/>
                <a:gd name="T9" fmla="*/ 11 h 30"/>
                <a:gd name="T10" fmla="*/ 3 w 28"/>
                <a:gd name="T11" fmla="*/ 21 h 30"/>
                <a:gd name="T12" fmla="*/ 0 w 28"/>
                <a:gd name="T13" fmla="*/ 25 h 30"/>
                <a:gd name="T14" fmla="*/ 7 w 28"/>
                <a:gd name="T15" fmla="*/ 30 h 30"/>
                <a:gd name="T16" fmla="*/ 10 w 28"/>
                <a:gd name="T17" fmla="*/ 28 h 30"/>
                <a:gd name="T18" fmla="*/ 15 w 28"/>
                <a:gd name="T19" fmla="*/ 25 h 30"/>
                <a:gd name="T20" fmla="*/ 17 w 28"/>
                <a:gd name="T21" fmla="*/ 25 h 30"/>
                <a:gd name="T22" fmla="*/ 20 w 28"/>
                <a:gd name="T23" fmla="*/ 25 h 30"/>
                <a:gd name="T24" fmla="*/ 24 w 28"/>
                <a:gd name="T25" fmla="*/ 22 h 30"/>
                <a:gd name="T26" fmla="*/ 25 w 28"/>
                <a:gd name="T27" fmla="*/ 18 h 30"/>
                <a:gd name="T28" fmla="*/ 26 w 28"/>
                <a:gd name="T29" fmla="*/ 18 h 30"/>
                <a:gd name="T30" fmla="*/ 27 w 28"/>
                <a:gd name="T31"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30">
                  <a:moveTo>
                    <a:pt x="27" y="16"/>
                  </a:moveTo>
                  <a:cubicBezTo>
                    <a:pt x="26" y="13"/>
                    <a:pt x="26" y="13"/>
                    <a:pt x="26" y="13"/>
                  </a:cubicBezTo>
                  <a:cubicBezTo>
                    <a:pt x="25" y="13"/>
                    <a:pt x="25" y="12"/>
                    <a:pt x="25" y="12"/>
                  </a:cubicBezTo>
                  <a:cubicBezTo>
                    <a:pt x="25" y="9"/>
                    <a:pt x="23" y="0"/>
                    <a:pt x="11" y="0"/>
                  </a:cubicBezTo>
                  <a:cubicBezTo>
                    <a:pt x="6" y="0"/>
                    <a:pt x="1" y="6"/>
                    <a:pt x="0" y="11"/>
                  </a:cubicBezTo>
                  <a:cubicBezTo>
                    <a:pt x="0" y="15"/>
                    <a:pt x="1" y="18"/>
                    <a:pt x="3" y="21"/>
                  </a:cubicBezTo>
                  <a:cubicBezTo>
                    <a:pt x="0" y="25"/>
                    <a:pt x="0" y="25"/>
                    <a:pt x="0" y="25"/>
                  </a:cubicBezTo>
                  <a:cubicBezTo>
                    <a:pt x="7" y="30"/>
                    <a:pt x="7" y="30"/>
                    <a:pt x="7" y="30"/>
                  </a:cubicBezTo>
                  <a:cubicBezTo>
                    <a:pt x="10" y="28"/>
                    <a:pt x="10" y="28"/>
                    <a:pt x="10" y="28"/>
                  </a:cubicBezTo>
                  <a:cubicBezTo>
                    <a:pt x="11" y="26"/>
                    <a:pt x="13" y="25"/>
                    <a:pt x="15" y="25"/>
                  </a:cubicBezTo>
                  <a:cubicBezTo>
                    <a:pt x="17" y="25"/>
                    <a:pt x="17" y="25"/>
                    <a:pt x="17" y="25"/>
                  </a:cubicBezTo>
                  <a:cubicBezTo>
                    <a:pt x="20" y="25"/>
                    <a:pt x="20" y="25"/>
                    <a:pt x="20" y="25"/>
                  </a:cubicBezTo>
                  <a:cubicBezTo>
                    <a:pt x="22" y="25"/>
                    <a:pt x="24" y="24"/>
                    <a:pt x="24" y="22"/>
                  </a:cubicBezTo>
                  <a:cubicBezTo>
                    <a:pt x="24" y="21"/>
                    <a:pt x="24" y="19"/>
                    <a:pt x="25" y="18"/>
                  </a:cubicBezTo>
                  <a:cubicBezTo>
                    <a:pt x="26" y="18"/>
                    <a:pt x="26" y="18"/>
                    <a:pt x="26" y="18"/>
                  </a:cubicBezTo>
                  <a:cubicBezTo>
                    <a:pt x="27" y="18"/>
                    <a:pt x="28" y="17"/>
                    <a:pt x="27" y="16"/>
                  </a:cubicBezTo>
                </a:path>
              </a:pathLst>
            </a:custGeom>
            <a:solidFill>
              <a:srgbClr val="725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2" name="Oval 624">
              <a:extLst>
                <a:ext uri="{FF2B5EF4-FFF2-40B4-BE49-F238E27FC236}">
                  <a16:creationId xmlns:a16="http://schemas.microsoft.com/office/drawing/2014/main" id="{72ECEBAC-9765-4020-8564-71308AC53637}"/>
                </a:ext>
              </a:extLst>
            </p:cNvPr>
            <p:cNvSpPr>
              <a:spLocks noChangeArrowheads="1"/>
            </p:cNvSpPr>
            <p:nvPr/>
          </p:nvSpPr>
          <p:spPr bwMode="auto">
            <a:xfrm>
              <a:off x="5482787" y="5706464"/>
              <a:ext cx="5458" cy="545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3" name="Freeform 625">
              <a:extLst>
                <a:ext uri="{FF2B5EF4-FFF2-40B4-BE49-F238E27FC236}">
                  <a16:creationId xmlns:a16="http://schemas.microsoft.com/office/drawing/2014/main" id="{297F9B9B-E521-47DD-B6B5-DA65021B2E8D}"/>
                </a:ext>
              </a:extLst>
            </p:cNvPr>
            <p:cNvSpPr>
              <a:spLocks/>
            </p:cNvSpPr>
            <p:nvPr/>
          </p:nvSpPr>
          <p:spPr bwMode="auto">
            <a:xfrm>
              <a:off x="5482787" y="5721473"/>
              <a:ext cx="10916" cy="8187"/>
            </a:xfrm>
            <a:custGeom>
              <a:avLst/>
              <a:gdLst>
                <a:gd name="T0" fmla="*/ 4 w 4"/>
                <a:gd name="T1" fmla="*/ 1 h 3"/>
                <a:gd name="T2" fmla="*/ 0 w 4"/>
                <a:gd name="T3" fmla="*/ 0 h 3"/>
                <a:gd name="T4" fmla="*/ 4 w 4"/>
                <a:gd name="T5" fmla="*/ 3 h 3"/>
                <a:gd name="T6" fmla="*/ 4 w 4"/>
                <a:gd name="T7" fmla="*/ 1 h 3"/>
              </a:gdLst>
              <a:ahLst/>
              <a:cxnLst>
                <a:cxn ang="0">
                  <a:pos x="T0" y="T1"/>
                </a:cxn>
                <a:cxn ang="0">
                  <a:pos x="T2" y="T3"/>
                </a:cxn>
                <a:cxn ang="0">
                  <a:pos x="T4" y="T5"/>
                </a:cxn>
                <a:cxn ang="0">
                  <a:pos x="T6" y="T7"/>
                </a:cxn>
              </a:cxnLst>
              <a:rect l="0" t="0" r="r" b="b"/>
              <a:pathLst>
                <a:path w="4" h="3">
                  <a:moveTo>
                    <a:pt x="4" y="1"/>
                  </a:moveTo>
                  <a:cubicBezTo>
                    <a:pt x="0" y="0"/>
                    <a:pt x="0" y="0"/>
                    <a:pt x="0" y="0"/>
                  </a:cubicBezTo>
                  <a:cubicBezTo>
                    <a:pt x="0" y="0"/>
                    <a:pt x="1" y="3"/>
                    <a:pt x="4" y="3"/>
                  </a:cubicBezTo>
                  <a:cubicBezTo>
                    <a:pt x="4" y="3"/>
                    <a:pt x="4" y="1"/>
                    <a:pt x="4" y="1"/>
                  </a:cubicBezTo>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4" name="Freeform 626">
              <a:extLst>
                <a:ext uri="{FF2B5EF4-FFF2-40B4-BE49-F238E27FC236}">
                  <a16:creationId xmlns:a16="http://schemas.microsoft.com/office/drawing/2014/main" id="{15ED4B60-2307-4F3A-A7E3-54AD6A833B1B}"/>
                </a:ext>
              </a:extLst>
            </p:cNvPr>
            <p:cNvSpPr>
              <a:spLocks/>
            </p:cNvSpPr>
            <p:nvPr/>
          </p:nvSpPr>
          <p:spPr bwMode="auto">
            <a:xfrm>
              <a:off x="5478694" y="5698277"/>
              <a:ext cx="12280" cy="5458"/>
            </a:xfrm>
            <a:custGeom>
              <a:avLst/>
              <a:gdLst>
                <a:gd name="T0" fmla="*/ 0 w 5"/>
                <a:gd name="T1" fmla="*/ 2 h 2"/>
                <a:gd name="T2" fmla="*/ 5 w 5"/>
                <a:gd name="T3" fmla="*/ 1 h 2"/>
              </a:gdLst>
              <a:ahLst/>
              <a:cxnLst>
                <a:cxn ang="0">
                  <a:pos x="T0" y="T1"/>
                </a:cxn>
                <a:cxn ang="0">
                  <a:pos x="T2" y="T3"/>
                </a:cxn>
              </a:cxnLst>
              <a:rect l="0" t="0" r="r" b="b"/>
              <a:pathLst>
                <a:path w="5" h="2">
                  <a:moveTo>
                    <a:pt x="0" y="2"/>
                  </a:moveTo>
                  <a:cubicBezTo>
                    <a:pt x="0" y="2"/>
                    <a:pt x="2" y="0"/>
                    <a:pt x="5" y="1"/>
                  </a:cubicBezTo>
                </a:path>
              </a:pathLst>
            </a:custGeom>
            <a:noFill/>
            <a:ln w="17463" cap="rnd">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5" name="Freeform 627">
              <a:extLst>
                <a:ext uri="{FF2B5EF4-FFF2-40B4-BE49-F238E27FC236}">
                  <a16:creationId xmlns:a16="http://schemas.microsoft.com/office/drawing/2014/main" id="{08802EC8-0443-4331-BF8F-A885105F2832}"/>
                </a:ext>
              </a:extLst>
            </p:cNvPr>
            <p:cNvSpPr>
              <a:spLocks/>
            </p:cNvSpPr>
            <p:nvPr/>
          </p:nvSpPr>
          <p:spPr bwMode="auto">
            <a:xfrm>
              <a:off x="5413199" y="5668259"/>
              <a:ext cx="80504" cy="65495"/>
            </a:xfrm>
            <a:custGeom>
              <a:avLst/>
              <a:gdLst>
                <a:gd name="T0" fmla="*/ 18 w 32"/>
                <a:gd name="T1" fmla="*/ 2 h 26"/>
                <a:gd name="T2" fmla="*/ 7 w 32"/>
                <a:gd name="T3" fmla="*/ 24 h 26"/>
                <a:gd name="T4" fmla="*/ 19 w 32"/>
                <a:gd name="T5" fmla="*/ 18 h 26"/>
                <a:gd name="T6" fmla="*/ 17 w 32"/>
                <a:gd name="T7" fmla="*/ 15 h 26"/>
                <a:gd name="T8" fmla="*/ 17 w 32"/>
                <a:gd name="T9" fmla="*/ 14 h 26"/>
                <a:gd name="T10" fmla="*/ 19 w 32"/>
                <a:gd name="T11" fmla="*/ 12 h 26"/>
                <a:gd name="T12" fmla="*/ 21 w 32"/>
                <a:gd name="T13" fmla="*/ 14 h 26"/>
                <a:gd name="T14" fmla="*/ 21 w 32"/>
                <a:gd name="T15" fmla="*/ 15 h 26"/>
                <a:gd name="T16" fmla="*/ 25 w 32"/>
                <a:gd name="T17" fmla="*/ 11 h 26"/>
                <a:gd name="T18" fmla="*/ 31 w 32"/>
                <a:gd name="T19" fmla="*/ 8 h 26"/>
                <a:gd name="T20" fmla="*/ 18 w 32"/>
                <a:gd name="T2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26">
                  <a:moveTo>
                    <a:pt x="18" y="2"/>
                  </a:moveTo>
                  <a:cubicBezTo>
                    <a:pt x="10" y="5"/>
                    <a:pt x="0" y="22"/>
                    <a:pt x="7" y="24"/>
                  </a:cubicBezTo>
                  <a:cubicBezTo>
                    <a:pt x="13" y="26"/>
                    <a:pt x="18" y="22"/>
                    <a:pt x="19" y="18"/>
                  </a:cubicBezTo>
                  <a:cubicBezTo>
                    <a:pt x="18" y="18"/>
                    <a:pt x="17" y="17"/>
                    <a:pt x="17" y="15"/>
                  </a:cubicBezTo>
                  <a:cubicBezTo>
                    <a:pt x="17" y="14"/>
                    <a:pt x="17" y="14"/>
                    <a:pt x="17" y="14"/>
                  </a:cubicBezTo>
                  <a:cubicBezTo>
                    <a:pt x="17" y="13"/>
                    <a:pt x="18" y="12"/>
                    <a:pt x="19" y="12"/>
                  </a:cubicBezTo>
                  <a:cubicBezTo>
                    <a:pt x="20" y="12"/>
                    <a:pt x="21" y="13"/>
                    <a:pt x="21" y="14"/>
                  </a:cubicBezTo>
                  <a:cubicBezTo>
                    <a:pt x="21" y="15"/>
                    <a:pt x="21" y="15"/>
                    <a:pt x="21" y="15"/>
                  </a:cubicBezTo>
                  <a:cubicBezTo>
                    <a:pt x="22" y="14"/>
                    <a:pt x="24" y="13"/>
                    <a:pt x="25" y="11"/>
                  </a:cubicBezTo>
                  <a:cubicBezTo>
                    <a:pt x="28" y="12"/>
                    <a:pt x="31" y="10"/>
                    <a:pt x="31" y="8"/>
                  </a:cubicBezTo>
                  <a:cubicBezTo>
                    <a:pt x="32" y="4"/>
                    <a:pt x="25" y="0"/>
                    <a:pt x="18" y="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6" name="Freeform 628">
              <a:extLst>
                <a:ext uri="{FF2B5EF4-FFF2-40B4-BE49-F238E27FC236}">
                  <a16:creationId xmlns:a16="http://schemas.microsoft.com/office/drawing/2014/main" id="{3F9BE790-1F25-4234-8E8A-DD8F539A3FA4}"/>
                </a:ext>
              </a:extLst>
            </p:cNvPr>
            <p:cNvSpPr>
              <a:spLocks/>
            </p:cNvSpPr>
            <p:nvPr/>
          </p:nvSpPr>
          <p:spPr bwMode="auto">
            <a:xfrm>
              <a:off x="5046156" y="5666894"/>
              <a:ext cx="77775" cy="79139"/>
            </a:xfrm>
            <a:custGeom>
              <a:avLst/>
              <a:gdLst>
                <a:gd name="T0" fmla="*/ 30 w 31"/>
                <a:gd name="T1" fmla="*/ 16 h 32"/>
                <a:gd name="T2" fmla="*/ 29 w 31"/>
                <a:gd name="T3" fmla="*/ 15 h 32"/>
                <a:gd name="T4" fmla="*/ 29 w 31"/>
                <a:gd name="T5" fmla="*/ 14 h 32"/>
                <a:gd name="T6" fmla="*/ 29 w 31"/>
                <a:gd name="T7" fmla="*/ 13 h 32"/>
                <a:gd name="T8" fmla="*/ 15 w 31"/>
                <a:gd name="T9" fmla="*/ 1 h 32"/>
                <a:gd name="T10" fmla="*/ 4 w 31"/>
                <a:gd name="T11" fmla="*/ 13 h 32"/>
                <a:gd name="T12" fmla="*/ 7 w 31"/>
                <a:gd name="T13" fmla="*/ 22 h 32"/>
                <a:gd name="T14" fmla="*/ 0 w 31"/>
                <a:gd name="T15" fmla="*/ 27 h 32"/>
                <a:gd name="T16" fmla="*/ 10 w 31"/>
                <a:gd name="T17" fmla="*/ 32 h 32"/>
                <a:gd name="T18" fmla="*/ 14 w 31"/>
                <a:gd name="T19" fmla="*/ 29 h 32"/>
                <a:gd name="T20" fmla="*/ 21 w 31"/>
                <a:gd name="T21" fmla="*/ 26 h 32"/>
                <a:gd name="T22" fmla="*/ 23 w 31"/>
                <a:gd name="T23" fmla="*/ 26 h 32"/>
                <a:gd name="T24" fmla="*/ 23 w 31"/>
                <a:gd name="T25" fmla="*/ 26 h 32"/>
                <a:gd name="T26" fmla="*/ 24 w 31"/>
                <a:gd name="T27" fmla="*/ 26 h 32"/>
                <a:gd name="T28" fmla="*/ 28 w 31"/>
                <a:gd name="T29" fmla="*/ 23 h 32"/>
                <a:gd name="T30" fmla="*/ 28 w 31"/>
                <a:gd name="T31" fmla="*/ 19 h 32"/>
                <a:gd name="T32" fmla="*/ 29 w 31"/>
                <a:gd name="T33" fmla="*/ 19 h 32"/>
                <a:gd name="T34" fmla="*/ 30 w 31"/>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32">
                  <a:moveTo>
                    <a:pt x="30" y="16"/>
                  </a:moveTo>
                  <a:cubicBezTo>
                    <a:pt x="29" y="15"/>
                    <a:pt x="29" y="15"/>
                    <a:pt x="29" y="15"/>
                  </a:cubicBezTo>
                  <a:cubicBezTo>
                    <a:pt x="29" y="15"/>
                    <a:pt x="29" y="14"/>
                    <a:pt x="29" y="14"/>
                  </a:cubicBezTo>
                  <a:cubicBezTo>
                    <a:pt x="29" y="13"/>
                    <a:pt x="29" y="13"/>
                    <a:pt x="29" y="13"/>
                  </a:cubicBezTo>
                  <a:cubicBezTo>
                    <a:pt x="29" y="6"/>
                    <a:pt x="23" y="0"/>
                    <a:pt x="15" y="1"/>
                  </a:cubicBezTo>
                  <a:cubicBezTo>
                    <a:pt x="9" y="1"/>
                    <a:pt x="4" y="6"/>
                    <a:pt x="4" y="13"/>
                  </a:cubicBezTo>
                  <a:cubicBezTo>
                    <a:pt x="3" y="16"/>
                    <a:pt x="5" y="19"/>
                    <a:pt x="7" y="22"/>
                  </a:cubicBezTo>
                  <a:cubicBezTo>
                    <a:pt x="0" y="27"/>
                    <a:pt x="0" y="27"/>
                    <a:pt x="0" y="27"/>
                  </a:cubicBezTo>
                  <a:cubicBezTo>
                    <a:pt x="10" y="32"/>
                    <a:pt x="10" y="32"/>
                    <a:pt x="10" y="32"/>
                  </a:cubicBezTo>
                  <a:cubicBezTo>
                    <a:pt x="14" y="29"/>
                    <a:pt x="14" y="29"/>
                    <a:pt x="14" y="29"/>
                  </a:cubicBezTo>
                  <a:cubicBezTo>
                    <a:pt x="16" y="27"/>
                    <a:pt x="18" y="26"/>
                    <a:pt x="21" y="26"/>
                  </a:cubicBezTo>
                  <a:cubicBezTo>
                    <a:pt x="23" y="26"/>
                    <a:pt x="23" y="26"/>
                    <a:pt x="23" y="26"/>
                  </a:cubicBezTo>
                  <a:cubicBezTo>
                    <a:pt x="23" y="26"/>
                    <a:pt x="23" y="26"/>
                    <a:pt x="23" y="26"/>
                  </a:cubicBezTo>
                  <a:cubicBezTo>
                    <a:pt x="23" y="26"/>
                    <a:pt x="23" y="26"/>
                    <a:pt x="24" y="26"/>
                  </a:cubicBezTo>
                  <a:cubicBezTo>
                    <a:pt x="26" y="26"/>
                    <a:pt x="28" y="25"/>
                    <a:pt x="28" y="23"/>
                  </a:cubicBezTo>
                  <a:cubicBezTo>
                    <a:pt x="28" y="22"/>
                    <a:pt x="28" y="20"/>
                    <a:pt x="28" y="19"/>
                  </a:cubicBezTo>
                  <a:cubicBezTo>
                    <a:pt x="29" y="19"/>
                    <a:pt x="29" y="19"/>
                    <a:pt x="29" y="19"/>
                  </a:cubicBezTo>
                  <a:cubicBezTo>
                    <a:pt x="31" y="19"/>
                    <a:pt x="31" y="17"/>
                    <a:pt x="30" y="16"/>
                  </a:cubicBezTo>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7" name="Oval 629">
              <a:extLst>
                <a:ext uri="{FF2B5EF4-FFF2-40B4-BE49-F238E27FC236}">
                  <a16:creationId xmlns:a16="http://schemas.microsoft.com/office/drawing/2014/main" id="{32B20A25-7E15-4594-9CE5-A89B4F93ADA0}"/>
                </a:ext>
              </a:extLst>
            </p:cNvPr>
            <p:cNvSpPr>
              <a:spLocks noChangeArrowheads="1"/>
            </p:cNvSpPr>
            <p:nvPr/>
          </p:nvSpPr>
          <p:spPr bwMode="auto">
            <a:xfrm>
              <a:off x="5108922" y="5701006"/>
              <a:ext cx="5458" cy="545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8" name="Freeform 630">
              <a:extLst>
                <a:ext uri="{FF2B5EF4-FFF2-40B4-BE49-F238E27FC236}">
                  <a16:creationId xmlns:a16="http://schemas.microsoft.com/office/drawing/2014/main" id="{447864DD-14FF-42ED-AC3E-735370C2DF83}"/>
                </a:ext>
              </a:extLst>
            </p:cNvPr>
            <p:cNvSpPr>
              <a:spLocks/>
            </p:cNvSpPr>
            <p:nvPr/>
          </p:nvSpPr>
          <p:spPr bwMode="auto">
            <a:xfrm>
              <a:off x="5054343" y="5666894"/>
              <a:ext cx="47757" cy="54579"/>
            </a:xfrm>
            <a:custGeom>
              <a:avLst/>
              <a:gdLst>
                <a:gd name="T0" fmla="*/ 16 w 19"/>
                <a:gd name="T1" fmla="*/ 1 h 22"/>
                <a:gd name="T2" fmla="*/ 15 w 19"/>
                <a:gd name="T3" fmla="*/ 1 h 22"/>
                <a:gd name="T4" fmla="*/ 1 w 19"/>
                <a:gd name="T5" fmla="*/ 11 h 22"/>
                <a:gd name="T6" fmla="*/ 4 w 19"/>
                <a:gd name="T7" fmla="*/ 22 h 22"/>
                <a:gd name="T8" fmla="*/ 11 w 19"/>
                <a:gd name="T9" fmla="*/ 17 h 22"/>
                <a:gd name="T10" fmla="*/ 9 w 19"/>
                <a:gd name="T11" fmla="*/ 15 h 22"/>
                <a:gd name="T12" fmla="*/ 9 w 19"/>
                <a:gd name="T13" fmla="*/ 14 h 22"/>
                <a:gd name="T14" fmla="*/ 10 w 19"/>
                <a:gd name="T15" fmla="*/ 12 h 22"/>
                <a:gd name="T16" fmla="*/ 13 w 19"/>
                <a:gd name="T17" fmla="*/ 14 h 22"/>
                <a:gd name="T18" fmla="*/ 13 w 19"/>
                <a:gd name="T19" fmla="*/ 16 h 22"/>
                <a:gd name="T20" fmla="*/ 15 w 19"/>
                <a:gd name="T21" fmla="*/ 16 h 22"/>
                <a:gd name="T22" fmla="*/ 15 w 19"/>
                <a:gd name="T23" fmla="*/ 13 h 22"/>
                <a:gd name="T24" fmla="*/ 16 w 19"/>
                <a:gd name="T25" fmla="*/ 10 h 22"/>
                <a:gd name="T26" fmla="*/ 17 w 19"/>
                <a:gd name="T27" fmla="*/ 9 h 22"/>
                <a:gd name="T28" fmla="*/ 18 w 19"/>
                <a:gd name="T29" fmla="*/ 7 h 22"/>
                <a:gd name="T30" fmla="*/ 18 w 19"/>
                <a:gd name="T31" fmla="*/ 4 h 22"/>
                <a:gd name="T32" fmla="*/ 16 w 19"/>
                <a:gd name="T33"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22">
                  <a:moveTo>
                    <a:pt x="16" y="1"/>
                  </a:moveTo>
                  <a:cubicBezTo>
                    <a:pt x="15" y="1"/>
                    <a:pt x="15" y="1"/>
                    <a:pt x="15" y="1"/>
                  </a:cubicBezTo>
                  <a:cubicBezTo>
                    <a:pt x="8" y="0"/>
                    <a:pt x="2" y="4"/>
                    <a:pt x="1" y="11"/>
                  </a:cubicBezTo>
                  <a:cubicBezTo>
                    <a:pt x="1" y="11"/>
                    <a:pt x="0" y="18"/>
                    <a:pt x="4" y="22"/>
                  </a:cubicBezTo>
                  <a:cubicBezTo>
                    <a:pt x="7" y="21"/>
                    <a:pt x="10" y="19"/>
                    <a:pt x="11" y="17"/>
                  </a:cubicBezTo>
                  <a:cubicBezTo>
                    <a:pt x="10" y="17"/>
                    <a:pt x="9" y="16"/>
                    <a:pt x="9" y="15"/>
                  </a:cubicBezTo>
                  <a:cubicBezTo>
                    <a:pt x="9" y="14"/>
                    <a:pt x="9" y="14"/>
                    <a:pt x="9" y="14"/>
                  </a:cubicBezTo>
                  <a:cubicBezTo>
                    <a:pt x="9" y="13"/>
                    <a:pt x="9" y="12"/>
                    <a:pt x="10" y="12"/>
                  </a:cubicBezTo>
                  <a:cubicBezTo>
                    <a:pt x="12" y="12"/>
                    <a:pt x="13" y="13"/>
                    <a:pt x="13" y="14"/>
                  </a:cubicBezTo>
                  <a:cubicBezTo>
                    <a:pt x="13" y="16"/>
                    <a:pt x="13" y="16"/>
                    <a:pt x="13" y="16"/>
                  </a:cubicBezTo>
                  <a:cubicBezTo>
                    <a:pt x="15" y="16"/>
                    <a:pt x="15" y="16"/>
                    <a:pt x="15" y="16"/>
                  </a:cubicBezTo>
                  <a:cubicBezTo>
                    <a:pt x="15" y="13"/>
                    <a:pt x="15" y="13"/>
                    <a:pt x="15" y="13"/>
                  </a:cubicBezTo>
                  <a:cubicBezTo>
                    <a:pt x="15" y="12"/>
                    <a:pt x="15" y="11"/>
                    <a:pt x="16" y="10"/>
                  </a:cubicBezTo>
                  <a:cubicBezTo>
                    <a:pt x="17" y="9"/>
                    <a:pt x="17" y="9"/>
                    <a:pt x="17" y="9"/>
                  </a:cubicBezTo>
                  <a:cubicBezTo>
                    <a:pt x="18" y="9"/>
                    <a:pt x="18" y="8"/>
                    <a:pt x="18" y="7"/>
                  </a:cubicBezTo>
                  <a:cubicBezTo>
                    <a:pt x="18" y="4"/>
                    <a:pt x="18" y="4"/>
                    <a:pt x="18" y="4"/>
                  </a:cubicBezTo>
                  <a:cubicBezTo>
                    <a:pt x="19" y="2"/>
                    <a:pt x="17" y="1"/>
                    <a:pt x="16"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9" name="Freeform 631">
              <a:extLst>
                <a:ext uri="{FF2B5EF4-FFF2-40B4-BE49-F238E27FC236}">
                  <a16:creationId xmlns:a16="http://schemas.microsoft.com/office/drawing/2014/main" id="{66BD391E-72E1-4455-BC61-F4965988F80F}"/>
                </a:ext>
              </a:extLst>
            </p:cNvPr>
            <p:cNvSpPr>
              <a:spLocks/>
            </p:cNvSpPr>
            <p:nvPr/>
          </p:nvSpPr>
          <p:spPr bwMode="auto">
            <a:xfrm>
              <a:off x="5103464" y="5694184"/>
              <a:ext cx="13645" cy="6822"/>
            </a:xfrm>
            <a:custGeom>
              <a:avLst/>
              <a:gdLst>
                <a:gd name="T0" fmla="*/ 0 w 5"/>
                <a:gd name="T1" fmla="*/ 3 h 3"/>
                <a:gd name="T2" fmla="*/ 0 w 5"/>
                <a:gd name="T3" fmla="*/ 2 h 3"/>
                <a:gd name="T4" fmla="*/ 0 w 5"/>
                <a:gd name="T5" fmla="*/ 2 h 3"/>
                <a:gd name="T6" fmla="*/ 4 w 5"/>
                <a:gd name="T7" fmla="*/ 1 h 3"/>
                <a:gd name="T8" fmla="*/ 5 w 5"/>
                <a:gd name="T9" fmla="*/ 2 h 3"/>
                <a:gd name="T10" fmla="*/ 4 w 5"/>
                <a:gd name="T11" fmla="*/ 2 h 3"/>
                <a:gd name="T12" fmla="*/ 0 w 5"/>
                <a:gd name="T13" fmla="*/ 2 h 3"/>
                <a:gd name="T14" fmla="*/ 0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0" y="3"/>
                  </a:moveTo>
                  <a:cubicBezTo>
                    <a:pt x="0" y="3"/>
                    <a:pt x="0" y="2"/>
                    <a:pt x="0" y="2"/>
                  </a:cubicBezTo>
                  <a:cubicBezTo>
                    <a:pt x="0" y="2"/>
                    <a:pt x="0" y="2"/>
                    <a:pt x="0" y="2"/>
                  </a:cubicBezTo>
                  <a:cubicBezTo>
                    <a:pt x="1" y="1"/>
                    <a:pt x="3" y="0"/>
                    <a:pt x="4" y="1"/>
                  </a:cubicBezTo>
                  <a:cubicBezTo>
                    <a:pt x="5" y="1"/>
                    <a:pt x="5" y="1"/>
                    <a:pt x="5" y="2"/>
                  </a:cubicBezTo>
                  <a:cubicBezTo>
                    <a:pt x="4" y="2"/>
                    <a:pt x="4" y="2"/>
                    <a:pt x="4" y="2"/>
                  </a:cubicBezTo>
                  <a:cubicBezTo>
                    <a:pt x="2" y="1"/>
                    <a:pt x="1" y="2"/>
                    <a:pt x="0" y="2"/>
                  </a:cubicBezTo>
                  <a:cubicBezTo>
                    <a:pt x="0" y="3"/>
                    <a:pt x="0" y="3"/>
                    <a:pt x="0" y="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0" name="Freeform 632">
              <a:extLst>
                <a:ext uri="{FF2B5EF4-FFF2-40B4-BE49-F238E27FC236}">
                  <a16:creationId xmlns:a16="http://schemas.microsoft.com/office/drawing/2014/main" id="{AAF78ECF-A3FF-4D27-BB8E-BA5AE196DE3D}"/>
                </a:ext>
              </a:extLst>
            </p:cNvPr>
            <p:cNvSpPr>
              <a:spLocks/>
            </p:cNvSpPr>
            <p:nvPr/>
          </p:nvSpPr>
          <p:spPr bwMode="auto">
            <a:xfrm>
              <a:off x="4995671" y="5718744"/>
              <a:ext cx="91420" cy="133718"/>
            </a:xfrm>
            <a:custGeom>
              <a:avLst/>
              <a:gdLst>
                <a:gd name="T0" fmla="*/ 23 w 36"/>
                <a:gd name="T1" fmla="*/ 1 h 53"/>
                <a:gd name="T2" fmla="*/ 20 w 36"/>
                <a:gd name="T3" fmla="*/ 3 h 53"/>
                <a:gd name="T4" fmla="*/ 11 w 36"/>
                <a:gd name="T5" fmla="*/ 10 h 53"/>
                <a:gd name="T6" fmla="*/ 1 w 36"/>
                <a:gd name="T7" fmla="*/ 38 h 53"/>
                <a:gd name="T8" fmla="*/ 0 w 36"/>
                <a:gd name="T9" fmla="*/ 49 h 53"/>
                <a:gd name="T10" fmla="*/ 31 w 36"/>
                <a:gd name="T11" fmla="*/ 41 h 53"/>
                <a:gd name="T12" fmla="*/ 32 w 36"/>
                <a:gd name="T13" fmla="*/ 12 h 53"/>
                <a:gd name="T14" fmla="*/ 31 w 36"/>
                <a:gd name="T15" fmla="*/ 7 h 53"/>
                <a:gd name="T16" fmla="*/ 34 w 36"/>
                <a:gd name="T17" fmla="*/ 8 h 53"/>
                <a:gd name="T18" fmla="*/ 36 w 36"/>
                <a:gd name="T19" fmla="*/ 5 h 53"/>
                <a:gd name="T20" fmla="*/ 23 w 36"/>
                <a:gd name="T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53">
                  <a:moveTo>
                    <a:pt x="23" y="1"/>
                  </a:moveTo>
                  <a:cubicBezTo>
                    <a:pt x="20" y="3"/>
                    <a:pt x="20" y="3"/>
                    <a:pt x="20" y="3"/>
                  </a:cubicBezTo>
                  <a:cubicBezTo>
                    <a:pt x="17" y="4"/>
                    <a:pt x="13" y="6"/>
                    <a:pt x="11" y="10"/>
                  </a:cubicBezTo>
                  <a:cubicBezTo>
                    <a:pt x="6" y="19"/>
                    <a:pt x="3" y="28"/>
                    <a:pt x="1" y="38"/>
                  </a:cubicBezTo>
                  <a:cubicBezTo>
                    <a:pt x="0" y="49"/>
                    <a:pt x="0" y="49"/>
                    <a:pt x="0" y="49"/>
                  </a:cubicBezTo>
                  <a:cubicBezTo>
                    <a:pt x="0" y="49"/>
                    <a:pt x="19" y="53"/>
                    <a:pt x="31" y="41"/>
                  </a:cubicBezTo>
                  <a:cubicBezTo>
                    <a:pt x="30" y="28"/>
                    <a:pt x="31" y="14"/>
                    <a:pt x="32" y="12"/>
                  </a:cubicBezTo>
                  <a:cubicBezTo>
                    <a:pt x="32" y="10"/>
                    <a:pt x="32" y="8"/>
                    <a:pt x="31" y="7"/>
                  </a:cubicBezTo>
                  <a:cubicBezTo>
                    <a:pt x="34" y="8"/>
                    <a:pt x="34" y="8"/>
                    <a:pt x="34" y="8"/>
                  </a:cubicBezTo>
                  <a:cubicBezTo>
                    <a:pt x="34" y="8"/>
                    <a:pt x="35" y="7"/>
                    <a:pt x="36" y="5"/>
                  </a:cubicBezTo>
                  <a:cubicBezTo>
                    <a:pt x="28" y="0"/>
                    <a:pt x="23" y="1"/>
                    <a:pt x="23" y="1"/>
                  </a:cubicBezTo>
                </a:path>
              </a:pathLst>
            </a:custGeom>
            <a:solidFill>
              <a:srgbClr val="021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1" name="Freeform 633">
              <a:extLst>
                <a:ext uri="{FF2B5EF4-FFF2-40B4-BE49-F238E27FC236}">
                  <a16:creationId xmlns:a16="http://schemas.microsoft.com/office/drawing/2014/main" id="{E3420E91-CC51-444E-A71F-4D5E83F0D418}"/>
                </a:ext>
              </a:extLst>
            </p:cNvPr>
            <p:cNvSpPr>
              <a:spLocks/>
            </p:cNvSpPr>
            <p:nvPr/>
          </p:nvSpPr>
          <p:spPr bwMode="auto">
            <a:xfrm>
              <a:off x="5048885" y="5754221"/>
              <a:ext cx="24560" cy="24560"/>
            </a:xfrm>
            <a:custGeom>
              <a:avLst/>
              <a:gdLst>
                <a:gd name="T0" fmla="*/ 10 w 10"/>
                <a:gd name="T1" fmla="*/ 1 h 10"/>
                <a:gd name="T2" fmla="*/ 0 w 10"/>
                <a:gd name="T3" fmla="*/ 0 h 10"/>
                <a:gd name="T4" fmla="*/ 10 w 10"/>
                <a:gd name="T5" fmla="*/ 10 h 10"/>
                <a:gd name="T6" fmla="*/ 10 w 10"/>
                <a:gd name="T7" fmla="*/ 1 h 10"/>
              </a:gdLst>
              <a:ahLst/>
              <a:cxnLst>
                <a:cxn ang="0">
                  <a:pos x="T0" y="T1"/>
                </a:cxn>
                <a:cxn ang="0">
                  <a:pos x="T2" y="T3"/>
                </a:cxn>
                <a:cxn ang="0">
                  <a:pos x="T4" y="T5"/>
                </a:cxn>
                <a:cxn ang="0">
                  <a:pos x="T6" y="T7"/>
                </a:cxn>
              </a:cxnLst>
              <a:rect l="0" t="0" r="r" b="b"/>
              <a:pathLst>
                <a:path w="10" h="10">
                  <a:moveTo>
                    <a:pt x="10" y="1"/>
                  </a:moveTo>
                  <a:cubicBezTo>
                    <a:pt x="0" y="0"/>
                    <a:pt x="0" y="0"/>
                    <a:pt x="0" y="0"/>
                  </a:cubicBezTo>
                  <a:cubicBezTo>
                    <a:pt x="0" y="0"/>
                    <a:pt x="1" y="7"/>
                    <a:pt x="10" y="10"/>
                  </a:cubicBezTo>
                  <a:cubicBezTo>
                    <a:pt x="10" y="4"/>
                    <a:pt x="10" y="1"/>
                    <a:pt x="10"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2" name="Freeform 634">
              <a:extLst>
                <a:ext uri="{FF2B5EF4-FFF2-40B4-BE49-F238E27FC236}">
                  <a16:creationId xmlns:a16="http://schemas.microsoft.com/office/drawing/2014/main" id="{712BD141-5921-47ED-B823-1C5368F68A10}"/>
                </a:ext>
              </a:extLst>
            </p:cNvPr>
            <p:cNvSpPr>
              <a:spLocks/>
            </p:cNvSpPr>
            <p:nvPr/>
          </p:nvSpPr>
          <p:spPr bwMode="auto">
            <a:xfrm>
              <a:off x="5372265" y="5726931"/>
              <a:ext cx="91420" cy="128260"/>
            </a:xfrm>
            <a:custGeom>
              <a:avLst/>
              <a:gdLst>
                <a:gd name="T0" fmla="*/ 35 w 36"/>
                <a:gd name="T1" fmla="*/ 22 h 51"/>
                <a:gd name="T2" fmla="*/ 31 w 36"/>
                <a:gd name="T3" fmla="*/ 11 h 51"/>
                <a:gd name="T4" fmla="*/ 29 w 36"/>
                <a:gd name="T5" fmla="*/ 6 h 51"/>
                <a:gd name="T6" fmla="*/ 34 w 36"/>
                <a:gd name="T7" fmla="*/ 7 h 51"/>
                <a:gd name="T8" fmla="*/ 34 w 36"/>
                <a:gd name="T9" fmla="*/ 7 h 51"/>
                <a:gd name="T10" fmla="*/ 33 w 36"/>
                <a:gd name="T11" fmla="*/ 3 h 51"/>
                <a:gd name="T12" fmla="*/ 23 w 36"/>
                <a:gd name="T13" fmla="*/ 0 h 51"/>
                <a:gd name="T14" fmla="*/ 20 w 36"/>
                <a:gd name="T15" fmla="*/ 3 h 51"/>
                <a:gd name="T16" fmla="*/ 11 w 36"/>
                <a:gd name="T17" fmla="*/ 9 h 51"/>
                <a:gd name="T18" fmla="*/ 1 w 36"/>
                <a:gd name="T19" fmla="*/ 38 h 51"/>
                <a:gd name="T20" fmla="*/ 0 w 36"/>
                <a:gd name="T21" fmla="*/ 49 h 51"/>
                <a:gd name="T22" fmla="*/ 32 w 36"/>
                <a:gd name="T23" fmla="*/ 40 h 51"/>
                <a:gd name="T24" fmla="*/ 32 w 36"/>
                <a:gd name="T25" fmla="*/ 31 h 51"/>
                <a:gd name="T26" fmla="*/ 33 w 36"/>
                <a:gd name="T27" fmla="*/ 28 h 51"/>
                <a:gd name="T28" fmla="*/ 34 w 36"/>
                <a:gd name="T29" fmla="*/ 27 h 51"/>
                <a:gd name="T30" fmla="*/ 35 w 36"/>
                <a:gd name="T31" fmla="*/ 2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51">
                  <a:moveTo>
                    <a:pt x="35" y="22"/>
                  </a:moveTo>
                  <a:cubicBezTo>
                    <a:pt x="34" y="20"/>
                    <a:pt x="33" y="14"/>
                    <a:pt x="31" y="11"/>
                  </a:cubicBezTo>
                  <a:cubicBezTo>
                    <a:pt x="30" y="10"/>
                    <a:pt x="30" y="8"/>
                    <a:pt x="29" y="6"/>
                  </a:cubicBezTo>
                  <a:cubicBezTo>
                    <a:pt x="34" y="7"/>
                    <a:pt x="34" y="7"/>
                    <a:pt x="34" y="7"/>
                  </a:cubicBezTo>
                  <a:cubicBezTo>
                    <a:pt x="34" y="7"/>
                    <a:pt x="34" y="7"/>
                    <a:pt x="34" y="7"/>
                  </a:cubicBezTo>
                  <a:cubicBezTo>
                    <a:pt x="35" y="6"/>
                    <a:pt x="35" y="4"/>
                    <a:pt x="33" y="3"/>
                  </a:cubicBezTo>
                  <a:cubicBezTo>
                    <a:pt x="27" y="0"/>
                    <a:pt x="23" y="0"/>
                    <a:pt x="23" y="0"/>
                  </a:cubicBezTo>
                  <a:cubicBezTo>
                    <a:pt x="20" y="3"/>
                    <a:pt x="20" y="3"/>
                    <a:pt x="20" y="3"/>
                  </a:cubicBezTo>
                  <a:cubicBezTo>
                    <a:pt x="16" y="3"/>
                    <a:pt x="13" y="6"/>
                    <a:pt x="11" y="9"/>
                  </a:cubicBezTo>
                  <a:cubicBezTo>
                    <a:pt x="6" y="18"/>
                    <a:pt x="2" y="28"/>
                    <a:pt x="1" y="38"/>
                  </a:cubicBezTo>
                  <a:cubicBezTo>
                    <a:pt x="0" y="49"/>
                    <a:pt x="0" y="49"/>
                    <a:pt x="0" y="49"/>
                  </a:cubicBezTo>
                  <a:cubicBezTo>
                    <a:pt x="0" y="49"/>
                    <a:pt x="20" y="51"/>
                    <a:pt x="32" y="40"/>
                  </a:cubicBezTo>
                  <a:cubicBezTo>
                    <a:pt x="32" y="39"/>
                    <a:pt x="32" y="35"/>
                    <a:pt x="32" y="31"/>
                  </a:cubicBezTo>
                  <a:cubicBezTo>
                    <a:pt x="32" y="30"/>
                    <a:pt x="33" y="29"/>
                    <a:pt x="33" y="28"/>
                  </a:cubicBezTo>
                  <a:cubicBezTo>
                    <a:pt x="34" y="27"/>
                    <a:pt x="34" y="27"/>
                    <a:pt x="34" y="27"/>
                  </a:cubicBezTo>
                  <a:cubicBezTo>
                    <a:pt x="35" y="26"/>
                    <a:pt x="36" y="24"/>
                    <a:pt x="35" y="22"/>
                  </a:cubicBezTo>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3" name="Freeform 635">
              <a:extLst>
                <a:ext uri="{FF2B5EF4-FFF2-40B4-BE49-F238E27FC236}">
                  <a16:creationId xmlns:a16="http://schemas.microsoft.com/office/drawing/2014/main" id="{B5BD5463-8377-4911-A96E-210925EEDA1D}"/>
                </a:ext>
              </a:extLst>
            </p:cNvPr>
            <p:cNvSpPr>
              <a:spLocks/>
            </p:cNvSpPr>
            <p:nvPr/>
          </p:nvSpPr>
          <p:spPr bwMode="auto">
            <a:xfrm>
              <a:off x="5166230" y="5736483"/>
              <a:ext cx="91420" cy="133718"/>
            </a:xfrm>
            <a:custGeom>
              <a:avLst/>
              <a:gdLst>
                <a:gd name="T0" fmla="*/ 23 w 36"/>
                <a:gd name="T1" fmla="*/ 1 h 53"/>
                <a:gd name="T2" fmla="*/ 20 w 36"/>
                <a:gd name="T3" fmla="*/ 3 h 53"/>
                <a:gd name="T4" fmla="*/ 11 w 36"/>
                <a:gd name="T5" fmla="*/ 10 h 53"/>
                <a:gd name="T6" fmla="*/ 1 w 36"/>
                <a:gd name="T7" fmla="*/ 38 h 53"/>
                <a:gd name="T8" fmla="*/ 0 w 36"/>
                <a:gd name="T9" fmla="*/ 49 h 53"/>
                <a:gd name="T10" fmla="*/ 30 w 36"/>
                <a:gd name="T11" fmla="*/ 41 h 53"/>
                <a:gd name="T12" fmla="*/ 32 w 36"/>
                <a:gd name="T13" fmla="*/ 12 h 53"/>
                <a:gd name="T14" fmla="*/ 31 w 36"/>
                <a:gd name="T15" fmla="*/ 7 h 53"/>
                <a:gd name="T16" fmla="*/ 34 w 36"/>
                <a:gd name="T17" fmla="*/ 8 h 53"/>
                <a:gd name="T18" fmla="*/ 36 w 36"/>
                <a:gd name="T19" fmla="*/ 5 h 53"/>
                <a:gd name="T20" fmla="*/ 23 w 36"/>
                <a:gd name="T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53">
                  <a:moveTo>
                    <a:pt x="23" y="1"/>
                  </a:moveTo>
                  <a:cubicBezTo>
                    <a:pt x="20" y="3"/>
                    <a:pt x="20" y="3"/>
                    <a:pt x="20" y="3"/>
                  </a:cubicBezTo>
                  <a:cubicBezTo>
                    <a:pt x="16" y="4"/>
                    <a:pt x="13" y="6"/>
                    <a:pt x="11" y="10"/>
                  </a:cubicBezTo>
                  <a:cubicBezTo>
                    <a:pt x="6" y="19"/>
                    <a:pt x="2" y="28"/>
                    <a:pt x="1" y="38"/>
                  </a:cubicBezTo>
                  <a:cubicBezTo>
                    <a:pt x="0" y="49"/>
                    <a:pt x="0" y="49"/>
                    <a:pt x="0" y="49"/>
                  </a:cubicBezTo>
                  <a:cubicBezTo>
                    <a:pt x="0" y="49"/>
                    <a:pt x="18" y="53"/>
                    <a:pt x="30" y="41"/>
                  </a:cubicBezTo>
                  <a:cubicBezTo>
                    <a:pt x="29" y="28"/>
                    <a:pt x="31" y="14"/>
                    <a:pt x="32" y="12"/>
                  </a:cubicBezTo>
                  <a:cubicBezTo>
                    <a:pt x="32" y="10"/>
                    <a:pt x="31" y="8"/>
                    <a:pt x="31" y="7"/>
                  </a:cubicBezTo>
                  <a:cubicBezTo>
                    <a:pt x="34" y="8"/>
                    <a:pt x="34" y="8"/>
                    <a:pt x="34" y="8"/>
                  </a:cubicBezTo>
                  <a:cubicBezTo>
                    <a:pt x="34" y="8"/>
                    <a:pt x="35" y="7"/>
                    <a:pt x="36" y="5"/>
                  </a:cubicBezTo>
                  <a:cubicBezTo>
                    <a:pt x="28" y="0"/>
                    <a:pt x="23" y="1"/>
                    <a:pt x="23" y="1"/>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4" name="Freeform 636">
              <a:extLst>
                <a:ext uri="{FF2B5EF4-FFF2-40B4-BE49-F238E27FC236}">
                  <a16:creationId xmlns:a16="http://schemas.microsoft.com/office/drawing/2014/main" id="{09BC9D6D-E443-4DA8-8757-D778D7CDBD20}"/>
                </a:ext>
              </a:extLst>
            </p:cNvPr>
            <p:cNvSpPr>
              <a:spLocks/>
            </p:cNvSpPr>
            <p:nvPr/>
          </p:nvSpPr>
          <p:spPr bwMode="auto">
            <a:xfrm>
              <a:off x="5219444" y="5771959"/>
              <a:ext cx="24560" cy="24560"/>
            </a:xfrm>
            <a:custGeom>
              <a:avLst/>
              <a:gdLst>
                <a:gd name="T0" fmla="*/ 10 w 10"/>
                <a:gd name="T1" fmla="*/ 1 h 10"/>
                <a:gd name="T2" fmla="*/ 0 w 10"/>
                <a:gd name="T3" fmla="*/ 0 h 10"/>
                <a:gd name="T4" fmla="*/ 10 w 10"/>
                <a:gd name="T5" fmla="*/ 10 h 10"/>
                <a:gd name="T6" fmla="*/ 10 w 10"/>
                <a:gd name="T7" fmla="*/ 1 h 10"/>
              </a:gdLst>
              <a:ahLst/>
              <a:cxnLst>
                <a:cxn ang="0">
                  <a:pos x="T0" y="T1"/>
                </a:cxn>
                <a:cxn ang="0">
                  <a:pos x="T2" y="T3"/>
                </a:cxn>
                <a:cxn ang="0">
                  <a:pos x="T4" y="T5"/>
                </a:cxn>
                <a:cxn ang="0">
                  <a:pos x="T6" y="T7"/>
                </a:cxn>
              </a:cxnLst>
              <a:rect l="0" t="0" r="r" b="b"/>
              <a:pathLst>
                <a:path w="10" h="10">
                  <a:moveTo>
                    <a:pt x="10" y="1"/>
                  </a:moveTo>
                  <a:cubicBezTo>
                    <a:pt x="0" y="0"/>
                    <a:pt x="0" y="0"/>
                    <a:pt x="0" y="0"/>
                  </a:cubicBezTo>
                  <a:cubicBezTo>
                    <a:pt x="0" y="0"/>
                    <a:pt x="1" y="7"/>
                    <a:pt x="10" y="10"/>
                  </a:cubicBezTo>
                  <a:cubicBezTo>
                    <a:pt x="10" y="4"/>
                    <a:pt x="10" y="1"/>
                    <a:pt x="10" y="1"/>
                  </a:cubicBezTo>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5" name="Freeform 637">
              <a:extLst>
                <a:ext uri="{FF2B5EF4-FFF2-40B4-BE49-F238E27FC236}">
                  <a16:creationId xmlns:a16="http://schemas.microsoft.com/office/drawing/2014/main" id="{709C7590-7DEA-4738-903C-0E97F2D7A21D}"/>
                </a:ext>
              </a:extLst>
            </p:cNvPr>
            <p:cNvSpPr>
              <a:spLocks/>
            </p:cNvSpPr>
            <p:nvPr/>
          </p:nvSpPr>
          <p:spPr bwMode="auto">
            <a:xfrm>
              <a:off x="5422750" y="5759679"/>
              <a:ext cx="40934" cy="34112"/>
            </a:xfrm>
            <a:custGeom>
              <a:avLst/>
              <a:gdLst>
                <a:gd name="T0" fmla="*/ 13 w 16"/>
                <a:gd name="T1" fmla="*/ 2 h 14"/>
                <a:gd name="T2" fmla="*/ 0 w 16"/>
                <a:gd name="T3" fmla="*/ 0 h 14"/>
                <a:gd name="T4" fmla="*/ 12 w 16"/>
                <a:gd name="T5" fmla="*/ 13 h 14"/>
                <a:gd name="T6" fmla="*/ 14 w 16"/>
                <a:gd name="T7" fmla="*/ 14 h 14"/>
                <a:gd name="T8" fmla="*/ 15 w 16"/>
                <a:gd name="T9" fmla="*/ 9 h 14"/>
                <a:gd name="T10" fmla="*/ 13 w 16"/>
                <a:gd name="T11" fmla="*/ 2 h 14"/>
              </a:gdLst>
              <a:ahLst/>
              <a:cxnLst>
                <a:cxn ang="0">
                  <a:pos x="T0" y="T1"/>
                </a:cxn>
                <a:cxn ang="0">
                  <a:pos x="T2" y="T3"/>
                </a:cxn>
                <a:cxn ang="0">
                  <a:pos x="T4" y="T5"/>
                </a:cxn>
                <a:cxn ang="0">
                  <a:pos x="T6" y="T7"/>
                </a:cxn>
                <a:cxn ang="0">
                  <a:pos x="T8" y="T9"/>
                </a:cxn>
                <a:cxn ang="0">
                  <a:pos x="T10" y="T11"/>
                </a:cxn>
              </a:cxnLst>
              <a:rect l="0" t="0" r="r" b="b"/>
              <a:pathLst>
                <a:path w="16" h="14">
                  <a:moveTo>
                    <a:pt x="13" y="2"/>
                  </a:moveTo>
                  <a:cubicBezTo>
                    <a:pt x="0" y="0"/>
                    <a:pt x="0" y="0"/>
                    <a:pt x="0" y="0"/>
                  </a:cubicBezTo>
                  <a:cubicBezTo>
                    <a:pt x="0" y="0"/>
                    <a:pt x="5" y="11"/>
                    <a:pt x="12" y="13"/>
                  </a:cubicBezTo>
                  <a:cubicBezTo>
                    <a:pt x="13" y="13"/>
                    <a:pt x="14" y="14"/>
                    <a:pt x="14" y="14"/>
                  </a:cubicBezTo>
                  <a:cubicBezTo>
                    <a:pt x="15" y="12"/>
                    <a:pt x="16" y="11"/>
                    <a:pt x="15" y="9"/>
                  </a:cubicBezTo>
                  <a:cubicBezTo>
                    <a:pt x="15" y="8"/>
                    <a:pt x="14" y="5"/>
                    <a:pt x="13" y="2"/>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6" name="Freeform 638">
              <a:extLst>
                <a:ext uri="{FF2B5EF4-FFF2-40B4-BE49-F238E27FC236}">
                  <a16:creationId xmlns:a16="http://schemas.microsoft.com/office/drawing/2014/main" id="{EDBA407D-74E3-48B1-A8C0-428EDA388BF9}"/>
                </a:ext>
              </a:extLst>
            </p:cNvPr>
            <p:cNvSpPr>
              <a:spLocks/>
            </p:cNvSpPr>
            <p:nvPr/>
          </p:nvSpPr>
          <p:spPr bwMode="auto">
            <a:xfrm>
              <a:off x="5276752" y="5731025"/>
              <a:ext cx="8187" cy="5458"/>
            </a:xfrm>
            <a:custGeom>
              <a:avLst/>
              <a:gdLst>
                <a:gd name="T0" fmla="*/ 3 w 3"/>
                <a:gd name="T1" fmla="*/ 0 h 2"/>
                <a:gd name="T2" fmla="*/ 0 w 3"/>
                <a:gd name="T3" fmla="*/ 1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0" y="1"/>
                    <a:pt x="0" y="1"/>
                    <a:pt x="0" y="1"/>
                  </a:cubicBezTo>
                  <a:cubicBezTo>
                    <a:pt x="0" y="1"/>
                    <a:pt x="1" y="2"/>
                    <a:pt x="3" y="2"/>
                  </a:cubicBezTo>
                  <a:cubicBezTo>
                    <a:pt x="3" y="1"/>
                    <a:pt x="3" y="0"/>
                    <a:pt x="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7" name="Freeform 639">
              <a:extLst>
                <a:ext uri="{FF2B5EF4-FFF2-40B4-BE49-F238E27FC236}">
                  <a16:creationId xmlns:a16="http://schemas.microsoft.com/office/drawing/2014/main" id="{EB5C716C-85E0-4B00-92DC-61A82CC2DF03}"/>
                </a:ext>
              </a:extLst>
            </p:cNvPr>
            <p:cNvSpPr>
              <a:spLocks/>
            </p:cNvSpPr>
            <p:nvPr/>
          </p:nvSpPr>
          <p:spPr bwMode="auto">
            <a:xfrm>
              <a:off x="5108922" y="5716015"/>
              <a:ext cx="8187" cy="5458"/>
            </a:xfrm>
            <a:custGeom>
              <a:avLst/>
              <a:gdLst>
                <a:gd name="T0" fmla="*/ 3 w 3"/>
                <a:gd name="T1" fmla="*/ 0 h 2"/>
                <a:gd name="T2" fmla="*/ 0 w 3"/>
                <a:gd name="T3" fmla="*/ 0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0" y="0"/>
                    <a:pt x="0" y="0"/>
                    <a:pt x="0" y="0"/>
                  </a:cubicBezTo>
                  <a:cubicBezTo>
                    <a:pt x="0" y="0"/>
                    <a:pt x="2" y="1"/>
                    <a:pt x="3" y="2"/>
                  </a:cubicBezTo>
                  <a:cubicBezTo>
                    <a:pt x="3" y="1"/>
                    <a:pt x="3" y="0"/>
                    <a:pt x="3" y="0"/>
                  </a:cubicBezTo>
                </a:path>
              </a:pathLst>
            </a:custGeom>
            <a:solidFill>
              <a:srgbClr val="CB8C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8" name="Freeform 640">
              <a:extLst>
                <a:ext uri="{FF2B5EF4-FFF2-40B4-BE49-F238E27FC236}">
                  <a16:creationId xmlns:a16="http://schemas.microsoft.com/office/drawing/2014/main" id="{A5F789B6-2413-463A-B349-77189CF71571}"/>
                </a:ext>
              </a:extLst>
            </p:cNvPr>
            <p:cNvSpPr>
              <a:spLocks/>
            </p:cNvSpPr>
            <p:nvPr/>
          </p:nvSpPr>
          <p:spPr bwMode="auto">
            <a:xfrm>
              <a:off x="5631515" y="5894761"/>
              <a:ext cx="45028" cy="6822"/>
            </a:xfrm>
            <a:custGeom>
              <a:avLst/>
              <a:gdLst>
                <a:gd name="T0" fmla="*/ 17 w 18"/>
                <a:gd name="T1" fmla="*/ 3 h 3"/>
                <a:gd name="T2" fmla="*/ 1 w 18"/>
                <a:gd name="T3" fmla="*/ 3 h 3"/>
                <a:gd name="T4" fmla="*/ 0 w 18"/>
                <a:gd name="T5" fmla="*/ 2 h 3"/>
                <a:gd name="T6" fmla="*/ 1 w 18"/>
                <a:gd name="T7" fmla="*/ 0 h 3"/>
                <a:gd name="T8" fmla="*/ 17 w 18"/>
                <a:gd name="T9" fmla="*/ 0 h 3"/>
                <a:gd name="T10" fmla="*/ 18 w 18"/>
                <a:gd name="T11" fmla="*/ 2 h 3"/>
                <a:gd name="T12" fmla="*/ 17 w 1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8" h="3">
                  <a:moveTo>
                    <a:pt x="17" y="3"/>
                  </a:moveTo>
                  <a:cubicBezTo>
                    <a:pt x="1" y="3"/>
                    <a:pt x="1" y="3"/>
                    <a:pt x="1" y="3"/>
                  </a:cubicBezTo>
                  <a:cubicBezTo>
                    <a:pt x="0" y="3"/>
                    <a:pt x="0" y="2"/>
                    <a:pt x="0" y="2"/>
                  </a:cubicBezTo>
                  <a:cubicBezTo>
                    <a:pt x="0" y="1"/>
                    <a:pt x="0" y="0"/>
                    <a:pt x="1" y="0"/>
                  </a:cubicBezTo>
                  <a:cubicBezTo>
                    <a:pt x="17" y="0"/>
                    <a:pt x="17" y="0"/>
                    <a:pt x="17" y="0"/>
                  </a:cubicBezTo>
                  <a:cubicBezTo>
                    <a:pt x="18" y="0"/>
                    <a:pt x="18" y="1"/>
                    <a:pt x="18" y="2"/>
                  </a:cubicBezTo>
                  <a:cubicBezTo>
                    <a:pt x="18" y="2"/>
                    <a:pt x="18" y="3"/>
                    <a:pt x="17" y="3"/>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9" name="Freeform 641">
              <a:extLst>
                <a:ext uri="{FF2B5EF4-FFF2-40B4-BE49-F238E27FC236}">
                  <a16:creationId xmlns:a16="http://schemas.microsoft.com/office/drawing/2014/main" id="{8B3CCF91-87F4-4918-B01F-7F5CDE24D24D}"/>
                </a:ext>
              </a:extLst>
            </p:cNvPr>
            <p:cNvSpPr>
              <a:spLocks/>
            </p:cNvSpPr>
            <p:nvPr/>
          </p:nvSpPr>
          <p:spPr bwMode="auto">
            <a:xfrm>
              <a:off x="5575571" y="5816986"/>
              <a:ext cx="95513" cy="6822"/>
            </a:xfrm>
            <a:custGeom>
              <a:avLst/>
              <a:gdLst>
                <a:gd name="T0" fmla="*/ 37 w 38"/>
                <a:gd name="T1" fmla="*/ 3 h 3"/>
                <a:gd name="T2" fmla="*/ 2 w 38"/>
                <a:gd name="T3" fmla="*/ 3 h 3"/>
                <a:gd name="T4" fmla="*/ 0 w 38"/>
                <a:gd name="T5" fmla="*/ 1 h 3"/>
                <a:gd name="T6" fmla="*/ 2 w 38"/>
                <a:gd name="T7" fmla="*/ 0 h 3"/>
                <a:gd name="T8" fmla="*/ 37 w 38"/>
                <a:gd name="T9" fmla="*/ 0 h 3"/>
                <a:gd name="T10" fmla="*/ 38 w 38"/>
                <a:gd name="T11" fmla="*/ 1 h 3"/>
                <a:gd name="T12" fmla="*/ 37 w 3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8" h="3">
                  <a:moveTo>
                    <a:pt x="37" y="3"/>
                  </a:moveTo>
                  <a:cubicBezTo>
                    <a:pt x="2" y="3"/>
                    <a:pt x="2" y="3"/>
                    <a:pt x="2" y="3"/>
                  </a:cubicBezTo>
                  <a:cubicBezTo>
                    <a:pt x="1" y="3"/>
                    <a:pt x="0" y="2"/>
                    <a:pt x="0" y="1"/>
                  </a:cubicBezTo>
                  <a:cubicBezTo>
                    <a:pt x="0" y="1"/>
                    <a:pt x="1" y="0"/>
                    <a:pt x="2" y="0"/>
                  </a:cubicBezTo>
                  <a:cubicBezTo>
                    <a:pt x="37" y="0"/>
                    <a:pt x="37" y="0"/>
                    <a:pt x="37" y="0"/>
                  </a:cubicBezTo>
                  <a:cubicBezTo>
                    <a:pt x="37" y="0"/>
                    <a:pt x="38" y="1"/>
                    <a:pt x="38" y="1"/>
                  </a:cubicBezTo>
                  <a:cubicBezTo>
                    <a:pt x="38" y="2"/>
                    <a:pt x="37" y="3"/>
                    <a:pt x="37"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0" name="Freeform 642">
              <a:extLst>
                <a:ext uri="{FF2B5EF4-FFF2-40B4-BE49-F238E27FC236}">
                  <a16:creationId xmlns:a16="http://schemas.microsoft.com/office/drawing/2014/main" id="{DCFE26CB-3AF2-4205-A378-A9E1A6F3056E}"/>
                </a:ext>
              </a:extLst>
            </p:cNvPr>
            <p:cNvSpPr>
              <a:spLocks/>
            </p:cNvSpPr>
            <p:nvPr/>
          </p:nvSpPr>
          <p:spPr bwMode="auto">
            <a:xfrm>
              <a:off x="5583758" y="5894761"/>
              <a:ext cx="30018" cy="6822"/>
            </a:xfrm>
            <a:custGeom>
              <a:avLst/>
              <a:gdLst>
                <a:gd name="T0" fmla="*/ 11 w 12"/>
                <a:gd name="T1" fmla="*/ 3 h 3"/>
                <a:gd name="T2" fmla="*/ 2 w 12"/>
                <a:gd name="T3" fmla="*/ 3 h 3"/>
                <a:gd name="T4" fmla="*/ 0 w 12"/>
                <a:gd name="T5" fmla="*/ 2 h 3"/>
                <a:gd name="T6" fmla="*/ 2 w 12"/>
                <a:gd name="T7" fmla="*/ 0 h 3"/>
                <a:gd name="T8" fmla="*/ 11 w 12"/>
                <a:gd name="T9" fmla="*/ 0 h 3"/>
                <a:gd name="T10" fmla="*/ 12 w 12"/>
                <a:gd name="T11" fmla="*/ 2 h 3"/>
                <a:gd name="T12" fmla="*/ 11 w 12"/>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2" h="3">
                  <a:moveTo>
                    <a:pt x="11" y="3"/>
                  </a:moveTo>
                  <a:cubicBezTo>
                    <a:pt x="2" y="3"/>
                    <a:pt x="2" y="3"/>
                    <a:pt x="2" y="3"/>
                  </a:cubicBezTo>
                  <a:cubicBezTo>
                    <a:pt x="1" y="3"/>
                    <a:pt x="0" y="2"/>
                    <a:pt x="0" y="2"/>
                  </a:cubicBezTo>
                  <a:cubicBezTo>
                    <a:pt x="0" y="1"/>
                    <a:pt x="1" y="0"/>
                    <a:pt x="2" y="0"/>
                  </a:cubicBezTo>
                  <a:cubicBezTo>
                    <a:pt x="11" y="0"/>
                    <a:pt x="11" y="0"/>
                    <a:pt x="11" y="0"/>
                  </a:cubicBezTo>
                  <a:cubicBezTo>
                    <a:pt x="12" y="0"/>
                    <a:pt x="12" y="1"/>
                    <a:pt x="12" y="2"/>
                  </a:cubicBezTo>
                  <a:cubicBezTo>
                    <a:pt x="12" y="2"/>
                    <a:pt x="12" y="3"/>
                    <a:pt x="11" y="3"/>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1" name="Freeform 643">
              <a:extLst>
                <a:ext uri="{FF2B5EF4-FFF2-40B4-BE49-F238E27FC236}">
                  <a16:creationId xmlns:a16="http://schemas.microsoft.com/office/drawing/2014/main" id="{5CB9263D-E2FA-4043-9BF1-A1F24D44E43A}"/>
                </a:ext>
              </a:extLst>
            </p:cNvPr>
            <p:cNvSpPr>
              <a:spLocks/>
            </p:cNvSpPr>
            <p:nvPr/>
          </p:nvSpPr>
          <p:spPr bwMode="auto">
            <a:xfrm>
              <a:off x="4913802" y="5778781"/>
              <a:ext cx="649489" cy="173288"/>
            </a:xfrm>
            <a:custGeom>
              <a:avLst/>
              <a:gdLst>
                <a:gd name="T0" fmla="*/ 233 w 259"/>
                <a:gd name="T1" fmla="*/ 53 h 69"/>
                <a:gd name="T2" fmla="*/ 232 w 259"/>
                <a:gd name="T3" fmla="*/ 52 h 69"/>
                <a:gd name="T4" fmla="*/ 233 w 259"/>
                <a:gd name="T5" fmla="*/ 51 h 69"/>
                <a:gd name="T6" fmla="*/ 259 w 259"/>
                <a:gd name="T7" fmla="*/ 51 h 69"/>
                <a:gd name="T8" fmla="*/ 259 w 259"/>
                <a:gd name="T9" fmla="*/ 49 h 69"/>
                <a:gd name="T10" fmla="*/ 239 w 259"/>
                <a:gd name="T11" fmla="*/ 29 h 69"/>
                <a:gd name="T12" fmla="*/ 225 w 259"/>
                <a:gd name="T13" fmla="*/ 34 h 69"/>
                <a:gd name="T14" fmla="*/ 194 w 259"/>
                <a:gd name="T15" fmla="*/ 6 h 69"/>
                <a:gd name="T16" fmla="*/ 175 w 259"/>
                <a:gd name="T17" fmla="*/ 13 h 69"/>
                <a:gd name="T18" fmla="*/ 152 w 259"/>
                <a:gd name="T19" fmla="*/ 3 h 69"/>
                <a:gd name="T20" fmla="*/ 134 w 259"/>
                <a:gd name="T21" fmla="*/ 9 h 69"/>
                <a:gd name="T22" fmla="*/ 114 w 259"/>
                <a:gd name="T23" fmla="*/ 0 h 69"/>
                <a:gd name="T24" fmla="*/ 93 w 259"/>
                <a:gd name="T25" fmla="*/ 9 h 69"/>
                <a:gd name="T26" fmla="*/ 70 w 259"/>
                <a:gd name="T27" fmla="*/ 0 h 69"/>
                <a:gd name="T28" fmla="*/ 38 w 259"/>
                <a:gd name="T29" fmla="*/ 21 h 69"/>
                <a:gd name="T30" fmla="*/ 25 w 259"/>
                <a:gd name="T31" fmla="*/ 18 h 69"/>
                <a:gd name="T32" fmla="*/ 0 w 259"/>
                <a:gd name="T33" fmla="*/ 43 h 69"/>
                <a:gd name="T34" fmla="*/ 25 w 259"/>
                <a:gd name="T35" fmla="*/ 69 h 69"/>
                <a:gd name="T36" fmla="*/ 239 w 259"/>
                <a:gd name="T37" fmla="*/ 69 h 69"/>
                <a:gd name="T38" fmla="*/ 259 w 259"/>
                <a:gd name="T39" fmla="*/ 53 h 69"/>
                <a:gd name="T40" fmla="*/ 233 w 259"/>
                <a:gd name="T41" fmla="*/ 5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69">
                  <a:moveTo>
                    <a:pt x="233" y="53"/>
                  </a:moveTo>
                  <a:cubicBezTo>
                    <a:pt x="232" y="53"/>
                    <a:pt x="232" y="53"/>
                    <a:pt x="232" y="52"/>
                  </a:cubicBezTo>
                  <a:cubicBezTo>
                    <a:pt x="232" y="51"/>
                    <a:pt x="232" y="51"/>
                    <a:pt x="233" y="51"/>
                  </a:cubicBezTo>
                  <a:cubicBezTo>
                    <a:pt x="259" y="51"/>
                    <a:pt x="259" y="51"/>
                    <a:pt x="259" y="51"/>
                  </a:cubicBezTo>
                  <a:cubicBezTo>
                    <a:pt x="259" y="50"/>
                    <a:pt x="259" y="49"/>
                    <a:pt x="259" y="49"/>
                  </a:cubicBezTo>
                  <a:cubicBezTo>
                    <a:pt x="259" y="38"/>
                    <a:pt x="250" y="29"/>
                    <a:pt x="239" y="29"/>
                  </a:cubicBezTo>
                  <a:cubicBezTo>
                    <a:pt x="233" y="29"/>
                    <a:pt x="228" y="31"/>
                    <a:pt x="225" y="34"/>
                  </a:cubicBezTo>
                  <a:cubicBezTo>
                    <a:pt x="223" y="19"/>
                    <a:pt x="210" y="6"/>
                    <a:pt x="194" y="6"/>
                  </a:cubicBezTo>
                  <a:cubicBezTo>
                    <a:pt x="187" y="6"/>
                    <a:pt x="180" y="9"/>
                    <a:pt x="175" y="13"/>
                  </a:cubicBezTo>
                  <a:cubicBezTo>
                    <a:pt x="169" y="6"/>
                    <a:pt x="161" y="3"/>
                    <a:pt x="152" y="3"/>
                  </a:cubicBezTo>
                  <a:cubicBezTo>
                    <a:pt x="145" y="3"/>
                    <a:pt x="139" y="5"/>
                    <a:pt x="134" y="9"/>
                  </a:cubicBezTo>
                  <a:cubicBezTo>
                    <a:pt x="129" y="3"/>
                    <a:pt x="122" y="0"/>
                    <a:pt x="114" y="0"/>
                  </a:cubicBezTo>
                  <a:cubicBezTo>
                    <a:pt x="106" y="0"/>
                    <a:pt x="98" y="3"/>
                    <a:pt x="93" y="9"/>
                  </a:cubicBezTo>
                  <a:cubicBezTo>
                    <a:pt x="87" y="3"/>
                    <a:pt x="79" y="0"/>
                    <a:pt x="70" y="0"/>
                  </a:cubicBezTo>
                  <a:cubicBezTo>
                    <a:pt x="55" y="0"/>
                    <a:pt x="43" y="9"/>
                    <a:pt x="38" y="21"/>
                  </a:cubicBezTo>
                  <a:cubicBezTo>
                    <a:pt x="34" y="19"/>
                    <a:pt x="30" y="18"/>
                    <a:pt x="25" y="18"/>
                  </a:cubicBezTo>
                  <a:cubicBezTo>
                    <a:pt x="11" y="18"/>
                    <a:pt x="0" y="29"/>
                    <a:pt x="0" y="43"/>
                  </a:cubicBezTo>
                  <a:cubicBezTo>
                    <a:pt x="0" y="57"/>
                    <a:pt x="11" y="69"/>
                    <a:pt x="25" y="69"/>
                  </a:cubicBezTo>
                  <a:cubicBezTo>
                    <a:pt x="239" y="69"/>
                    <a:pt x="239" y="69"/>
                    <a:pt x="239" y="69"/>
                  </a:cubicBezTo>
                  <a:cubicBezTo>
                    <a:pt x="248" y="69"/>
                    <a:pt x="256" y="62"/>
                    <a:pt x="259" y="53"/>
                  </a:cubicBezTo>
                  <a:lnTo>
                    <a:pt x="233" y="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2" name="Freeform 644">
              <a:extLst>
                <a:ext uri="{FF2B5EF4-FFF2-40B4-BE49-F238E27FC236}">
                  <a16:creationId xmlns:a16="http://schemas.microsoft.com/office/drawing/2014/main" id="{8BB33C28-7B9E-43CF-915D-C1CCB0296492}"/>
                </a:ext>
              </a:extLst>
            </p:cNvPr>
            <p:cNvSpPr>
              <a:spLocks/>
            </p:cNvSpPr>
            <p:nvPr/>
          </p:nvSpPr>
          <p:spPr bwMode="auto">
            <a:xfrm>
              <a:off x="4913802" y="59275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3" name="Freeform 645">
              <a:extLst>
                <a:ext uri="{FF2B5EF4-FFF2-40B4-BE49-F238E27FC236}">
                  <a16:creationId xmlns:a16="http://schemas.microsoft.com/office/drawing/2014/main" id="{9F558199-58F1-4642-8085-6F069DB7E0F8}"/>
                </a:ext>
              </a:extLst>
            </p:cNvPr>
            <p:cNvSpPr>
              <a:spLocks/>
            </p:cNvSpPr>
            <p:nvPr/>
          </p:nvSpPr>
          <p:spPr bwMode="auto">
            <a:xfrm>
              <a:off x="4926083" y="5792426"/>
              <a:ext cx="723170" cy="159643"/>
            </a:xfrm>
            <a:custGeom>
              <a:avLst/>
              <a:gdLst>
                <a:gd name="T0" fmla="*/ 287 w 288"/>
                <a:gd name="T1" fmla="*/ 48 h 64"/>
                <a:gd name="T2" fmla="*/ 254 w 288"/>
                <a:gd name="T3" fmla="*/ 48 h 64"/>
                <a:gd name="T4" fmla="*/ 240 w 288"/>
                <a:gd name="T5" fmla="*/ 48 h 64"/>
                <a:gd name="T6" fmla="*/ 234 w 288"/>
                <a:gd name="T7" fmla="*/ 48 h 64"/>
                <a:gd name="T8" fmla="*/ 223 w 288"/>
                <a:gd name="T9" fmla="*/ 54 h 64"/>
                <a:gd name="T10" fmla="*/ 229 w 288"/>
                <a:gd name="T11" fmla="*/ 24 h 64"/>
                <a:gd name="T12" fmla="*/ 223 w 288"/>
                <a:gd name="T13" fmla="*/ 27 h 64"/>
                <a:gd name="T14" fmla="*/ 219 w 288"/>
                <a:gd name="T15" fmla="*/ 46 h 64"/>
                <a:gd name="T16" fmla="*/ 218 w 288"/>
                <a:gd name="T17" fmla="*/ 54 h 64"/>
                <a:gd name="T18" fmla="*/ 148 w 288"/>
                <a:gd name="T19" fmla="*/ 54 h 64"/>
                <a:gd name="T20" fmla="*/ 165 w 288"/>
                <a:gd name="T21" fmla="*/ 3 h 64"/>
                <a:gd name="T22" fmla="*/ 161 w 288"/>
                <a:gd name="T23" fmla="*/ 1 h 64"/>
                <a:gd name="T24" fmla="*/ 144 w 288"/>
                <a:gd name="T25" fmla="*/ 46 h 64"/>
                <a:gd name="T26" fmla="*/ 143 w 288"/>
                <a:gd name="T27" fmla="*/ 54 h 64"/>
                <a:gd name="T28" fmla="*/ 73 w 288"/>
                <a:gd name="T29" fmla="*/ 54 h 64"/>
                <a:gd name="T30" fmla="*/ 93 w 288"/>
                <a:gd name="T31" fmla="*/ 0 h 64"/>
                <a:gd name="T32" fmla="*/ 88 w 288"/>
                <a:gd name="T33" fmla="*/ 4 h 64"/>
                <a:gd name="T34" fmla="*/ 85 w 288"/>
                <a:gd name="T35" fmla="*/ 2 h 64"/>
                <a:gd name="T36" fmla="*/ 69 w 288"/>
                <a:gd name="T37" fmla="*/ 46 h 64"/>
                <a:gd name="T38" fmla="*/ 68 w 288"/>
                <a:gd name="T39" fmla="*/ 54 h 64"/>
                <a:gd name="T40" fmla="*/ 0 w 288"/>
                <a:gd name="T41" fmla="*/ 54 h 64"/>
                <a:gd name="T42" fmla="*/ 20 w 288"/>
                <a:gd name="T43" fmla="*/ 64 h 64"/>
                <a:gd name="T44" fmla="*/ 234 w 288"/>
                <a:gd name="T45" fmla="*/ 64 h 64"/>
                <a:gd name="T46" fmla="*/ 253 w 288"/>
                <a:gd name="T47" fmla="*/ 51 h 64"/>
                <a:gd name="T48" fmla="*/ 287 w 288"/>
                <a:gd name="T49" fmla="*/ 51 h 64"/>
                <a:gd name="T50" fmla="*/ 288 w 288"/>
                <a:gd name="T51" fmla="*/ 50 h 64"/>
                <a:gd name="T52" fmla="*/ 287 w 288"/>
                <a:gd name="T53"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64">
                  <a:moveTo>
                    <a:pt x="287" y="48"/>
                  </a:moveTo>
                  <a:cubicBezTo>
                    <a:pt x="254" y="48"/>
                    <a:pt x="254" y="48"/>
                    <a:pt x="254" y="48"/>
                  </a:cubicBezTo>
                  <a:cubicBezTo>
                    <a:pt x="240" y="48"/>
                    <a:pt x="240" y="48"/>
                    <a:pt x="240" y="48"/>
                  </a:cubicBezTo>
                  <a:cubicBezTo>
                    <a:pt x="234" y="48"/>
                    <a:pt x="234" y="48"/>
                    <a:pt x="234" y="48"/>
                  </a:cubicBezTo>
                  <a:cubicBezTo>
                    <a:pt x="231" y="51"/>
                    <a:pt x="227" y="53"/>
                    <a:pt x="223" y="54"/>
                  </a:cubicBezTo>
                  <a:cubicBezTo>
                    <a:pt x="223" y="46"/>
                    <a:pt x="225" y="35"/>
                    <a:pt x="229" y="24"/>
                  </a:cubicBezTo>
                  <a:cubicBezTo>
                    <a:pt x="226" y="25"/>
                    <a:pt x="224" y="26"/>
                    <a:pt x="223" y="27"/>
                  </a:cubicBezTo>
                  <a:cubicBezTo>
                    <a:pt x="220" y="34"/>
                    <a:pt x="219" y="41"/>
                    <a:pt x="219" y="46"/>
                  </a:cubicBezTo>
                  <a:cubicBezTo>
                    <a:pt x="218" y="49"/>
                    <a:pt x="218" y="52"/>
                    <a:pt x="218" y="54"/>
                  </a:cubicBezTo>
                  <a:cubicBezTo>
                    <a:pt x="148" y="54"/>
                    <a:pt x="148" y="54"/>
                    <a:pt x="148" y="54"/>
                  </a:cubicBezTo>
                  <a:cubicBezTo>
                    <a:pt x="148" y="41"/>
                    <a:pt x="152" y="21"/>
                    <a:pt x="165" y="3"/>
                  </a:cubicBezTo>
                  <a:cubicBezTo>
                    <a:pt x="164" y="3"/>
                    <a:pt x="162" y="2"/>
                    <a:pt x="161" y="1"/>
                  </a:cubicBezTo>
                  <a:cubicBezTo>
                    <a:pt x="149" y="17"/>
                    <a:pt x="145" y="34"/>
                    <a:pt x="144" y="46"/>
                  </a:cubicBezTo>
                  <a:cubicBezTo>
                    <a:pt x="143" y="49"/>
                    <a:pt x="143" y="52"/>
                    <a:pt x="143" y="54"/>
                  </a:cubicBezTo>
                  <a:cubicBezTo>
                    <a:pt x="73" y="54"/>
                    <a:pt x="73" y="54"/>
                    <a:pt x="73" y="54"/>
                  </a:cubicBezTo>
                  <a:cubicBezTo>
                    <a:pt x="73" y="40"/>
                    <a:pt x="77" y="18"/>
                    <a:pt x="93" y="0"/>
                  </a:cubicBezTo>
                  <a:cubicBezTo>
                    <a:pt x="91" y="1"/>
                    <a:pt x="90" y="2"/>
                    <a:pt x="88" y="4"/>
                  </a:cubicBezTo>
                  <a:cubicBezTo>
                    <a:pt x="87" y="3"/>
                    <a:pt x="86" y="2"/>
                    <a:pt x="85" y="2"/>
                  </a:cubicBezTo>
                  <a:cubicBezTo>
                    <a:pt x="74" y="17"/>
                    <a:pt x="70" y="34"/>
                    <a:pt x="69" y="46"/>
                  </a:cubicBezTo>
                  <a:cubicBezTo>
                    <a:pt x="68" y="49"/>
                    <a:pt x="68" y="52"/>
                    <a:pt x="68" y="54"/>
                  </a:cubicBezTo>
                  <a:cubicBezTo>
                    <a:pt x="0" y="54"/>
                    <a:pt x="0" y="54"/>
                    <a:pt x="0" y="54"/>
                  </a:cubicBezTo>
                  <a:cubicBezTo>
                    <a:pt x="5" y="60"/>
                    <a:pt x="12" y="64"/>
                    <a:pt x="20" y="64"/>
                  </a:cubicBezTo>
                  <a:cubicBezTo>
                    <a:pt x="234" y="64"/>
                    <a:pt x="234" y="64"/>
                    <a:pt x="234" y="64"/>
                  </a:cubicBezTo>
                  <a:cubicBezTo>
                    <a:pt x="243" y="64"/>
                    <a:pt x="250" y="58"/>
                    <a:pt x="253" y="51"/>
                  </a:cubicBezTo>
                  <a:cubicBezTo>
                    <a:pt x="287" y="51"/>
                    <a:pt x="287" y="51"/>
                    <a:pt x="287" y="51"/>
                  </a:cubicBezTo>
                  <a:cubicBezTo>
                    <a:pt x="288" y="51"/>
                    <a:pt x="288" y="50"/>
                    <a:pt x="288" y="50"/>
                  </a:cubicBezTo>
                  <a:cubicBezTo>
                    <a:pt x="288" y="49"/>
                    <a:pt x="288" y="48"/>
                    <a:pt x="287" y="48"/>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4" name="Freeform 646">
              <a:extLst>
                <a:ext uri="{FF2B5EF4-FFF2-40B4-BE49-F238E27FC236}">
                  <a16:creationId xmlns:a16="http://schemas.microsoft.com/office/drawing/2014/main" id="{977B3138-D7C2-4553-8295-4605C3C3C5EC}"/>
                </a:ext>
              </a:extLst>
            </p:cNvPr>
            <p:cNvSpPr>
              <a:spLocks/>
            </p:cNvSpPr>
            <p:nvPr/>
          </p:nvSpPr>
          <p:spPr bwMode="auto">
            <a:xfrm>
              <a:off x="5518263" y="5852463"/>
              <a:ext cx="45028" cy="54579"/>
            </a:xfrm>
            <a:custGeom>
              <a:avLst/>
              <a:gdLst>
                <a:gd name="T0" fmla="*/ 3 w 18"/>
                <a:gd name="T1" fmla="*/ 0 h 22"/>
                <a:gd name="T2" fmla="*/ 3 w 18"/>
                <a:gd name="T3" fmla="*/ 12 h 22"/>
                <a:gd name="T4" fmla="*/ 0 w 18"/>
                <a:gd name="T5" fmla="*/ 22 h 22"/>
                <a:gd name="T6" fmla="*/ 18 w 18"/>
                <a:gd name="T7" fmla="*/ 22 h 22"/>
                <a:gd name="T8" fmla="*/ 18 w 18"/>
                <a:gd name="T9" fmla="*/ 20 h 22"/>
                <a:gd name="T10" fmla="*/ 3 w 18"/>
                <a:gd name="T11" fmla="*/ 0 h 22"/>
              </a:gdLst>
              <a:ahLst/>
              <a:cxnLst>
                <a:cxn ang="0">
                  <a:pos x="T0" y="T1"/>
                </a:cxn>
                <a:cxn ang="0">
                  <a:pos x="T2" y="T3"/>
                </a:cxn>
                <a:cxn ang="0">
                  <a:pos x="T4" y="T5"/>
                </a:cxn>
                <a:cxn ang="0">
                  <a:pos x="T6" y="T7"/>
                </a:cxn>
                <a:cxn ang="0">
                  <a:pos x="T8" y="T9"/>
                </a:cxn>
                <a:cxn ang="0">
                  <a:pos x="T10" y="T11"/>
                </a:cxn>
              </a:cxnLst>
              <a:rect l="0" t="0" r="r" b="b"/>
              <a:pathLst>
                <a:path w="18" h="22">
                  <a:moveTo>
                    <a:pt x="3" y="0"/>
                  </a:moveTo>
                  <a:cubicBezTo>
                    <a:pt x="3" y="12"/>
                    <a:pt x="3" y="12"/>
                    <a:pt x="3" y="12"/>
                  </a:cubicBezTo>
                  <a:cubicBezTo>
                    <a:pt x="3" y="15"/>
                    <a:pt x="2" y="19"/>
                    <a:pt x="0" y="22"/>
                  </a:cubicBezTo>
                  <a:cubicBezTo>
                    <a:pt x="18" y="22"/>
                    <a:pt x="18" y="22"/>
                    <a:pt x="18" y="22"/>
                  </a:cubicBezTo>
                  <a:cubicBezTo>
                    <a:pt x="18" y="21"/>
                    <a:pt x="18" y="20"/>
                    <a:pt x="18" y="20"/>
                  </a:cubicBezTo>
                  <a:cubicBezTo>
                    <a:pt x="18" y="10"/>
                    <a:pt x="12" y="3"/>
                    <a:pt x="3" y="0"/>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5" name="Freeform 647">
              <a:extLst>
                <a:ext uri="{FF2B5EF4-FFF2-40B4-BE49-F238E27FC236}">
                  <a16:creationId xmlns:a16="http://schemas.microsoft.com/office/drawing/2014/main" id="{048ACD18-6FBE-4392-859F-F291C5BD1991}"/>
                </a:ext>
              </a:extLst>
            </p:cNvPr>
            <p:cNvSpPr>
              <a:spLocks/>
            </p:cNvSpPr>
            <p:nvPr/>
          </p:nvSpPr>
          <p:spPr bwMode="auto">
            <a:xfrm>
              <a:off x="5010680" y="5673717"/>
              <a:ext cx="186933" cy="322015"/>
            </a:xfrm>
            <a:custGeom>
              <a:avLst/>
              <a:gdLst>
                <a:gd name="T0" fmla="*/ 16 w 74"/>
                <a:gd name="T1" fmla="*/ 125 h 128"/>
                <a:gd name="T2" fmla="*/ 27 w 74"/>
                <a:gd name="T3" fmla="*/ 99 h 128"/>
                <a:gd name="T4" fmla="*/ 27 w 74"/>
                <a:gd name="T5" fmla="*/ 94 h 128"/>
                <a:gd name="T6" fmla="*/ 27 w 74"/>
                <a:gd name="T7" fmla="*/ 94 h 128"/>
                <a:gd name="T8" fmla="*/ 28 w 74"/>
                <a:gd name="T9" fmla="*/ 88 h 128"/>
                <a:gd name="T10" fmla="*/ 70 w 74"/>
                <a:gd name="T11" fmla="*/ 6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4 h 128"/>
                <a:gd name="T30" fmla="*/ 24 w 74"/>
                <a:gd name="T31" fmla="*/ 86 h 128"/>
                <a:gd name="T32" fmla="*/ 20 w 74"/>
                <a:gd name="T33" fmla="*/ 90 h 128"/>
                <a:gd name="T34" fmla="*/ 16 w 74"/>
                <a:gd name="T35" fmla="*/ 93 h 128"/>
                <a:gd name="T36" fmla="*/ 1 w 74"/>
                <a:gd name="T37" fmla="*/ 117 h 128"/>
                <a:gd name="T38" fmla="*/ 3 w 74"/>
                <a:gd name="T39" fmla="*/ 124 h 128"/>
                <a:gd name="T40" fmla="*/ 10 w 74"/>
                <a:gd name="T41" fmla="*/ 127 h 128"/>
                <a:gd name="T42" fmla="*/ 16 w 74"/>
                <a:gd name="T43" fmla="*/ 12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5"/>
                  </a:moveTo>
                  <a:cubicBezTo>
                    <a:pt x="27" y="99"/>
                    <a:pt x="27" y="99"/>
                    <a:pt x="27" y="99"/>
                  </a:cubicBezTo>
                  <a:cubicBezTo>
                    <a:pt x="28" y="97"/>
                    <a:pt x="28" y="95"/>
                    <a:pt x="27" y="94"/>
                  </a:cubicBezTo>
                  <a:cubicBezTo>
                    <a:pt x="27" y="94"/>
                    <a:pt x="27" y="94"/>
                    <a:pt x="27" y="94"/>
                  </a:cubicBezTo>
                  <a:cubicBezTo>
                    <a:pt x="27" y="92"/>
                    <a:pt x="27" y="90"/>
                    <a:pt x="28" y="88"/>
                  </a:cubicBezTo>
                  <a:cubicBezTo>
                    <a:pt x="70" y="6"/>
                    <a:pt x="70" y="6"/>
                    <a:pt x="70" y="6"/>
                  </a:cubicBezTo>
                  <a:cubicBezTo>
                    <a:pt x="71" y="6"/>
                    <a:pt x="71" y="6"/>
                    <a:pt x="71" y="6"/>
                  </a:cubicBezTo>
                  <a:cubicBezTo>
                    <a:pt x="72" y="7"/>
                    <a:pt x="73" y="6"/>
                    <a:pt x="73" y="5"/>
                  </a:cubicBezTo>
                  <a:cubicBezTo>
                    <a:pt x="73" y="5"/>
                    <a:pt x="73" y="5"/>
                    <a:pt x="73" y="5"/>
                  </a:cubicBezTo>
                  <a:cubicBezTo>
                    <a:pt x="74" y="5"/>
                    <a:pt x="73" y="4"/>
                    <a:pt x="73" y="3"/>
                  </a:cubicBezTo>
                  <a:cubicBezTo>
                    <a:pt x="67" y="0"/>
                    <a:pt x="67" y="0"/>
                    <a:pt x="67" y="0"/>
                  </a:cubicBezTo>
                  <a:cubicBezTo>
                    <a:pt x="66" y="0"/>
                    <a:pt x="65" y="0"/>
                    <a:pt x="65" y="1"/>
                  </a:cubicBezTo>
                  <a:cubicBezTo>
                    <a:pt x="65" y="1"/>
                    <a:pt x="65" y="1"/>
                    <a:pt x="65" y="1"/>
                  </a:cubicBezTo>
                  <a:cubicBezTo>
                    <a:pt x="65" y="2"/>
                    <a:pt x="65" y="3"/>
                    <a:pt x="66" y="3"/>
                  </a:cubicBezTo>
                  <a:cubicBezTo>
                    <a:pt x="67" y="4"/>
                    <a:pt x="67" y="4"/>
                    <a:pt x="67" y="4"/>
                  </a:cubicBezTo>
                  <a:cubicBezTo>
                    <a:pt x="24" y="86"/>
                    <a:pt x="24" y="86"/>
                    <a:pt x="24" y="86"/>
                  </a:cubicBezTo>
                  <a:cubicBezTo>
                    <a:pt x="23" y="88"/>
                    <a:pt x="22" y="89"/>
                    <a:pt x="20" y="90"/>
                  </a:cubicBezTo>
                  <a:cubicBezTo>
                    <a:pt x="18" y="90"/>
                    <a:pt x="17" y="92"/>
                    <a:pt x="16" y="93"/>
                  </a:cubicBezTo>
                  <a:cubicBezTo>
                    <a:pt x="1" y="117"/>
                    <a:pt x="1" y="117"/>
                    <a:pt x="1" y="117"/>
                  </a:cubicBezTo>
                  <a:cubicBezTo>
                    <a:pt x="0" y="120"/>
                    <a:pt x="1" y="123"/>
                    <a:pt x="3" y="124"/>
                  </a:cubicBezTo>
                  <a:cubicBezTo>
                    <a:pt x="10" y="127"/>
                    <a:pt x="10" y="127"/>
                    <a:pt x="10" y="127"/>
                  </a:cubicBezTo>
                  <a:cubicBezTo>
                    <a:pt x="12" y="128"/>
                    <a:pt x="15" y="127"/>
                    <a:pt x="16" y="125"/>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6" name="Freeform 648">
              <a:extLst>
                <a:ext uri="{FF2B5EF4-FFF2-40B4-BE49-F238E27FC236}">
                  <a16:creationId xmlns:a16="http://schemas.microsoft.com/office/drawing/2014/main" id="{6D58AFA3-6A6F-4A77-9A45-AAD29FA1618A}"/>
                </a:ext>
              </a:extLst>
            </p:cNvPr>
            <p:cNvSpPr>
              <a:spLocks/>
            </p:cNvSpPr>
            <p:nvPr/>
          </p:nvSpPr>
          <p:spPr bwMode="auto">
            <a:xfrm>
              <a:off x="5149856" y="5711922"/>
              <a:ext cx="24560" cy="30018"/>
            </a:xfrm>
            <a:custGeom>
              <a:avLst/>
              <a:gdLst>
                <a:gd name="T0" fmla="*/ 9 w 18"/>
                <a:gd name="T1" fmla="*/ 22 h 22"/>
                <a:gd name="T2" fmla="*/ 18 w 18"/>
                <a:gd name="T3" fmla="*/ 0 h 22"/>
                <a:gd name="T4" fmla="*/ 9 w 18"/>
                <a:gd name="T5" fmla="*/ 1 h 22"/>
                <a:gd name="T6" fmla="*/ 0 w 18"/>
                <a:gd name="T7" fmla="*/ 22 h 22"/>
                <a:gd name="T8" fmla="*/ 9 w 18"/>
                <a:gd name="T9" fmla="*/ 22 h 22"/>
              </a:gdLst>
              <a:ahLst/>
              <a:cxnLst>
                <a:cxn ang="0">
                  <a:pos x="T0" y="T1"/>
                </a:cxn>
                <a:cxn ang="0">
                  <a:pos x="T2" y="T3"/>
                </a:cxn>
                <a:cxn ang="0">
                  <a:pos x="T4" y="T5"/>
                </a:cxn>
                <a:cxn ang="0">
                  <a:pos x="T6" y="T7"/>
                </a:cxn>
                <a:cxn ang="0">
                  <a:pos x="T8" y="T9"/>
                </a:cxn>
              </a:cxnLst>
              <a:rect l="0" t="0" r="r" b="b"/>
              <a:pathLst>
                <a:path w="18" h="22">
                  <a:moveTo>
                    <a:pt x="9" y="22"/>
                  </a:moveTo>
                  <a:lnTo>
                    <a:pt x="18" y="0"/>
                  </a:lnTo>
                  <a:lnTo>
                    <a:pt x="9" y="1"/>
                  </a:lnTo>
                  <a:lnTo>
                    <a:pt x="0" y="22"/>
                  </a:lnTo>
                  <a:lnTo>
                    <a:pt x="9" y="22"/>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7" name="Freeform 649">
              <a:extLst>
                <a:ext uri="{FF2B5EF4-FFF2-40B4-BE49-F238E27FC236}">
                  <a16:creationId xmlns:a16="http://schemas.microsoft.com/office/drawing/2014/main" id="{8F7DF0E2-92AE-4FC1-A859-60E7A0B854E6}"/>
                </a:ext>
              </a:extLst>
            </p:cNvPr>
            <p:cNvSpPr>
              <a:spLocks/>
            </p:cNvSpPr>
            <p:nvPr/>
          </p:nvSpPr>
          <p:spPr bwMode="auto">
            <a:xfrm>
              <a:off x="5013409" y="5894761"/>
              <a:ext cx="68224" cy="100971"/>
            </a:xfrm>
            <a:custGeom>
              <a:avLst/>
              <a:gdLst>
                <a:gd name="T0" fmla="*/ 10 w 27"/>
                <a:gd name="T1" fmla="*/ 35 h 40"/>
                <a:gd name="T2" fmla="*/ 8 w 27"/>
                <a:gd name="T3" fmla="*/ 36 h 40"/>
                <a:gd name="T4" fmla="*/ 0 w 27"/>
                <a:gd name="T5" fmla="*/ 33 h 40"/>
                <a:gd name="T6" fmla="*/ 2 w 27"/>
                <a:gd name="T7" fmla="*/ 36 h 40"/>
                <a:gd name="T8" fmla="*/ 9 w 27"/>
                <a:gd name="T9" fmla="*/ 39 h 40"/>
                <a:gd name="T10" fmla="*/ 15 w 27"/>
                <a:gd name="T11" fmla="*/ 37 h 40"/>
                <a:gd name="T12" fmla="*/ 26 w 27"/>
                <a:gd name="T13" fmla="*/ 11 h 40"/>
                <a:gd name="T14" fmla="*/ 26 w 27"/>
                <a:gd name="T15" fmla="*/ 6 h 40"/>
                <a:gd name="T16" fmla="*/ 26 w 27"/>
                <a:gd name="T17" fmla="*/ 6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10" y="36"/>
                    <a:pt x="9" y="36"/>
                    <a:pt x="8" y="36"/>
                  </a:cubicBezTo>
                  <a:cubicBezTo>
                    <a:pt x="0" y="33"/>
                    <a:pt x="0" y="33"/>
                    <a:pt x="0" y="33"/>
                  </a:cubicBezTo>
                  <a:cubicBezTo>
                    <a:pt x="0" y="34"/>
                    <a:pt x="1" y="35"/>
                    <a:pt x="2" y="36"/>
                  </a:cubicBezTo>
                  <a:cubicBezTo>
                    <a:pt x="9" y="39"/>
                    <a:pt x="9" y="39"/>
                    <a:pt x="9" y="39"/>
                  </a:cubicBezTo>
                  <a:cubicBezTo>
                    <a:pt x="11" y="40"/>
                    <a:pt x="14" y="39"/>
                    <a:pt x="15" y="37"/>
                  </a:cubicBezTo>
                  <a:cubicBezTo>
                    <a:pt x="26" y="11"/>
                    <a:pt x="26" y="11"/>
                    <a:pt x="26" y="11"/>
                  </a:cubicBezTo>
                  <a:cubicBezTo>
                    <a:pt x="27" y="9"/>
                    <a:pt x="27" y="7"/>
                    <a:pt x="26" y="6"/>
                  </a:cubicBezTo>
                  <a:cubicBezTo>
                    <a:pt x="26" y="6"/>
                    <a:pt x="26" y="6"/>
                    <a:pt x="26" y="6"/>
                  </a:cubicBezTo>
                  <a:cubicBezTo>
                    <a:pt x="26" y="4"/>
                    <a:pt x="26" y="2"/>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8" name="Freeform 650">
              <a:extLst>
                <a:ext uri="{FF2B5EF4-FFF2-40B4-BE49-F238E27FC236}">
                  <a16:creationId xmlns:a16="http://schemas.microsoft.com/office/drawing/2014/main" id="{15174C38-6C65-493F-9662-69C4C116D11B}"/>
                </a:ext>
              </a:extLst>
            </p:cNvPr>
            <p:cNvSpPr>
              <a:spLocks/>
            </p:cNvSpPr>
            <p:nvPr/>
          </p:nvSpPr>
          <p:spPr bwMode="auto">
            <a:xfrm>
              <a:off x="5149856" y="5688726"/>
              <a:ext cx="42299" cy="30018"/>
            </a:xfrm>
            <a:custGeom>
              <a:avLst/>
              <a:gdLst>
                <a:gd name="T0" fmla="*/ 4 w 17"/>
                <a:gd name="T1" fmla="*/ 4 h 12"/>
                <a:gd name="T2" fmla="*/ 8 w 17"/>
                <a:gd name="T3" fmla="*/ 1 h 12"/>
                <a:gd name="T4" fmla="*/ 10 w 17"/>
                <a:gd name="T5" fmla="*/ 0 h 12"/>
                <a:gd name="T6" fmla="*/ 15 w 17"/>
                <a:gd name="T7" fmla="*/ 0 h 12"/>
                <a:gd name="T8" fmla="*/ 16 w 17"/>
                <a:gd name="T9" fmla="*/ 0 h 12"/>
                <a:gd name="T10" fmla="*/ 16 w 17"/>
                <a:gd name="T11" fmla="*/ 2 h 12"/>
                <a:gd name="T12" fmla="*/ 15 w 17"/>
                <a:gd name="T13" fmla="*/ 3 h 12"/>
                <a:gd name="T14" fmla="*/ 15 w 17"/>
                <a:gd name="T15" fmla="*/ 6 h 12"/>
                <a:gd name="T16" fmla="*/ 15 w 17"/>
                <a:gd name="T17" fmla="*/ 6 h 12"/>
                <a:gd name="T18" fmla="*/ 15 w 17"/>
                <a:gd name="T19" fmla="*/ 9 h 12"/>
                <a:gd name="T20" fmla="*/ 14 w 17"/>
                <a:gd name="T21" fmla="*/ 9 h 12"/>
                <a:gd name="T22" fmla="*/ 13 w 17"/>
                <a:gd name="T23" fmla="*/ 11 h 12"/>
                <a:gd name="T24" fmla="*/ 12 w 17"/>
                <a:gd name="T25" fmla="*/ 12 h 12"/>
                <a:gd name="T26" fmla="*/ 7 w 17"/>
                <a:gd name="T27" fmla="*/ 11 h 12"/>
                <a:gd name="T28" fmla="*/ 7 w 17"/>
                <a:gd name="T29" fmla="*/ 11 h 12"/>
                <a:gd name="T30" fmla="*/ 2 w 17"/>
                <a:gd name="T31" fmla="*/ 12 h 12"/>
                <a:gd name="T32" fmla="*/ 0 w 17"/>
                <a:gd name="T33" fmla="*/ 7 h 12"/>
                <a:gd name="T34" fmla="*/ 4 w 17"/>
                <a:gd name="T35"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2">
                  <a:moveTo>
                    <a:pt x="4" y="4"/>
                  </a:moveTo>
                  <a:cubicBezTo>
                    <a:pt x="8" y="1"/>
                    <a:pt x="8" y="1"/>
                    <a:pt x="8" y="1"/>
                  </a:cubicBezTo>
                  <a:cubicBezTo>
                    <a:pt x="9" y="1"/>
                    <a:pt x="9" y="1"/>
                    <a:pt x="10" y="0"/>
                  </a:cubicBezTo>
                  <a:cubicBezTo>
                    <a:pt x="15" y="0"/>
                    <a:pt x="15" y="0"/>
                    <a:pt x="15" y="0"/>
                  </a:cubicBezTo>
                  <a:cubicBezTo>
                    <a:pt x="15" y="0"/>
                    <a:pt x="16" y="0"/>
                    <a:pt x="16" y="0"/>
                  </a:cubicBezTo>
                  <a:cubicBezTo>
                    <a:pt x="16" y="0"/>
                    <a:pt x="17" y="1"/>
                    <a:pt x="16" y="2"/>
                  </a:cubicBezTo>
                  <a:cubicBezTo>
                    <a:pt x="15" y="3"/>
                    <a:pt x="15" y="3"/>
                    <a:pt x="15" y="3"/>
                  </a:cubicBezTo>
                  <a:cubicBezTo>
                    <a:pt x="16" y="4"/>
                    <a:pt x="16" y="5"/>
                    <a:pt x="15" y="6"/>
                  </a:cubicBezTo>
                  <a:cubicBezTo>
                    <a:pt x="15" y="6"/>
                    <a:pt x="15" y="6"/>
                    <a:pt x="15" y="6"/>
                  </a:cubicBezTo>
                  <a:cubicBezTo>
                    <a:pt x="16" y="7"/>
                    <a:pt x="16" y="8"/>
                    <a:pt x="15" y="9"/>
                  </a:cubicBezTo>
                  <a:cubicBezTo>
                    <a:pt x="14" y="9"/>
                    <a:pt x="14" y="9"/>
                    <a:pt x="14" y="9"/>
                  </a:cubicBezTo>
                  <a:cubicBezTo>
                    <a:pt x="15" y="10"/>
                    <a:pt x="14" y="11"/>
                    <a:pt x="13" y="11"/>
                  </a:cubicBezTo>
                  <a:cubicBezTo>
                    <a:pt x="12" y="12"/>
                    <a:pt x="12" y="12"/>
                    <a:pt x="12" y="12"/>
                  </a:cubicBezTo>
                  <a:cubicBezTo>
                    <a:pt x="11" y="12"/>
                    <a:pt x="9" y="12"/>
                    <a:pt x="7" y="11"/>
                  </a:cubicBezTo>
                  <a:cubicBezTo>
                    <a:pt x="7" y="11"/>
                    <a:pt x="7" y="11"/>
                    <a:pt x="7" y="11"/>
                  </a:cubicBezTo>
                  <a:cubicBezTo>
                    <a:pt x="2" y="12"/>
                    <a:pt x="2" y="12"/>
                    <a:pt x="2" y="12"/>
                  </a:cubicBezTo>
                  <a:cubicBezTo>
                    <a:pt x="0" y="7"/>
                    <a:pt x="0" y="7"/>
                    <a:pt x="0" y="7"/>
                  </a:cubicBezTo>
                  <a:lnTo>
                    <a:pt x="4" y="4"/>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9" name="Freeform 651">
              <a:extLst>
                <a:ext uri="{FF2B5EF4-FFF2-40B4-BE49-F238E27FC236}">
                  <a16:creationId xmlns:a16="http://schemas.microsoft.com/office/drawing/2014/main" id="{48CE926A-C122-4D0E-871B-10BF36C0EE74}"/>
                </a:ext>
              </a:extLst>
            </p:cNvPr>
            <p:cNvSpPr>
              <a:spLocks/>
            </p:cNvSpPr>
            <p:nvPr/>
          </p:nvSpPr>
          <p:spPr bwMode="auto">
            <a:xfrm>
              <a:off x="5147127" y="5701006"/>
              <a:ext cx="19103" cy="20467"/>
            </a:xfrm>
            <a:custGeom>
              <a:avLst/>
              <a:gdLst>
                <a:gd name="T0" fmla="*/ 0 w 14"/>
                <a:gd name="T1" fmla="*/ 4 h 15"/>
                <a:gd name="T2" fmla="*/ 5 w 14"/>
                <a:gd name="T3" fmla="*/ 0 h 15"/>
                <a:gd name="T4" fmla="*/ 14 w 14"/>
                <a:gd name="T5" fmla="*/ 13 h 15"/>
                <a:gd name="T6" fmla="*/ 9 w 14"/>
                <a:gd name="T7" fmla="*/ 15 h 15"/>
                <a:gd name="T8" fmla="*/ 0 w 14"/>
                <a:gd name="T9" fmla="*/ 4 h 15"/>
              </a:gdLst>
              <a:ahLst/>
              <a:cxnLst>
                <a:cxn ang="0">
                  <a:pos x="T0" y="T1"/>
                </a:cxn>
                <a:cxn ang="0">
                  <a:pos x="T2" y="T3"/>
                </a:cxn>
                <a:cxn ang="0">
                  <a:pos x="T4" y="T5"/>
                </a:cxn>
                <a:cxn ang="0">
                  <a:pos x="T6" y="T7"/>
                </a:cxn>
                <a:cxn ang="0">
                  <a:pos x="T8" y="T9"/>
                </a:cxn>
              </a:cxnLst>
              <a:rect l="0" t="0" r="r" b="b"/>
              <a:pathLst>
                <a:path w="14" h="15">
                  <a:moveTo>
                    <a:pt x="0" y="4"/>
                  </a:moveTo>
                  <a:lnTo>
                    <a:pt x="5" y="0"/>
                  </a:lnTo>
                  <a:lnTo>
                    <a:pt x="14" y="13"/>
                  </a:lnTo>
                  <a:lnTo>
                    <a:pt x="9" y="15"/>
                  </a:lnTo>
                  <a:lnTo>
                    <a:pt x="0"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0" name="Freeform 652">
              <a:extLst>
                <a:ext uri="{FF2B5EF4-FFF2-40B4-BE49-F238E27FC236}">
                  <a16:creationId xmlns:a16="http://schemas.microsoft.com/office/drawing/2014/main" id="{3FCF13B2-9680-4291-8F95-E3249992F077}"/>
                </a:ext>
              </a:extLst>
            </p:cNvPr>
            <p:cNvSpPr>
              <a:spLocks/>
            </p:cNvSpPr>
            <p:nvPr/>
          </p:nvSpPr>
          <p:spPr bwMode="auto">
            <a:xfrm>
              <a:off x="5046156" y="5703735"/>
              <a:ext cx="118709" cy="57308"/>
            </a:xfrm>
            <a:custGeom>
              <a:avLst/>
              <a:gdLst>
                <a:gd name="T0" fmla="*/ 3 w 47"/>
                <a:gd name="T1" fmla="*/ 11 h 23"/>
                <a:gd name="T2" fmla="*/ 0 w 47"/>
                <a:gd name="T3" fmla="*/ 21 h 23"/>
                <a:gd name="T4" fmla="*/ 27 w 47"/>
                <a:gd name="T5" fmla="*/ 23 h 23"/>
                <a:gd name="T6" fmla="*/ 30 w 47"/>
                <a:gd name="T7" fmla="*/ 22 h 23"/>
                <a:gd name="T8" fmla="*/ 47 w 47"/>
                <a:gd name="T9" fmla="*/ 7 h 23"/>
                <a:gd name="T10" fmla="*/ 41 w 47"/>
                <a:gd name="T11" fmla="*/ 0 h 23"/>
                <a:gd name="T12" fmla="*/ 25 w 47"/>
                <a:gd name="T13" fmla="*/ 13 h 23"/>
                <a:gd name="T14" fmla="*/ 3 w 47"/>
                <a:gd name="T15" fmla="*/ 11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23">
                  <a:moveTo>
                    <a:pt x="3" y="11"/>
                  </a:moveTo>
                  <a:cubicBezTo>
                    <a:pt x="0" y="21"/>
                    <a:pt x="0" y="21"/>
                    <a:pt x="0" y="21"/>
                  </a:cubicBezTo>
                  <a:cubicBezTo>
                    <a:pt x="27" y="23"/>
                    <a:pt x="27" y="23"/>
                    <a:pt x="27" y="23"/>
                  </a:cubicBezTo>
                  <a:cubicBezTo>
                    <a:pt x="28" y="23"/>
                    <a:pt x="29" y="22"/>
                    <a:pt x="30" y="22"/>
                  </a:cubicBezTo>
                  <a:cubicBezTo>
                    <a:pt x="47" y="7"/>
                    <a:pt x="47" y="7"/>
                    <a:pt x="47" y="7"/>
                  </a:cubicBezTo>
                  <a:cubicBezTo>
                    <a:pt x="41" y="0"/>
                    <a:pt x="41" y="0"/>
                    <a:pt x="41" y="0"/>
                  </a:cubicBezTo>
                  <a:cubicBezTo>
                    <a:pt x="25" y="13"/>
                    <a:pt x="25" y="13"/>
                    <a:pt x="25" y="13"/>
                  </a:cubicBezTo>
                  <a:lnTo>
                    <a:pt x="3" y="11"/>
                  </a:lnTo>
                  <a:close/>
                </a:path>
              </a:pathLst>
            </a:custGeom>
            <a:solidFill>
              <a:srgbClr val="021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1" name="Oval 653">
              <a:extLst>
                <a:ext uri="{FF2B5EF4-FFF2-40B4-BE49-F238E27FC236}">
                  <a16:creationId xmlns:a16="http://schemas.microsoft.com/office/drawing/2014/main" id="{FEFEB268-CF6C-4D1D-AA18-4F1070DC4D3C}"/>
                </a:ext>
              </a:extLst>
            </p:cNvPr>
            <p:cNvSpPr>
              <a:spLocks noChangeArrowheads="1"/>
            </p:cNvSpPr>
            <p:nvPr/>
          </p:nvSpPr>
          <p:spPr bwMode="auto">
            <a:xfrm>
              <a:off x="5151220" y="5718744"/>
              <a:ext cx="5458" cy="5458"/>
            </a:xfrm>
            <a:prstGeom prst="ellipse">
              <a:avLst/>
            </a:pr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2" name="Freeform 654">
              <a:extLst>
                <a:ext uri="{FF2B5EF4-FFF2-40B4-BE49-F238E27FC236}">
                  <a16:creationId xmlns:a16="http://schemas.microsoft.com/office/drawing/2014/main" id="{E14FEC7B-8BD6-4A12-A38D-E003E562A2C3}"/>
                </a:ext>
              </a:extLst>
            </p:cNvPr>
            <p:cNvSpPr>
              <a:spLocks/>
            </p:cNvSpPr>
            <p:nvPr/>
          </p:nvSpPr>
          <p:spPr bwMode="auto">
            <a:xfrm>
              <a:off x="5384545" y="5681904"/>
              <a:ext cx="186933" cy="320651"/>
            </a:xfrm>
            <a:custGeom>
              <a:avLst/>
              <a:gdLst>
                <a:gd name="T0" fmla="*/ 16 w 74"/>
                <a:gd name="T1" fmla="*/ 124 h 128"/>
                <a:gd name="T2" fmla="*/ 27 w 74"/>
                <a:gd name="T3" fmla="*/ 98 h 128"/>
                <a:gd name="T4" fmla="*/ 28 w 74"/>
                <a:gd name="T5" fmla="*/ 93 h 128"/>
                <a:gd name="T6" fmla="*/ 28 w 74"/>
                <a:gd name="T7" fmla="*/ 93 h 128"/>
                <a:gd name="T8" fmla="*/ 28 w 74"/>
                <a:gd name="T9" fmla="*/ 88 h 128"/>
                <a:gd name="T10" fmla="*/ 70 w 74"/>
                <a:gd name="T11" fmla="*/ 5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3 h 128"/>
                <a:gd name="T30" fmla="*/ 25 w 74"/>
                <a:gd name="T31" fmla="*/ 86 h 128"/>
                <a:gd name="T32" fmla="*/ 20 w 74"/>
                <a:gd name="T33" fmla="*/ 89 h 128"/>
                <a:gd name="T34" fmla="*/ 16 w 74"/>
                <a:gd name="T35" fmla="*/ 93 h 128"/>
                <a:gd name="T36" fmla="*/ 2 w 74"/>
                <a:gd name="T37" fmla="*/ 117 h 128"/>
                <a:gd name="T38" fmla="*/ 3 w 74"/>
                <a:gd name="T39" fmla="*/ 123 h 128"/>
                <a:gd name="T40" fmla="*/ 10 w 74"/>
                <a:gd name="T41" fmla="*/ 127 h 128"/>
                <a:gd name="T42" fmla="*/ 16 w 74"/>
                <a:gd name="T4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4"/>
                  </a:moveTo>
                  <a:cubicBezTo>
                    <a:pt x="27" y="98"/>
                    <a:pt x="27" y="98"/>
                    <a:pt x="27" y="98"/>
                  </a:cubicBezTo>
                  <a:cubicBezTo>
                    <a:pt x="28" y="97"/>
                    <a:pt x="28" y="95"/>
                    <a:pt x="28" y="93"/>
                  </a:cubicBezTo>
                  <a:cubicBezTo>
                    <a:pt x="28" y="93"/>
                    <a:pt x="28" y="93"/>
                    <a:pt x="28" y="93"/>
                  </a:cubicBezTo>
                  <a:cubicBezTo>
                    <a:pt x="27" y="91"/>
                    <a:pt x="27" y="89"/>
                    <a:pt x="28" y="88"/>
                  </a:cubicBezTo>
                  <a:cubicBezTo>
                    <a:pt x="70" y="5"/>
                    <a:pt x="70" y="5"/>
                    <a:pt x="70" y="5"/>
                  </a:cubicBezTo>
                  <a:cubicBezTo>
                    <a:pt x="71" y="6"/>
                    <a:pt x="71" y="6"/>
                    <a:pt x="71" y="6"/>
                  </a:cubicBezTo>
                  <a:cubicBezTo>
                    <a:pt x="72" y="6"/>
                    <a:pt x="73" y="6"/>
                    <a:pt x="73" y="5"/>
                  </a:cubicBezTo>
                  <a:cubicBezTo>
                    <a:pt x="73" y="5"/>
                    <a:pt x="73" y="5"/>
                    <a:pt x="73" y="5"/>
                  </a:cubicBezTo>
                  <a:cubicBezTo>
                    <a:pt x="74" y="4"/>
                    <a:pt x="73" y="3"/>
                    <a:pt x="73" y="3"/>
                  </a:cubicBezTo>
                  <a:cubicBezTo>
                    <a:pt x="67" y="0"/>
                    <a:pt x="67" y="0"/>
                    <a:pt x="67" y="0"/>
                  </a:cubicBezTo>
                  <a:cubicBezTo>
                    <a:pt x="67" y="0"/>
                    <a:pt x="66" y="0"/>
                    <a:pt x="65" y="1"/>
                  </a:cubicBezTo>
                  <a:cubicBezTo>
                    <a:pt x="65" y="1"/>
                    <a:pt x="65" y="1"/>
                    <a:pt x="65" y="1"/>
                  </a:cubicBezTo>
                  <a:cubicBezTo>
                    <a:pt x="65" y="2"/>
                    <a:pt x="65" y="3"/>
                    <a:pt x="66" y="3"/>
                  </a:cubicBezTo>
                  <a:cubicBezTo>
                    <a:pt x="67" y="3"/>
                    <a:pt x="67" y="3"/>
                    <a:pt x="67" y="3"/>
                  </a:cubicBezTo>
                  <a:cubicBezTo>
                    <a:pt x="25" y="86"/>
                    <a:pt x="25" y="86"/>
                    <a:pt x="25" y="86"/>
                  </a:cubicBezTo>
                  <a:cubicBezTo>
                    <a:pt x="24" y="88"/>
                    <a:pt x="22" y="89"/>
                    <a:pt x="20" y="89"/>
                  </a:cubicBezTo>
                  <a:cubicBezTo>
                    <a:pt x="19" y="90"/>
                    <a:pt x="17" y="91"/>
                    <a:pt x="16" y="93"/>
                  </a:cubicBezTo>
                  <a:cubicBezTo>
                    <a:pt x="2" y="117"/>
                    <a:pt x="2" y="117"/>
                    <a:pt x="2" y="117"/>
                  </a:cubicBezTo>
                  <a:cubicBezTo>
                    <a:pt x="0" y="119"/>
                    <a:pt x="1" y="122"/>
                    <a:pt x="3" y="123"/>
                  </a:cubicBezTo>
                  <a:cubicBezTo>
                    <a:pt x="10" y="127"/>
                    <a:pt x="10" y="127"/>
                    <a:pt x="10" y="127"/>
                  </a:cubicBezTo>
                  <a:cubicBezTo>
                    <a:pt x="12" y="128"/>
                    <a:pt x="15" y="127"/>
                    <a:pt x="16" y="124"/>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3" name="Freeform 655">
              <a:extLst>
                <a:ext uri="{FF2B5EF4-FFF2-40B4-BE49-F238E27FC236}">
                  <a16:creationId xmlns:a16="http://schemas.microsoft.com/office/drawing/2014/main" id="{6CCCE072-04E7-467B-9EE0-76E847D25CB4}"/>
                </a:ext>
              </a:extLst>
            </p:cNvPr>
            <p:cNvSpPr>
              <a:spLocks/>
            </p:cNvSpPr>
            <p:nvPr/>
          </p:nvSpPr>
          <p:spPr bwMode="auto">
            <a:xfrm>
              <a:off x="5523721" y="5718744"/>
              <a:ext cx="27289" cy="30018"/>
            </a:xfrm>
            <a:custGeom>
              <a:avLst/>
              <a:gdLst>
                <a:gd name="T0" fmla="*/ 9 w 20"/>
                <a:gd name="T1" fmla="*/ 20 h 22"/>
                <a:gd name="T2" fmla="*/ 20 w 20"/>
                <a:gd name="T3" fmla="*/ 0 h 22"/>
                <a:gd name="T4" fmla="*/ 9 w 20"/>
                <a:gd name="T5" fmla="*/ 2 h 22"/>
                <a:gd name="T6" fmla="*/ 0 w 20"/>
                <a:gd name="T7" fmla="*/ 22 h 22"/>
                <a:gd name="T8" fmla="*/ 9 w 20"/>
                <a:gd name="T9" fmla="*/ 20 h 22"/>
              </a:gdLst>
              <a:ahLst/>
              <a:cxnLst>
                <a:cxn ang="0">
                  <a:pos x="T0" y="T1"/>
                </a:cxn>
                <a:cxn ang="0">
                  <a:pos x="T2" y="T3"/>
                </a:cxn>
                <a:cxn ang="0">
                  <a:pos x="T4" y="T5"/>
                </a:cxn>
                <a:cxn ang="0">
                  <a:pos x="T6" y="T7"/>
                </a:cxn>
                <a:cxn ang="0">
                  <a:pos x="T8" y="T9"/>
                </a:cxn>
              </a:cxnLst>
              <a:rect l="0" t="0" r="r" b="b"/>
              <a:pathLst>
                <a:path w="20" h="22">
                  <a:moveTo>
                    <a:pt x="9" y="20"/>
                  </a:moveTo>
                  <a:lnTo>
                    <a:pt x="20" y="0"/>
                  </a:lnTo>
                  <a:lnTo>
                    <a:pt x="9" y="2"/>
                  </a:lnTo>
                  <a:lnTo>
                    <a:pt x="0" y="22"/>
                  </a:lnTo>
                  <a:lnTo>
                    <a:pt x="9" y="20"/>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4" name="Freeform 656">
              <a:extLst>
                <a:ext uri="{FF2B5EF4-FFF2-40B4-BE49-F238E27FC236}">
                  <a16:creationId xmlns:a16="http://schemas.microsoft.com/office/drawing/2014/main" id="{A2C736B9-0196-4328-9E7C-E559AAA4A3C9}"/>
                </a:ext>
              </a:extLst>
            </p:cNvPr>
            <p:cNvSpPr>
              <a:spLocks/>
            </p:cNvSpPr>
            <p:nvPr/>
          </p:nvSpPr>
          <p:spPr bwMode="auto">
            <a:xfrm>
              <a:off x="5384545" y="5681904"/>
              <a:ext cx="186933" cy="320651"/>
            </a:xfrm>
            <a:custGeom>
              <a:avLst/>
              <a:gdLst>
                <a:gd name="T0" fmla="*/ 16 w 74"/>
                <a:gd name="T1" fmla="*/ 124 h 128"/>
                <a:gd name="T2" fmla="*/ 27 w 74"/>
                <a:gd name="T3" fmla="*/ 98 h 128"/>
                <a:gd name="T4" fmla="*/ 28 w 74"/>
                <a:gd name="T5" fmla="*/ 93 h 128"/>
                <a:gd name="T6" fmla="*/ 28 w 74"/>
                <a:gd name="T7" fmla="*/ 93 h 128"/>
                <a:gd name="T8" fmla="*/ 28 w 74"/>
                <a:gd name="T9" fmla="*/ 88 h 128"/>
                <a:gd name="T10" fmla="*/ 70 w 74"/>
                <a:gd name="T11" fmla="*/ 5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3 h 128"/>
                <a:gd name="T30" fmla="*/ 25 w 74"/>
                <a:gd name="T31" fmla="*/ 86 h 128"/>
                <a:gd name="T32" fmla="*/ 20 w 74"/>
                <a:gd name="T33" fmla="*/ 89 h 128"/>
                <a:gd name="T34" fmla="*/ 16 w 74"/>
                <a:gd name="T35" fmla="*/ 93 h 128"/>
                <a:gd name="T36" fmla="*/ 2 w 74"/>
                <a:gd name="T37" fmla="*/ 117 h 128"/>
                <a:gd name="T38" fmla="*/ 3 w 74"/>
                <a:gd name="T39" fmla="*/ 123 h 128"/>
                <a:gd name="T40" fmla="*/ 10 w 74"/>
                <a:gd name="T41" fmla="*/ 127 h 128"/>
                <a:gd name="T42" fmla="*/ 16 w 74"/>
                <a:gd name="T4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4"/>
                  </a:moveTo>
                  <a:cubicBezTo>
                    <a:pt x="27" y="98"/>
                    <a:pt x="27" y="98"/>
                    <a:pt x="27" y="98"/>
                  </a:cubicBezTo>
                  <a:cubicBezTo>
                    <a:pt x="28" y="97"/>
                    <a:pt x="28" y="95"/>
                    <a:pt x="28" y="93"/>
                  </a:cubicBezTo>
                  <a:cubicBezTo>
                    <a:pt x="28" y="93"/>
                    <a:pt x="28" y="93"/>
                    <a:pt x="28" y="93"/>
                  </a:cubicBezTo>
                  <a:cubicBezTo>
                    <a:pt x="27" y="91"/>
                    <a:pt x="27" y="89"/>
                    <a:pt x="28" y="88"/>
                  </a:cubicBezTo>
                  <a:cubicBezTo>
                    <a:pt x="70" y="5"/>
                    <a:pt x="70" y="5"/>
                    <a:pt x="70" y="5"/>
                  </a:cubicBezTo>
                  <a:cubicBezTo>
                    <a:pt x="71" y="6"/>
                    <a:pt x="71" y="6"/>
                    <a:pt x="71" y="6"/>
                  </a:cubicBezTo>
                  <a:cubicBezTo>
                    <a:pt x="72" y="6"/>
                    <a:pt x="73" y="6"/>
                    <a:pt x="73" y="5"/>
                  </a:cubicBezTo>
                  <a:cubicBezTo>
                    <a:pt x="73" y="5"/>
                    <a:pt x="73" y="5"/>
                    <a:pt x="73" y="5"/>
                  </a:cubicBezTo>
                  <a:cubicBezTo>
                    <a:pt x="74" y="4"/>
                    <a:pt x="73" y="3"/>
                    <a:pt x="73" y="3"/>
                  </a:cubicBezTo>
                  <a:cubicBezTo>
                    <a:pt x="67" y="0"/>
                    <a:pt x="67" y="0"/>
                    <a:pt x="67" y="0"/>
                  </a:cubicBezTo>
                  <a:cubicBezTo>
                    <a:pt x="67" y="0"/>
                    <a:pt x="66" y="0"/>
                    <a:pt x="65" y="1"/>
                  </a:cubicBezTo>
                  <a:cubicBezTo>
                    <a:pt x="65" y="1"/>
                    <a:pt x="65" y="1"/>
                    <a:pt x="65" y="1"/>
                  </a:cubicBezTo>
                  <a:cubicBezTo>
                    <a:pt x="65" y="2"/>
                    <a:pt x="65" y="3"/>
                    <a:pt x="66" y="3"/>
                  </a:cubicBezTo>
                  <a:cubicBezTo>
                    <a:pt x="67" y="3"/>
                    <a:pt x="67" y="3"/>
                    <a:pt x="67" y="3"/>
                  </a:cubicBezTo>
                  <a:cubicBezTo>
                    <a:pt x="25" y="86"/>
                    <a:pt x="25" y="86"/>
                    <a:pt x="25" y="86"/>
                  </a:cubicBezTo>
                  <a:cubicBezTo>
                    <a:pt x="24" y="88"/>
                    <a:pt x="22" y="89"/>
                    <a:pt x="20" y="89"/>
                  </a:cubicBezTo>
                  <a:cubicBezTo>
                    <a:pt x="19" y="90"/>
                    <a:pt x="17" y="91"/>
                    <a:pt x="16" y="93"/>
                  </a:cubicBezTo>
                  <a:cubicBezTo>
                    <a:pt x="2" y="117"/>
                    <a:pt x="2" y="117"/>
                    <a:pt x="2" y="117"/>
                  </a:cubicBezTo>
                  <a:cubicBezTo>
                    <a:pt x="0" y="119"/>
                    <a:pt x="1" y="122"/>
                    <a:pt x="3" y="123"/>
                  </a:cubicBezTo>
                  <a:cubicBezTo>
                    <a:pt x="10" y="127"/>
                    <a:pt x="10" y="127"/>
                    <a:pt x="10" y="127"/>
                  </a:cubicBezTo>
                  <a:cubicBezTo>
                    <a:pt x="12" y="128"/>
                    <a:pt x="15" y="127"/>
                    <a:pt x="16" y="124"/>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5" name="Freeform 657">
              <a:extLst>
                <a:ext uri="{FF2B5EF4-FFF2-40B4-BE49-F238E27FC236}">
                  <a16:creationId xmlns:a16="http://schemas.microsoft.com/office/drawing/2014/main" id="{FC07C0DE-7B41-46AE-92D4-555E39DC17E5}"/>
                </a:ext>
              </a:extLst>
            </p:cNvPr>
            <p:cNvSpPr>
              <a:spLocks/>
            </p:cNvSpPr>
            <p:nvPr/>
          </p:nvSpPr>
          <p:spPr bwMode="auto">
            <a:xfrm>
              <a:off x="5387274" y="5901584"/>
              <a:ext cx="68224" cy="100971"/>
            </a:xfrm>
            <a:custGeom>
              <a:avLst/>
              <a:gdLst>
                <a:gd name="T0" fmla="*/ 10 w 27"/>
                <a:gd name="T1" fmla="*/ 35 h 40"/>
                <a:gd name="T2" fmla="*/ 8 w 27"/>
                <a:gd name="T3" fmla="*/ 36 h 40"/>
                <a:gd name="T4" fmla="*/ 0 w 27"/>
                <a:gd name="T5" fmla="*/ 32 h 40"/>
                <a:gd name="T6" fmla="*/ 2 w 27"/>
                <a:gd name="T7" fmla="*/ 35 h 40"/>
                <a:gd name="T8" fmla="*/ 9 w 27"/>
                <a:gd name="T9" fmla="*/ 39 h 40"/>
                <a:gd name="T10" fmla="*/ 15 w 27"/>
                <a:gd name="T11" fmla="*/ 36 h 40"/>
                <a:gd name="T12" fmla="*/ 26 w 27"/>
                <a:gd name="T13" fmla="*/ 10 h 40"/>
                <a:gd name="T14" fmla="*/ 27 w 27"/>
                <a:gd name="T15" fmla="*/ 5 h 40"/>
                <a:gd name="T16" fmla="*/ 27 w 27"/>
                <a:gd name="T17" fmla="*/ 5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10" y="36"/>
                    <a:pt x="9" y="36"/>
                    <a:pt x="8" y="36"/>
                  </a:cubicBezTo>
                  <a:cubicBezTo>
                    <a:pt x="0" y="32"/>
                    <a:pt x="0" y="32"/>
                    <a:pt x="0" y="32"/>
                  </a:cubicBezTo>
                  <a:cubicBezTo>
                    <a:pt x="0" y="34"/>
                    <a:pt x="1" y="35"/>
                    <a:pt x="2" y="35"/>
                  </a:cubicBezTo>
                  <a:cubicBezTo>
                    <a:pt x="9" y="39"/>
                    <a:pt x="9" y="39"/>
                    <a:pt x="9" y="39"/>
                  </a:cubicBezTo>
                  <a:cubicBezTo>
                    <a:pt x="11" y="40"/>
                    <a:pt x="14" y="39"/>
                    <a:pt x="15" y="36"/>
                  </a:cubicBezTo>
                  <a:cubicBezTo>
                    <a:pt x="26" y="10"/>
                    <a:pt x="26" y="10"/>
                    <a:pt x="26" y="10"/>
                  </a:cubicBezTo>
                  <a:cubicBezTo>
                    <a:pt x="27" y="9"/>
                    <a:pt x="27" y="7"/>
                    <a:pt x="27" y="5"/>
                  </a:cubicBezTo>
                  <a:cubicBezTo>
                    <a:pt x="27" y="5"/>
                    <a:pt x="27" y="5"/>
                    <a:pt x="27" y="5"/>
                  </a:cubicBezTo>
                  <a:cubicBezTo>
                    <a:pt x="26" y="3"/>
                    <a:pt x="26" y="1"/>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6" name="Freeform 658">
              <a:extLst>
                <a:ext uri="{FF2B5EF4-FFF2-40B4-BE49-F238E27FC236}">
                  <a16:creationId xmlns:a16="http://schemas.microsoft.com/office/drawing/2014/main" id="{6E3DC675-FA78-46B7-A3A2-D27CBD90FBB5}"/>
                </a:ext>
              </a:extLst>
            </p:cNvPr>
            <p:cNvSpPr>
              <a:spLocks/>
            </p:cNvSpPr>
            <p:nvPr/>
          </p:nvSpPr>
          <p:spPr bwMode="auto">
            <a:xfrm>
              <a:off x="5512805" y="5696913"/>
              <a:ext cx="53214" cy="36841"/>
            </a:xfrm>
            <a:custGeom>
              <a:avLst/>
              <a:gdLst>
                <a:gd name="T0" fmla="*/ 9 w 21"/>
                <a:gd name="T1" fmla="*/ 5 h 15"/>
                <a:gd name="T2" fmla="*/ 12 w 21"/>
                <a:gd name="T3" fmla="*/ 1 h 15"/>
                <a:gd name="T4" fmla="*/ 14 w 21"/>
                <a:gd name="T5" fmla="*/ 1 h 15"/>
                <a:gd name="T6" fmla="*/ 19 w 21"/>
                <a:gd name="T7" fmla="*/ 0 h 15"/>
                <a:gd name="T8" fmla="*/ 20 w 21"/>
                <a:gd name="T9" fmla="*/ 0 h 15"/>
                <a:gd name="T10" fmla="*/ 20 w 21"/>
                <a:gd name="T11" fmla="*/ 2 h 15"/>
                <a:gd name="T12" fmla="*/ 19 w 21"/>
                <a:gd name="T13" fmla="*/ 3 h 15"/>
                <a:gd name="T14" fmla="*/ 19 w 21"/>
                <a:gd name="T15" fmla="*/ 6 h 15"/>
                <a:gd name="T16" fmla="*/ 19 w 21"/>
                <a:gd name="T17" fmla="*/ 6 h 15"/>
                <a:gd name="T18" fmla="*/ 19 w 21"/>
                <a:gd name="T19" fmla="*/ 9 h 15"/>
                <a:gd name="T20" fmla="*/ 19 w 21"/>
                <a:gd name="T21" fmla="*/ 9 h 15"/>
                <a:gd name="T22" fmla="*/ 17 w 21"/>
                <a:gd name="T23" fmla="*/ 12 h 15"/>
                <a:gd name="T24" fmla="*/ 16 w 21"/>
                <a:gd name="T25" fmla="*/ 12 h 15"/>
                <a:gd name="T26" fmla="*/ 12 w 21"/>
                <a:gd name="T27" fmla="*/ 11 h 15"/>
                <a:gd name="T28" fmla="*/ 11 w 21"/>
                <a:gd name="T29" fmla="*/ 11 h 15"/>
                <a:gd name="T30" fmla="*/ 10 w 21"/>
                <a:gd name="T31" fmla="*/ 11 h 15"/>
                <a:gd name="T32" fmla="*/ 8 w 21"/>
                <a:gd name="T33" fmla="*/ 11 h 15"/>
                <a:gd name="T34" fmla="*/ 4 w 21"/>
                <a:gd name="T35" fmla="*/ 15 h 15"/>
                <a:gd name="T36" fmla="*/ 0 w 21"/>
                <a:gd name="T37" fmla="*/ 11 h 15"/>
                <a:gd name="T38" fmla="*/ 9 w 21"/>
                <a:gd name="T39"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15">
                  <a:moveTo>
                    <a:pt x="9" y="5"/>
                  </a:moveTo>
                  <a:cubicBezTo>
                    <a:pt x="12" y="1"/>
                    <a:pt x="12" y="1"/>
                    <a:pt x="12" y="1"/>
                  </a:cubicBezTo>
                  <a:cubicBezTo>
                    <a:pt x="13" y="1"/>
                    <a:pt x="13" y="1"/>
                    <a:pt x="14" y="1"/>
                  </a:cubicBezTo>
                  <a:cubicBezTo>
                    <a:pt x="19" y="0"/>
                    <a:pt x="19" y="0"/>
                    <a:pt x="19" y="0"/>
                  </a:cubicBezTo>
                  <a:cubicBezTo>
                    <a:pt x="19" y="0"/>
                    <a:pt x="20" y="0"/>
                    <a:pt x="20" y="0"/>
                  </a:cubicBezTo>
                  <a:cubicBezTo>
                    <a:pt x="21" y="1"/>
                    <a:pt x="21" y="1"/>
                    <a:pt x="20" y="2"/>
                  </a:cubicBezTo>
                  <a:cubicBezTo>
                    <a:pt x="19" y="3"/>
                    <a:pt x="19" y="3"/>
                    <a:pt x="19" y="3"/>
                  </a:cubicBezTo>
                  <a:cubicBezTo>
                    <a:pt x="20" y="4"/>
                    <a:pt x="20" y="5"/>
                    <a:pt x="19" y="6"/>
                  </a:cubicBezTo>
                  <a:cubicBezTo>
                    <a:pt x="19" y="6"/>
                    <a:pt x="19" y="6"/>
                    <a:pt x="19" y="6"/>
                  </a:cubicBezTo>
                  <a:cubicBezTo>
                    <a:pt x="20" y="7"/>
                    <a:pt x="20" y="8"/>
                    <a:pt x="19" y="9"/>
                  </a:cubicBezTo>
                  <a:cubicBezTo>
                    <a:pt x="19" y="9"/>
                    <a:pt x="19" y="9"/>
                    <a:pt x="19" y="9"/>
                  </a:cubicBezTo>
                  <a:cubicBezTo>
                    <a:pt x="19" y="10"/>
                    <a:pt x="18" y="11"/>
                    <a:pt x="17" y="12"/>
                  </a:cubicBezTo>
                  <a:cubicBezTo>
                    <a:pt x="16" y="12"/>
                    <a:pt x="16" y="12"/>
                    <a:pt x="16" y="12"/>
                  </a:cubicBezTo>
                  <a:cubicBezTo>
                    <a:pt x="15" y="12"/>
                    <a:pt x="13" y="12"/>
                    <a:pt x="12" y="11"/>
                  </a:cubicBezTo>
                  <a:cubicBezTo>
                    <a:pt x="11" y="11"/>
                    <a:pt x="11" y="11"/>
                    <a:pt x="11" y="11"/>
                  </a:cubicBezTo>
                  <a:cubicBezTo>
                    <a:pt x="10" y="11"/>
                    <a:pt x="10" y="11"/>
                    <a:pt x="10" y="11"/>
                  </a:cubicBezTo>
                  <a:cubicBezTo>
                    <a:pt x="9" y="11"/>
                    <a:pt x="9" y="11"/>
                    <a:pt x="8" y="11"/>
                  </a:cubicBezTo>
                  <a:cubicBezTo>
                    <a:pt x="4" y="15"/>
                    <a:pt x="4" y="15"/>
                    <a:pt x="4" y="15"/>
                  </a:cubicBezTo>
                  <a:cubicBezTo>
                    <a:pt x="0" y="11"/>
                    <a:pt x="0" y="11"/>
                    <a:pt x="0" y="11"/>
                  </a:cubicBezTo>
                  <a:lnTo>
                    <a:pt x="9" y="5"/>
                  </a:lnTo>
                  <a:close/>
                </a:path>
              </a:pathLst>
            </a:custGeom>
            <a:solidFill>
              <a:srgbClr val="725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7" name="Freeform 659">
              <a:extLst>
                <a:ext uri="{FF2B5EF4-FFF2-40B4-BE49-F238E27FC236}">
                  <a16:creationId xmlns:a16="http://schemas.microsoft.com/office/drawing/2014/main" id="{4D2C9A52-01EC-443B-820A-CDB8150B7200}"/>
                </a:ext>
              </a:extLst>
            </p:cNvPr>
            <p:cNvSpPr>
              <a:spLocks/>
            </p:cNvSpPr>
            <p:nvPr/>
          </p:nvSpPr>
          <p:spPr bwMode="auto">
            <a:xfrm>
              <a:off x="5420021" y="5721473"/>
              <a:ext cx="105064" cy="45028"/>
            </a:xfrm>
            <a:custGeom>
              <a:avLst/>
              <a:gdLst>
                <a:gd name="T0" fmla="*/ 3 w 42"/>
                <a:gd name="T1" fmla="*/ 6 h 18"/>
                <a:gd name="T2" fmla="*/ 0 w 42"/>
                <a:gd name="T3" fmla="*/ 17 h 18"/>
                <a:gd name="T4" fmla="*/ 27 w 42"/>
                <a:gd name="T5" fmla="*/ 18 h 18"/>
                <a:gd name="T6" fmla="*/ 30 w 42"/>
                <a:gd name="T7" fmla="*/ 17 h 18"/>
                <a:gd name="T8" fmla="*/ 42 w 42"/>
                <a:gd name="T9" fmla="*/ 5 h 18"/>
                <a:gd name="T10" fmla="*/ 38 w 42"/>
                <a:gd name="T11" fmla="*/ 0 h 18"/>
                <a:gd name="T12" fmla="*/ 25 w 42"/>
                <a:gd name="T13" fmla="*/ 9 h 18"/>
                <a:gd name="T14" fmla="*/ 3 w 42"/>
                <a:gd name="T15" fmla="*/ 6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8">
                  <a:moveTo>
                    <a:pt x="3" y="6"/>
                  </a:moveTo>
                  <a:cubicBezTo>
                    <a:pt x="0" y="17"/>
                    <a:pt x="0" y="17"/>
                    <a:pt x="0" y="17"/>
                  </a:cubicBezTo>
                  <a:cubicBezTo>
                    <a:pt x="27" y="18"/>
                    <a:pt x="27" y="18"/>
                    <a:pt x="27" y="18"/>
                  </a:cubicBezTo>
                  <a:cubicBezTo>
                    <a:pt x="28" y="18"/>
                    <a:pt x="29" y="18"/>
                    <a:pt x="30" y="17"/>
                  </a:cubicBezTo>
                  <a:cubicBezTo>
                    <a:pt x="42" y="5"/>
                    <a:pt x="42" y="5"/>
                    <a:pt x="42" y="5"/>
                  </a:cubicBezTo>
                  <a:cubicBezTo>
                    <a:pt x="38" y="0"/>
                    <a:pt x="38" y="0"/>
                    <a:pt x="38" y="0"/>
                  </a:cubicBezTo>
                  <a:cubicBezTo>
                    <a:pt x="25" y="9"/>
                    <a:pt x="25" y="9"/>
                    <a:pt x="25" y="9"/>
                  </a:cubicBezTo>
                  <a:lnTo>
                    <a:pt x="3" y="6"/>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8" name="Freeform 660">
              <a:extLst>
                <a:ext uri="{FF2B5EF4-FFF2-40B4-BE49-F238E27FC236}">
                  <a16:creationId xmlns:a16="http://schemas.microsoft.com/office/drawing/2014/main" id="{F24577FA-2599-44D0-9FE7-9C8CD575FC7A}"/>
                </a:ext>
              </a:extLst>
            </p:cNvPr>
            <p:cNvSpPr>
              <a:spLocks/>
            </p:cNvSpPr>
            <p:nvPr/>
          </p:nvSpPr>
          <p:spPr bwMode="auto">
            <a:xfrm>
              <a:off x="5192155" y="5688726"/>
              <a:ext cx="185568" cy="323380"/>
            </a:xfrm>
            <a:custGeom>
              <a:avLst/>
              <a:gdLst>
                <a:gd name="T0" fmla="*/ 16 w 74"/>
                <a:gd name="T1" fmla="*/ 125 h 129"/>
                <a:gd name="T2" fmla="*/ 27 w 74"/>
                <a:gd name="T3" fmla="*/ 99 h 129"/>
                <a:gd name="T4" fmla="*/ 27 w 74"/>
                <a:gd name="T5" fmla="*/ 94 h 129"/>
                <a:gd name="T6" fmla="*/ 27 w 74"/>
                <a:gd name="T7" fmla="*/ 94 h 129"/>
                <a:gd name="T8" fmla="*/ 28 w 74"/>
                <a:gd name="T9" fmla="*/ 89 h 129"/>
                <a:gd name="T10" fmla="*/ 70 w 74"/>
                <a:gd name="T11" fmla="*/ 6 h 129"/>
                <a:gd name="T12" fmla="*/ 71 w 74"/>
                <a:gd name="T13" fmla="*/ 6 h 129"/>
                <a:gd name="T14" fmla="*/ 73 w 74"/>
                <a:gd name="T15" fmla="*/ 6 h 129"/>
                <a:gd name="T16" fmla="*/ 73 w 74"/>
                <a:gd name="T17" fmla="*/ 6 h 129"/>
                <a:gd name="T18" fmla="*/ 72 w 74"/>
                <a:gd name="T19" fmla="*/ 4 h 129"/>
                <a:gd name="T20" fmla="*/ 67 w 74"/>
                <a:gd name="T21" fmla="*/ 1 h 129"/>
                <a:gd name="T22" fmla="*/ 65 w 74"/>
                <a:gd name="T23" fmla="*/ 2 h 129"/>
                <a:gd name="T24" fmla="*/ 65 w 74"/>
                <a:gd name="T25" fmla="*/ 2 h 129"/>
                <a:gd name="T26" fmla="*/ 66 w 74"/>
                <a:gd name="T27" fmla="*/ 4 h 129"/>
                <a:gd name="T28" fmla="*/ 67 w 74"/>
                <a:gd name="T29" fmla="*/ 4 h 129"/>
                <a:gd name="T30" fmla="*/ 24 w 74"/>
                <a:gd name="T31" fmla="*/ 87 h 129"/>
                <a:gd name="T32" fmla="*/ 20 w 74"/>
                <a:gd name="T33" fmla="*/ 90 h 129"/>
                <a:gd name="T34" fmla="*/ 16 w 74"/>
                <a:gd name="T35" fmla="*/ 93 h 129"/>
                <a:gd name="T36" fmla="*/ 1 w 74"/>
                <a:gd name="T37" fmla="*/ 118 h 129"/>
                <a:gd name="T38" fmla="*/ 3 w 74"/>
                <a:gd name="T39" fmla="*/ 124 h 129"/>
                <a:gd name="T40" fmla="*/ 9 w 74"/>
                <a:gd name="T41" fmla="*/ 127 h 129"/>
                <a:gd name="T42" fmla="*/ 16 w 74"/>
                <a:gd name="T43" fmla="*/ 12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9">
                  <a:moveTo>
                    <a:pt x="16" y="125"/>
                  </a:moveTo>
                  <a:cubicBezTo>
                    <a:pt x="27" y="99"/>
                    <a:pt x="27" y="99"/>
                    <a:pt x="27" y="99"/>
                  </a:cubicBezTo>
                  <a:cubicBezTo>
                    <a:pt x="28" y="97"/>
                    <a:pt x="28" y="96"/>
                    <a:pt x="27" y="94"/>
                  </a:cubicBezTo>
                  <a:cubicBezTo>
                    <a:pt x="27" y="94"/>
                    <a:pt x="27" y="94"/>
                    <a:pt x="27" y="94"/>
                  </a:cubicBezTo>
                  <a:cubicBezTo>
                    <a:pt x="27" y="92"/>
                    <a:pt x="27" y="90"/>
                    <a:pt x="28" y="89"/>
                  </a:cubicBezTo>
                  <a:cubicBezTo>
                    <a:pt x="70" y="6"/>
                    <a:pt x="70" y="6"/>
                    <a:pt x="70" y="6"/>
                  </a:cubicBezTo>
                  <a:cubicBezTo>
                    <a:pt x="71" y="6"/>
                    <a:pt x="71" y="6"/>
                    <a:pt x="71" y="6"/>
                  </a:cubicBezTo>
                  <a:cubicBezTo>
                    <a:pt x="72" y="7"/>
                    <a:pt x="73" y="7"/>
                    <a:pt x="73" y="6"/>
                  </a:cubicBezTo>
                  <a:cubicBezTo>
                    <a:pt x="73" y="6"/>
                    <a:pt x="73" y="6"/>
                    <a:pt x="73" y="6"/>
                  </a:cubicBezTo>
                  <a:cubicBezTo>
                    <a:pt x="74" y="5"/>
                    <a:pt x="73" y="4"/>
                    <a:pt x="72" y="4"/>
                  </a:cubicBezTo>
                  <a:cubicBezTo>
                    <a:pt x="67" y="1"/>
                    <a:pt x="67" y="1"/>
                    <a:pt x="67" y="1"/>
                  </a:cubicBezTo>
                  <a:cubicBezTo>
                    <a:pt x="66" y="0"/>
                    <a:pt x="65" y="1"/>
                    <a:pt x="65" y="2"/>
                  </a:cubicBezTo>
                  <a:cubicBezTo>
                    <a:pt x="65" y="2"/>
                    <a:pt x="65" y="2"/>
                    <a:pt x="65" y="2"/>
                  </a:cubicBezTo>
                  <a:cubicBezTo>
                    <a:pt x="65" y="2"/>
                    <a:pt x="65" y="3"/>
                    <a:pt x="66" y="4"/>
                  </a:cubicBezTo>
                  <a:cubicBezTo>
                    <a:pt x="67" y="4"/>
                    <a:pt x="67" y="4"/>
                    <a:pt x="67" y="4"/>
                  </a:cubicBezTo>
                  <a:cubicBezTo>
                    <a:pt x="24" y="87"/>
                    <a:pt x="24" y="87"/>
                    <a:pt x="24" y="87"/>
                  </a:cubicBezTo>
                  <a:cubicBezTo>
                    <a:pt x="23" y="88"/>
                    <a:pt x="22" y="90"/>
                    <a:pt x="20" y="90"/>
                  </a:cubicBezTo>
                  <a:cubicBezTo>
                    <a:pt x="18" y="91"/>
                    <a:pt x="17" y="92"/>
                    <a:pt x="16" y="93"/>
                  </a:cubicBezTo>
                  <a:cubicBezTo>
                    <a:pt x="1" y="118"/>
                    <a:pt x="1" y="118"/>
                    <a:pt x="1" y="118"/>
                  </a:cubicBezTo>
                  <a:cubicBezTo>
                    <a:pt x="0" y="120"/>
                    <a:pt x="1" y="123"/>
                    <a:pt x="3" y="124"/>
                  </a:cubicBezTo>
                  <a:cubicBezTo>
                    <a:pt x="9" y="127"/>
                    <a:pt x="9" y="127"/>
                    <a:pt x="9" y="127"/>
                  </a:cubicBezTo>
                  <a:cubicBezTo>
                    <a:pt x="12" y="129"/>
                    <a:pt x="15" y="128"/>
                    <a:pt x="16" y="125"/>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9" name="Freeform 661">
              <a:extLst>
                <a:ext uri="{FF2B5EF4-FFF2-40B4-BE49-F238E27FC236}">
                  <a16:creationId xmlns:a16="http://schemas.microsoft.com/office/drawing/2014/main" id="{8450F3A1-40B3-4A4B-8B0F-88269CCFFCF5}"/>
                </a:ext>
              </a:extLst>
            </p:cNvPr>
            <p:cNvSpPr>
              <a:spLocks/>
            </p:cNvSpPr>
            <p:nvPr/>
          </p:nvSpPr>
          <p:spPr bwMode="auto">
            <a:xfrm>
              <a:off x="5327237" y="5729660"/>
              <a:ext cx="27289" cy="30018"/>
            </a:xfrm>
            <a:custGeom>
              <a:avLst/>
              <a:gdLst>
                <a:gd name="T0" fmla="*/ 9 w 20"/>
                <a:gd name="T1" fmla="*/ 20 h 22"/>
                <a:gd name="T2" fmla="*/ 20 w 20"/>
                <a:gd name="T3" fmla="*/ 0 h 22"/>
                <a:gd name="T4" fmla="*/ 11 w 20"/>
                <a:gd name="T5" fmla="*/ 1 h 22"/>
                <a:gd name="T6" fmla="*/ 0 w 20"/>
                <a:gd name="T7" fmla="*/ 22 h 22"/>
                <a:gd name="T8" fmla="*/ 9 w 20"/>
                <a:gd name="T9" fmla="*/ 20 h 22"/>
              </a:gdLst>
              <a:ahLst/>
              <a:cxnLst>
                <a:cxn ang="0">
                  <a:pos x="T0" y="T1"/>
                </a:cxn>
                <a:cxn ang="0">
                  <a:pos x="T2" y="T3"/>
                </a:cxn>
                <a:cxn ang="0">
                  <a:pos x="T4" y="T5"/>
                </a:cxn>
                <a:cxn ang="0">
                  <a:pos x="T6" y="T7"/>
                </a:cxn>
                <a:cxn ang="0">
                  <a:pos x="T8" y="T9"/>
                </a:cxn>
              </a:cxnLst>
              <a:rect l="0" t="0" r="r" b="b"/>
              <a:pathLst>
                <a:path w="20" h="22">
                  <a:moveTo>
                    <a:pt x="9" y="20"/>
                  </a:moveTo>
                  <a:lnTo>
                    <a:pt x="20" y="0"/>
                  </a:lnTo>
                  <a:lnTo>
                    <a:pt x="11" y="1"/>
                  </a:lnTo>
                  <a:lnTo>
                    <a:pt x="0" y="22"/>
                  </a:lnTo>
                  <a:lnTo>
                    <a:pt x="9" y="20"/>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0" name="Freeform 662">
              <a:extLst>
                <a:ext uri="{FF2B5EF4-FFF2-40B4-BE49-F238E27FC236}">
                  <a16:creationId xmlns:a16="http://schemas.microsoft.com/office/drawing/2014/main" id="{6CF65AE1-8D51-411E-9588-BA41F30BEADB}"/>
                </a:ext>
              </a:extLst>
            </p:cNvPr>
            <p:cNvSpPr>
              <a:spLocks/>
            </p:cNvSpPr>
            <p:nvPr/>
          </p:nvSpPr>
          <p:spPr bwMode="auto">
            <a:xfrm>
              <a:off x="5329966" y="5703735"/>
              <a:ext cx="39570" cy="32747"/>
            </a:xfrm>
            <a:custGeom>
              <a:avLst/>
              <a:gdLst>
                <a:gd name="T0" fmla="*/ 4 w 16"/>
                <a:gd name="T1" fmla="*/ 5 h 13"/>
                <a:gd name="T2" fmla="*/ 8 w 16"/>
                <a:gd name="T3" fmla="*/ 1 h 13"/>
                <a:gd name="T4" fmla="*/ 10 w 16"/>
                <a:gd name="T5" fmla="*/ 1 h 13"/>
                <a:gd name="T6" fmla="*/ 15 w 16"/>
                <a:gd name="T7" fmla="*/ 0 h 13"/>
                <a:gd name="T8" fmla="*/ 16 w 16"/>
                <a:gd name="T9" fmla="*/ 0 h 13"/>
                <a:gd name="T10" fmla="*/ 16 w 16"/>
                <a:gd name="T11" fmla="*/ 2 h 13"/>
                <a:gd name="T12" fmla="*/ 15 w 16"/>
                <a:gd name="T13" fmla="*/ 3 h 13"/>
                <a:gd name="T14" fmla="*/ 15 w 16"/>
                <a:gd name="T15" fmla="*/ 6 h 13"/>
                <a:gd name="T16" fmla="*/ 15 w 16"/>
                <a:gd name="T17" fmla="*/ 7 h 13"/>
                <a:gd name="T18" fmla="*/ 15 w 16"/>
                <a:gd name="T19" fmla="*/ 9 h 13"/>
                <a:gd name="T20" fmla="*/ 14 w 16"/>
                <a:gd name="T21" fmla="*/ 10 h 13"/>
                <a:gd name="T22" fmla="*/ 13 w 16"/>
                <a:gd name="T23" fmla="*/ 12 h 13"/>
                <a:gd name="T24" fmla="*/ 12 w 16"/>
                <a:gd name="T25" fmla="*/ 12 h 13"/>
                <a:gd name="T26" fmla="*/ 7 w 16"/>
                <a:gd name="T27" fmla="*/ 12 h 13"/>
                <a:gd name="T28" fmla="*/ 7 w 16"/>
                <a:gd name="T29" fmla="*/ 11 h 13"/>
                <a:gd name="T30" fmla="*/ 2 w 16"/>
                <a:gd name="T31" fmla="*/ 12 h 13"/>
                <a:gd name="T32" fmla="*/ 0 w 16"/>
                <a:gd name="T33" fmla="*/ 7 h 13"/>
                <a:gd name="T34" fmla="*/ 4 w 16"/>
                <a:gd name="T35"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13">
                  <a:moveTo>
                    <a:pt x="4" y="5"/>
                  </a:moveTo>
                  <a:cubicBezTo>
                    <a:pt x="8" y="1"/>
                    <a:pt x="8" y="1"/>
                    <a:pt x="8" y="1"/>
                  </a:cubicBezTo>
                  <a:cubicBezTo>
                    <a:pt x="9" y="1"/>
                    <a:pt x="9" y="1"/>
                    <a:pt x="10" y="1"/>
                  </a:cubicBezTo>
                  <a:cubicBezTo>
                    <a:pt x="15" y="0"/>
                    <a:pt x="15" y="0"/>
                    <a:pt x="15" y="0"/>
                  </a:cubicBezTo>
                  <a:cubicBezTo>
                    <a:pt x="15" y="0"/>
                    <a:pt x="15" y="0"/>
                    <a:pt x="16" y="0"/>
                  </a:cubicBezTo>
                  <a:cubicBezTo>
                    <a:pt x="16" y="1"/>
                    <a:pt x="16" y="2"/>
                    <a:pt x="16" y="2"/>
                  </a:cubicBezTo>
                  <a:cubicBezTo>
                    <a:pt x="15" y="3"/>
                    <a:pt x="15" y="3"/>
                    <a:pt x="15" y="3"/>
                  </a:cubicBezTo>
                  <a:cubicBezTo>
                    <a:pt x="16" y="4"/>
                    <a:pt x="16" y="5"/>
                    <a:pt x="15" y="6"/>
                  </a:cubicBezTo>
                  <a:cubicBezTo>
                    <a:pt x="15" y="7"/>
                    <a:pt x="15" y="7"/>
                    <a:pt x="15" y="7"/>
                  </a:cubicBezTo>
                  <a:cubicBezTo>
                    <a:pt x="15" y="7"/>
                    <a:pt x="15" y="8"/>
                    <a:pt x="15" y="9"/>
                  </a:cubicBezTo>
                  <a:cubicBezTo>
                    <a:pt x="14" y="10"/>
                    <a:pt x="14" y="10"/>
                    <a:pt x="14" y="10"/>
                  </a:cubicBezTo>
                  <a:cubicBezTo>
                    <a:pt x="14" y="10"/>
                    <a:pt x="14" y="11"/>
                    <a:pt x="13" y="12"/>
                  </a:cubicBezTo>
                  <a:cubicBezTo>
                    <a:pt x="12" y="12"/>
                    <a:pt x="12" y="12"/>
                    <a:pt x="12" y="12"/>
                  </a:cubicBezTo>
                  <a:cubicBezTo>
                    <a:pt x="11" y="13"/>
                    <a:pt x="9" y="12"/>
                    <a:pt x="7" y="12"/>
                  </a:cubicBezTo>
                  <a:cubicBezTo>
                    <a:pt x="7" y="11"/>
                    <a:pt x="7" y="11"/>
                    <a:pt x="7" y="11"/>
                  </a:cubicBezTo>
                  <a:cubicBezTo>
                    <a:pt x="2" y="12"/>
                    <a:pt x="2" y="12"/>
                    <a:pt x="2" y="12"/>
                  </a:cubicBezTo>
                  <a:cubicBezTo>
                    <a:pt x="0" y="7"/>
                    <a:pt x="0" y="7"/>
                    <a:pt x="0" y="7"/>
                  </a:cubicBezTo>
                  <a:lnTo>
                    <a:pt x="4" y="5"/>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1" name="Freeform 663">
              <a:extLst>
                <a:ext uri="{FF2B5EF4-FFF2-40B4-BE49-F238E27FC236}">
                  <a16:creationId xmlns:a16="http://schemas.microsoft.com/office/drawing/2014/main" id="{3D1A1094-1702-4559-AA41-3342DAEE8C29}"/>
                </a:ext>
              </a:extLst>
            </p:cNvPr>
            <p:cNvSpPr>
              <a:spLocks/>
            </p:cNvSpPr>
            <p:nvPr/>
          </p:nvSpPr>
          <p:spPr bwMode="auto">
            <a:xfrm>
              <a:off x="5327237" y="5716015"/>
              <a:ext cx="17738" cy="23196"/>
            </a:xfrm>
            <a:custGeom>
              <a:avLst/>
              <a:gdLst>
                <a:gd name="T0" fmla="*/ 0 w 13"/>
                <a:gd name="T1" fmla="*/ 6 h 17"/>
                <a:gd name="T2" fmla="*/ 6 w 13"/>
                <a:gd name="T3" fmla="*/ 0 h 17"/>
                <a:gd name="T4" fmla="*/ 13 w 13"/>
                <a:gd name="T5" fmla="*/ 13 h 17"/>
                <a:gd name="T6" fmla="*/ 9 w 13"/>
                <a:gd name="T7" fmla="*/ 17 h 17"/>
                <a:gd name="T8" fmla="*/ 0 w 13"/>
                <a:gd name="T9" fmla="*/ 6 h 17"/>
              </a:gdLst>
              <a:ahLst/>
              <a:cxnLst>
                <a:cxn ang="0">
                  <a:pos x="T0" y="T1"/>
                </a:cxn>
                <a:cxn ang="0">
                  <a:pos x="T2" y="T3"/>
                </a:cxn>
                <a:cxn ang="0">
                  <a:pos x="T4" y="T5"/>
                </a:cxn>
                <a:cxn ang="0">
                  <a:pos x="T6" y="T7"/>
                </a:cxn>
                <a:cxn ang="0">
                  <a:pos x="T8" y="T9"/>
                </a:cxn>
              </a:cxnLst>
              <a:rect l="0" t="0" r="r" b="b"/>
              <a:pathLst>
                <a:path w="13" h="17">
                  <a:moveTo>
                    <a:pt x="0" y="6"/>
                  </a:moveTo>
                  <a:lnTo>
                    <a:pt x="6" y="0"/>
                  </a:lnTo>
                  <a:lnTo>
                    <a:pt x="13" y="13"/>
                  </a:lnTo>
                  <a:lnTo>
                    <a:pt x="9" y="17"/>
                  </a:ln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2" name="Freeform 664">
              <a:extLst>
                <a:ext uri="{FF2B5EF4-FFF2-40B4-BE49-F238E27FC236}">
                  <a16:creationId xmlns:a16="http://schemas.microsoft.com/office/drawing/2014/main" id="{423C2B52-7CB6-4040-8D02-D538C717C8A8}"/>
                </a:ext>
              </a:extLst>
            </p:cNvPr>
            <p:cNvSpPr>
              <a:spLocks/>
            </p:cNvSpPr>
            <p:nvPr/>
          </p:nvSpPr>
          <p:spPr bwMode="auto">
            <a:xfrm>
              <a:off x="5227631" y="5721473"/>
              <a:ext cx="117345" cy="54579"/>
            </a:xfrm>
            <a:custGeom>
              <a:avLst/>
              <a:gdLst>
                <a:gd name="T0" fmla="*/ 3 w 47"/>
                <a:gd name="T1" fmla="*/ 10 h 22"/>
                <a:gd name="T2" fmla="*/ 0 w 47"/>
                <a:gd name="T3" fmla="*/ 20 h 22"/>
                <a:gd name="T4" fmla="*/ 27 w 47"/>
                <a:gd name="T5" fmla="*/ 22 h 22"/>
                <a:gd name="T6" fmla="*/ 30 w 47"/>
                <a:gd name="T7" fmla="*/ 21 h 22"/>
                <a:gd name="T8" fmla="*/ 47 w 47"/>
                <a:gd name="T9" fmla="*/ 7 h 22"/>
                <a:gd name="T10" fmla="*/ 41 w 47"/>
                <a:gd name="T11" fmla="*/ 0 h 22"/>
                <a:gd name="T12" fmla="*/ 25 w 47"/>
                <a:gd name="T13" fmla="*/ 13 h 22"/>
                <a:gd name="T14" fmla="*/ 3 w 47"/>
                <a:gd name="T15" fmla="*/ 1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22">
                  <a:moveTo>
                    <a:pt x="3" y="10"/>
                  </a:moveTo>
                  <a:cubicBezTo>
                    <a:pt x="0" y="20"/>
                    <a:pt x="0" y="20"/>
                    <a:pt x="0" y="20"/>
                  </a:cubicBezTo>
                  <a:cubicBezTo>
                    <a:pt x="27" y="22"/>
                    <a:pt x="27" y="22"/>
                    <a:pt x="27" y="22"/>
                  </a:cubicBezTo>
                  <a:cubicBezTo>
                    <a:pt x="28" y="22"/>
                    <a:pt x="29" y="22"/>
                    <a:pt x="30" y="21"/>
                  </a:cubicBezTo>
                  <a:cubicBezTo>
                    <a:pt x="47" y="7"/>
                    <a:pt x="47" y="7"/>
                    <a:pt x="47" y="7"/>
                  </a:cubicBezTo>
                  <a:cubicBezTo>
                    <a:pt x="41" y="0"/>
                    <a:pt x="41" y="0"/>
                    <a:pt x="41" y="0"/>
                  </a:cubicBezTo>
                  <a:cubicBezTo>
                    <a:pt x="25" y="13"/>
                    <a:pt x="25" y="13"/>
                    <a:pt x="25" y="13"/>
                  </a:cubicBezTo>
                  <a:lnTo>
                    <a:pt x="3" y="1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3" name="Freeform 665">
              <a:extLst>
                <a:ext uri="{FF2B5EF4-FFF2-40B4-BE49-F238E27FC236}">
                  <a16:creationId xmlns:a16="http://schemas.microsoft.com/office/drawing/2014/main" id="{33716EA2-E1BC-47F8-9C14-5713BDD05A0F}"/>
                </a:ext>
              </a:extLst>
            </p:cNvPr>
            <p:cNvSpPr>
              <a:spLocks/>
            </p:cNvSpPr>
            <p:nvPr/>
          </p:nvSpPr>
          <p:spPr bwMode="auto">
            <a:xfrm>
              <a:off x="5432302" y="5995732"/>
              <a:ext cx="31383" cy="9551"/>
            </a:xfrm>
            <a:custGeom>
              <a:avLst/>
              <a:gdLst>
                <a:gd name="T0" fmla="*/ 10 w 12"/>
                <a:gd name="T1" fmla="*/ 4 h 4"/>
                <a:gd name="T2" fmla="*/ 10 w 12"/>
                <a:gd name="T3" fmla="*/ 4 h 4"/>
                <a:gd name="T4" fmla="*/ 1 w 12"/>
                <a:gd name="T5" fmla="*/ 3 h 4"/>
                <a:gd name="T6" fmla="*/ 0 w 12"/>
                <a:gd name="T7" fmla="*/ 1 h 4"/>
                <a:gd name="T8" fmla="*/ 2 w 12"/>
                <a:gd name="T9" fmla="*/ 0 h 4"/>
                <a:gd name="T10" fmla="*/ 10 w 12"/>
                <a:gd name="T11" fmla="*/ 1 h 4"/>
                <a:gd name="T12" fmla="*/ 12 w 12"/>
                <a:gd name="T13" fmla="*/ 3 h 4"/>
                <a:gd name="T14" fmla="*/ 10 w 1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4">
                  <a:moveTo>
                    <a:pt x="10" y="4"/>
                  </a:moveTo>
                  <a:cubicBezTo>
                    <a:pt x="10" y="4"/>
                    <a:pt x="10" y="4"/>
                    <a:pt x="10" y="4"/>
                  </a:cubicBezTo>
                  <a:cubicBezTo>
                    <a:pt x="5" y="4"/>
                    <a:pt x="1" y="3"/>
                    <a:pt x="1" y="3"/>
                  </a:cubicBezTo>
                  <a:cubicBezTo>
                    <a:pt x="0" y="3"/>
                    <a:pt x="0" y="2"/>
                    <a:pt x="0" y="1"/>
                  </a:cubicBezTo>
                  <a:cubicBezTo>
                    <a:pt x="0" y="0"/>
                    <a:pt x="1" y="0"/>
                    <a:pt x="2" y="0"/>
                  </a:cubicBezTo>
                  <a:cubicBezTo>
                    <a:pt x="2" y="0"/>
                    <a:pt x="6" y="1"/>
                    <a:pt x="10" y="1"/>
                  </a:cubicBezTo>
                  <a:cubicBezTo>
                    <a:pt x="11" y="1"/>
                    <a:pt x="12" y="2"/>
                    <a:pt x="12" y="3"/>
                  </a:cubicBezTo>
                  <a:cubicBezTo>
                    <a:pt x="12" y="4"/>
                    <a:pt x="11" y="4"/>
                    <a:pt x="10" y="4"/>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4" name="Freeform 666">
              <a:extLst>
                <a:ext uri="{FF2B5EF4-FFF2-40B4-BE49-F238E27FC236}">
                  <a16:creationId xmlns:a16="http://schemas.microsoft.com/office/drawing/2014/main" id="{982757A5-4CE9-4222-BA07-F58F21CD95D8}"/>
                </a:ext>
              </a:extLst>
            </p:cNvPr>
            <p:cNvSpPr>
              <a:spLocks/>
            </p:cNvSpPr>
            <p:nvPr/>
          </p:nvSpPr>
          <p:spPr bwMode="auto">
            <a:xfrm>
              <a:off x="5058436" y="5982087"/>
              <a:ext cx="73681" cy="17738"/>
            </a:xfrm>
            <a:custGeom>
              <a:avLst/>
              <a:gdLst>
                <a:gd name="T0" fmla="*/ 11 w 29"/>
                <a:gd name="T1" fmla="*/ 7 h 7"/>
                <a:gd name="T2" fmla="*/ 1 w 29"/>
                <a:gd name="T3" fmla="*/ 6 h 7"/>
                <a:gd name="T4" fmla="*/ 0 w 29"/>
                <a:gd name="T5" fmla="*/ 4 h 7"/>
                <a:gd name="T6" fmla="*/ 2 w 29"/>
                <a:gd name="T7" fmla="*/ 3 h 7"/>
                <a:gd name="T8" fmla="*/ 27 w 29"/>
                <a:gd name="T9" fmla="*/ 0 h 7"/>
                <a:gd name="T10" fmla="*/ 29 w 29"/>
                <a:gd name="T11" fmla="*/ 1 h 7"/>
                <a:gd name="T12" fmla="*/ 28 w 29"/>
                <a:gd name="T13" fmla="*/ 3 h 7"/>
                <a:gd name="T14" fmla="*/ 11 w 29"/>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7">
                  <a:moveTo>
                    <a:pt x="11" y="7"/>
                  </a:moveTo>
                  <a:cubicBezTo>
                    <a:pt x="7" y="7"/>
                    <a:pt x="3" y="7"/>
                    <a:pt x="1" y="6"/>
                  </a:cubicBezTo>
                  <a:cubicBezTo>
                    <a:pt x="0" y="6"/>
                    <a:pt x="0" y="5"/>
                    <a:pt x="0" y="4"/>
                  </a:cubicBezTo>
                  <a:cubicBezTo>
                    <a:pt x="0" y="3"/>
                    <a:pt x="1" y="3"/>
                    <a:pt x="2" y="3"/>
                  </a:cubicBezTo>
                  <a:cubicBezTo>
                    <a:pt x="7" y="4"/>
                    <a:pt x="18" y="5"/>
                    <a:pt x="27" y="0"/>
                  </a:cubicBezTo>
                  <a:cubicBezTo>
                    <a:pt x="28" y="0"/>
                    <a:pt x="29" y="0"/>
                    <a:pt x="29" y="1"/>
                  </a:cubicBezTo>
                  <a:cubicBezTo>
                    <a:pt x="29" y="2"/>
                    <a:pt x="29" y="3"/>
                    <a:pt x="28" y="3"/>
                  </a:cubicBezTo>
                  <a:cubicBezTo>
                    <a:pt x="23" y="6"/>
                    <a:pt x="16" y="7"/>
                    <a:pt x="11" y="7"/>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5" name="Freeform 667">
              <a:extLst>
                <a:ext uri="{FF2B5EF4-FFF2-40B4-BE49-F238E27FC236}">
                  <a16:creationId xmlns:a16="http://schemas.microsoft.com/office/drawing/2014/main" id="{A6F165C1-0859-4932-818C-4E423F53D40B}"/>
                </a:ext>
              </a:extLst>
            </p:cNvPr>
            <p:cNvSpPr>
              <a:spLocks/>
            </p:cNvSpPr>
            <p:nvPr/>
          </p:nvSpPr>
          <p:spPr bwMode="auto">
            <a:xfrm>
              <a:off x="5327237" y="5972536"/>
              <a:ext cx="15009" cy="17738"/>
            </a:xfrm>
            <a:custGeom>
              <a:avLst/>
              <a:gdLst>
                <a:gd name="T0" fmla="*/ 2 w 6"/>
                <a:gd name="T1" fmla="*/ 7 h 7"/>
                <a:gd name="T2" fmla="*/ 1 w 6"/>
                <a:gd name="T3" fmla="*/ 7 h 7"/>
                <a:gd name="T4" fmla="*/ 1 w 6"/>
                <a:gd name="T5" fmla="*/ 5 h 7"/>
                <a:gd name="T6" fmla="*/ 3 w 6"/>
                <a:gd name="T7" fmla="*/ 1 h 7"/>
                <a:gd name="T8" fmla="*/ 5 w 6"/>
                <a:gd name="T9" fmla="*/ 1 h 7"/>
                <a:gd name="T10" fmla="*/ 6 w 6"/>
                <a:gd name="T11" fmla="*/ 3 h 7"/>
                <a:gd name="T12" fmla="*/ 3 w 6"/>
                <a:gd name="T13" fmla="*/ 7 h 7"/>
                <a:gd name="T14" fmla="*/ 2 w 6"/>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7">
                  <a:moveTo>
                    <a:pt x="2" y="7"/>
                  </a:moveTo>
                  <a:cubicBezTo>
                    <a:pt x="2" y="7"/>
                    <a:pt x="1" y="7"/>
                    <a:pt x="1" y="7"/>
                  </a:cubicBezTo>
                  <a:cubicBezTo>
                    <a:pt x="0" y="6"/>
                    <a:pt x="0" y="5"/>
                    <a:pt x="1" y="5"/>
                  </a:cubicBezTo>
                  <a:cubicBezTo>
                    <a:pt x="2" y="4"/>
                    <a:pt x="3" y="3"/>
                    <a:pt x="3" y="1"/>
                  </a:cubicBezTo>
                  <a:cubicBezTo>
                    <a:pt x="4" y="1"/>
                    <a:pt x="5" y="0"/>
                    <a:pt x="5" y="1"/>
                  </a:cubicBezTo>
                  <a:cubicBezTo>
                    <a:pt x="6" y="1"/>
                    <a:pt x="6" y="2"/>
                    <a:pt x="6" y="3"/>
                  </a:cubicBezTo>
                  <a:cubicBezTo>
                    <a:pt x="5" y="4"/>
                    <a:pt x="4" y="6"/>
                    <a:pt x="3" y="7"/>
                  </a:cubicBezTo>
                  <a:cubicBezTo>
                    <a:pt x="3" y="7"/>
                    <a:pt x="2" y="7"/>
                    <a:pt x="2" y="7"/>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6" name="Freeform 668">
              <a:extLst>
                <a:ext uri="{FF2B5EF4-FFF2-40B4-BE49-F238E27FC236}">
                  <a16:creationId xmlns:a16="http://schemas.microsoft.com/office/drawing/2014/main" id="{2285EF78-F30F-42CD-A5C1-EF579B54FF33}"/>
                </a:ext>
              </a:extLst>
            </p:cNvPr>
            <p:cNvSpPr>
              <a:spLocks/>
            </p:cNvSpPr>
            <p:nvPr/>
          </p:nvSpPr>
          <p:spPr bwMode="auto">
            <a:xfrm>
              <a:off x="5237182" y="5999826"/>
              <a:ext cx="75046" cy="15009"/>
            </a:xfrm>
            <a:custGeom>
              <a:avLst/>
              <a:gdLst>
                <a:gd name="T0" fmla="*/ 14 w 30"/>
                <a:gd name="T1" fmla="*/ 6 h 6"/>
                <a:gd name="T2" fmla="*/ 1 w 30"/>
                <a:gd name="T3" fmla="*/ 4 h 6"/>
                <a:gd name="T4" fmla="*/ 0 w 30"/>
                <a:gd name="T5" fmla="*/ 2 h 6"/>
                <a:gd name="T6" fmla="*/ 2 w 30"/>
                <a:gd name="T7" fmla="*/ 1 h 6"/>
                <a:gd name="T8" fmla="*/ 27 w 30"/>
                <a:gd name="T9" fmla="*/ 0 h 6"/>
                <a:gd name="T10" fmla="*/ 29 w 30"/>
                <a:gd name="T11" fmla="*/ 1 h 6"/>
                <a:gd name="T12" fmla="*/ 28 w 30"/>
                <a:gd name="T13" fmla="*/ 3 h 6"/>
                <a:gd name="T14" fmla="*/ 14 w 30"/>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6">
                  <a:moveTo>
                    <a:pt x="14" y="6"/>
                  </a:moveTo>
                  <a:cubicBezTo>
                    <a:pt x="7" y="6"/>
                    <a:pt x="1" y="4"/>
                    <a:pt x="1" y="4"/>
                  </a:cubicBezTo>
                  <a:cubicBezTo>
                    <a:pt x="0" y="4"/>
                    <a:pt x="0" y="3"/>
                    <a:pt x="0" y="2"/>
                  </a:cubicBezTo>
                  <a:cubicBezTo>
                    <a:pt x="0" y="1"/>
                    <a:pt x="1" y="1"/>
                    <a:pt x="2" y="1"/>
                  </a:cubicBezTo>
                  <a:cubicBezTo>
                    <a:pt x="2" y="1"/>
                    <a:pt x="16" y="5"/>
                    <a:pt x="27" y="0"/>
                  </a:cubicBezTo>
                  <a:cubicBezTo>
                    <a:pt x="28" y="0"/>
                    <a:pt x="29" y="0"/>
                    <a:pt x="29" y="1"/>
                  </a:cubicBezTo>
                  <a:cubicBezTo>
                    <a:pt x="30" y="2"/>
                    <a:pt x="29" y="3"/>
                    <a:pt x="28" y="3"/>
                  </a:cubicBezTo>
                  <a:cubicBezTo>
                    <a:pt x="24" y="5"/>
                    <a:pt x="19" y="6"/>
                    <a:pt x="14" y="6"/>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7" name="Freeform 669">
              <a:extLst>
                <a:ext uri="{FF2B5EF4-FFF2-40B4-BE49-F238E27FC236}">
                  <a16:creationId xmlns:a16="http://schemas.microsoft.com/office/drawing/2014/main" id="{4E50F650-B035-42F9-A6B8-9F1A2C00C3CF}"/>
                </a:ext>
              </a:extLst>
            </p:cNvPr>
            <p:cNvSpPr>
              <a:spLocks/>
            </p:cNvSpPr>
            <p:nvPr/>
          </p:nvSpPr>
          <p:spPr bwMode="auto">
            <a:xfrm>
              <a:off x="5473236" y="5744669"/>
              <a:ext cx="9551" cy="9551"/>
            </a:xfrm>
            <a:custGeom>
              <a:avLst/>
              <a:gdLst>
                <a:gd name="T0" fmla="*/ 4 w 4"/>
                <a:gd name="T1" fmla="*/ 0 h 4"/>
                <a:gd name="T2" fmla="*/ 2 w 4"/>
                <a:gd name="T3" fmla="*/ 4 h 4"/>
                <a:gd name="T4" fmla="*/ 4 w 4"/>
                <a:gd name="T5" fmla="*/ 0 h 4"/>
              </a:gdLst>
              <a:ahLst/>
              <a:cxnLst>
                <a:cxn ang="0">
                  <a:pos x="T0" y="T1"/>
                </a:cxn>
                <a:cxn ang="0">
                  <a:pos x="T2" y="T3"/>
                </a:cxn>
                <a:cxn ang="0">
                  <a:pos x="T4" y="T5"/>
                </a:cxn>
              </a:cxnLst>
              <a:rect l="0" t="0" r="r" b="b"/>
              <a:pathLst>
                <a:path w="4" h="4">
                  <a:moveTo>
                    <a:pt x="4" y="0"/>
                  </a:moveTo>
                  <a:cubicBezTo>
                    <a:pt x="2" y="4"/>
                    <a:pt x="2" y="4"/>
                    <a:pt x="2" y="4"/>
                  </a:cubicBezTo>
                  <a:cubicBezTo>
                    <a:pt x="2" y="4"/>
                    <a:pt x="0" y="1"/>
                    <a:pt x="4" y="0"/>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8" name="Freeform 670">
              <a:extLst>
                <a:ext uri="{FF2B5EF4-FFF2-40B4-BE49-F238E27FC236}">
                  <a16:creationId xmlns:a16="http://schemas.microsoft.com/office/drawing/2014/main" id="{AEA37AC0-2DD1-4D77-98B5-28705F996A52}"/>
                </a:ext>
              </a:extLst>
            </p:cNvPr>
            <p:cNvSpPr>
              <a:spLocks/>
            </p:cNvSpPr>
            <p:nvPr/>
          </p:nvSpPr>
          <p:spPr bwMode="auto">
            <a:xfrm>
              <a:off x="5455498" y="5731025"/>
              <a:ext cx="69588" cy="35476"/>
            </a:xfrm>
            <a:custGeom>
              <a:avLst/>
              <a:gdLst>
                <a:gd name="T0" fmla="*/ 27 w 28"/>
                <a:gd name="T1" fmla="*/ 0 h 14"/>
                <a:gd name="T2" fmla="*/ 10 w 28"/>
                <a:gd name="T3" fmla="*/ 12 h 14"/>
                <a:gd name="T4" fmla="*/ 0 w 28"/>
                <a:gd name="T5" fmla="*/ 13 h 14"/>
                <a:gd name="T6" fmla="*/ 13 w 28"/>
                <a:gd name="T7" fmla="*/ 14 h 14"/>
                <a:gd name="T8" fmla="*/ 16 w 28"/>
                <a:gd name="T9" fmla="*/ 13 h 14"/>
                <a:gd name="T10" fmla="*/ 28 w 28"/>
                <a:gd name="T11" fmla="*/ 1 h 14"/>
                <a:gd name="T12" fmla="*/ 27 w 2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8" h="14">
                  <a:moveTo>
                    <a:pt x="27" y="0"/>
                  </a:moveTo>
                  <a:cubicBezTo>
                    <a:pt x="10" y="12"/>
                    <a:pt x="10" y="12"/>
                    <a:pt x="10" y="12"/>
                  </a:cubicBezTo>
                  <a:cubicBezTo>
                    <a:pt x="0" y="13"/>
                    <a:pt x="0" y="13"/>
                    <a:pt x="0" y="13"/>
                  </a:cubicBezTo>
                  <a:cubicBezTo>
                    <a:pt x="13" y="14"/>
                    <a:pt x="13" y="14"/>
                    <a:pt x="13" y="14"/>
                  </a:cubicBezTo>
                  <a:cubicBezTo>
                    <a:pt x="14" y="14"/>
                    <a:pt x="15" y="14"/>
                    <a:pt x="16" y="13"/>
                  </a:cubicBezTo>
                  <a:cubicBezTo>
                    <a:pt x="28" y="1"/>
                    <a:pt x="28" y="1"/>
                    <a:pt x="28" y="1"/>
                  </a:cubicBezTo>
                  <a:lnTo>
                    <a:pt x="27"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9" name="Freeform 671">
              <a:extLst>
                <a:ext uri="{FF2B5EF4-FFF2-40B4-BE49-F238E27FC236}">
                  <a16:creationId xmlns:a16="http://schemas.microsoft.com/office/drawing/2014/main" id="{6B63890C-886B-4874-A35F-A876E6AD8E34}"/>
                </a:ext>
              </a:extLst>
            </p:cNvPr>
            <p:cNvSpPr>
              <a:spLocks/>
            </p:cNvSpPr>
            <p:nvPr/>
          </p:nvSpPr>
          <p:spPr bwMode="auto">
            <a:xfrm>
              <a:off x="5219444" y="5733754"/>
              <a:ext cx="125531" cy="42299"/>
            </a:xfrm>
            <a:custGeom>
              <a:avLst/>
              <a:gdLst>
                <a:gd name="T0" fmla="*/ 48 w 50"/>
                <a:gd name="T1" fmla="*/ 0 h 17"/>
                <a:gd name="T2" fmla="*/ 31 w 50"/>
                <a:gd name="T3" fmla="*/ 13 h 17"/>
                <a:gd name="T4" fmla="*/ 28 w 50"/>
                <a:gd name="T5" fmla="*/ 14 h 17"/>
                <a:gd name="T6" fmla="*/ 0 w 50"/>
                <a:gd name="T7" fmla="*/ 15 h 17"/>
                <a:gd name="T8" fmla="*/ 3 w 50"/>
                <a:gd name="T9" fmla="*/ 16 h 17"/>
                <a:gd name="T10" fmla="*/ 30 w 50"/>
                <a:gd name="T11" fmla="*/ 17 h 17"/>
                <a:gd name="T12" fmla="*/ 33 w 50"/>
                <a:gd name="T13" fmla="*/ 16 h 17"/>
                <a:gd name="T14" fmla="*/ 50 w 50"/>
                <a:gd name="T15" fmla="*/ 2 h 17"/>
                <a:gd name="T16" fmla="*/ 48 w 50"/>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7">
                  <a:moveTo>
                    <a:pt x="48" y="0"/>
                  </a:moveTo>
                  <a:cubicBezTo>
                    <a:pt x="31" y="13"/>
                    <a:pt x="31" y="13"/>
                    <a:pt x="31" y="13"/>
                  </a:cubicBezTo>
                  <a:cubicBezTo>
                    <a:pt x="30" y="14"/>
                    <a:pt x="29" y="14"/>
                    <a:pt x="28" y="14"/>
                  </a:cubicBezTo>
                  <a:cubicBezTo>
                    <a:pt x="0" y="15"/>
                    <a:pt x="0" y="15"/>
                    <a:pt x="0" y="15"/>
                  </a:cubicBezTo>
                  <a:cubicBezTo>
                    <a:pt x="3" y="16"/>
                    <a:pt x="3" y="16"/>
                    <a:pt x="3" y="16"/>
                  </a:cubicBezTo>
                  <a:cubicBezTo>
                    <a:pt x="30" y="17"/>
                    <a:pt x="30" y="17"/>
                    <a:pt x="30" y="17"/>
                  </a:cubicBezTo>
                  <a:cubicBezTo>
                    <a:pt x="31" y="17"/>
                    <a:pt x="32" y="17"/>
                    <a:pt x="33" y="16"/>
                  </a:cubicBezTo>
                  <a:cubicBezTo>
                    <a:pt x="50" y="2"/>
                    <a:pt x="50" y="2"/>
                    <a:pt x="50" y="2"/>
                  </a:cubicBezTo>
                  <a:lnTo>
                    <a:pt x="48" y="0"/>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0" name="Oval 672">
              <a:extLst>
                <a:ext uri="{FF2B5EF4-FFF2-40B4-BE49-F238E27FC236}">
                  <a16:creationId xmlns:a16="http://schemas.microsoft.com/office/drawing/2014/main" id="{0882BFC5-B09D-49D1-97EB-E51404D32912}"/>
                </a:ext>
              </a:extLst>
            </p:cNvPr>
            <p:cNvSpPr>
              <a:spLocks noChangeArrowheads="1"/>
            </p:cNvSpPr>
            <p:nvPr/>
          </p:nvSpPr>
          <p:spPr bwMode="auto">
            <a:xfrm>
              <a:off x="5335424" y="5736483"/>
              <a:ext cx="4093" cy="5458"/>
            </a:xfrm>
            <a:prstGeom prst="ellipse">
              <a:avLst/>
            </a:pr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1" name="Freeform 673">
              <a:extLst>
                <a:ext uri="{FF2B5EF4-FFF2-40B4-BE49-F238E27FC236}">
                  <a16:creationId xmlns:a16="http://schemas.microsoft.com/office/drawing/2014/main" id="{72E9784D-B502-4BA8-9B66-FC0B5BF29A5C}"/>
                </a:ext>
              </a:extLst>
            </p:cNvPr>
            <p:cNvSpPr>
              <a:spLocks/>
            </p:cNvSpPr>
            <p:nvPr/>
          </p:nvSpPr>
          <p:spPr bwMode="auto">
            <a:xfrm>
              <a:off x="5237182" y="5741940"/>
              <a:ext cx="20467" cy="6822"/>
            </a:xfrm>
            <a:custGeom>
              <a:avLst/>
              <a:gdLst>
                <a:gd name="T0" fmla="*/ 8 w 8"/>
                <a:gd name="T1" fmla="*/ 3 h 3"/>
                <a:gd name="T2" fmla="*/ 0 w 8"/>
                <a:gd name="T3" fmla="*/ 2 h 3"/>
                <a:gd name="T4" fmla="*/ 2 w 8"/>
                <a:gd name="T5" fmla="*/ 0 h 3"/>
                <a:gd name="T6" fmla="*/ 8 w 8"/>
                <a:gd name="T7" fmla="*/ 3 h 3"/>
              </a:gdLst>
              <a:ahLst/>
              <a:cxnLst>
                <a:cxn ang="0">
                  <a:pos x="T0" y="T1"/>
                </a:cxn>
                <a:cxn ang="0">
                  <a:pos x="T2" y="T3"/>
                </a:cxn>
                <a:cxn ang="0">
                  <a:pos x="T4" y="T5"/>
                </a:cxn>
                <a:cxn ang="0">
                  <a:pos x="T6" y="T7"/>
                </a:cxn>
              </a:cxnLst>
              <a:rect l="0" t="0" r="r" b="b"/>
              <a:pathLst>
                <a:path w="8" h="3">
                  <a:moveTo>
                    <a:pt x="8" y="3"/>
                  </a:moveTo>
                  <a:cubicBezTo>
                    <a:pt x="0" y="2"/>
                    <a:pt x="0" y="2"/>
                    <a:pt x="0" y="2"/>
                  </a:cubicBezTo>
                  <a:cubicBezTo>
                    <a:pt x="2" y="0"/>
                    <a:pt x="2" y="0"/>
                    <a:pt x="2" y="0"/>
                  </a:cubicBezTo>
                  <a:cubicBezTo>
                    <a:pt x="2" y="0"/>
                    <a:pt x="5" y="1"/>
                    <a:pt x="8" y="3"/>
                  </a:cubicBez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2" name="Freeform 674">
              <a:extLst>
                <a:ext uri="{FF2B5EF4-FFF2-40B4-BE49-F238E27FC236}">
                  <a16:creationId xmlns:a16="http://schemas.microsoft.com/office/drawing/2014/main" id="{52423193-CBF9-4A84-A3F7-7502DFD25518}"/>
                </a:ext>
              </a:extLst>
            </p:cNvPr>
            <p:cNvSpPr>
              <a:spLocks/>
            </p:cNvSpPr>
            <p:nvPr/>
          </p:nvSpPr>
          <p:spPr bwMode="auto">
            <a:xfrm>
              <a:off x="5194884" y="5912499"/>
              <a:ext cx="66859" cy="99606"/>
            </a:xfrm>
            <a:custGeom>
              <a:avLst/>
              <a:gdLst>
                <a:gd name="T0" fmla="*/ 10 w 27"/>
                <a:gd name="T1" fmla="*/ 35 h 40"/>
                <a:gd name="T2" fmla="*/ 8 w 27"/>
                <a:gd name="T3" fmla="*/ 35 h 40"/>
                <a:gd name="T4" fmla="*/ 0 w 27"/>
                <a:gd name="T5" fmla="*/ 32 h 40"/>
                <a:gd name="T6" fmla="*/ 2 w 27"/>
                <a:gd name="T7" fmla="*/ 35 h 40"/>
                <a:gd name="T8" fmla="*/ 8 w 27"/>
                <a:gd name="T9" fmla="*/ 38 h 40"/>
                <a:gd name="T10" fmla="*/ 15 w 27"/>
                <a:gd name="T11" fmla="*/ 36 h 40"/>
                <a:gd name="T12" fmla="*/ 26 w 27"/>
                <a:gd name="T13" fmla="*/ 10 h 40"/>
                <a:gd name="T14" fmla="*/ 26 w 27"/>
                <a:gd name="T15" fmla="*/ 5 h 40"/>
                <a:gd name="T16" fmla="*/ 26 w 27"/>
                <a:gd name="T17" fmla="*/ 5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9" y="35"/>
                    <a:pt x="9" y="36"/>
                    <a:pt x="8" y="35"/>
                  </a:cubicBezTo>
                  <a:cubicBezTo>
                    <a:pt x="0" y="32"/>
                    <a:pt x="0" y="32"/>
                    <a:pt x="0" y="32"/>
                  </a:cubicBezTo>
                  <a:cubicBezTo>
                    <a:pt x="0" y="33"/>
                    <a:pt x="1" y="34"/>
                    <a:pt x="2" y="35"/>
                  </a:cubicBezTo>
                  <a:cubicBezTo>
                    <a:pt x="8" y="38"/>
                    <a:pt x="8" y="38"/>
                    <a:pt x="8" y="38"/>
                  </a:cubicBezTo>
                  <a:cubicBezTo>
                    <a:pt x="11" y="40"/>
                    <a:pt x="14" y="39"/>
                    <a:pt x="15" y="36"/>
                  </a:cubicBezTo>
                  <a:cubicBezTo>
                    <a:pt x="26" y="10"/>
                    <a:pt x="26" y="10"/>
                    <a:pt x="26" y="10"/>
                  </a:cubicBezTo>
                  <a:cubicBezTo>
                    <a:pt x="27" y="8"/>
                    <a:pt x="27" y="7"/>
                    <a:pt x="26" y="5"/>
                  </a:cubicBezTo>
                  <a:cubicBezTo>
                    <a:pt x="26" y="5"/>
                    <a:pt x="26" y="5"/>
                    <a:pt x="26" y="5"/>
                  </a:cubicBezTo>
                  <a:cubicBezTo>
                    <a:pt x="26" y="3"/>
                    <a:pt x="26" y="1"/>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grpSp>
      <p:sp>
        <p:nvSpPr>
          <p:cNvPr id="4" name="Rectangle: Rounded Corners 3">
            <a:extLst>
              <a:ext uri="{FF2B5EF4-FFF2-40B4-BE49-F238E27FC236}">
                <a16:creationId xmlns:a16="http://schemas.microsoft.com/office/drawing/2014/main" id="{EFFC977F-4170-43AD-8853-E3BC9FC657EC}"/>
              </a:ext>
            </a:extLst>
          </p:cNvPr>
          <p:cNvSpPr/>
          <p:nvPr/>
        </p:nvSpPr>
        <p:spPr bwMode="auto">
          <a:xfrm>
            <a:off x="118359" y="4860574"/>
            <a:ext cx="1637042"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A)</a:t>
            </a:r>
          </a:p>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100TB</a:t>
            </a:r>
          </a:p>
        </p:txBody>
      </p:sp>
      <p:sp>
        <p:nvSpPr>
          <p:cNvPr id="5" name="Rectangle: Rounded Corners 4">
            <a:extLst>
              <a:ext uri="{FF2B5EF4-FFF2-40B4-BE49-F238E27FC236}">
                <a16:creationId xmlns:a16="http://schemas.microsoft.com/office/drawing/2014/main" id="{60CCA075-16B9-4F85-95CF-C6AB1457EB94}"/>
              </a:ext>
            </a:extLst>
          </p:cNvPr>
          <p:cNvSpPr/>
          <p:nvPr/>
        </p:nvSpPr>
        <p:spPr bwMode="auto">
          <a:xfrm>
            <a:off x="1823200" y="4860574"/>
            <a:ext cx="1637042"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B)</a:t>
            </a:r>
          </a:p>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1PB</a:t>
            </a:r>
          </a:p>
        </p:txBody>
      </p:sp>
      <p:sp>
        <p:nvSpPr>
          <p:cNvPr id="6" name="Rectangle: Rounded Corners 5">
            <a:extLst>
              <a:ext uri="{FF2B5EF4-FFF2-40B4-BE49-F238E27FC236}">
                <a16:creationId xmlns:a16="http://schemas.microsoft.com/office/drawing/2014/main" id="{1A3F1CFF-954F-40B4-BF4D-41A19EFFC9C0}"/>
              </a:ext>
            </a:extLst>
          </p:cNvPr>
          <p:cNvSpPr/>
          <p:nvPr/>
        </p:nvSpPr>
        <p:spPr bwMode="auto">
          <a:xfrm>
            <a:off x="3528041" y="4860574"/>
            <a:ext cx="1637042"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C)</a:t>
            </a:r>
          </a:p>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10PB</a:t>
            </a:r>
          </a:p>
        </p:txBody>
      </p:sp>
    </p:spTree>
    <p:extLst>
      <p:ext uri="{BB962C8B-B14F-4D97-AF65-F5344CB8AC3E}">
        <p14:creationId xmlns:p14="http://schemas.microsoft.com/office/powerpoint/2010/main" val="2279093434"/>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E0DD-B5C0-42BD-AD53-C285EF2A376F}"/>
              </a:ext>
            </a:extLst>
          </p:cNvPr>
          <p:cNvSpPr>
            <a:spLocks noGrp="1"/>
          </p:cNvSpPr>
          <p:nvPr>
            <p:ph type="title"/>
          </p:nvPr>
        </p:nvSpPr>
        <p:spPr>
          <a:xfrm>
            <a:off x="585764" y="2579749"/>
            <a:ext cx="2033814" cy="553982"/>
          </a:xfrm>
        </p:spPr>
        <p:txBody>
          <a:bodyPr/>
          <a:lstStyle/>
          <a:p>
            <a:r>
              <a:rPr lang="en-US" dirty="0"/>
              <a:t>Pop Quiz</a:t>
            </a:r>
          </a:p>
        </p:txBody>
      </p:sp>
      <p:sp>
        <p:nvSpPr>
          <p:cNvPr id="3" name="Text Placeholder 2">
            <a:extLst>
              <a:ext uri="{FF2B5EF4-FFF2-40B4-BE49-F238E27FC236}">
                <a16:creationId xmlns:a16="http://schemas.microsoft.com/office/drawing/2014/main" id="{719A5F27-4C6F-40AD-8655-81C0D6D686A0}"/>
              </a:ext>
            </a:extLst>
          </p:cNvPr>
          <p:cNvSpPr>
            <a:spLocks noGrp="1"/>
          </p:cNvSpPr>
          <p:nvPr>
            <p:ph type="body" sz="quarter" idx="10"/>
          </p:nvPr>
        </p:nvSpPr>
        <p:spPr>
          <a:xfrm>
            <a:off x="585765" y="3535511"/>
            <a:ext cx="4565059" cy="615553"/>
          </a:xfrm>
        </p:spPr>
        <p:txBody>
          <a:bodyPr/>
          <a:lstStyle/>
          <a:p>
            <a:r>
              <a:rPr lang="en-US" dirty="0"/>
              <a:t>What’s the largest scale TPC-H workload SQL Serverless has successfully run?</a:t>
            </a:r>
          </a:p>
        </p:txBody>
      </p:sp>
      <p:grpSp>
        <p:nvGrpSpPr>
          <p:cNvPr id="115" name="Group 114">
            <a:extLst>
              <a:ext uri="{FF2B5EF4-FFF2-40B4-BE49-F238E27FC236}">
                <a16:creationId xmlns:a16="http://schemas.microsoft.com/office/drawing/2014/main" id="{A1035425-A41A-48BB-B83C-A2E4CACAEA59}"/>
              </a:ext>
            </a:extLst>
          </p:cNvPr>
          <p:cNvGrpSpPr/>
          <p:nvPr/>
        </p:nvGrpSpPr>
        <p:grpSpPr>
          <a:xfrm>
            <a:off x="2488845" y="2513989"/>
            <a:ext cx="703664" cy="703664"/>
            <a:chOff x="2470513" y="2378140"/>
            <a:chExt cx="933687" cy="933687"/>
          </a:xfrm>
        </p:grpSpPr>
        <p:sp>
          <p:nvSpPr>
            <p:cNvPr id="9" name="Oval 8">
              <a:extLst>
                <a:ext uri="{FF2B5EF4-FFF2-40B4-BE49-F238E27FC236}">
                  <a16:creationId xmlns:a16="http://schemas.microsoft.com/office/drawing/2014/main" id="{60CB7193-285B-44C5-923E-CFF3A02BDBD7}"/>
                </a:ext>
              </a:extLst>
            </p:cNvPr>
            <p:cNvSpPr/>
            <p:nvPr/>
          </p:nvSpPr>
          <p:spPr bwMode="auto">
            <a:xfrm>
              <a:off x="2470513" y="2378140"/>
              <a:ext cx="933687" cy="933687"/>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51" rIns="0" bIns="47551" numCol="1" rtlCol="0" anchor="ctr" anchorCtr="0" compatLnSpc="1">
              <a:prstTxWarp prst="textNoShape">
                <a:avLst/>
              </a:prstTxWarp>
            </a:bodyPr>
            <a:lstStyle/>
            <a:p>
              <a:pPr algn="ctr" defTabSz="950663" fontAlgn="base">
                <a:spcBef>
                  <a:spcPct val="0"/>
                </a:spcBef>
                <a:spcAft>
                  <a:spcPct val="0"/>
                </a:spcAft>
                <a:defRPr/>
              </a:pPr>
              <a:endParaRPr lang="en-US" sz="2040" kern="0" dirty="0">
                <a:gradFill>
                  <a:gsLst>
                    <a:gs pos="0">
                      <a:srgbClr val="FFFFFF"/>
                    </a:gs>
                    <a:gs pos="100000">
                      <a:srgbClr val="FFFFFF"/>
                    </a:gs>
                  </a:gsLst>
                  <a:lin ang="5400000" scaled="0"/>
                </a:gradFill>
                <a:latin typeface="Segoe UI Semilight"/>
              </a:endParaRPr>
            </a:p>
          </p:txBody>
        </p:sp>
        <p:sp>
          <p:nvSpPr>
            <p:cNvPr id="11" name="Freeform: Shape 10">
              <a:extLst>
                <a:ext uri="{FF2B5EF4-FFF2-40B4-BE49-F238E27FC236}">
                  <a16:creationId xmlns:a16="http://schemas.microsoft.com/office/drawing/2014/main" id="{96030A08-D618-4B8E-AFD7-997C4DFB56E1}"/>
                </a:ext>
              </a:extLst>
            </p:cNvPr>
            <p:cNvSpPr/>
            <p:nvPr/>
          </p:nvSpPr>
          <p:spPr bwMode="auto">
            <a:xfrm>
              <a:off x="2575510" y="3038226"/>
              <a:ext cx="723693" cy="229372"/>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68" tIns="149175" rIns="186468" bIns="149175"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2" name="Graphic 146">
              <a:extLst>
                <a:ext uri="{FF2B5EF4-FFF2-40B4-BE49-F238E27FC236}">
                  <a16:creationId xmlns:a16="http://schemas.microsoft.com/office/drawing/2014/main" id="{4D8BC4DA-6384-4FBF-9B3C-C3E07CD45882}"/>
                </a:ext>
              </a:extLst>
            </p:cNvPr>
            <p:cNvGrpSpPr/>
            <p:nvPr/>
          </p:nvGrpSpPr>
          <p:grpSpPr>
            <a:xfrm>
              <a:off x="2808080" y="2600140"/>
              <a:ext cx="258552" cy="503496"/>
              <a:chOff x="5767390" y="4295776"/>
              <a:chExt cx="401079" cy="781050"/>
            </a:xfrm>
          </p:grpSpPr>
          <p:sp>
            <p:nvSpPr>
              <p:cNvPr id="13" name="Freeform: Shape 12">
                <a:extLst>
                  <a:ext uri="{FF2B5EF4-FFF2-40B4-BE49-F238E27FC236}">
                    <a16:creationId xmlns:a16="http://schemas.microsoft.com/office/drawing/2014/main" id="{B72C69A0-A632-4572-9984-3BD416964651}"/>
                  </a:ext>
                </a:extLst>
              </p:cNvPr>
              <p:cNvSpPr/>
              <p:nvPr/>
            </p:nvSpPr>
            <p:spPr>
              <a:xfrm>
                <a:off x="5751558" y="4279944"/>
                <a:ext cx="422188" cy="802159"/>
              </a:xfrm>
              <a:custGeom>
                <a:avLst/>
                <a:gdLst/>
                <a:ahLst/>
                <a:cxnLst/>
                <a:rect l="0" t="0" r="0" b="0"/>
                <a:pathLst>
                  <a:path w="422188" h="802159">
                    <a:moveTo>
                      <a:pt x="182597" y="792660"/>
                    </a:moveTo>
                    <a:lnTo>
                      <a:pt x="182597" y="245925"/>
                    </a:lnTo>
                    <a:cubicBezTo>
                      <a:pt x="157265" y="260702"/>
                      <a:pt x="131934" y="271257"/>
                      <a:pt x="106603" y="279700"/>
                    </a:cubicBezTo>
                    <a:cubicBezTo>
                      <a:pt x="79160" y="286033"/>
                      <a:pt x="49607" y="292366"/>
                      <a:pt x="15832" y="294477"/>
                    </a:cubicBezTo>
                    <a:lnTo>
                      <a:pt x="15832" y="125601"/>
                    </a:lnTo>
                    <a:cubicBezTo>
                      <a:pt x="64384" y="117158"/>
                      <a:pt x="108714" y="104492"/>
                      <a:pt x="148821" y="87604"/>
                    </a:cubicBezTo>
                    <a:cubicBezTo>
                      <a:pt x="188929" y="70717"/>
                      <a:pt x="231148" y="45385"/>
                      <a:pt x="275478" y="15832"/>
                    </a:cubicBezTo>
                    <a:lnTo>
                      <a:pt x="408467" y="15832"/>
                    </a:lnTo>
                    <a:lnTo>
                      <a:pt x="408467" y="792660"/>
                    </a:lnTo>
                    <a:lnTo>
                      <a:pt x="182597" y="792660"/>
                    </a:lnTo>
                    <a:close/>
                  </a:path>
                </a:pathLst>
              </a:custGeom>
              <a:solidFill>
                <a:schemeClr val="bg1"/>
              </a:solidFill>
              <a:ln w="9525" cap="flat">
                <a:noFill/>
                <a:prstDash val="solid"/>
                <a:miter/>
              </a:ln>
            </p:spPr>
            <p:txBody>
              <a:bodyPr/>
              <a:lstStyle/>
              <a:p>
                <a:pPr defTabSz="932026">
                  <a:defRPr/>
                </a:pPr>
                <a:endParaRPr lang="en-US" sz="1764" dirty="0">
                  <a:solidFill>
                    <a:srgbClr val="353535"/>
                  </a:solidFill>
                  <a:latin typeface="Segoe UI Semilight"/>
                </a:endParaRPr>
              </a:p>
            </p:txBody>
          </p:sp>
          <p:sp>
            <p:nvSpPr>
              <p:cNvPr id="14" name="Freeform: Shape 13">
                <a:extLst>
                  <a:ext uri="{FF2B5EF4-FFF2-40B4-BE49-F238E27FC236}">
                    <a16:creationId xmlns:a16="http://schemas.microsoft.com/office/drawing/2014/main" id="{CD5344D7-4A35-49AB-A340-A9982B45EFC2}"/>
                  </a:ext>
                </a:extLst>
              </p:cNvPr>
              <p:cNvSpPr/>
              <p:nvPr/>
            </p:nvSpPr>
            <p:spPr>
              <a:xfrm>
                <a:off x="6038646" y="4279944"/>
                <a:ext cx="126657" cy="802159"/>
              </a:xfrm>
              <a:custGeom>
                <a:avLst/>
                <a:gdLst/>
                <a:ahLst/>
                <a:cxnLst/>
                <a:rect l="0" t="0" r="0" b="0"/>
                <a:pathLst>
                  <a:path w="126656" h="802159">
                    <a:moveTo>
                      <a:pt x="15832" y="15832"/>
                    </a:moveTo>
                    <a:lnTo>
                      <a:pt x="119268" y="15832"/>
                    </a:lnTo>
                    <a:lnTo>
                      <a:pt x="119268" y="792660"/>
                    </a:lnTo>
                    <a:lnTo>
                      <a:pt x="24276" y="792660"/>
                    </a:lnTo>
                    <a:lnTo>
                      <a:pt x="15832" y="15832"/>
                    </a:lnTo>
                    <a:close/>
                  </a:path>
                </a:pathLst>
              </a:custGeom>
              <a:solidFill>
                <a:schemeClr val="bg1">
                  <a:lumMod val="65000"/>
                </a:schemeClr>
              </a:solidFill>
              <a:ln w="9525" cap="flat">
                <a:noFill/>
                <a:prstDash val="solid"/>
                <a:miter/>
              </a:ln>
            </p:spPr>
            <p:txBody>
              <a:bodyPr/>
              <a:lstStyle/>
              <a:p>
                <a:pPr defTabSz="932026">
                  <a:defRPr/>
                </a:pPr>
                <a:endParaRPr lang="en-US" sz="1764" dirty="0">
                  <a:solidFill>
                    <a:srgbClr val="353535"/>
                  </a:solidFill>
                  <a:latin typeface="Segoe UI Semilight"/>
                </a:endParaRPr>
              </a:p>
            </p:txBody>
          </p:sp>
        </p:grpSp>
      </p:grpSp>
      <p:grpSp>
        <p:nvGrpSpPr>
          <p:cNvPr id="46" name="Group 45">
            <a:extLst>
              <a:ext uri="{FF2B5EF4-FFF2-40B4-BE49-F238E27FC236}">
                <a16:creationId xmlns:a16="http://schemas.microsoft.com/office/drawing/2014/main" id="{DD717065-3BFA-402E-95AC-68DDA2860329}"/>
              </a:ext>
            </a:extLst>
          </p:cNvPr>
          <p:cNvGrpSpPr/>
          <p:nvPr/>
        </p:nvGrpSpPr>
        <p:grpSpPr>
          <a:xfrm>
            <a:off x="5343389" y="1789680"/>
            <a:ext cx="6846883" cy="3278642"/>
            <a:chOff x="4635450" y="5527718"/>
            <a:chExt cx="1309893" cy="623564"/>
          </a:xfrm>
        </p:grpSpPr>
        <p:sp>
          <p:nvSpPr>
            <p:cNvPr id="47" name="Rectangle 609">
              <a:extLst>
                <a:ext uri="{FF2B5EF4-FFF2-40B4-BE49-F238E27FC236}">
                  <a16:creationId xmlns:a16="http://schemas.microsoft.com/office/drawing/2014/main" id="{2CB0D1E2-071D-402F-A42E-99E7B84F3D2E}"/>
                </a:ext>
              </a:extLst>
            </p:cNvPr>
            <p:cNvSpPr>
              <a:spLocks noChangeArrowheads="1"/>
            </p:cNvSpPr>
            <p:nvPr/>
          </p:nvSpPr>
          <p:spPr bwMode="auto">
            <a:xfrm>
              <a:off x="4635450" y="5527718"/>
              <a:ext cx="1309893" cy="623564"/>
            </a:xfrm>
            <a:prstGeom prst="rect">
              <a:avLst/>
            </a:prstGeom>
            <a:solidFill>
              <a:srgbClr val="459B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48" name="Freeform 610">
              <a:extLst>
                <a:ext uri="{FF2B5EF4-FFF2-40B4-BE49-F238E27FC236}">
                  <a16:creationId xmlns:a16="http://schemas.microsoft.com/office/drawing/2014/main" id="{208A5551-E8CD-4FCD-9F56-F5D8B3732237}"/>
                </a:ext>
              </a:extLst>
            </p:cNvPr>
            <p:cNvSpPr>
              <a:spLocks/>
            </p:cNvSpPr>
            <p:nvPr/>
          </p:nvSpPr>
          <p:spPr bwMode="auto">
            <a:xfrm>
              <a:off x="4636814" y="5904313"/>
              <a:ext cx="387510" cy="246969"/>
            </a:xfrm>
            <a:custGeom>
              <a:avLst/>
              <a:gdLst>
                <a:gd name="T0" fmla="*/ 124 w 154"/>
                <a:gd name="T1" fmla="*/ 53 h 98"/>
                <a:gd name="T2" fmla="*/ 110 w 154"/>
                <a:gd name="T3" fmla="*/ 56 h 98"/>
                <a:gd name="T4" fmla="*/ 54 w 154"/>
                <a:gd name="T5" fmla="*/ 0 h 98"/>
                <a:gd name="T6" fmla="*/ 0 w 154"/>
                <a:gd name="T7" fmla="*/ 39 h 98"/>
                <a:gd name="T8" fmla="*/ 0 w 154"/>
                <a:gd name="T9" fmla="*/ 98 h 98"/>
                <a:gd name="T10" fmla="*/ 150 w 154"/>
                <a:gd name="T11" fmla="*/ 98 h 98"/>
                <a:gd name="T12" fmla="*/ 154 w 154"/>
                <a:gd name="T13" fmla="*/ 83 h 98"/>
                <a:gd name="T14" fmla="*/ 124 w 154"/>
                <a:gd name="T15" fmla="*/ 53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4" h="98">
                  <a:moveTo>
                    <a:pt x="124" y="53"/>
                  </a:moveTo>
                  <a:cubicBezTo>
                    <a:pt x="119" y="53"/>
                    <a:pt x="114" y="54"/>
                    <a:pt x="110" y="56"/>
                  </a:cubicBezTo>
                  <a:cubicBezTo>
                    <a:pt x="110" y="25"/>
                    <a:pt x="85" y="0"/>
                    <a:pt x="54" y="0"/>
                  </a:cubicBezTo>
                  <a:cubicBezTo>
                    <a:pt x="29" y="0"/>
                    <a:pt x="8" y="16"/>
                    <a:pt x="0" y="39"/>
                  </a:cubicBezTo>
                  <a:cubicBezTo>
                    <a:pt x="0" y="98"/>
                    <a:pt x="0" y="98"/>
                    <a:pt x="0" y="98"/>
                  </a:cubicBezTo>
                  <a:cubicBezTo>
                    <a:pt x="150" y="98"/>
                    <a:pt x="150" y="98"/>
                    <a:pt x="150" y="98"/>
                  </a:cubicBezTo>
                  <a:cubicBezTo>
                    <a:pt x="153" y="94"/>
                    <a:pt x="154" y="89"/>
                    <a:pt x="154" y="83"/>
                  </a:cubicBezTo>
                  <a:cubicBezTo>
                    <a:pt x="154" y="66"/>
                    <a:pt x="140" y="53"/>
                    <a:pt x="124" y="53"/>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49" name="Freeform 611">
              <a:extLst>
                <a:ext uri="{FF2B5EF4-FFF2-40B4-BE49-F238E27FC236}">
                  <a16:creationId xmlns:a16="http://schemas.microsoft.com/office/drawing/2014/main" id="{977AEE36-1425-4395-B015-10432D518F0D}"/>
                </a:ext>
              </a:extLst>
            </p:cNvPr>
            <p:cNvSpPr>
              <a:spLocks/>
            </p:cNvSpPr>
            <p:nvPr/>
          </p:nvSpPr>
          <p:spPr bwMode="auto">
            <a:xfrm>
              <a:off x="5671084" y="5894761"/>
              <a:ext cx="215587" cy="107793"/>
            </a:xfrm>
            <a:custGeom>
              <a:avLst/>
              <a:gdLst>
                <a:gd name="T0" fmla="*/ 78 w 86"/>
                <a:gd name="T1" fmla="*/ 26 h 43"/>
                <a:gd name="T2" fmla="*/ 75 w 86"/>
                <a:gd name="T3" fmla="*/ 26 h 43"/>
                <a:gd name="T4" fmla="*/ 75 w 86"/>
                <a:gd name="T5" fmla="*/ 21 h 43"/>
                <a:gd name="T6" fmla="*/ 53 w 86"/>
                <a:gd name="T7" fmla="*/ 0 h 43"/>
                <a:gd name="T8" fmla="*/ 32 w 86"/>
                <a:gd name="T9" fmla="*/ 19 h 43"/>
                <a:gd name="T10" fmla="*/ 24 w 86"/>
                <a:gd name="T11" fmla="*/ 17 h 43"/>
                <a:gd name="T12" fmla="*/ 11 w 86"/>
                <a:gd name="T13" fmla="*/ 29 h 43"/>
                <a:gd name="T14" fmla="*/ 7 w 86"/>
                <a:gd name="T15" fmla="*/ 28 h 43"/>
                <a:gd name="T16" fmla="*/ 0 w 86"/>
                <a:gd name="T17" fmla="*/ 36 h 43"/>
                <a:gd name="T18" fmla="*/ 7 w 86"/>
                <a:gd name="T19" fmla="*/ 43 h 43"/>
                <a:gd name="T20" fmla="*/ 78 w 86"/>
                <a:gd name="T21" fmla="*/ 43 h 43"/>
                <a:gd name="T22" fmla="*/ 86 w 86"/>
                <a:gd name="T23" fmla="*/ 34 h 43"/>
                <a:gd name="T24" fmla="*/ 78 w 86"/>
                <a:gd name="T25"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43">
                  <a:moveTo>
                    <a:pt x="78" y="26"/>
                  </a:moveTo>
                  <a:cubicBezTo>
                    <a:pt x="76" y="26"/>
                    <a:pt x="75" y="26"/>
                    <a:pt x="75" y="26"/>
                  </a:cubicBezTo>
                  <a:cubicBezTo>
                    <a:pt x="75" y="25"/>
                    <a:pt x="75" y="23"/>
                    <a:pt x="75" y="21"/>
                  </a:cubicBezTo>
                  <a:cubicBezTo>
                    <a:pt x="75" y="9"/>
                    <a:pt x="65" y="0"/>
                    <a:pt x="53" y="0"/>
                  </a:cubicBezTo>
                  <a:cubicBezTo>
                    <a:pt x="42" y="0"/>
                    <a:pt x="33" y="8"/>
                    <a:pt x="32" y="19"/>
                  </a:cubicBezTo>
                  <a:cubicBezTo>
                    <a:pt x="30" y="17"/>
                    <a:pt x="27" y="17"/>
                    <a:pt x="24" y="17"/>
                  </a:cubicBezTo>
                  <a:cubicBezTo>
                    <a:pt x="17" y="17"/>
                    <a:pt x="11" y="22"/>
                    <a:pt x="11" y="29"/>
                  </a:cubicBezTo>
                  <a:cubicBezTo>
                    <a:pt x="10" y="29"/>
                    <a:pt x="9" y="28"/>
                    <a:pt x="7" y="28"/>
                  </a:cubicBezTo>
                  <a:cubicBezTo>
                    <a:pt x="3" y="28"/>
                    <a:pt x="0" y="32"/>
                    <a:pt x="0" y="36"/>
                  </a:cubicBezTo>
                  <a:cubicBezTo>
                    <a:pt x="0" y="40"/>
                    <a:pt x="3" y="43"/>
                    <a:pt x="7" y="43"/>
                  </a:cubicBezTo>
                  <a:cubicBezTo>
                    <a:pt x="78" y="43"/>
                    <a:pt x="78" y="43"/>
                    <a:pt x="78" y="43"/>
                  </a:cubicBezTo>
                  <a:cubicBezTo>
                    <a:pt x="82" y="43"/>
                    <a:pt x="86" y="39"/>
                    <a:pt x="86" y="34"/>
                  </a:cubicBezTo>
                  <a:cubicBezTo>
                    <a:pt x="86" y="30"/>
                    <a:pt x="82" y="26"/>
                    <a:pt x="78" y="26"/>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0" name="Freeform 612">
              <a:extLst>
                <a:ext uri="{FF2B5EF4-FFF2-40B4-BE49-F238E27FC236}">
                  <a16:creationId xmlns:a16="http://schemas.microsoft.com/office/drawing/2014/main" id="{0750C0D1-ED88-4774-A663-447B5E545877}"/>
                </a:ext>
              </a:extLst>
            </p:cNvPr>
            <p:cNvSpPr>
              <a:spLocks/>
            </p:cNvSpPr>
            <p:nvPr/>
          </p:nvSpPr>
          <p:spPr bwMode="auto">
            <a:xfrm>
              <a:off x="4851037" y="5616409"/>
              <a:ext cx="125531" cy="84597"/>
            </a:xfrm>
            <a:custGeom>
              <a:avLst/>
              <a:gdLst>
                <a:gd name="T0" fmla="*/ 45 w 50"/>
                <a:gd name="T1" fmla="*/ 25 h 34"/>
                <a:gd name="T2" fmla="*/ 43 w 50"/>
                <a:gd name="T3" fmla="*/ 26 h 34"/>
                <a:gd name="T4" fmla="*/ 45 w 50"/>
                <a:gd name="T5" fmla="*/ 17 h 34"/>
                <a:gd name="T6" fmla="*/ 28 w 50"/>
                <a:gd name="T7" fmla="*/ 0 h 34"/>
                <a:gd name="T8" fmla="*/ 11 w 50"/>
                <a:gd name="T9" fmla="*/ 17 h 34"/>
                <a:gd name="T10" fmla="*/ 11 w 50"/>
                <a:gd name="T11" fmla="*/ 19 h 34"/>
                <a:gd name="T12" fmla="*/ 8 w 50"/>
                <a:gd name="T13" fmla="*/ 18 h 34"/>
                <a:gd name="T14" fmla="*/ 0 w 50"/>
                <a:gd name="T15" fmla="*/ 26 h 34"/>
                <a:gd name="T16" fmla="*/ 8 w 50"/>
                <a:gd name="T17" fmla="*/ 34 h 34"/>
                <a:gd name="T18" fmla="*/ 45 w 50"/>
                <a:gd name="T19" fmla="*/ 34 h 34"/>
                <a:gd name="T20" fmla="*/ 50 w 50"/>
                <a:gd name="T21" fmla="*/ 30 h 34"/>
                <a:gd name="T22" fmla="*/ 45 w 50"/>
                <a:gd name="T23" fmla="*/ 2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 h="34">
                  <a:moveTo>
                    <a:pt x="45" y="25"/>
                  </a:moveTo>
                  <a:cubicBezTo>
                    <a:pt x="44" y="25"/>
                    <a:pt x="43" y="25"/>
                    <a:pt x="43" y="26"/>
                  </a:cubicBezTo>
                  <a:cubicBezTo>
                    <a:pt x="44" y="23"/>
                    <a:pt x="45" y="20"/>
                    <a:pt x="45" y="17"/>
                  </a:cubicBezTo>
                  <a:cubicBezTo>
                    <a:pt x="45" y="8"/>
                    <a:pt x="37" y="0"/>
                    <a:pt x="28" y="0"/>
                  </a:cubicBezTo>
                  <a:cubicBezTo>
                    <a:pt x="19" y="0"/>
                    <a:pt x="11" y="8"/>
                    <a:pt x="11" y="17"/>
                  </a:cubicBezTo>
                  <a:cubicBezTo>
                    <a:pt x="11" y="18"/>
                    <a:pt x="11" y="18"/>
                    <a:pt x="11" y="19"/>
                  </a:cubicBezTo>
                  <a:cubicBezTo>
                    <a:pt x="10" y="18"/>
                    <a:pt x="9" y="18"/>
                    <a:pt x="8" y="18"/>
                  </a:cubicBezTo>
                  <a:cubicBezTo>
                    <a:pt x="4" y="18"/>
                    <a:pt x="0" y="22"/>
                    <a:pt x="0" y="26"/>
                  </a:cubicBezTo>
                  <a:cubicBezTo>
                    <a:pt x="0" y="31"/>
                    <a:pt x="4" y="34"/>
                    <a:pt x="8" y="34"/>
                  </a:cubicBezTo>
                  <a:cubicBezTo>
                    <a:pt x="45" y="34"/>
                    <a:pt x="45" y="34"/>
                    <a:pt x="45" y="34"/>
                  </a:cubicBezTo>
                  <a:cubicBezTo>
                    <a:pt x="48" y="34"/>
                    <a:pt x="50" y="32"/>
                    <a:pt x="50" y="30"/>
                  </a:cubicBezTo>
                  <a:cubicBezTo>
                    <a:pt x="50" y="27"/>
                    <a:pt x="48" y="25"/>
                    <a:pt x="45" y="25"/>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1" name="Freeform 613">
              <a:extLst>
                <a:ext uri="{FF2B5EF4-FFF2-40B4-BE49-F238E27FC236}">
                  <a16:creationId xmlns:a16="http://schemas.microsoft.com/office/drawing/2014/main" id="{6575273E-34DB-4683-8AF2-8EB4757A425E}"/>
                </a:ext>
              </a:extLst>
            </p:cNvPr>
            <p:cNvSpPr>
              <a:spLocks/>
            </p:cNvSpPr>
            <p:nvPr/>
          </p:nvSpPr>
          <p:spPr bwMode="auto">
            <a:xfrm>
              <a:off x="5428208" y="5679175"/>
              <a:ext cx="102335" cy="62766"/>
            </a:xfrm>
            <a:custGeom>
              <a:avLst/>
              <a:gdLst>
                <a:gd name="T0" fmla="*/ 34 w 41"/>
                <a:gd name="T1" fmla="*/ 5 h 25"/>
                <a:gd name="T2" fmla="*/ 34 w 41"/>
                <a:gd name="T3" fmla="*/ 1 h 25"/>
                <a:gd name="T4" fmla="*/ 28 w 41"/>
                <a:gd name="T5" fmla="*/ 5 h 25"/>
                <a:gd name="T6" fmla="*/ 24 w 41"/>
                <a:gd name="T7" fmla="*/ 4 h 25"/>
                <a:gd name="T8" fmla="*/ 14 w 41"/>
                <a:gd name="T9" fmla="*/ 10 h 25"/>
                <a:gd name="T10" fmla="*/ 13 w 41"/>
                <a:gd name="T11" fmla="*/ 19 h 25"/>
                <a:gd name="T12" fmla="*/ 41 w 41"/>
                <a:gd name="T13" fmla="*/ 0 h 25"/>
                <a:gd name="T14" fmla="*/ 34 w 41"/>
                <a:gd name="T15" fmla="*/ 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5">
                  <a:moveTo>
                    <a:pt x="34" y="5"/>
                  </a:moveTo>
                  <a:cubicBezTo>
                    <a:pt x="34" y="4"/>
                    <a:pt x="34" y="3"/>
                    <a:pt x="34" y="1"/>
                  </a:cubicBezTo>
                  <a:cubicBezTo>
                    <a:pt x="32" y="4"/>
                    <a:pt x="31" y="5"/>
                    <a:pt x="28" y="5"/>
                  </a:cubicBezTo>
                  <a:cubicBezTo>
                    <a:pt x="26" y="4"/>
                    <a:pt x="24" y="4"/>
                    <a:pt x="24" y="4"/>
                  </a:cubicBezTo>
                  <a:cubicBezTo>
                    <a:pt x="14" y="10"/>
                    <a:pt x="14" y="10"/>
                    <a:pt x="14" y="10"/>
                  </a:cubicBezTo>
                  <a:cubicBezTo>
                    <a:pt x="14" y="10"/>
                    <a:pt x="0" y="14"/>
                    <a:pt x="13" y="19"/>
                  </a:cubicBezTo>
                  <a:cubicBezTo>
                    <a:pt x="31" y="25"/>
                    <a:pt x="40" y="11"/>
                    <a:pt x="41" y="0"/>
                  </a:cubicBezTo>
                  <a:cubicBezTo>
                    <a:pt x="39" y="3"/>
                    <a:pt x="36" y="4"/>
                    <a:pt x="34" y="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2" name="Freeform 614">
              <a:extLst>
                <a:ext uri="{FF2B5EF4-FFF2-40B4-BE49-F238E27FC236}">
                  <a16:creationId xmlns:a16="http://schemas.microsoft.com/office/drawing/2014/main" id="{6B37EA22-EA77-48CF-A7F9-39E5F4AA45FF}"/>
                </a:ext>
              </a:extLst>
            </p:cNvPr>
            <p:cNvSpPr>
              <a:spLocks/>
            </p:cNvSpPr>
            <p:nvPr/>
          </p:nvSpPr>
          <p:spPr bwMode="auto">
            <a:xfrm>
              <a:off x="4885148" y="5709193"/>
              <a:ext cx="276988" cy="240147"/>
            </a:xfrm>
            <a:custGeom>
              <a:avLst/>
              <a:gdLst>
                <a:gd name="T0" fmla="*/ 13 w 110"/>
                <a:gd name="T1" fmla="*/ 94 h 96"/>
                <a:gd name="T2" fmla="*/ 32 w 110"/>
                <a:gd name="T3" fmla="*/ 75 h 96"/>
                <a:gd name="T4" fmla="*/ 35 w 110"/>
                <a:gd name="T5" fmla="*/ 70 h 96"/>
                <a:gd name="T6" fmla="*/ 35 w 110"/>
                <a:gd name="T7" fmla="*/ 70 h 96"/>
                <a:gd name="T8" fmla="*/ 37 w 110"/>
                <a:gd name="T9" fmla="*/ 65 h 96"/>
                <a:gd name="T10" fmla="*/ 107 w 110"/>
                <a:gd name="T11" fmla="*/ 6 h 96"/>
                <a:gd name="T12" fmla="*/ 107 w 110"/>
                <a:gd name="T13" fmla="*/ 7 h 96"/>
                <a:gd name="T14" fmla="*/ 109 w 110"/>
                <a:gd name="T15" fmla="*/ 7 h 96"/>
                <a:gd name="T16" fmla="*/ 109 w 110"/>
                <a:gd name="T17" fmla="*/ 7 h 96"/>
                <a:gd name="T18" fmla="*/ 110 w 110"/>
                <a:gd name="T19" fmla="*/ 5 h 96"/>
                <a:gd name="T20" fmla="*/ 106 w 110"/>
                <a:gd name="T21" fmla="*/ 0 h 96"/>
                <a:gd name="T22" fmla="*/ 104 w 110"/>
                <a:gd name="T23" fmla="*/ 0 h 96"/>
                <a:gd name="T24" fmla="*/ 104 w 110"/>
                <a:gd name="T25" fmla="*/ 0 h 96"/>
                <a:gd name="T26" fmla="*/ 103 w 110"/>
                <a:gd name="T27" fmla="*/ 2 h 96"/>
                <a:gd name="T28" fmla="*/ 104 w 110"/>
                <a:gd name="T29" fmla="*/ 3 h 96"/>
                <a:gd name="T30" fmla="*/ 35 w 110"/>
                <a:gd name="T31" fmla="*/ 62 h 96"/>
                <a:gd name="T32" fmla="*/ 29 w 110"/>
                <a:gd name="T33" fmla="*/ 64 h 96"/>
                <a:gd name="T34" fmla="*/ 24 w 110"/>
                <a:gd name="T35" fmla="*/ 65 h 96"/>
                <a:gd name="T36" fmla="*/ 2 w 110"/>
                <a:gd name="T37" fmla="*/ 82 h 96"/>
                <a:gd name="T38" fmla="*/ 1 w 110"/>
                <a:gd name="T39" fmla="*/ 88 h 96"/>
                <a:gd name="T40" fmla="*/ 6 w 110"/>
                <a:gd name="T41" fmla="*/ 94 h 96"/>
                <a:gd name="T42" fmla="*/ 13 w 110"/>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96">
                  <a:moveTo>
                    <a:pt x="13" y="94"/>
                  </a:moveTo>
                  <a:cubicBezTo>
                    <a:pt x="32" y="75"/>
                    <a:pt x="32" y="75"/>
                    <a:pt x="32" y="75"/>
                  </a:cubicBezTo>
                  <a:cubicBezTo>
                    <a:pt x="34" y="73"/>
                    <a:pt x="34" y="72"/>
                    <a:pt x="35" y="70"/>
                  </a:cubicBezTo>
                  <a:cubicBezTo>
                    <a:pt x="35" y="70"/>
                    <a:pt x="35" y="70"/>
                    <a:pt x="35" y="70"/>
                  </a:cubicBezTo>
                  <a:cubicBezTo>
                    <a:pt x="35" y="68"/>
                    <a:pt x="36" y="67"/>
                    <a:pt x="37" y="65"/>
                  </a:cubicBezTo>
                  <a:cubicBezTo>
                    <a:pt x="107" y="6"/>
                    <a:pt x="107" y="6"/>
                    <a:pt x="107" y="6"/>
                  </a:cubicBezTo>
                  <a:cubicBezTo>
                    <a:pt x="107" y="7"/>
                    <a:pt x="107" y="7"/>
                    <a:pt x="107" y="7"/>
                  </a:cubicBezTo>
                  <a:cubicBezTo>
                    <a:pt x="108" y="8"/>
                    <a:pt x="109" y="8"/>
                    <a:pt x="109" y="7"/>
                  </a:cubicBezTo>
                  <a:cubicBezTo>
                    <a:pt x="109" y="7"/>
                    <a:pt x="109" y="7"/>
                    <a:pt x="109" y="7"/>
                  </a:cubicBezTo>
                  <a:cubicBezTo>
                    <a:pt x="110" y="6"/>
                    <a:pt x="110" y="5"/>
                    <a:pt x="110" y="5"/>
                  </a:cubicBezTo>
                  <a:cubicBezTo>
                    <a:pt x="106" y="0"/>
                    <a:pt x="106" y="0"/>
                    <a:pt x="106" y="0"/>
                  </a:cubicBezTo>
                  <a:cubicBezTo>
                    <a:pt x="105" y="0"/>
                    <a:pt x="104" y="0"/>
                    <a:pt x="104" y="0"/>
                  </a:cubicBezTo>
                  <a:cubicBezTo>
                    <a:pt x="104" y="0"/>
                    <a:pt x="104" y="0"/>
                    <a:pt x="104" y="0"/>
                  </a:cubicBezTo>
                  <a:cubicBezTo>
                    <a:pt x="103" y="1"/>
                    <a:pt x="103" y="2"/>
                    <a:pt x="103" y="2"/>
                  </a:cubicBezTo>
                  <a:cubicBezTo>
                    <a:pt x="104" y="3"/>
                    <a:pt x="104" y="3"/>
                    <a:pt x="104" y="3"/>
                  </a:cubicBezTo>
                  <a:cubicBezTo>
                    <a:pt x="35" y="62"/>
                    <a:pt x="35" y="62"/>
                    <a:pt x="35" y="62"/>
                  </a:cubicBezTo>
                  <a:cubicBezTo>
                    <a:pt x="33" y="63"/>
                    <a:pt x="31" y="64"/>
                    <a:pt x="29" y="64"/>
                  </a:cubicBezTo>
                  <a:cubicBezTo>
                    <a:pt x="28" y="64"/>
                    <a:pt x="26" y="64"/>
                    <a:pt x="24" y="65"/>
                  </a:cubicBezTo>
                  <a:cubicBezTo>
                    <a:pt x="2" y="82"/>
                    <a:pt x="2" y="82"/>
                    <a:pt x="2" y="82"/>
                  </a:cubicBezTo>
                  <a:cubicBezTo>
                    <a:pt x="0" y="83"/>
                    <a:pt x="0" y="86"/>
                    <a:pt x="1"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3" name="Freeform 615">
              <a:extLst>
                <a:ext uri="{FF2B5EF4-FFF2-40B4-BE49-F238E27FC236}">
                  <a16:creationId xmlns:a16="http://schemas.microsoft.com/office/drawing/2014/main" id="{5D0D4B41-E6A1-4ACF-A282-BFBB690E50DC}"/>
                </a:ext>
              </a:extLst>
            </p:cNvPr>
            <p:cNvSpPr>
              <a:spLocks/>
            </p:cNvSpPr>
            <p:nvPr/>
          </p:nvSpPr>
          <p:spPr bwMode="auto">
            <a:xfrm>
              <a:off x="5078903" y="5741940"/>
              <a:ext cx="77775" cy="34112"/>
            </a:xfrm>
            <a:custGeom>
              <a:avLst/>
              <a:gdLst>
                <a:gd name="T0" fmla="*/ 2 w 31"/>
                <a:gd name="T1" fmla="*/ 0 h 14"/>
                <a:gd name="T2" fmla="*/ 8 w 31"/>
                <a:gd name="T3" fmla="*/ 9 h 14"/>
                <a:gd name="T4" fmla="*/ 25 w 31"/>
                <a:gd name="T5" fmla="*/ 7 h 14"/>
                <a:gd name="T6" fmla="*/ 31 w 31"/>
                <a:gd name="T7" fmla="*/ 11 h 14"/>
                <a:gd name="T8" fmla="*/ 26 w 31"/>
                <a:gd name="T9" fmla="*/ 14 h 14"/>
                <a:gd name="T10" fmla="*/ 6 w 31"/>
                <a:gd name="T11" fmla="*/ 11 h 14"/>
                <a:gd name="T12" fmla="*/ 0 w 31"/>
                <a:gd name="T13" fmla="*/ 1 h 14"/>
                <a:gd name="T14" fmla="*/ 2 w 3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4">
                  <a:moveTo>
                    <a:pt x="2" y="0"/>
                  </a:moveTo>
                  <a:cubicBezTo>
                    <a:pt x="2" y="0"/>
                    <a:pt x="5" y="8"/>
                    <a:pt x="8" y="9"/>
                  </a:cubicBezTo>
                  <a:cubicBezTo>
                    <a:pt x="11" y="10"/>
                    <a:pt x="25" y="7"/>
                    <a:pt x="25" y="7"/>
                  </a:cubicBezTo>
                  <a:cubicBezTo>
                    <a:pt x="31" y="11"/>
                    <a:pt x="31" y="11"/>
                    <a:pt x="31" y="11"/>
                  </a:cubicBezTo>
                  <a:cubicBezTo>
                    <a:pt x="26" y="14"/>
                    <a:pt x="26" y="14"/>
                    <a:pt x="26" y="14"/>
                  </a:cubicBezTo>
                  <a:cubicBezTo>
                    <a:pt x="26" y="14"/>
                    <a:pt x="11" y="13"/>
                    <a:pt x="6" y="11"/>
                  </a:cubicBezTo>
                  <a:cubicBezTo>
                    <a:pt x="2" y="10"/>
                    <a:pt x="0" y="1"/>
                    <a:pt x="0" y="1"/>
                  </a:cubicBezTo>
                  <a:lnTo>
                    <a:pt x="2"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4" name="Freeform 616">
              <a:extLst>
                <a:ext uri="{FF2B5EF4-FFF2-40B4-BE49-F238E27FC236}">
                  <a16:creationId xmlns:a16="http://schemas.microsoft.com/office/drawing/2014/main" id="{38CB5762-3680-4171-BAE0-BA801D93376F}"/>
                </a:ext>
              </a:extLst>
            </p:cNvPr>
            <p:cNvSpPr>
              <a:spLocks/>
            </p:cNvSpPr>
            <p:nvPr/>
          </p:nvSpPr>
          <p:spPr bwMode="auto">
            <a:xfrm>
              <a:off x="5081632" y="5709193"/>
              <a:ext cx="278352" cy="240147"/>
            </a:xfrm>
            <a:custGeom>
              <a:avLst/>
              <a:gdLst>
                <a:gd name="T0" fmla="*/ 13 w 111"/>
                <a:gd name="T1" fmla="*/ 94 h 96"/>
                <a:gd name="T2" fmla="*/ 33 w 111"/>
                <a:gd name="T3" fmla="*/ 75 h 96"/>
                <a:gd name="T4" fmla="*/ 35 w 111"/>
                <a:gd name="T5" fmla="*/ 70 h 96"/>
                <a:gd name="T6" fmla="*/ 35 w 111"/>
                <a:gd name="T7" fmla="*/ 70 h 96"/>
                <a:gd name="T8" fmla="*/ 37 w 111"/>
                <a:gd name="T9" fmla="*/ 65 h 96"/>
                <a:gd name="T10" fmla="*/ 107 w 111"/>
                <a:gd name="T11" fmla="*/ 6 h 96"/>
                <a:gd name="T12" fmla="*/ 108 w 111"/>
                <a:gd name="T13" fmla="*/ 7 h 96"/>
                <a:gd name="T14" fmla="*/ 110 w 111"/>
                <a:gd name="T15" fmla="*/ 7 h 96"/>
                <a:gd name="T16" fmla="*/ 110 w 111"/>
                <a:gd name="T17" fmla="*/ 7 h 96"/>
                <a:gd name="T18" fmla="*/ 110 w 111"/>
                <a:gd name="T19" fmla="*/ 5 h 96"/>
                <a:gd name="T20" fmla="*/ 106 w 111"/>
                <a:gd name="T21" fmla="*/ 0 h 96"/>
                <a:gd name="T22" fmla="*/ 104 w 111"/>
                <a:gd name="T23" fmla="*/ 0 h 96"/>
                <a:gd name="T24" fmla="*/ 104 w 111"/>
                <a:gd name="T25" fmla="*/ 0 h 96"/>
                <a:gd name="T26" fmla="*/ 104 w 111"/>
                <a:gd name="T27" fmla="*/ 2 h 96"/>
                <a:gd name="T28" fmla="*/ 104 w 111"/>
                <a:gd name="T29" fmla="*/ 3 h 96"/>
                <a:gd name="T30" fmla="*/ 35 w 111"/>
                <a:gd name="T31" fmla="*/ 62 h 96"/>
                <a:gd name="T32" fmla="*/ 30 w 111"/>
                <a:gd name="T33" fmla="*/ 64 h 96"/>
                <a:gd name="T34" fmla="*/ 25 w 111"/>
                <a:gd name="T35" fmla="*/ 65 h 96"/>
                <a:gd name="T36" fmla="*/ 2 w 111"/>
                <a:gd name="T37" fmla="*/ 82 h 96"/>
                <a:gd name="T38" fmla="*/ 2 w 111"/>
                <a:gd name="T39" fmla="*/ 88 h 96"/>
                <a:gd name="T40" fmla="*/ 6 w 111"/>
                <a:gd name="T41" fmla="*/ 94 h 96"/>
                <a:gd name="T42" fmla="*/ 13 w 111"/>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1" h="96">
                  <a:moveTo>
                    <a:pt x="13" y="94"/>
                  </a:moveTo>
                  <a:cubicBezTo>
                    <a:pt x="33" y="75"/>
                    <a:pt x="33" y="75"/>
                    <a:pt x="33" y="75"/>
                  </a:cubicBezTo>
                  <a:cubicBezTo>
                    <a:pt x="34" y="73"/>
                    <a:pt x="35" y="72"/>
                    <a:pt x="35" y="70"/>
                  </a:cubicBezTo>
                  <a:cubicBezTo>
                    <a:pt x="35" y="70"/>
                    <a:pt x="35" y="70"/>
                    <a:pt x="35" y="70"/>
                  </a:cubicBezTo>
                  <a:cubicBezTo>
                    <a:pt x="35" y="68"/>
                    <a:pt x="36" y="67"/>
                    <a:pt x="37" y="65"/>
                  </a:cubicBezTo>
                  <a:cubicBezTo>
                    <a:pt x="107" y="6"/>
                    <a:pt x="107" y="6"/>
                    <a:pt x="107" y="6"/>
                  </a:cubicBezTo>
                  <a:cubicBezTo>
                    <a:pt x="108" y="7"/>
                    <a:pt x="108" y="7"/>
                    <a:pt x="108" y="7"/>
                  </a:cubicBezTo>
                  <a:cubicBezTo>
                    <a:pt x="108" y="8"/>
                    <a:pt x="109" y="8"/>
                    <a:pt x="110" y="7"/>
                  </a:cubicBezTo>
                  <a:cubicBezTo>
                    <a:pt x="110" y="7"/>
                    <a:pt x="110" y="7"/>
                    <a:pt x="110" y="7"/>
                  </a:cubicBezTo>
                  <a:cubicBezTo>
                    <a:pt x="111" y="6"/>
                    <a:pt x="111" y="5"/>
                    <a:pt x="110" y="5"/>
                  </a:cubicBezTo>
                  <a:cubicBezTo>
                    <a:pt x="106" y="0"/>
                    <a:pt x="106" y="0"/>
                    <a:pt x="106" y="0"/>
                  </a:cubicBezTo>
                  <a:cubicBezTo>
                    <a:pt x="106" y="0"/>
                    <a:pt x="105" y="0"/>
                    <a:pt x="104" y="0"/>
                  </a:cubicBezTo>
                  <a:cubicBezTo>
                    <a:pt x="104" y="0"/>
                    <a:pt x="104" y="0"/>
                    <a:pt x="104" y="0"/>
                  </a:cubicBezTo>
                  <a:cubicBezTo>
                    <a:pt x="103" y="1"/>
                    <a:pt x="103" y="2"/>
                    <a:pt x="104" y="2"/>
                  </a:cubicBezTo>
                  <a:cubicBezTo>
                    <a:pt x="104" y="3"/>
                    <a:pt x="104" y="3"/>
                    <a:pt x="104" y="3"/>
                  </a:cubicBezTo>
                  <a:cubicBezTo>
                    <a:pt x="35" y="62"/>
                    <a:pt x="35" y="62"/>
                    <a:pt x="35" y="62"/>
                  </a:cubicBezTo>
                  <a:cubicBezTo>
                    <a:pt x="33" y="63"/>
                    <a:pt x="32" y="64"/>
                    <a:pt x="30" y="64"/>
                  </a:cubicBezTo>
                  <a:cubicBezTo>
                    <a:pt x="28" y="64"/>
                    <a:pt x="26" y="64"/>
                    <a:pt x="25" y="65"/>
                  </a:cubicBezTo>
                  <a:cubicBezTo>
                    <a:pt x="2" y="82"/>
                    <a:pt x="2" y="82"/>
                    <a:pt x="2" y="82"/>
                  </a:cubicBezTo>
                  <a:cubicBezTo>
                    <a:pt x="0" y="83"/>
                    <a:pt x="0" y="86"/>
                    <a:pt x="2"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5" name="Freeform 617">
              <a:extLst>
                <a:ext uri="{FF2B5EF4-FFF2-40B4-BE49-F238E27FC236}">
                  <a16:creationId xmlns:a16="http://schemas.microsoft.com/office/drawing/2014/main" id="{F492284E-D0D9-4DE2-9B83-1DF40DEB6C22}"/>
                </a:ext>
              </a:extLst>
            </p:cNvPr>
            <p:cNvSpPr>
              <a:spLocks/>
            </p:cNvSpPr>
            <p:nvPr/>
          </p:nvSpPr>
          <p:spPr bwMode="auto">
            <a:xfrm>
              <a:off x="5264472" y="5709193"/>
              <a:ext cx="276988" cy="240147"/>
            </a:xfrm>
            <a:custGeom>
              <a:avLst/>
              <a:gdLst>
                <a:gd name="T0" fmla="*/ 13 w 110"/>
                <a:gd name="T1" fmla="*/ 94 h 96"/>
                <a:gd name="T2" fmla="*/ 33 w 110"/>
                <a:gd name="T3" fmla="*/ 75 h 96"/>
                <a:gd name="T4" fmla="*/ 35 w 110"/>
                <a:gd name="T5" fmla="*/ 70 h 96"/>
                <a:gd name="T6" fmla="*/ 35 w 110"/>
                <a:gd name="T7" fmla="*/ 70 h 96"/>
                <a:gd name="T8" fmla="*/ 37 w 110"/>
                <a:gd name="T9" fmla="*/ 65 h 96"/>
                <a:gd name="T10" fmla="*/ 107 w 110"/>
                <a:gd name="T11" fmla="*/ 6 h 96"/>
                <a:gd name="T12" fmla="*/ 107 w 110"/>
                <a:gd name="T13" fmla="*/ 7 h 96"/>
                <a:gd name="T14" fmla="*/ 110 w 110"/>
                <a:gd name="T15" fmla="*/ 7 h 96"/>
                <a:gd name="T16" fmla="*/ 110 w 110"/>
                <a:gd name="T17" fmla="*/ 7 h 96"/>
                <a:gd name="T18" fmla="*/ 110 w 110"/>
                <a:gd name="T19" fmla="*/ 5 h 96"/>
                <a:gd name="T20" fmla="*/ 106 w 110"/>
                <a:gd name="T21" fmla="*/ 0 h 96"/>
                <a:gd name="T22" fmla="*/ 104 w 110"/>
                <a:gd name="T23" fmla="*/ 0 h 96"/>
                <a:gd name="T24" fmla="*/ 104 w 110"/>
                <a:gd name="T25" fmla="*/ 0 h 96"/>
                <a:gd name="T26" fmla="*/ 104 w 110"/>
                <a:gd name="T27" fmla="*/ 2 h 96"/>
                <a:gd name="T28" fmla="*/ 104 w 110"/>
                <a:gd name="T29" fmla="*/ 3 h 96"/>
                <a:gd name="T30" fmla="*/ 35 w 110"/>
                <a:gd name="T31" fmla="*/ 62 h 96"/>
                <a:gd name="T32" fmla="*/ 29 w 110"/>
                <a:gd name="T33" fmla="*/ 64 h 96"/>
                <a:gd name="T34" fmla="*/ 25 w 110"/>
                <a:gd name="T35" fmla="*/ 65 h 96"/>
                <a:gd name="T36" fmla="*/ 2 w 110"/>
                <a:gd name="T37" fmla="*/ 82 h 96"/>
                <a:gd name="T38" fmla="*/ 1 w 110"/>
                <a:gd name="T39" fmla="*/ 88 h 96"/>
                <a:gd name="T40" fmla="*/ 6 w 110"/>
                <a:gd name="T41" fmla="*/ 94 h 96"/>
                <a:gd name="T42" fmla="*/ 13 w 110"/>
                <a:gd name="T43"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96">
                  <a:moveTo>
                    <a:pt x="13" y="94"/>
                  </a:moveTo>
                  <a:cubicBezTo>
                    <a:pt x="33" y="75"/>
                    <a:pt x="33" y="75"/>
                    <a:pt x="33" y="75"/>
                  </a:cubicBezTo>
                  <a:cubicBezTo>
                    <a:pt x="34" y="73"/>
                    <a:pt x="35" y="72"/>
                    <a:pt x="35" y="70"/>
                  </a:cubicBezTo>
                  <a:cubicBezTo>
                    <a:pt x="35" y="70"/>
                    <a:pt x="35" y="70"/>
                    <a:pt x="35" y="70"/>
                  </a:cubicBezTo>
                  <a:cubicBezTo>
                    <a:pt x="35" y="68"/>
                    <a:pt x="36" y="67"/>
                    <a:pt x="37" y="65"/>
                  </a:cubicBezTo>
                  <a:cubicBezTo>
                    <a:pt x="107" y="6"/>
                    <a:pt x="107" y="6"/>
                    <a:pt x="107" y="6"/>
                  </a:cubicBezTo>
                  <a:cubicBezTo>
                    <a:pt x="107" y="7"/>
                    <a:pt x="107" y="7"/>
                    <a:pt x="107" y="7"/>
                  </a:cubicBezTo>
                  <a:cubicBezTo>
                    <a:pt x="108" y="8"/>
                    <a:pt x="109" y="8"/>
                    <a:pt x="110" y="7"/>
                  </a:cubicBezTo>
                  <a:cubicBezTo>
                    <a:pt x="110" y="7"/>
                    <a:pt x="110" y="7"/>
                    <a:pt x="110" y="7"/>
                  </a:cubicBezTo>
                  <a:cubicBezTo>
                    <a:pt x="110" y="6"/>
                    <a:pt x="110" y="5"/>
                    <a:pt x="110" y="5"/>
                  </a:cubicBezTo>
                  <a:cubicBezTo>
                    <a:pt x="106" y="0"/>
                    <a:pt x="106" y="0"/>
                    <a:pt x="106" y="0"/>
                  </a:cubicBezTo>
                  <a:cubicBezTo>
                    <a:pt x="106" y="0"/>
                    <a:pt x="104" y="0"/>
                    <a:pt x="104" y="0"/>
                  </a:cubicBezTo>
                  <a:cubicBezTo>
                    <a:pt x="104" y="0"/>
                    <a:pt x="104" y="0"/>
                    <a:pt x="104" y="0"/>
                  </a:cubicBezTo>
                  <a:cubicBezTo>
                    <a:pt x="103" y="1"/>
                    <a:pt x="103" y="2"/>
                    <a:pt x="104" y="2"/>
                  </a:cubicBezTo>
                  <a:cubicBezTo>
                    <a:pt x="104" y="3"/>
                    <a:pt x="104" y="3"/>
                    <a:pt x="104" y="3"/>
                  </a:cubicBezTo>
                  <a:cubicBezTo>
                    <a:pt x="35" y="62"/>
                    <a:pt x="35" y="62"/>
                    <a:pt x="35" y="62"/>
                  </a:cubicBezTo>
                  <a:cubicBezTo>
                    <a:pt x="33" y="63"/>
                    <a:pt x="31" y="64"/>
                    <a:pt x="29" y="64"/>
                  </a:cubicBezTo>
                  <a:cubicBezTo>
                    <a:pt x="28" y="64"/>
                    <a:pt x="26" y="64"/>
                    <a:pt x="25" y="65"/>
                  </a:cubicBezTo>
                  <a:cubicBezTo>
                    <a:pt x="2" y="82"/>
                    <a:pt x="2" y="82"/>
                    <a:pt x="2" y="82"/>
                  </a:cubicBezTo>
                  <a:cubicBezTo>
                    <a:pt x="0" y="83"/>
                    <a:pt x="0" y="86"/>
                    <a:pt x="1" y="88"/>
                  </a:cubicBezTo>
                  <a:cubicBezTo>
                    <a:pt x="6" y="94"/>
                    <a:pt x="6" y="94"/>
                    <a:pt x="6" y="94"/>
                  </a:cubicBezTo>
                  <a:cubicBezTo>
                    <a:pt x="8" y="96"/>
                    <a:pt x="11" y="96"/>
                    <a:pt x="13" y="9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6" name="Freeform 618">
              <a:extLst>
                <a:ext uri="{FF2B5EF4-FFF2-40B4-BE49-F238E27FC236}">
                  <a16:creationId xmlns:a16="http://schemas.microsoft.com/office/drawing/2014/main" id="{0EC341F2-B22F-4327-9A92-184DEF5E43FF}"/>
                </a:ext>
              </a:extLst>
            </p:cNvPr>
            <p:cNvSpPr>
              <a:spLocks/>
            </p:cNvSpPr>
            <p:nvPr/>
          </p:nvSpPr>
          <p:spPr bwMode="auto">
            <a:xfrm>
              <a:off x="5222173" y="5681904"/>
              <a:ext cx="69588" cy="66859"/>
            </a:xfrm>
            <a:custGeom>
              <a:avLst/>
              <a:gdLst>
                <a:gd name="T0" fmla="*/ 27 w 28"/>
                <a:gd name="T1" fmla="*/ 16 h 27"/>
                <a:gd name="T2" fmla="*/ 26 w 28"/>
                <a:gd name="T3" fmla="*/ 15 h 27"/>
                <a:gd name="T4" fmla="*/ 25 w 28"/>
                <a:gd name="T5" fmla="*/ 13 h 27"/>
                <a:gd name="T6" fmla="*/ 25 w 28"/>
                <a:gd name="T7" fmla="*/ 13 h 27"/>
                <a:gd name="T8" fmla="*/ 11 w 28"/>
                <a:gd name="T9" fmla="*/ 1 h 27"/>
                <a:gd name="T10" fmla="*/ 0 w 28"/>
                <a:gd name="T11" fmla="*/ 14 h 27"/>
                <a:gd name="T12" fmla="*/ 13 w 28"/>
                <a:gd name="T13" fmla="*/ 26 h 27"/>
                <a:gd name="T14" fmla="*/ 21 w 28"/>
                <a:gd name="T15" fmla="*/ 26 h 27"/>
                <a:gd name="T16" fmla="*/ 25 w 28"/>
                <a:gd name="T17" fmla="*/ 23 h 27"/>
                <a:gd name="T18" fmla="*/ 25 w 28"/>
                <a:gd name="T19" fmla="*/ 19 h 27"/>
                <a:gd name="T20" fmla="*/ 27 w 28"/>
                <a:gd name="T21" fmla="*/ 19 h 27"/>
                <a:gd name="T22" fmla="*/ 27 w 28"/>
                <a:gd name="T23" fmla="*/ 1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7">
                  <a:moveTo>
                    <a:pt x="27" y="16"/>
                  </a:moveTo>
                  <a:cubicBezTo>
                    <a:pt x="26" y="15"/>
                    <a:pt x="26" y="15"/>
                    <a:pt x="26" y="15"/>
                  </a:cubicBezTo>
                  <a:cubicBezTo>
                    <a:pt x="25" y="14"/>
                    <a:pt x="25" y="14"/>
                    <a:pt x="25" y="13"/>
                  </a:cubicBezTo>
                  <a:cubicBezTo>
                    <a:pt x="25" y="13"/>
                    <a:pt x="25" y="13"/>
                    <a:pt x="25" y="13"/>
                  </a:cubicBezTo>
                  <a:cubicBezTo>
                    <a:pt x="24" y="6"/>
                    <a:pt x="18" y="0"/>
                    <a:pt x="11" y="1"/>
                  </a:cubicBezTo>
                  <a:cubicBezTo>
                    <a:pt x="4" y="2"/>
                    <a:pt x="0" y="8"/>
                    <a:pt x="0" y="14"/>
                  </a:cubicBezTo>
                  <a:cubicBezTo>
                    <a:pt x="0" y="21"/>
                    <a:pt x="6" y="27"/>
                    <a:pt x="13" y="26"/>
                  </a:cubicBezTo>
                  <a:cubicBezTo>
                    <a:pt x="15" y="26"/>
                    <a:pt x="18" y="26"/>
                    <a:pt x="21" y="26"/>
                  </a:cubicBezTo>
                  <a:cubicBezTo>
                    <a:pt x="23" y="26"/>
                    <a:pt x="25" y="25"/>
                    <a:pt x="25" y="23"/>
                  </a:cubicBezTo>
                  <a:cubicBezTo>
                    <a:pt x="25" y="21"/>
                    <a:pt x="25" y="20"/>
                    <a:pt x="25" y="19"/>
                  </a:cubicBezTo>
                  <a:cubicBezTo>
                    <a:pt x="27" y="19"/>
                    <a:pt x="27" y="19"/>
                    <a:pt x="27" y="19"/>
                  </a:cubicBezTo>
                  <a:cubicBezTo>
                    <a:pt x="28" y="18"/>
                    <a:pt x="28" y="17"/>
                    <a:pt x="27" y="16"/>
                  </a:cubicBezTo>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7" name="Freeform 619">
              <a:extLst>
                <a:ext uri="{FF2B5EF4-FFF2-40B4-BE49-F238E27FC236}">
                  <a16:creationId xmlns:a16="http://schemas.microsoft.com/office/drawing/2014/main" id="{0DB738B7-07EA-433B-A795-DB31A111CFC9}"/>
                </a:ext>
              </a:extLst>
            </p:cNvPr>
            <p:cNvSpPr>
              <a:spLocks/>
            </p:cNvSpPr>
            <p:nvPr/>
          </p:nvSpPr>
          <p:spPr bwMode="auto">
            <a:xfrm>
              <a:off x="5213986" y="5733754"/>
              <a:ext cx="58672" cy="30018"/>
            </a:xfrm>
            <a:custGeom>
              <a:avLst/>
              <a:gdLst>
                <a:gd name="T0" fmla="*/ 23 w 23"/>
                <a:gd name="T1" fmla="*/ 5 h 12"/>
                <a:gd name="T2" fmla="*/ 21 w 23"/>
                <a:gd name="T3" fmla="*/ 5 h 12"/>
                <a:gd name="T4" fmla="*/ 14 w 23"/>
                <a:gd name="T5" fmla="*/ 8 h 12"/>
                <a:gd name="T6" fmla="*/ 11 w 23"/>
                <a:gd name="T7" fmla="*/ 12 h 12"/>
                <a:gd name="T8" fmla="*/ 0 w 23"/>
                <a:gd name="T9" fmla="*/ 8 h 12"/>
                <a:gd name="T10" fmla="*/ 9 w 23"/>
                <a:gd name="T11" fmla="*/ 0 h 12"/>
                <a:gd name="T12" fmla="*/ 23 w 23"/>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3" y="5"/>
                  </a:moveTo>
                  <a:cubicBezTo>
                    <a:pt x="21" y="5"/>
                    <a:pt x="21" y="5"/>
                    <a:pt x="21" y="5"/>
                  </a:cubicBezTo>
                  <a:cubicBezTo>
                    <a:pt x="19" y="5"/>
                    <a:pt x="16" y="7"/>
                    <a:pt x="14" y="8"/>
                  </a:cubicBezTo>
                  <a:cubicBezTo>
                    <a:pt x="11" y="12"/>
                    <a:pt x="11" y="12"/>
                    <a:pt x="11" y="12"/>
                  </a:cubicBezTo>
                  <a:cubicBezTo>
                    <a:pt x="0" y="8"/>
                    <a:pt x="0" y="8"/>
                    <a:pt x="0" y="8"/>
                  </a:cubicBezTo>
                  <a:cubicBezTo>
                    <a:pt x="9" y="0"/>
                    <a:pt x="9" y="0"/>
                    <a:pt x="9" y="0"/>
                  </a:cubicBezTo>
                  <a:lnTo>
                    <a:pt x="23" y="5"/>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8" name="Freeform 620">
              <a:extLst>
                <a:ext uri="{FF2B5EF4-FFF2-40B4-BE49-F238E27FC236}">
                  <a16:creationId xmlns:a16="http://schemas.microsoft.com/office/drawing/2014/main" id="{306C0363-85AA-46A2-B5DC-BD361A4C7124}"/>
                </a:ext>
              </a:extLst>
            </p:cNvPr>
            <p:cNvSpPr>
              <a:spLocks/>
            </p:cNvSpPr>
            <p:nvPr/>
          </p:nvSpPr>
          <p:spPr bwMode="auto">
            <a:xfrm>
              <a:off x="5275387" y="5716015"/>
              <a:ext cx="4093" cy="5458"/>
            </a:xfrm>
            <a:custGeom>
              <a:avLst/>
              <a:gdLst>
                <a:gd name="T0" fmla="*/ 0 w 2"/>
                <a:gd name="T1" fmla="*/ 1 h 2"/>
                <a:gd name="T2" fmla="*/ 1 w 2"/>
                <a:gd name="T3" fmla="*/ 2 h 2"/>
                <a:gd name="T4" fmla="*/ 2 w 2"/>
                <a:gd name="T5" fmla="*/ 1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1" y="2"/>
                    <a:pt x="1" y="2"/>
                  </a:cubicBezTo>
                  <a:cubicBezTo>
                    <a:pt x="2" y="2"/>
                    <a:pt x="2" y="1"/>
                    <a:pt x="2" y="1"/>
                  </a:cubicBezTo>
                  <a:cubicBezTo>
                    <a:pt x="2" y="0"/>
                    <a:pt x="2" y="0"/>
                    <a:pt x="1" y="0"/>
                  </a:cubicBezTo>
                  <a:cubicBezTo>
                    <a:pt x="0" y="0"/>
                    <a:pt x="0" y="0"/>
                    <a:pt x="0"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59" name="Freeform 621">
              <a:extLst>
                <a:ext uri="{FF2B5EF4-FFF2-40B4-BE49-F238E27FC236}">
                  <a16:creationId xmlns:a16="http://schemas.microsoft.com/office/drawing/2014/main" id="{651B5F93-0251-4977-A81C-590011939DD8}"/>
                </a:ext>
              </a:extLst>
            </p:cNvPr>
            <p:cNvSpPr>
              <a:spLocks/>
            </p:cNvSpPr>
            <p:nvPr/>
          </p:nvSpPr>
          <p:spPr bwMode="auto">
            <a:xfrm>
              <a:off x="5219444" y="5673717"/>
              <a:ext cx="68224" cy="75046"/>
            </a:xfrm>
            <a:custGeom>
              <a:avLst/>
              <a:gdLst>
                <a:gd name="T0" fmla="*/ 26 w 27"/>
                <a:gd name="T1" fmla="*/ 25 h 30"/>
                <a:gd name="T2" fmla="*/ 26 w 27"/>
                <a:gd name="T3" fmla="*/ 23 h 30"/>
                <a:gd name="T4" fmla="*/ 26 w 27"/>
                <a:gd name="T5" fmla="*/ 23 h 30"/>
                <a:gd name="T6" fmla="*/ 26 w 27"/>
                <a:gd name="T7" fmla="*/ 22 h 30"/>
                <a:gd name="T8" fmla="*/ 23 w 27"/>
                <a:gd name="T9" fmla="*/ 23 h 30"/>
                <a:gd name="T10" fmla="*/ 22 w 27"/>
                <a:gd name="T11" fmla="*/ 24 h 30"/>
                <a:gd name="T12" fmla="*/ 20 w 27"/>
                <a:gd name="T13" fmla="*/ 24 h 30"/>
                <a:gd name="T14" fmla="*/ 18 w 27"/>
                <a:gd name="T15" fmla="*/ 23 h 30"/>
                <a:gd name="T16" fmla="*/ 17 w 27"/>
                <a:gd name="T17" fmla="*/ 22 h 30"/>
                <a:gd name="T18" fmla="*/ 15 w 27"/>
                <a:gd name="T19" fmla="*/ 18 h 30"/>
                <a:gd name="T20" fmla="*/ 15 w 27"/>
                <a:gd name="T21" fmla="*/ 16 h 30"/>
                <a:gd name="T22" fmla="*/ 17 w 27"/>
                <a:gd name="T23" fmla="*/ 12 h 30"/>
                <a:gd name="T24" fmla="*/ 21 w 27"/>
                <a:gd name="T25" fmla="*/ 7 h 30"/>
                <a:gd name="T26" fmla="*/ 27 w 27"/>
                <a:gd name="T27" fmla="*/ 2 h 30"/>
                <a:gd name="T28" fmla="*/ 16 w 27"/>
                <a:gd name="T29" fmla="*/ 3 h 30"/>
                <a:gd name="T30" fmla="*/ 19 w 27"/>
                <a:gd name="T31" fmla="*/ 0 h 30"/>
                <a:gd name="T32" fmla="*/ 15 w 27"/>
                <a:gd name="T33" fmla="*/ 2 h 30"/>
                <a:gd name="T34" fmla="*/ 5 w 27"/>
                <a:gd name="T35" fmla="*/ 7 h 30"/>
                <a:gd name="T36" fmla="*/ 4 w 27"/>
                <a:gd name="T37" fmla="*/ 8 h 30"/>
                <a:gd name="T38" fmla="*/ 1 w 27"/>
                <a:gd name="T39" fmla="*/ 16 h 30"/>
                <a:gd name="T40" fmla="*/ 5 w 27"/>
                <a:gd name="T41" fmla="*/ 26 h 30"/>
                <a:gd name="T42" fmla="*/ 11 w 27"/>
                <a:gd name="T43" fmla="*/ 21 h 30"/>
                <a:gd name="T44" fmla="*/ 9 w 27"/>
                <a:gd name="T45" fmla="*/ 19 h 30"/>
                <a:gd name="T46" fmla="*/ 9 w 27"/>
                <a:gd name="T47" fmla="*/ 18 h 30"/>
                <a:gd name="T48" fmla="*/ 10 w 27"/>
                <a:gd name="T49" fmla="*/ 16 h 30"/>
                <a:gd name="T50" fmla="*/ 13 w 27"/>
                <a:gd name="T51" fmla="*/ 17 h 30"/>
                <a:gd name="T52" fmla="*/ 14 w 27"/>
                <a:gd name="T53" fmla="*/ 21 h 30"/>
                <a:gd name="T54" fmla="*/ 15 w 27"/>
                <a:gd name="T55" fmla="*/ 27 h 30"/>
                <a:gd name="T56" fmla="*/ 16 w 27"/>
                <a:gd name="T57" fmla="*/ 28 h 30"/>
                <a:gd name="T58" fmla="*/ 20 w 27"/>
                <a:gd name="T59" fmla="*/ 29 h 30"/>
                <a:gd name="T60" fmla="*/ 20 w 27"/>
                <a:gd name="T61" fmla="*/ 30 h 30"/>
                <a:gd name="T62" fmla="*/ 23 w 27"/>
                <a:gd name="T63" fmla="*/ 29 h 30"/>
                <a:gd name="T64" fmla="*/ 26 w 27"/>
                <a:gd name="T65" fmla="*/ 27 h 30"/>
                <a:gd name="T66" fmla="*/ 26 w 27"/>
                <a:gd name="T67" fmla="*/ 26 h 30"/>
                <a:gd name="T68" fmla="*/ 26 w 27"/>
                <a:gd name="T69"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 h="30">
                  <a:moveTo>
                    <a:pt x="26" y="25"/>
                  </a:moveTo>
                  <a:cubicBezTo>
                    <a:pt x="26" y="23"/>
                    <a:pt x="26" y="23"/>
                    <a:pt x="26" y="23"/>
                  </a:cubicBezTo>
                  <a:cubicBezTo>
                    <a:pt x="26" y="23"/>
                    <a:pt x="26" y="23"/>
                    <a:pt x="26" y="23"/>
                  </a:cubicBezTo>
                  <a:cubicBezTo>
                    <a:pt x="26" y="22"/>
                    <a:pt x="26" y="22"/>
                    <a:pt x="26" y="22"/>
                  </a:cubicBezTo>
                  <a:cubicBezTo>
                    <a:pt x="25" y="22"/>
                    <a:pt x="23" y="22"/>
                    <a:pt x="23" y="23"/>
                  </a:cubicBezTo>
                  <a:cubicBezTo>
                    <a:pt x="22" y="24"/>
                    <a:pt x="22" y="24"/>
                    <a:pt x="22" y="24"/>
                  </a:cubicBezTo>
                  <a:cubicBezTo>
                    <a:pt x="21" y="24"/>
                    <a:pt x="20" y="24"/>
                    <a:pt x="20" y="24"/>
                  </a:cubicBezTo>
                  <a:cubicBezTo>
                    <a:pt x="18" y="23"/>
                    <a:pt x="18" y="23"/>
                    <a:pt x="18" y="23"/>
                  </a:cubicBezTo>
                  <a:cubicBezTo>
                    <a:pt x="17" y="23"/>
                    <a:pt x="17" y="23"/>
                    <a:pt x="17" y="22"/>
                  </a:cubicBezTo>
                  <a:cubicBezTo>
                    <a:pt x="15" y="18"/>
                    <a:pt x="15" y="18"/>
                    <a:pt x="15" y="18"/>
                  </a:cubicBezTo>
                  <a:cubicBezTo>
                    <a:pt x="15" y="16"/>
                    <a:pt x="15" y="16"/>
                    <a:pt x="15" y="16"/>
                  </a:cubicBezTo>
                  <a:cubicBezTo>
                    <a:pt x="15" y="15"/>
                    <a:pt x="14" y="13"/>
                    <a:pt x="17" y="12"/>
                  </a:cubicBezTo>
                  <a:cubicBezTo>
                    <a:pt x="21" y="10"/>
                    <a:pt x="21" y="7"/>
                    <a:pt x="21" y="7"/>
                  </a:cubicBezTo>
                  <a:cubicBezTo>
                    <a:pt x="21" y="7"/>
                    <a:pt x="25" y="6"/>
                    <a:pt x="27" y="2"/>
                  </a:cubicBezTo>
                  <a:cubicBezTo>
                    <a:pt x="16" y="3"/>
                    <a:pt x="16" y="3"/>
                    <a:pt x="16" y="3"/>
                  </a:cubicBezTo>
                  <a:cubicBezTo>
                    <a:pt x="18" y="2"/>
                    <a:pt x="19" y="0"/>
                    <a:pt x="19" y="0"/>
                  </a:cubicBezTo>
                  <a:cubicBezTo>
                    <a:pt x="15" y="2"/>
                    <a:pt x="15" y="2"/>
                    <a:pt x="15" y="2"/>
                  </a:cubicBezTo>
                  <a:cubicBezTo>
                    <a:pt x="11" y="3"/>
                    <a:pt x="8" y="4"/>
                    <a:pt x="5" y="7"/>
                  </a:cubicBezTo>
                  <a:cubicBezTo>
                    <a:pt x="4" y="8"/>
                    <a:pt x="4" y="8"/>
                    <a:pt x="4" y="8"/>
                  </a:cubicBezTo>
                  <a:cubicBezTo>
                    <a:pt x="2" y="10"/>
                    <a:pt x="1" y="13"/>
                    <a:pt x="1" y="16"/>
                  </a:cubicBezTo>
                  <a:cubicBezTo>
                    <a:pt x="1" y="16"/>
                    <a:pt x="0" y="23"/>
                    <a:pt x="5" y="26"/>
                  </a:cubicBezTo>
                  <a:cubicBezTo>
                    <a:pt x="8" y="25"/>
                    <a:pt x="10" y="23"/>
                    <a:pt x="11" y="21"/>
                  </a:cubicBezTo>
                  <a:cubicBezTo>
                    <a:pt x="10" y="21"/>
                    <a:pt x="9" y="20"/>
                    <a:pt x="9" y="19"/>
                  </a:cubicBezTo>
                  <a:cubicBezTo>
                    <a:pt x="9" y="18"/>
                    <a:pt x="9" y="18"/>
                    <a:pt x="9" y="18"/>
                  </a:cubicBezTo>
                  <a:cubicBezTo>
                    <a:pt x="9" y="17"/>
                    <a:pt x="9" y="16"/>
                    <a:pt x="10" y="16"/>
                  </a:cubicBezTo>
                  <a:cubicBezTo>
                    <a:pt x="12" y="15"/>
                    <a:pt x="13" y="16"/>
                    <a:pt x="13" y="17"/>
                  </a:cubicBezTo>
                  <a:cubicBezTo>
                    <a:pt x="14" y="21"/>
                    <a:pt x="14" y="21"/>
                    <a:pt x="14" y="21"/>
                  </a:cubicBezTo>
                  <a:cubicBezTo>
                    <a:pt x="15" y="27"/>
                    <a:pt x="15" y="27"/>
                    <a:pt x="15" y="27"/>
                  </a:cubicBezTo>
                  <a:cubicBezTo>
                    <a:pt x="15" y="27"/>
                    <a:pt x="15" y="28"/>
                    <a:pt x="16" y="28"/>
                  </a:cubicBezTo>
                  <a:cubicBezTo>
                    <a:pt x="20" y="29"/>
                    <a:pt x="20" y="29"/>
                    <a:pt x="20" y="29"/>
                  </a:cubicBezTo>
                  <a:cubicBezTo>
                    <a:pt x="20" y="30"/>
                    <a:pt x="20" y="30"/>
                    <a:pt x="20" y="30"/>
                  </a:cubicBezTo>
                  <a:cubicBezTo>
                    <a:pt x="23" y="29"/>
                    <a:pt x="23" y="29"/>
                    <a:pt x="23" y="29"/>
                  </a:cubicBezTo>
                  <a:cubicBezTo>
                    <a:pt x="24" y="29"/>
                    <a:pt x="26" y="28"/>
                    <a:pt x="26" y="27"/>
                  </a:cubicBezTo>
                  <a:cubicBezTo>
                    <a:pt x="26" y="26"/>
                    <a:pt x="26" y="26"/>
                    <a:pt x="26" y="26"/>
                  </a:cubicBezTo>
                  <a:cubicBezTo>
                    <a:pt x="26" y="26"/>
                    <a:pt x="26" y="26"/>
                    <a:pt x="26" y="25"/>
                  </a:cubicBezTo>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0" name="Freeform 622">
              <a:extLst>
                <a:ext uri="{FF2B5EF4-FFF2-40B4-BE49-F238E27FC236}">
                  <a16:creationId xmlns:a16="http://schemas.microsoft.com/office/drawing/2014/main" id="{1479B223-1A8A-4D76-A0DA-28691AC894BB}"/>
                </a:ext>
              </a:extLst>
            </p:cNvPr>
            <p:cNvSpPr>
              <a:spLocks/>
            </p:cNvSpPr>
            <p:nvPr/>
          </p:nvSpPr>
          <p:spPr bwMode="auto">
            <a:xfrm>
              <a:off x="5269929" y="5709193"/>
              <a:ext cx="12280" cy="6822"/>
            </a:xfrm>
            <a:custGeom>
              <a:avLst/>
              <a:gdLst>
                <a:gd name="T0" fmla="*/ 0 w 5"/>
                <a:gd name="T1" fmla="*/ 3 h 3"/>
                <a:gd name="T2" fmla="*/ 0 w 5"/>
                <a:gd name="T3" fmla="*/ 3 h 3"/>
                <a:gd name="T4" fmla="*/ 0 w 5"/>
                <a:gd name="T5" fmla="*/ 2 h 3"/>
                <a:gd name="T6" fmla="*/ 4 w 5"/>
                <a:gd name="T7" fmla="*/ 1 h 3"/>
                <a:gd name="T8" fmla="*/ 5 w 5"/>
                <a:gd name="T9" fmla="*/ 1 h 3"/>
                <a:gd name="T10" fmla="*/ 4 w 5"/>
                <a:gd name="T11" fmla="*/ 2 h 3"/>
                <a:gd name="T12" fmla="*/ 1 w 5"/>
                <a:gd name="T13" fmla="*/ 3 h 3"/>
                <a:gd name="T14" fmla="*/ 0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0" y="3"/>
                  </a:moveTo>
                  <a:cubicBezTo>
                    <a:pt x="0" y="3"/>
                    <a:pt x="0" y="3"/>
                    <a:pt x="0" y="3"/>
                  </a:cubicBezTo>
                  <a:cubicBezTo>
                    <a:pt x="0" y="2"/>
                    <a:pt x="0" y="2"/>
                    <a:pt x="0" y="2"/>
                  </a:cubicBezTo>
                  <a:cubicBezTo>
                    <a:pt x="1" y="1"/>
                    <a:pt x="3" y="0"/>
                    <a:pt x="4" y="1"/>
                  </a:cubicBezTo>
                  <a:cubicBezTo>
                    <a:pt x="5" y="1"/>
                    <a:pt x="5" y="1"/>
                    <a:pt x="5" y="1"/>
                  </a:cubicBezTo>
                  <a:cubicBezTo>
                    <a:pt x="5" y="2"/>
                    <a:pt x="4" y="2"/>
                    <a:pt x="4" y="2"/>
                  </a:cubicBezTo>
                  <a:cubicBezTo>
                    <a:pt x="2" y="1"/>
                    <a:pt x="1" y="3"/>
                    <a:pt x="1" y="3"/>
                  </a:cubicBezTo>
                  <a:cubicBezTo>
                    <a:pt x="1" y="3"/>
                    <a:pt x="0" y="3"/>
                    <a:pt x="0" y="3"/>
                  </a:cubicBezTo>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1" name="Freeform 623">
              <a:extLst>
                <a:ext uri="{FF2B5EF4-FFF2-40B4-BE49-F238E27FC236}">
                  <a16:creationId xmlns:a16="http://schemas.microsoft.com/office/drawing/2014/main" id="{18700B31-5217-4754-A120-7CD5C898615B}"/>
                </a:ext>
              </a:extLst>
            </p:cNvPr>
            <p:cNvSpPr>
              <a:spLocks/>
            </p:cNvSpPr>
            <p:nvPr/>
          </p:nvSpPr>
          <p:spPr bwMode="auto">
            <a:xfrm>
              <a:off x="5432302" y="5676446"/>
              <a:ext cx="70953" cy="75046"/>
            </a:xfrm>
            <a:custGeom>
              <a:avLst/>
              <a:gdLst>
                <a:gd name="T0" fmla="*/ 27 w 28"/>
                <a:gd name="T1" fmla="*/ 16 h 30"/>
                <a:gd name="T2" fmla="*/ 26 w 28"/>
                <a:gd name="T3" fmla="*/ 13 h 30"/>
                <a:gd name="T4" fmla="*/ 25 w 28"/>
                <a:gd name="T5" fmla="*/ 12 h 30"/>
                <a:gd name="T6" fmla="*/ 11 w 28"/>
                <a:gd name="T7" fmla="*/ 0 h 30"/>
                <a:gd name="T8" fmla="*/ 0 w 28"/>
                <a:gd name="T9" fmla="*/ 11 h 30"/>
                <a:gd name="T10" fmla="*/ 3 w 28"/>
                <a:gd name="T11" fmla="*/ 21 h 30"/>
                <a:gd name="T12" fmla="*/ 0 w 28"/>
                <a:gd name="T13" fmla="*/ 25 h 30"/>
                <a:gd name="T14" fmla="*/ 7 w 28"/>
                <a:gd name="T15" fmla="*/ 30 h 30"/>
                <a:gd name="T16" fmla="*/ 10 w 28"/>
                <a:gd name="T17" fmla="*/ 28 h 30"/>
                <a:gd name="T18" fmla="*/ 15 w 28"/>
                <a:gd name="T19" fmla="*/ 25 h 30"/>
                <a:gd name="T20" fmla="*/ 17 w 28"/>
                <a:gd name="T21" fmla="*/ 25 h 30"/>
                <a:gd name="T22" fmla="*/ 20 w 28"/>
                <a:gd name="T23" fmla="*/ 25 h 30"/>
                <a:gd name="T24" fmla="*/ 24 w 28"/>
                <a:gd name="T25" fmla="*/ 22 h 30"/>
                <a:gd name="T26" fmla="*/ 25 w 28"/>
                <a:gd name="T27" fmla="*/ 18 h 30"/>
                <a:gd name="T28" fmla="*/ 26 w 28"/>
                <a:gd name="T29" fmla="*/ 18 h 30"/>
                <a:gd name="T30" fmla="*/ 27 w 28"/>
                <a:gd name="T31"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30">
                  <a:moveTo>
                    <a:pt x="27" y="16"/>
                  </a:moveTo>
                  <a:cubicBezTo>
                    <a:pt x="26" y="13"/>
                    <a:pt x="26" y="13"/>
                    <a:pt x="26" y="13"/>
                  </a:cubicBezTo>
                  <a:cubicBezTo>
                    <a:pt x="25" y="13"/>
                    <a:pt x="25" y="12"/>
                    <a:pt x="25" y="12"/>
                  </a:cubicBezTo>
                  <a:cubicBezTo>
                    <a:pt x="25" y="9"/>
                    <a:pt x="23" y="0"/>
                    <a:pt x="11" y="0"/>
                  </a:cubicBezTo>
                  <a:cubicBezTo>
                    <a:pt x="6" y="0"/>
                    <a:pt x="1" y="6"/>
                    <a:pt x="0" y="11"/>
                  </a:cubicBezTo>
                  <a:cubicBezTo>
                    <a:pt x="0" y="15"/>
                    <a:pt x="1" y="18"/>
                    <a:pt x="3" y="21"/>
                  </a:cubicBezTo>
                  <a:cubicBezTo>
                    <a:pt x="0" y="25"/>
                    <a:pt x="0" y="25"/>
                    <a:pt x="0" y="25"/>
                  </a:cubicBezTo>
                  <a:cubicBezTo>
                    <a:pt x="7" y="30"/>
                    <a:pt x="7" y="30"/>
                    <a:pt x="7" y="30"/>
                  </a:cubicBezTo>
                  <a:cubicBezTo>
                    <a:pt x="10" y="28"/>
                    <a:pt x="10" y="28"/>
                    <a:pt x="10" y="28"/>
                  </a:cubicBezTo>
                  <a:cubicBezTo>
                    <a:pt x="11" y="26"/>
                    <a:pt x="13" y="25"/>
                    <a:pt x="15" y="25"/>
                  </a:cubicBezTo>
                  <a:cubicBezTo>
                    <a:pt x="17" y="25"/>
                    <a:pt x="17" y="25"/>
                    <a:pt x="17" y="25"/>
                  </a:cubicBezTo>
                  <a:cubicBezTo>
                    <a:pt x="20" y="25"/>
                    <a:pt x="20" y="25"/>
                    <a:pt x="20" y="25"/>
                  </a:cubicBezTo>
                  <a:cubicBezTo>
                    <a:pt x="22" y="25"/>
                    <a:pt x="24" y="24"/>
                    <a:pt x="24" y="22"/>
                  </a:cubicBezTo>
                  <a:cubicBezTo>
                    <a:pt x="24" y="21"/>
                    <a:pt x="24" y="19"/>
                    <a:pt x="25" y="18"/>
                  </a:cubicBezTo>
                  <a:cubicBezTo>
                    <a:pt x="26" y="18"/>
                    <a:pt x="26" y="18"/>
                    <a:pt x="26" y="18"/>
                  </a:cubicBezTo>
                  <a:cubicBezTo>
                    <a:pt x="27" y="18"/>
                    <a:pt x="28" y="17"/>
                    <a:pt x="27" y="16"/>
                  </a:cubicBezTo>
                </a:path>
              </a:pathLst>
            </a:custGeom>
            <a:solidFill>
              <a:srgbClr val="725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2" name="Oval 624">
              <a:extLst>
                <a:ext uri="{FF2B5EF4-FFF2-40B4-BE49-F238E27FC236}">
                  <a16:creationId xmlns:a16="http://schemas.microsoft.com/office/drawing/2014/main" id="{72ECEBAC-9765-4020-8564-71308AC53637}"/>
                </a:ext>
              </a:extLst>
            </p:cNvPr>
            <p:cNvSpPr>
              <a:spLocks noChangeArrowheads="1"/>
            </p:cNvSpPr>
            <p:nvPr/>
          </p:nvSpPr>
          <p:spPr bwMode="auto">
            <a:xfrm>
              <a:off x="5482787" y="5706464"/>
              <a:ext cx="5458" cy="545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3" name="Freeform 625">
              <a:extLst>
                <a:ext uri="{FF2B5EF4-FFF2-40B4-BE49-F238E27FC236}">
                  <a16:creationId xmlns:a16="http://schemas.microsoft.com/office/drawing/2014/main" id="{297F9B9B-E521-47DD-B6B5-DA65021B2E8D}"/>
                </a:ext>
              </a:extLst>
            </p:cNvPr>
            <p:cNvSpPr>
              <a:spLocks/>
            </p:cNvSpPr>
            <p:nvPr/>
          </p:nvSpPr>
          <p:spPr bwMode="auto">
            <a:xfrm>
              <a:off x="5482787" y="5721473"/>
              <a:ext cx="10916" cy="8187"/>
            </a:xfrm>
            <a:custGeom>
              <a:avLst/>
              <a:gdLst>
                <a:gd name="T0" fmla="*/ 4 w 4"/>
                <a:gd name="T1" fmla="*/ 1 h 3"/>
                <a:gd name="T2" fmla="*/ 0 w 4"/>
                <a:gd name="T3" fmla="*/ 0 h 3"/>
                <a:gd name="T4" fmla="*/ 4 w 4"/>
                <a:gd name="T5" fmla="*/ 3 h 3"/>
                <a:gd name="T6" fmla="*/ 4 w 4"/>
                <a:gd name="T7" fmla="*/ 1 h 3"/>
              </a:gdLst>
              <a:ahLst/>
              <a:cxnLst>
                <a:cxn ang="0">
                  <a:pos x="T0" y="T1"/>
                </a:cxn>
                <a:cxn ang="0">
                  <a:pos x="T2" y="T3"/>
                </a:cxn>
                <a:cxn ang="0">
                  <a:pos x="T4" y="T5"/>
                </a:cxn>
                <a:cxn ang="0">
                  <a:pos x="T6" y="T7"/>
                </a:cxn>
              </a:cxnLst>
              <a:rect l="0" t="0" r="r" b="b"/>
              <a:pathLst>
                <a:path w="4" h="3">
                  <a:moveTo>
                    <a:pt x="4" y="1"/>
                  </a:moveTo>
                  <a:cubicBezTo>
                    <a:pt x="0" y="0"/>
                    <a:pt x="0" y="0"/>
                    <a:pt x="0" y="0"/>
                  </a:cubicBezTo>
                  <a:cubicBezTo>
                    <a:pt x="0" y="0"/>
                    <a:pt x="1" y="3"/>
                    <a:pt x="4" y="3"/>
                  </a:cubicBezTo>
                  <a:cubicBezTo>
                    <a:pt x="4" y="3"/>
                    <a:pt x="4" y="1"/>
                    <a:pt x="4" y="1"/>
                  </a:cubicBezTo>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4" name="Freeform 626">
              <a:extLst>
                <a:ext uri="{FF2B5EF4-FFF2-40B4-BE49-F238E27FC236}">
                  <a16:creationId xmlns:a16="http://schemas.microsoft.com/office/drawing/2014/main" id="{15ED4B60-2307-4F3A-A7E3-54AD6A833B1B}"/>
                </a:ext>
              </a:extLst>
            </p:cNvPr>
            <p:cNvSpPr>
              <a:spLocks/>
            </p:cNvSpPr>
            <p:nvPr/>
          </p:nvSpPr>
          <p:spPr bwMode="auto">
            <a:xfrm>
              <a:off x="5478694" y="5698277"/>
              <a:ext cx="12280" cy="5458"/>
            </a:xfrm>
            <a:custGeom>
              <a:avLst/>
              <a:gdLst>
                <a:gd name="T0" fmla="*/ 0 w 5"/>
                <a:gd name="T1" fmla="*/ 2 h 2"/>
                <a:gd name="T2" fmla="*/ 5 w 5"/>
                <a:gd name="T3" fmla="*/ 1 h 2"/>
              </a:gdLst>
              <a:ahLst/>
              <a:cxnLst>
                <a:cxn ang="0">
                  <a:pos x="T0" y="T1"/>
                </a:cxn>
                <a:cxn ang="0">
                  <a:pos x="T2" y="T3"/>
                </a:cxn>
              </a:cxnLst>
              <a:rect l="0" t="0" r="r" b="b"/>
              <a:pathLst>
                <a:path w="5" h="2">
                  <a:moveTo>
                    <a:pt x="0" y="2"/>
                  </a:moveTo>
                  <a:cubicBezTo>
                    <a:pt x="0" y="2"/>
                    <a:pt x="2" y="0"/>
                    <a:pt x="5" y="1"/>
                  </a:cubicBezTo>
                </a:path>
              </a:pathLst>
            </a:custGeom>
            <a:noFill/>
            <a:ln w="17463" cap="rnd">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5" name="Freeform 627">
              <a:extLst>
                <a:ext uri="{FF2B5EF4-FFF2-40B4-BE49-F238E27FC236}">
                  <a16:creationId xmlns:a16="http://schemas.microsoft.com/office/drawing/2014/main" id="{08802EC8-0443-4331-BF8F-A885105F2832}"/>
                </a:ext>
              </a:extLst>
            </p:cNvPr>
            <p:cNvSpPr>
              <a:spLocks/>
            </p:cNvSpPr>
            <p:nvPr/>
          </p:nvSpPr>
          <p:spPr bwMode="auto">
            <a:xfrm>
              <a:off x="5413199" y="5668259"/>
              <a:ext cx="80504" cy="65495"/>
            </a:xfrm>
            <a:custGeom>
              <a:avLst/>
              <a:gdLst>
                <a:gd name="T0" fmla="*/ 18 w 32"/>
                <a:gd name="T1" fmla="*/ 2 h 26"/>
                <a:gd name="T2" fmla="*/ 7 w 32"/>
                <a:gd name="T3" fmla="*/ 24 h 26"/>
                <a:gd name="T4" fmla="*/ 19 w 32"/>
                <a:gd name="T5" fmla="*/ 18 h 26"/>
                <a:gd name="T6" fmla="*/ 17 w 32"/>
                <a:gd name="T7" fmla="*/ 15 h 26"/>
                <a:gd name="T8" fmla="*/ 17 w 32"/>
                <a:gd name="T9" fmla="*/ 14 h 26"/>
                <a:gd name="T10" fmla="*/ 19 w 32"/>
                <a:gd name="T11" fmla="*/ 12 h 26"/>
                <a:gd name="T12" fmla="*/ 21 w 32"/>
                <a:gd name="T13" fmla="*/ 14 h 26"/>
                <a:gd name="T14" fmla="*/ 21 w 32"/>
                <a:gd name="T15" fmla="*/ 15 h 26"/>
                <a:gd name="T16" fmla="*/ 25 w 32"/>
                <a:gd name="T17" fmla="*/ 11 h 26"/>
                <a:gd name="T18" fmla="*/ 31 w 32"/>
                <a:gd name="T19" fmla="*/ 8 h 26"/>
                <a:gd name="T20" fmla="*/ 18 w 32"/>
                <a:gd name="T2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26">
                  <a:moveTo>
                    <a:pt x="18" y="2"/>
                  </a:moveTo>
                  <a:cubicBezTo>
                    <a:pt x="10" y="5"/>
                    <a:pt x="0" y="22"/>
                    <a:pt x="7" y="24"/>
                  </a:cubicBezTo>
                  <a:cubicBezTo>
                    <a:pt x="13" y="26"/>
                    <a:pt x="18" y="22"/>
                    <a:pt x="19" y="18"/>
                  </a:cubicBezTo>
                  <a:cubicBezTo>
                    <a:pt x="18" y="18"/>
                    <a:pt x="17" y="17"/>
                    <a:pt x="17" y="15"/>
                  </a:cubicBezTo>
                  <a:cubicBezTo>
                    <a:pt x="17" y="14"/>
                    <a:pt x="17" y="14"/>
                    <a:pt x="17" y="14"/>
                  </a:cubicBezTo>
                  <a:cubicBezTo>
                    <a:pt x="17" y="13"/>
                    <a:pt x="18" y="12"/>
                    <a:pt x="19" y="12"/>
                  </a:cubicBezTo>
                  <a:cubicBezTo>
                    <a:pt x="20" y="12"/>
                    <a:pt x="21" y="13"/>
                    <a:pt x="21" y="14"/>
                  </a:cubicBezTo>
                  <a:cubicBezTo>
                    <a:pt x="21" y="15"/>
                    <a:pt x="21" y="15"/>
                    <a:pt x="21" y="15"/>
                  </a:cubicBezTo>
                  <a:cubicBezTo>
                    <a:pt x="22" y="14"/>
                    <a:pt x="24" y="13"/>
                    <a:pt x="25" y="11"/>
                  </a:cubicBezTo>
                  <a:cubicBezTo>
                    <a:pt x="28" y="12"/>
                    <a:pt x="31" y="10"/>
                    <a:pt x="31" y="8"/>
                  </a:cubicBezTo>
                  <a:cubicBezTo>
                    <a:pt x="32" y="4"/>
                    <a:pt x="25" y="0"/>
                    <a:pt x="18" y="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6" name="Freeform 628">
              <a:extLst>
                <a:ext uri="{FF2B5EF4-FFF2-40B4-BE49-F238E27FC236}">
                  <a16:creationId xmlns:a16="http://schemas.microsoft.com/office/drawing/2014/main" id="{3F9BE790-1F25-4234-8E8A-DD8F539A3FA4}"/>
                </a:ext>
              </a:extLst>
            </p:cNvPr>
            <p:cNvSpPr>
              <a:spLocks/>
            </p:cNvSpPr>
            <p:nvPr/>
          </p:nvSpPr>
          <p:spPr bwMode="auto">
            <a:xfrm>
              <a:off x="5046156" y="5666894"/>
              <a:ext cx="77775" cy="79139"/>
            </a:xfrm>
            <a:custGeom>
              <a:avLst/>
              <a:gdLst>
                <a:gd name="T0" fmla="*/ 30 w 31"/>
                <a:gd name="T1" fmla="*/ 16 h 32"/>
                <a:gd name="T2" fmla="*/ 29 w 31"/>
                <a:gd name="T3" fmla="*/ 15 h 32"/>
                <a:gd name="T4" fmla="*/ 29 w 31"/>
                <a:gd name="T5" fmla="*/ 14 h 32"/>
                <a:gd name="T6" fmla="*/ 29 w 31"/>
                <a:gd name="T7" fmla="*/ 13 h 32"/>
                <a:gd name="T8" fmla="*/ 15 w 31"/>
                <a:gd name="T9" fmla="*/ 1 h 32"/>
                <a:gd name="T10" fmla="*/ 4 w 31"/>
                <a:gd name="T11" fmla="*/ 13 h 32"/>
                <a:gd name="T12" fmla="*/ 7 w 31"/>
                <a:gd name="T13" fmla="*/ 22 h 32"/>
                <a:gd name="T14" fmla="*/ 0 w 31"/>
                <a:gd name="T15" fmla="*/ 27 h 32"/>
                <a:gd name="T16" fmla="*/ 10 w 31"/>
                <a:gd name="T17" fmla="*/ 32 h 32"/>
                <a:gd name="T18" fmla="*/ 14 w 31"/>
                <a:gd name="T19" fmla="*/ 29 h 32"/>
                <a:gd name="T20" fmla="*/ 21 w 31"/>
                <a:gd name="T21" fmla="*/ 26 h 32"/>
                <a:gd name="T22" fmla="*/ 23 w 31"/>
                <a:gd name="T23" fmla="*/ 26 h 32"/>
                <a:gd name="T24" fmla="*/ 23 w 31"/>
                <a:gd name="T25" fmla="*/ 26 h 32"/>
                <a:gd name="T26" fmla="*/ 24 w 31"/>
                <a:gd name="T27" fmla="*/ 26 h 32"/>
                <a:gd name="T28" fmla="*/ 28 w 31"/>
                <a:gd name="T29" fmla="*/ 23 h 32"/>
                <a:gd name="T30" fmla="*/ 28 w 31"/>
                <a:gd name="T31" fmla="*/ 19 h 32"/>
                <a:gd name="T32" fmla="*/ 29 w 31"/>
                <a:gd name="T33" fmla="*/ 19 h 32"/>
                <a:gd name="T34" fmla="*/ 30 w 31"/>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32">
                  <a:moveTo>
                    <a:pt x="30" y="16"/>
                  </a:moveTo>
                  <a:cubicBezTo>
                    <a:pt x="29" y="15"/>
                    <a:pt x="29" y="15"/>
                    <a:pt x="29" y="15"/>
                  </a:cubicBezTo>
                  <a:cubicBezTo>
                    <a:pt x="29" y="15"/>
                    <a:pt x="29" y="14"/>
                    <a:pt x="29" y="14"/>
                  </a:cubicBezTo>
                  <a:cubicBezTo>
                    <a:pt x="29" y="13"/>
                    <a:pt x="29" y="13"/>
                    <a:pt x="29" y="13"/>
                  </a:cubicBezTo>
                  <a:cubicBezTo>
                    <a:pt x="29" y="6"/>
                    <a:pt x="23" y="0"/>
                    <a:pt x="15" y="1"/>
                  </a:cubicBezTo>
                  <a:cubicBezTo>
                    <a:pt x="9" y="1"/>
                    <a:pt x="4" y="6"/>
                    <a:pt x="4" y="13"/>
                  </a:cubicBezTo>
                  <a:cubicBezTo>
                    <a:pt x="3" y="16"/>
                    <a:pt x="5" y="19"/>
                    <a:pt x="7" y="22"/>
                  </a:cubicBezTo>
                  <a:cubicBezTo>
                    <a:pt x="0" y="27"/>
                    <a:pt x="0" y="27"/>
                    <a:pt x="0" y="27"/>
                  </a:cubicBezTo>
                  <a:cubicBezTo>
                    <a:pt x="10" y="32"/>
                    <a:pt x="10" y="32"/>
                    <a:pt x="10" y="32"/>
                  </a:cubicBezTo>
                  <a:cubicBezTo>
                    <a:pt x="14" y="29"/>
                    <a:pt x="14" y="29"/>
                    <a:pt x="14" y="29"/>
                  </a:cubicBezTo>
                  <a:cubicBezTo>
                    <a:pt x="16" y="27"/>
                    <a:pt x="18" y="26"/>
                    <a:pt x="21" y="26"/>
                  </a:cubicBezTo>
                  <a:cubicBezTo>
                    <a:pt x="23" y="26"/>
                    <a:pt x="23" y="26"/>
                    <a:pt x="23" y="26"/>
                  </a:cubicBezTo>
                  <a:cubicBezTo>
                    <a:pt x="23" y="26"/>
                    <a:pt x="23" y="26"/>
                    <a:pt x="23" y="26"/>
                  </a:cubicBezTo>
                  <a:cubicBezTo>
                    <a:pt x="23" y="26"/>
                    <a:pt x="23" y="26"/>
                    <a:pt x="24" y="26"/>
                  </a:cubicBezTo>
                  <a:cubicBezTo>
                    <a:pt x="26" y="26"/>
                    <a:pt x="28" y="25"/>
                    <a:pt x="28" y="23"/>
                  </a:cubicBezTo>
                  <a:cubicBezTo>
                    <a:pt x="28" y="22"/>
                    <a:pt x="28" y="20"/>
                    <a:pt x="28" y="19"/>
                  </a:cubicBezTo>
                  <a:cubicBezTo>
                    <a:pt x="29" y="19"/>
                    <a:pt x="29" y="19"/>
                    <a:pt x="29" y="19"/>
                  </a:cubicBezTo>
                  <a:cubicBezTo>
                    <a:pt x="31" y="19"/>
                    <a:pt x="31" y="17"/>
                    <a:pt x="30" y="16"/>
                  </a:cubicBezTo>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7" name="Oval 629">
              <a:extLst>
                <a:ext uri="{FF2B5EF4-FFF2-40B4-BE49-F238E27FC236}">
                  <a16:creationId xmlns:a16="http://schemas.microsoft.com/office/drawing/2014/main" id="{32B20A25-7E15-4594-9CE5-A89B4F93ADA0}"/>
                </a:ext>
              </a:extLst>
            </p:cNvPr>
            <p:cNvSpPr>
              <a:spLocks noChangeArrowheads="1"/>
            </p:cNvSpPr>
            <p:nvPr/>
          </p:nvSpPr>
          <p:spPr bwMode="auto">
            <a:xfrm>
              <a:off x="5108922" y="5701006"/>
              <a:ext cx="5458" cy="545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8" name="Freeform 630">
              <a:extLst>
                <a:ext uri="{FF2B5EF4-FFF2-40B4-BE49-F238E27FC236}">
                  <a16:creationId xmlns:a16="http://schemas.microsoft.com/office/drawing/2014/main" id="{447864DD-14FF-42ED-AC3E-735370C2DF83}"/>
                </a:ext>
              </a:extLst>
            </p:cNvPr>
            <p:cNvSpPr>
              <a:spLocks/>
            </p:cNvSpPr>
            <p:nvPr/>
          </p:nvSpPr>
          <p:spPr bwMode="auto">
            <a:xfrm>
              <a:off x="5054343" y="5666894"/>
              <a:ext cx="47757" cy="54579"/>
            </a:xfrm>
            <a:custGeom>
              <a:avLst/>
              <a:gdLst>
                <a:gd name="T0" fmla="*/ 16 w 19"/>
                <a:gd name="T1" fmla="*/ 1 h 22"/>
                <a:gd name="T2" fmla="*/ 15 w 19"/>
                <a:gd name="T3" fmla="*/ 1 h 22"/>
                <a:gd name="T4" fmla="*/ 1 w 19"/>
                <a:gd name="T5" fmla="*/ 11 h 22"/>
                <a:gd name="T6" fmla="*/ 4 w 19"/>
                <a:gd name="T7" fmla="*/ 22 h 22"/>
                <a:gd name="T8" fmla="*/ 11 w 19"/>
                <a:gd name="T9" fmla="*/ 17 h 22"/>
                <a:gd name="T10" fmla="*/ 9 w 19"/>
                <a:gd name="T11" fmla="*/ 15 h 22"/>
                <a:gd name="T12" fmla="*/ 9 w 19"/>
                <a:gd name="T13" fmla="*/ 14 h 22"/>
                <a:gd name="T14" fmla="*/ 10 w 19"/>
                <a:gd name="T15" fmla="*/ 12 h 22"/>
                <a:gd name="T16" fmla="*/ 13 w 19"/>
                <a:gd name="T17" fmla="*/ 14 h 22"/>
                <a:gd name="T18" fmla="*/ 13 w 19"/>
                <a:gd name="T19" fmla="*/ 16 h 22"/>
                <a:gd name="T20" fmla="*/ 15 w 19"/>
                <a:gd name="T21" fmla="*/ 16 h 22"/>
                <a:gd name="T22" fmla="*/ 15 w 19"/>
                <a:gd name="T23" fmla="*/ 13 h 22"/>
                <a:gd name="T24" fmla="*/ 16 w 19"/>
                <a:gd name="T25" fmla="*/ 10 h 22"/>
                <a:gd name="T26" fmla="*/ 17 w 19"/>
                <a:gd name="T27" fmla="*/ 9 h 22"/>
                <a:gd name="T28" fmla="*/ 18 w 19"/>
                <a:gd name="T29" fmla="*/ 7 h 22"/>
                <a:gd name="T30" fmla="*/ 18 w 19"/>
                <a:gd name="T31" fmla="*/ 4 h 22"/>
                <a:gd name="T32" fmla="*/ 16 w 19"/>
                <a:gd name="T33"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22">
                  <a:moveTo>
                    <a:pt x="16" y="1"/>
                  </a:moveTo>
                  <a:cubicBezTo>
                    <a:pt x="15" y="1"/>
                    <a:pt x="15" y="1"/>
                    <a:pt x="15" y="1"/>
                  </a:cubicBezTo>
                  <a:cubicBezTo>
                    <a:pt x="8" y="0"/>
                    <a:pt x="2" y="4"/>
                    <a:pt x="1" y="11"/>
                  </a:cubicBezTo>
                  <a:cubicBezTo>
                    <a:pt x="1" y="11"/>
                    <a:pt x="0" y="18"/>
                    <a:pt x="4" y="22"/>
                  </a:cubicBezTo>
                  <a:cubicBezTo>
                    <a:pt x="7" y="21"/>
                    <a:pt x="10" y="19"/>
                    <a:pt x="11" y="17"/>
                  </a:cubicBezTo>
                  <a:cubicBezTo>
                    <a:pt x="10" y="17"/>
                    <a:pt x="9" y="16"/>
                    <a:pt x="9" y="15"/>
                  </a:cubicBezTo>
                  <a:cubicBezTo>
                    <a:pt x="9" y="14"/>
                    <a:pt x="9" y="14"/>
                    <a:pt x="9" y="14"/>
                  </a:cubicBezTo>
                  <a:cubicBezTo>
                    <a:pt x="9" y="13"/>
                    <a:pt x="9" y="12"/>
                    <a:pt x="10" y="12"/>
                  </a:cubicBezTo>
                  <a:cubicBezTo>
                    <a:pt x="12" y="12"/>
                    <a:pt x="13" y="13"/>
                    <a:pt x="13" y="14"/>
                  </a:cubicBezTo>
                  <a:cubicBezTo>
                    <a:pt x="13" y="16"/>
                    <a:pt x="13" y="16"/>
                    <a:pt x="13" y="16"/>
                  </a:cubicBezTo>
                  <a:cubicBezTo>
                    <a:pt x="15" y="16"/>
                    <a:pt x="15" y="16"/>
                    <a:pt x="15" y="16"/>
                  </a:cubicBezTo>
                  <a:cubicBezTo>
                    <a:pt x="15" y="13"/>
                    <a:pt x="15" y="13"/>
                    <a:pt x="15" y="13"/>
                  </a:cubicBezTo>
                  <a:cubicBezTo>
                    <a:pt x="15" y="12"/>
                    <a:pt x="15" y="11"/>
                    <a:pt x="16" y="10"/>
                  </a:cubicBezTo>
                  <a:cubicBezTo>
                    <a:pt x="17" y="9"/>
                    <a:pt x="17" y="9"/>
                    <a:pt x="17" y="9"/>
                  </a:cubicBezTo>
                  <a:cubicBezTo>
                    <a:pt x="18" y="9"/>
                    <a:pt x="18" y="8"/>
                    <a:pt x="18" y="7"/>
                  </a:cubicBezTo>
                  <a:cubicBezTo>
                    <a:pt x="18" y="4"/>
                    <a:pt x="18" y="4"/>
                    <a:pt x="18" y="4"/>
                  </a:cubicBezTo>
                  <a:cubicBezTo>
                    <a:pt x="19" y="2"/>
                    <a:pt x="17" y="1"/>
                    <a:pt x="16"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69" name="Freeform 631">
              <a:extLst>
                <a:ext uri="{FF2B5EF4-FFF2-40B4-BE49-F238E27FC236}">
                  <a16:creationId xmlns:a16="http://schemas.microsoft.com/office/drawing/2014/main" id="{66BD391E-72E1-4455-BC61-F4965988F80F}"/>
                </a:ext>
              </a:extLst>
            </p:cNvPr>
            <p:cNvSpPr>
              <a:spLocks/>
            </p:cNvSpPr>
            <p:nvPr/>
          </p:nvSpPr>
          <p:spPr bwMode="auto">
            <a:xfrm>
              <a:off x="5103464" y="5694184"/>
              <a:ext cx="13645" cy="6822"/>
            </a:xfrm>
            <a:custGeom>
              <a:avLst/>
              <a:gdLst>
                <a:gd name="T0" fmla="*/ 0 w 5"/>
                <a:gd name="T1" fmla="*/ 3 h 3"/>
                <a:gd name="T2" fmla="*/ 0 w 5"/>
                <a:gd name="T3" fmla="*/ 2 h 3"/>
                <a:gd name="T4" fmla="*/ 0 w 5"/>
                <a:gd name="T5" fmla="*/ 2 h 3"/>
                <a:gd name="T6" fmla="*/ 4 w 5"/>
                <a:gd name="T7" fmla="*/ 1 h 3"/>
                <a:gd name="T8" fmla="*/ 5 w 5"/>
                <a:gd name="T9" fmla="*/ 2 h 3"/>
                <a:gd name="T10" fmla="*/ 4 w 5"/>
                <a:gd name="T11" fmla="*/ 2 h 3"/>
                <a:gd name="T12" fmla="*/ 0 w 5"/>
                <a:gd name="T13" fmla="*/ 2 h 3"/>
                <a:gd name="T14" fmla="*/ 0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0" y="3"/>
                  </a:moveTo>
                  <a:cubicBezTo>
                    <a:pt x="0" y="3"/>
                    <a:pt x="0" y="2"/>
                    <a:pt x="0" y="2"/>
                  </a:cubicBezTo>
                  <a:cubicBezTo>
                    <a:pt x="0" y="2"/>
                    <a:pt x="0" y="2"/>
                    <a:pt x="0" y="2"/>
                  </a:cubicBezTo>
                  <a:cubicBezTo>
                    <a:pt x="1" y="1"/>
                    <a:pt x="3" y="0"/>
                    <a:pt x="4" y="1"/>
                  </a:cubicBezTo>
                  <a:cubicBezTo>
                    <a:pt x="5" y="1"/>
                    <a:pt x="5" y="1"/>
                    <a:pt x="5" y="2"/>
                  </a:cubicBezTo>
                  <a:cubicBezTo>
                    <a:pt x="4" y="2"/>
                    <a:pt x="4" y="2"/>
                    <a:pt x="4" y="2"/>
                  </a:cubicBezTo>
                  <a:cubicBezTo>
                    <a:pt x="2" y="1"/>
                    <a:pt x="1" y="2"/>
                    <a:pt x="0" y="2"/>
                  </a:cubicBezTo>
                  <a:cubicBezTo>
                    <a:pt x="0" y="3"/>
                    <a:pt x="0" y="3"/>
                    <a:pt x="0" y="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0" name="Freeform 632">
              <a:extLst>
                <a:ext uri="{FF2B5EF4-FFF2-40B4-BE49-F238E27FC236}">
                  <a16:creationId xmlns:a16="http://schemas.microsoft.com/office/drawing/2014/main" id="{AAF78ECF-A3FF-4D27-BB8E-BA5AE196DE3D}"/>
                </a:ext>
              </a:extLst>
            </p:cNvPr>
            <p:cNvSpPr>
              <a:spLocks/>
            </p:cNvSpPr>
            <p:nvPr/>
          </p:nvSpPr>
          <p:spPr bwMode="auto">
            <a:xfrm>
              <a:off x="4995671" y="5718744"/>
              <a:ext cx="91420" cy="133718"/>
            </a:xfrm>
            <a:custGeom>
              <a:avLst/>
              <a:gdLst>
                <a:gd name="T0" fmla="*/ 23 w 36"/>
                <a:gd name="T1" fmla="*/ 1 h 53"/>
                <a:gd name="T2" fmla="*/ 20 w 36"/>
                <a:gd name="T3" fmla="*/ 3 h 53"/>
                <a:gd name="T4" fmla="*/ 11 w 36"/>
                <a:gd name="T5" fmla="*/ 10 h 53"/>
                <a:gd name="T6" fmla="*/ 1 w 36"/>
                <a:gd name="T7" fmla="*/ 38 h 53"/>
                <a:gd name="T8" fmla="*/ 0 w 36"/>
                <a:gd name="T9" fmla="*/ 49 h 53"/>
                <a:gd name="T10" fmla="*/ 31 w 36"/>
                <a:gd name="T11" fmla="*/ 41 h 53"/>
                <a:gd name="T12" fmla="*/ 32 w 36"/>
                <a:gd name="T13" fmla="*/ 12 h 53"/>
                <a:gd name="T14" fmla="*/ 31 w 36"/>
                <a:gd name="T15" fmla="*/ 7 h 53"/>
                <a:gd name="T16" fmla="*/ 34 w 36"/>
                <a:gd name="T17" fmla="*/ 8 h 53"/>
                <a:gd name="T18" fmla="*/ 36 w 36"/>
                <a:gd name="T19" fmla="*/ 5 h 53"/>
                <a:gd name="T20" fmla="*/ 23 w 36"/>
                <a:gd name="T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53">
                  <a:moveTo>
                    <a:pt x="23" y="1"/>
                  </a:moveTo>
                  <a:cubicBezTo>
                    <a:pt x="20" y="3"/>
                    <a:pt x="20" y="3"/>
                    <a:pt x="20" y="3"/>
                  </a:cubicBezTo>
                  <a:cubicBezTo>
                    <a:pt x="17" y="4"/>
                    <a:pt x="13" y="6"/>
                    <a:pt x="11" y="10"/>
                  </a:cubicBezTo>
                  <a:cubicBezTo>
                    <a:pt x="6" y="19"/>
                    <a:pt x="3" y="28"/>
                    <a:pt x="1" y="38"/>
                  </a:cubicBezTo>
                  <a:cubicBezTo>
                    <a:pt x="0" y="49"/>
                    <a:pt x="0" y="49"/>
                    <a:pt x="0" y="49"/>
                  </a:cubicBezTo>
                  <a:cubicBezTo>
                    <a:pt x="0" y="49"/>
                    <a:pt x="19" y="53"/>
                    <a:pt x="31" y="41"/>
                  </a:cubicBezTo>
                  <a:cubicBezTo>
                    <a:pt x="30" y="28"/>
                    <a:pt x="31" y="14"/>
                    <a:pt x="32" y="12"/>
                  </a:cubicBezTo>
                  <a:cubicBezTo>
                    <a:pt x="32" y="10"/>
                    <a:pt x="32" y="8"/>
                    <a:pt x="31" y="7"/>
                  </a:cubicBezTo>
                  <a:cubicBezTo>
                    <a:pt x="34" y="8"/>
                    <a:pt x="34" y="8"/>
                    <a:pt x="34" y="8"/>
                  </a:cubicBezTo>
                  <a:cubicBezTo>
                    <a:pt x="34" y="8"/>
                    <a:pt x="35" y="7"/>
                    <a:pt x="36" y="5"/>
                  </a:cubicBezTo>
                  <a:cubicBezTo>
                    <a:pt x="28" y="0"/>
                    <a:pt x="23" y="1"/>
                    <a:pt x="23" y="1"/>
                  </a:cubicBezTo>
                </a:path>
              </a:pathLst>
            </a:custGeom>
            <a:solidFill>
              <a:srgbClr val="021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1" name="Freeform 633">
              <a:extLst>
                <a:ext uri="{FF2B5EF4-FFF2-40B4-BE49-F238E27FC236}">
                  <a16:creationId xmlns:a16="http://schemas.microsoft.com/office/drawing/2014/main" id="{E3420E91-CC51-444E-A71F-4D5E83F0D418}"/>
                </a:ext>
              </a:extLst>
            </p:cNvPr>
            <p:cNvSpPr>
              <a:spLocks/>
            </p:cNvSpPr>
            <p:nvPr/>
          </p:nvSpPr>
          <p:spPr bwMode="auto">
            <a:xfrm>
              <a:off x="5048885" y="5754221"/>
              <a:ext cx="24560" cy="24560"/>
            </a:xfrm>
            <a:custGeom>
              <a:avLst/>
              <a:gdLst>
                <a:gd name="T0" fmla="*/ 10 w 10"/>
                <a:gd name="T1" fmla="*/ 1 h 10"/>
                <a:gd name="T2" fmla="*/ 0 w 10"/>
                <a:gd name="T3" fmla="*/ 0 h 10"/>
                <a:gd name="T4" fmla="*/ 10 w 10"/>
                <a:gd name="T5" fmla="*/ 10 h 10"/>
                <a:gd name="T6" fmla="*/ 10 w 10"/>
                <a:gd name="T7" fmla="*/ 1 h 10"/>
              </a:gdLst>
              <a:ahLst/>
              <a:cxnLst>
                <a:cxn ang="0">
                  <a:pos x="T0" y="T1"/>
                </a:cxn>
                <a:cxn ang="0">
                  <a:pos x="T2" y="T3"/>
                </a:cxn>
                <a:cxn ang="0">
                  <a:pos x="T4" y="T5"/>
                </a:cxn>
                <a:cxn ang="0">
                  <a:pos x="T6" y="T7"/>
                </a:cxn>
              </a:cxnLst>
              <a:rect l="0" t="0" r="r" b="b"/>
              <a:pathLst>
                <a:path w="10" h="10">
                  <a:moveTo>
                    <a:pt x="10" y="1"/>
                  </a:moveTo>
                  <a:cubicBezTo>
                    <a:pt x="0" y="0"/>
                    <a:pt x="0" y="0"/>
                    <a:pt x="0" y="0"/>
                  </a:cubicBezTo>
                  <a:cubicBezTo>
                    <a:pt x="0" y="0"/>
                    <a:pt x="1" y="7"/>
                    <a:pt x="10" y="10"/>
                  </a:cubicBezTo>
                  <a:cubicBezTo>
                    <a:pt x="10" y="4"/>
                    <a:pt x="10" y="1"/>
                    <a:pt x="10"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2" name="Freeform 634">
              <a:extLst>
                <a:ext uri="{FF2B5EF4-FFF2-40B4-BE49-F238E27FC236}">
                  <a16:creationId xmlns:a16="http://schemas.microsoft.com/office/drawing/2014/main" id="{712BD141-5921-47ED-B823-1C5368F68A10}"/>
                </a:ext>
              </a:extLst>
            </p:cNvPr>
            <p:cNvSpPr>
              <a:spLocks/>
            </p:cNvSpPr>
            <p:nvPr/>
          </p:nvSpPr>
          <p:spPr bwMode="auto">
            <a:xfrm>
              <a:off x="5372265" y="5726931"/>
              <a:ext cx="91420" cy="128260"/>
            </a:xfrm>
            <a:custGeom>
              <a:avLst/>
              <a:gdLst>
                <a:gd name="T0" fmla="*/ 35 w 36"/>
                <a:gd name="T1" fmla="*/ 22 h 51"/>
                <a:gd name="T2" fmla="*/ 31 w 36"/>
                <a:gd name="T3" fmla="*/ 11 h 51"/>
                <a:gd name="T4" fmla="*/ 29 w 36"/>
                <a:gd name="T5" fmla="*/ 6 h 51"/>
                <a:gd name="T6" fmla="*/ 34 w 36"/>
                <a:gd name="T7" fmla="*/ 7 h 51"/>
                <a:gd name="T8" fmla="*/ 34 w 36"/>
                <a:gd name="T9" fmla="*/ 7 h 51"/>
                <a:gd name="T10" fmla="*/ 33 w 36"/>
                <a:gd name="T11" fmla="*/ 3 h 51"/>
                <a:gd name="T12" fmla="*/ 23 w 36"/>
                <a:gd name="T13" fmla="*/ 0 h 51"/>
                <a:gd name="T14" fmla="*/ 20 w 36"/>
                <a:gd name="T15" fmla="*/ 3 h 51"/>
                <a:gd name="T16" fmla="*/ 11 w 36"/>
                <a:gd name="T17" fmla="*/ 9 h 51"/>
                <a:gd name="T18" fmla="*/ 1 w 36"/>
                <a:gd name="T19" fmla="*/ 38 h 51"/>
                <a:gd name="T20" fmla="*/ 0 w 36"/>
                <a:gd name="T21" fmla="*/ 49 h 51"/>
                <a:gd name="T22" fmla="*/ 32 w 36"/>
                <a:gd name="T23" fmla="*/ 40 h 51"/>
                <a:gd name="T24" fmla="*/ 32 w 36"/>
                <a:gd name="T25" fmla="*/ 31 h 51"/>
                <a:gd name="T26" fmla="*/ 33 w 36"/>
                <a:gd name="T27" fmla="*/ 28 h 51"/>
                <a:gd name="T28" fmla="*/ 34 w 36"/>
                <a:gd name="T29" fmla="*/ 27 h 51"/>
                <a:gd name="T30" fmla="*/ 35 w 36"/>
                <a:gd name="T31" fmla="*/ 2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51">
                  <a:moveTo>
                    <a:pt x="35" y="22"/>
                  </a:moveTo>
                  <a:cubicBezTo>
                    <a:pt x="34" y="20"/>
                    <a:pt x="33" y="14"/>
                    <a:pt x="31" y="11"/>
                  </a:cubicBezTo>
                  <a:cubicBezTo>
                    <a:pt x="30" y="10"/>
                    <a:pt x="30" y="8"/>
                    <a:pt x="29" y="6"/>
                  </a:cubicBezTo>
                  <a:cubicBezTo>
                    <a:pt x="34" y="7"/>
                    <a:pt x="34" y="7"/>
                    <a:pt x="34" y="7"/>
                  </a:cubicBezTo>
                  <a:cubicBezTo>
                    <a:pt x="34" y="7"/>
                    <a:pt x="34" y="7"/>
                    <a:pt x="34" y="7"/>
                  </a:cubicBezTo>
                  <a:cubicBezTo>
                    <a:pt x="35" y="6"/>
                    <a:pt x="35" y="4"/>
                    <a:pt x="33" y="3"/>
                  </a:cubicBezTo>
                  <a:cubicBezTo>
                    <a:pt x="27" y="0"/>
                    <a:pt x="23" y="0"/>
                    <a:pt x="23" y="0"/>
                  </a:cubicBezTo>
                  <a:cubicBezTo>
                    <a:pt x="20" y="3"/>
                    <a:pt x="20" y="3"/>
                    <a:pt x="20" y="3"/>
                  </a:cubicBezTo>
                  <a:cubicBezTo>
                    <a:pt x="16" y="3"/>
                    <a:pt x="13" y="6"/>
                    <a:pt x="11" y="9"/>
                  </a:cubicBezTo>
                  <a:cubicBezTo>
                    <a:pt x="6" y="18"/>
                    <a:pt x="2" y="28"/>
                    <a:pt x="1" y="38"/>
                  </a:cubicBezTo>
                  <a:cubicBezTo>
                    <a:pt x="0" y="49"/>
                    <a:pt x="0" y="49"/>
                    <a:pt x="0" y="49"/>
                  </a:cubicBezTo>
                  <a:cubicBezTo>
                    <a:pt x="0" y="49"/>
                    <a:pt x="20" y="51"/>
                    <a:pt x="32" y="40"/>
                  </a:cubicBezTo>
                  <a:cubicBezTo>
                    <a:pt x="32" y="39"/>
                    <a:pt x="32" y="35"/>
                    <a:pt x="32" y="31"/>
                  </a:cubicBezTo>
                  <a:cubicBezTo>
                    <a:pt x="32" y="30"/>
                    <a:pt x="33" y="29"/>
                    <a:pt x="33" y="28"/>
                  </a:cubicBezTo>
                  <a:cubicBezTo>
                    <a:pt x="34" y="27"/>
                    <a:pt x="34" y="27"/>
                    <a:pt x="34" y="27"/>
                  </a:cubicBezTo>
                  <a:cubicBezTo>
                    <a:pt x="35" y="26"/>
                    <a:pt x="36" y="24"/>
                    <a:pt x="35" y="22"/>
                  </a:cubicBezTo>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3" name="Freeform 635">
              <a:extLst>
                <a:ext uri="{FF2B5EF4-FFF2-40B4-BE49-F238E27FC236}">
                  <a16:creationId xmlns:a16="http://schemas.microsoft.com/office/drawing/2014/main" id="{B5BD5463-8377-4911-A96E-210925EEDA1D}"/>
                </a:ext>
              </a:extLst>
            </p:cNvPr>
            <p:cNvSpPr>
              <a:spLocks/>
            </p:cNvSpPr>
            <p:nvPr/>
          </p:nvSpPr>
          <p:spPr bwMode="auto">
            <a:xfrm>
              <a:off x="5166230" y="5736483"/>
              <a:ext cx="91420" cy="133718"/>
            </a:xfrm>
            <a:custGeom>
              <a:avLst/>
              <a:gdLst>
                <a:gd name="T0" fmla="*/ 23 w 36"/>
                <a:gd name="T1" fmla="*/ 1 h 53"/>
                <a:gd name="T2" fmla="*/ 20 w 36"/>
                <a:gd name="T3" fmla="*/ 3 h 53"/>
                <a:gd name="T4" fmla="*/ 11 w 36"/>
                <a:gd name="T5" fmla="*/ 10 h 53"/>
                <a:gd name="T6" fmla="*/ 1 w 36"/>
                <a:gd name="T7" fmla="*/ 38 h 53"/>
                <a:gd name="T8" fmla="*/ 0 w 36"/>
                <a:gd name="T9" fmla="*/ 49 h 53"/>
                <a:gd name="T10" fmla="*/ 30 w 36"/>
                <a:gd name="T11" fmla="*/ 41 h 53"/>
                <a:gd name="T12" fmla="*/ 32 w 36"/>
                <a:gd name="T13" fmla="*/ 12 h 53"/>
                <a:gd name="T14" fmla="*/ 31 w 36"/>
                <a:gd name="T15" fmla="*/ 7 h 53"/>
                <a:gd name="T16" fmla="*/ 34 w 36"/>
                <a:gd name="T17" fmla="*/ 8 h 53"/>
                <a:gd name="T18" fmla="*/ 36 w 36"/>
                <a:gd name="T19" fmla="*/ 5 h 53"/>
                <a:gd name="T20" fmla="*/ 23 w 36"/>
                <a:gd name="T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53">
                  <a:moveTo>
                    <a:pt x="23" y="1"/>
                  </a:moveTo>
                  <a:cubicBezTo>
                    <a:pt x="20" y="3"/>
                    <a:pt x="20" y="3"/>
                    <a:pt x="20" y="3"/>
                  </a:cubicBezTo>
                  <a:cubicBezTo>
                    <a:pt x="16" y="4"/>
                    <a:pt x="13" y="6"/>
                    <a:pt x="11" y="10"/>
                  </a:cubicBezTo>
                  <a:cubicBezTo>
                    <a:pt x="6" y="19"/>
                    <a:pt x="2" y="28"/>
                    <a:pt x="1" y="38"/>
                  </a:cubicBezTo>
                  <a:cubicBezTo>
                    <a:pt x="0" y="49"/>
                    <a:pt x="0" y="49"/>
                    <a:pt x="0" y="49"/>
                  </a:cubicBezTo>
                  <a:cubicBezTo>
                    <a:pt x="0" y="49"/>
                    <a:pt x="18" y="53"/>
                    <a:pt x="30" y="41"/>
                  </a:cubicBezTo>
                  <a:cubicBezTo>
                    <a:pt x="29" y="28"/>
                    <a:pt x="31" y="14"/>
                    <a:pt x="32" y="12"/>
                  </a:cubicBezTo>
                  <a:cubicBezTo>
                    <a:pt x="32" y="10"/>
                    <a:pt x="31" y="8"/>
                    <a:pt x="31" y="7"/>
                  </a:cubicBezTo>
                  <a:cubicBezTo>
                    <a:pt x="34" y="8"/>
                    <a:pt x="34" y="8"/>
                    <a:pt x="34" y="8"/>
                  </a:cubicBezTo>
                  <a:cubicBezTo>
                    <a:pt x="34" y="8"/>
                    <a:pt x="35" y="7"/>
                    <a:pt x="36" y="5"/>
                  </a:cubicBezTo>
                  <a:cubicBezTo>
                    <a:pt x="28" y="0"/>
                    <a:pt x="23" y="1"/>
                    <a:pt x="23" y="1"/>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4" name="Freeform 636">
              <a:extLst>
                <a:ext uri="{FF2B5EF4-FFF2-40B4-BE49-F238E27FC236}">
                  <a16:creationId xmlns:a16="http://schemas.microsoft.com/office/drawing/2014/main" id="{09BC9D6D-E443-4DA8-8757-D778D7CDBD20}"/>
                </a:ext>
              </a:extLst>
            </p:cNvPr>
            <p:cNvSpPr>
              <a:spLocks/>
            </p:cNvSpPr>
            <p:nvPr/>
          </p:nvSpPr>
          <p:spPr bwMode="auto">
            <a:xfrm>
              <a:off x="5219444" y="5771959"/>
              <a:ext cx="24560" cy="24560"/>
            </a:xfrm>
            <a:custGeom>
              <a:avLst/>
              <a:gdLst>
                <a:gd name="T0" fmla="*/ 10 w 10"/>
                <a:gd name="T1" fmla="*/ 1 h 10"/>
                <a:gd name="T2" fmla="*/ 0 w 10"/>
                <a:gd name="T3" fmla="*/ 0 h 10"/>
                <a:gd name="T4" fmla="*/ 10 w 10"/>
                <a:gd name="T5" fmla="*/ 10 h 10"/>
                <a:gd name="T6" fmla="*/ 10 w 10"/>
                <a:gd name="T7" fmla="*/ 1 h 10"/>
              </a:gdLst>
              <a:ahLst/>
              <a:cxnLst>
                <a:cxn ang="0">
                  <a:pos x="T0" y="T1"/>
                </a:cxn>
                <a:cxn ang="0">
                  <a:pos x="T2" y="T3"/>
                </a:cxn>
                <a:cxn ang="0">
                  <a:pos x="T4" y="T5"/>
                </a:cxn>
                <a:cxn ang="0">
                  <a:pos x="T6" y="T7"/>
                </a:cxn>
              </a:cxnLst>
              <a:rect l="0" t="0" r="r" b="b"/>
              <a:pathLst>
                <a:path w="10" h="10">
                  <a:moveTo>
                    <a:pt x="10" y="1"/>
                  </a:moveTo>
                  <a:cubicBezTo>
                    <a:pt x="0" y="0"/>
                    <a:pt x="0" y="0"/>
                    <a:pt x="0" y="0"/>
                  </a:cubicBezTo>
                  <a:cubicBezTo>
                    <a:pt x="0" y="0"/>
                    <a:pt x="1" y="7"/>
                    <a:pt x="10" y="10"/>
                  </a:cubicBezTo>
                  <a:cubicBezTo>
                    <a:pt x="10" y="4"/>
                    <a:pt x="10" y="1"/>
                    <a:pt x="10" y="1"/>
                  </a:cubicBezTo>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5" name="Freeform 637">
              <a:extLst>
                <a:ext uri="{FF2B5EF4-FFF2-40B4-BE49-F238E27FC236}">
                  <a16:creationId xmlns:a16="http://schemas.microsoft.com/office/drawing/2014/main" id="{709C7590-7DEA-4738-903C-0E97F2D7A21D}"/>
                </a:ext>
              </a:extLst>
            </p:cNvPr>
            <p:cNvSpPr>
              <a:spLocks/>
            </p:cNvSpPr>
            <p:nvPr/>
          </p:nvSpPr>
          <p:spPr bwMode="auto">
            <a:xfrm>
              <a:off x="5422750" y="5759679"/>
              <a:ext cx="40934" cy="34112"/>
            </a:xfrm>
            <a:custGeom>
              <a:avLst/>
              <a:gdLst>
                <a:gd name="T0" fmla="*/ 13 w 16"/>
                <a:gd name="T1" fmla="*/ 2 h 14"/>
                <a:gd name="T2" fmla="*/ 0 w 16"/>
                <a:gd name="T3" fmla="*/ 0 h 14"/>
                <a:gd name="T4" fmla="*/ 12 w 16"/>
                <a:gd name="T5" fmla="*/ 13 h 14"/>
                <a:gd name="T6" fmla="*/ 14 w 16"/>
                <a:gd name="T7" fmla="*/ 14 h 14"/>
                <a:gd name="T8" fmla="*/ 15 w 16"/>
                <a:gd name="T9" fmla="*/ 9 h 14"/>
                <a:gd name="T10" fmla="*/ 13 w 16"/>
                <a:gd name="T11" fmla="*/ 2 h 14"/>
              </a:gdLst>
              <a:ahLst/>
              <a:cxnLst>
                <a:cxn ang="0">
                  <a:pos x="T0" y="T1"/>
                </a:cxn>
                <a:cxn ang="0">
                  <a:pos x="T2" y="T3"/>
                </a:cxn>
                <a:cxn ang="0">
                  <a:pos x="T4" y="T5"/>
                </a:cxn>
                <a:cxn ang="0">
                  <a:pos x="T6" y="T7"/>
                </a:cxn>
                <a:cxn ang="0">
                  <a:pos x="T8" y="T9"/>
                </a:cxn>
                <a:cxn ang="0">
                  <a:pos x="T10" y="T11"/>
                </a:cxn>
              </a:cxnLst>
              <a:rect l="0" t="0" r="r" b="b"/>
              <a:pathLst>
                <a:path w="16" h="14">
                  <a:moveTo>
                    <a:pt x="13" y="2"/>
                  </a:moveTo>
                  <a:cubicBezTo>
                    <a:pt x="0" y="0"/>
                    <a:pt x="0" y="0"/>
                    <a:pt x="0" y="0"/>
                  </a:cubicBezTo>
                  <a:cubicBezTo>
                    <a:pt x="0" y="0"/>
                    <a:pt x="5" y="11"/>
                    <a:pt x="12" y="13"/>
                  </a:cubicBezTo>
                  <a:cubicBezTo>
                    <a:pt x="13" y="13"/>
                    <a:pt x="14" y="14"/>
                    <a:pt x="14" y="14"/>
                  </a:cubicBezTo>
                  <a:cubicBezTo>
                    <a:pt x="15" y="12"/>
                    <a:pt x="16" y="11"/>
                    <a:pt x="15" y="9"/>
                  </a:cubicBezTo>
                  <a:cubicBezTo>
                    <a:pt x="15" y="8"/>
                    <a:pt x="14" y="5"/>
                    <a:pt x="13" y="2"/>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6" name="Freeform 638">
              <a:extLst>
                <a:ext uri="{FF2B5EF4-FFF2-40B4-BE49-F238E27FC236}">
                  <a16:creationId xmlns:a16="http://schemas.microsoft.com/office/drawing/2014/main" id="{EDBA407D-74E3-48B1-A8C0-428EDA388BF9}"/>
                </a:ext>
              </a:extLst>
            </p:cNvPr>
            <p:cNvSpPr>
              <a:spLocks/>
            </p:cNvSpPr>
            <p:nvPr/>
          </p:nvSpPr>
          <p:spPr bwMode="auto">
            <a:xfrm>
              <a:off x="5276752" y="5731025"/>
              <a:ext cx="8187" cy="5458"/>
            </a:xfrm>
            <a:custGeom>
              <a:avLst/>
              <a:gdLst>
                <a:gd name="T0" fmla="*/ 3 w 3"/>
                <a:gd name="T1" fmla="*/ 0 h 2"/>
                <a:gd name="T2" fmla="*/ 0 w 3"/>
                <a:gd name="T3" fmla="*/ 1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0" y="1"/>
                    <a:pt x="0" y="1"/>
                    <a:pt x="0" y="1"/>
                  </a:cubicBezTo>
                  <a:cubicBezTo>
                    <a:pt x="0" y="1"/>
                    <a:pt x="1" y="2"/>
                    <a:pt x="3" y="2"/>
                  </a:cubicBezTo>
                  <a:cubicBezTo>
                    <a:pt x="3" y="1"/>
                    <a:pt x="3" y="0"/>
                    <a:pt x="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7" name="Freeform 639">
              <a:extLst>
                <a:ext uri="{FF2B5EF4-FFF2-40B4-BE49-F238E27FC236}">
                  <a16:creationId xmlns:a16="http://schemas.microsoft.com/office/drawing/2014/main" id="{EB5C716C-85E0-4B00-92DC-61A82CC2DF03}"/>
                </a:ext>
              </a:extLst>
            </p:cNvPr>
            <p:cNvSpPr>
              <a:spLocks/>
            </p:cNvSpPr>
            <p:nvPr/>
          </p:nvSpPr>
          <p:spPr bwMode="auto">
            <a:xfrm>
              <a:off x="5108922" y="5716015"/>
              <a:ext cx="8187" cy="5458"/>
            </a:xfrm>
            <a:custGeom>
              <a:avLst/>
              <a:gdLst>
                <a:gd name="T0" fmla="*/ 3 w 3"/>
                <a:gd name="T1" fmla="*/ 0 h 2"/>
                <a:gd name="T2" fmla="*/ 0 w 3"/>
                <a:gd name="T3" fmla="*/ 0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0" y="0"/>
                    <a:pt x="0" y="0"/>
                    <a:pt x="0" y="0"/>
                  </a:cubicBezTo>
                  <a:cubicBezTo>
                    <a:pt x="0" y="0"/>
                    <a:pt x="2" y="1"/>
                    <a:pt x="3" y="2"/>
                  </a:cubicBezTo>
                  <a:cubicBezTo>
                    <a:pt x="3" y="1"/>
                    <a:pt x="3" y="0"/>
                    <a:pt x="3" y="0"/>
                  </a:cubicBezTo>
                </a:path>
              </a:pathLst>
            </a:custGeom>
            <a:solidFill>
              <a:srgbClr val="CB8C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8" name="Freeform 640">
              <a:extLst>
                <a:ext uri="{FF2B5EF4-FFF2-40B4-BE49-F238E27FC236}">
                  <a16:creationId xmlns:a16="http://schemas.microsoft.com/office/drawing/2014/main" id="{A5F789B6-2413-463A-B349-77189CF71571}"/>
                </a:ext>
              </a:extLst>
            </p:cNvPr>
            <p:cNvSpPr>
              <a:spLocks/>
            </p:cNvSpPr>
            <p:nvPr/>
          </p:nvSpPr>
          <p:spPr bwMode="auto">
            <a:xfrm>
              <a:off x="5631515" y="5894761"/>
              <a:ext cx="45028" cy="6822"/>
            </a:xfrm>
            <a:custGeom>
              <a:avLst/>
              <a:gdLst>
                <a:gd name="T0" fmla="*/ 17 w 18"/>
                <a:gd name="T1" fmla="*/ 3 h 3"/>
                <a:gd name="T2" fmla="*/ 1 w 18"/>
                <a:gd name="T3" fmla="*/ 3 h 3"/>
                <a:gd name="T4" fmla="*/ 0 w 18"/>
                <a:gd name="T5" fmla="*/ 2 h 3"/>
                <a:gd name="T6" fmla="*/ 1 w 18"/>
                <a:gd name="T7" fmla="*/ 0 h 3"/>
                <a:gd name="T8" fmla="*/ 17 w 18"/>
                <a:gd name="T9" fmla="*/ 0 h 3"/>
                <a:gd name="T10" fmla="*/ 18 w 18"/>
                <a:gd name="T11" fmla="*/ 2 h 3"/>
                <a:gd name="T12" fmla="*/ 17 w 1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8" h="3">
                  <a:moveTo>
                    <a:pt x="17" y="3"/>
                  </a:moveTo>
                  <a:cubicBezTo>
                    <a:pt x="1" y="3"/>
                    <a:pt x="1" y="3"/>
                    <a:pt x="1" y="3"/>
                  </a:cubicBezTo>
                  <a:cubicBezTo>
                    <a:pt x="0" y="3"/>
                    <a:pt x="0" y="2"/>
                    <a:pt x="0" y="2"/>
                  </a:cubicBezTo>
                  <a:cubicBezTo>
                    <a:pt x="0" y="1"/>
                    <a:pt x="0" y="0"/>
                    <a:pt x="1" y="0"/>
                  </a:cubicBezTo>
                  <a:cubicBezTo>
                    <a:pt x="17" y="0"/>
                    <a:pt x="17" y="0"/>
                    <a:pt x="17" y="0"/>
                  </a:cubicBezTo>
                  <a:cubicBezTo>
                    <a:pt x="18" y="0"/>
                    <a:pt x="18" y="1"/>
                    <a:pt x="18" y="2"/>
                  </a:cubicBezTo>
                  <a:cubicBezTo>
                    <a:pt x="18" y="2"/>
                    <a:pt x="18" y="3"/>
                    <a:pt x="17" y="3"/>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79" name="Freeform 641">
              <a:extLst>
                <a:ext uri="{FF2B5EF4-FFF2-40B4-BE49-F238E27FC236}">
                  <a16:creationId xmlns:a16="http://schemas.microsoft.com/office/drawing/2014/main" id="{8B3CCF91-87F4-4918-B01F-7F5CDE24D24D}"/>
                </a:ext>
              </a:extLst>
            </p:cNvPr>
            <p:cNvSpPr>
              <a:spLocks/>
            </p:cNvSpPr>
            <p:nvPr/>
          </p:nvSpPr>
          <p:spPr bwMode="auto">
            <a:xfrm>
              <a:off x="5575571" y="5816986"/>
              <a:ext cx="95513" cy="6822"/>
            </a:xfrm>
            <a:custGeom>
              <a:avLst/>
              <a:gdLst>
                <a:gd name="T0" fmla="*/ 37 w 38"/>
                <a:gd name="T1" fmla="*/ 3 h 3"/>
                <a:gd name="T2" fmla="*/ 2 w 38"/>
                <a:gd name="T3" fmla="*/ 3 h 3"/>
                <a:gd name="T4" fmla="*/ 0 w 38"/>
                <a:gd name="T5" fmla="*/ 1 h 3"/>
                <a:gd name="T6" fmla="*/ 2 w 38"/>
                <a:gd name="T7" fmla="*/ 0 h 3"/>
                <a:gd name="T8" fmla="*/ 37 w 38"/>
                <a:gd name="T9" fmla="*/ 0 h 3"/>
                <a:gd name="T10" fmla="*/ 38 w 38"/>
                <a:gd name="T11" fmla="*/ 1 h 3"/>
                <a:gd name="T12" fmla="*/ 37 w 3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8" h="3">
                  <a:moveTo>
                    <a:pt x="37" y="3"/>
                  </a:moveTo>
                  <a:cubicBezTo>
                    <a:pt x="2" y="3"/>
                    <a:pt x="2" y="3"/>
                    <a:pt x="2" y="3"/>
                  </a:cubicBezTo>
                  <a:cubicBezTo>
                    <a:pt x="1" y="3"/>
                    <a:pt x="0" y="2"/>
                    <a:pt x="0" y="1"/>
                  </a:cubicBezTo>
                  <a:cubicBezTo>
                    <a:pt x="0" y="1"/>
                    <a:pt x="1" y="0"/>
                    <a:pt x="2" y="0"/>
                  </a:cubicBezTo>
                  <a:cubicBezTo>
                    <a:pt x="37" y="0"/>
                    <a:pt x="37" y="0"/>
                    <a:pt x="37" y="0"/>
                  </a:cubicBezTo>
                  <a:cubicBezTo>
                    <a:pt x="37" y="0"/>
                    <a:pt x="38" y="1"/>
                    <a:pt x="38" y="1"/>
                  </a:cubicBezTo>
                  <a:cubicBezTo>
                    <a:pt x="38" y="2"/>
                    <a:pt x="37" y="3"/>
                    <a:pt x="37"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0" name="Freeform 642">
              <a:extLst>
                <a:ext uri="{FF2B5EF4-FFF2-40B4-BE49-F238E27FC236}">
                  <a16:creationId xmlns:a16="http://schemas.microsoft.com/office/drawing/2014/main" id="{DCFE26CB-3AF2-4205-A378-A9E1A6F3056E}"/>
                </a:ext>
              </a:extLst>
            </p:cNvPr>
            <p:cNvSpPr>
              <a:spLocks/>
            </p:cNvSpPr>
            <p:nvPr/>
          </p:nvSpPr>
          <p:spPr bwMode="auto">
            <a:xfrm>
              <a:off x="5583758" y="5894761"/>
              <a:ext cx="30018" cy="6822"/>
            </a:xfrm>
            <a:custGeom>
              <a:avLst/>
              <a:gdLst>
                <a:gd name="T0" fmla="*/ 11 w 12"/>
                <a:gd name="T1" fmla="*/ 3 h 3"/>
                <a:gd name="T2" fmla="*/ 2 w 12"/>
                <a:gd name="T3" fmla="*/ 3 h 3"/>
                <a:gd name="T4" fmla="*/ 0 w 12"/>
                <a:gd name="T5" fmla="*/ 2 h 3"/>
                <a:gd name="T6" fmla="*/ 2 w 12"/>
                <a:gd name="T7" fmla="*/ 0 h 3"/>
                <a:gd name="T8" fmla="*/ 11 w 12"/>
                <a:gd name="T9" fmla="*/ 0 h 3"/>
                <a:gd name="T10" fmla="*/ 12 w 12"/>
                <a:gd name="T11" fmla="*/ 2 h 3"/>
                <a:gd name="T12" fmla="*/ 11 w 12"/>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2" h="3">
                  <a:moveTo>
                    <a:pt x="11" y="3"/>
                  </a:moveTo>
                  <a:cubicBezTo>
                    <a:pt x="2" y="3"/>
                    <a:pt x="2" y="3"/>
                    <a:pt x="2" y="3"/>
                  </a:cubicBezTo>
                  <a:cubicBezTo>
                    <a:pt x="1" y="3"/>
                    <a:pt x="0" y="2"/>
                    <a:pt x="0" y="2"/>
                  </a:cubicBezTo>
                  <a:cubicBezTo>
                    <a:pt x="0" y="1"/>
                    <a:pt x="1" y="0"/>
                    <a:pt x="2" y="0"/>
                  </a:cubicBezTo>
                  <a:cubicBezTo>
                    <a:pt x="11" y="0"/>
                    <a:pt x="11" y="0"/>
                    <a:pt x="11" y="0"/>
                  </a:cubicBezTo>
                  <a:cubicBezTo>
                    <a:pt x="12" y="0"/>
                    <a:pt x="12" y="1"/>
                    <a:pt x="12" y="2"/>
                  </a:cubicBezTo>
                  <a:cubicBezTo>
                    <a:pt x="12" y="2"/>
                    <a:pt x="12" y="3"/>
                    <a:pt x="11" y="3"/>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1" name="Freeform 643">
              <a:extLst>
                <a:ext uri="{FF2B5EF4-FFF2-40B4-BE49-F238E27FC236}">
                  <a16:creationId xmlns:a16="http://schemas.microsoft.com/office/drawing/2014/main" id="{5CB9263D-E2FA-4043-9BF1-A1F24D44E43A}"/>
                </a:ext>
              </a:extLst>
            </p:cNvPr>
            <p:cNvSpPr>
              <a:spLocks/>
            </p:cNvSpPr>
            <p:nvPr/>
          </p:nvSpPr>
          <p:spPr bwMode="auto">
            <a:xfrm>
              <a:off x="4913802" y="5778781"/>
              <a:ext cx="649489" cy="173288"/>
            </a:xfrm>
            <a:custGeom>
              <a:avLst/>
              <a:gdLst>
                <a:gd name="T0" fmla="*/ 233 w 259"/>
                <a:gd name="T1" fmla="*/ 53 h 69"/>
                <a:gd name="T2" fmla="*/ 232 w 259"/>
                <a:gd name="T3" fmla="*/ 52 h 69"/>
                <a:gd name="T4" fmla="*/ 233 w 259"/>
                <a:gd name="T5" fmla="*/ 51 h 69"/>
                <a:gd name="T6" fmla="*/ 259 w 259"/>
                <a:gd name="T7" fmla="*/ 51 h 69"/>
                <a:gd name="T8" fmla="*/ 259 w 259"/>
                <a:gd name="T9" fmla="*/ 49 h 69"/>
                <a:gd name="T10" fmla="*/ 239 w 259"/>
                <a:gd name="T11" fmla="*/ 29 h 69"/>
                <a:gd name="T12" fmla="*/ 225 w 259"/>
                <a:gd name="T13" fmla="*/ 34 h 69"/>
                <a:gd name="T14" fmla="*/ 194 w 259"/>
                <a:gd name="T15" fmla="*/ 6 h 69"/>
                <a:gd name="T16" fmla="*/ 175 w 259"/>
                <a:gd name="T17" fmla="*/ 13 h 69"/>
                <a:gd name="T18" fmla="*/ 152 w 259"/>
                <a:gd name="T19" fmla="*/ 3 h 69"/>
                <a:gd name="T20" fmla="*/ 134 w 259"/>
                <a:gd name="T21" fmla="*/ 9 h 69"/>
                <a:gd name="T22" fmla="*/ 114 w 259"/>
                <a:gd name="T23" fmla="*/ 0 h 69"/>
                <a:gd name="T24" fmla="*/ 93 w 259"/>
                <a:gd name="T25" fmla="*/ 9 h 69"/>
                <a:gd name="T26" fmla="*/ 70 w 259"/>
                <a:gd name="T27" fmla="*/ 0 h 69"/>
                <a:gd name="T28" fmla="*/ 38 w 259"/>
                <a:gd name="T29" fmla="*/ 21 h 69"/>
                <a:gd name="T30" fmla="*/ 25 w 259"/>
                <a:gd name="T31" fmla="*/ 18 h 69"/>
                <a:gd name="T32" fmla="*/ 0 w 259"/>
                <a:gd name="T33" fmla="*/ 43 h 69"/>
                <a:gd name="T34" fmla="*/ 25 w 259"/>
                <a:gd name="T35" fmla="*/ 69 h 69"/>
                <a:gd name="T36" fmla="*/ 239 w 259"/>
                <a:gd name="T37" fmla="*/ 69 h 69"/>
                <a:gd name="T38" fmla="*/ 259 w 259"/>
                <a:gd name="T39" fmla="*/ 53 h 69"/>
                <a:gd name="T40" fmla="*/ 233 w 259"/>
                <a:gd name="T41" fmla="*/ 5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69">
                  <a:moveTo>
                    <a:pt x="233" y="53"/>
                  </a:moveTo>
                  <a:cubicBezTo>
                    <a:pt x="232" y="53"/>
                    <a:pt x="232" y="53"/>
                    <a:pt x="232" y="52"/>
                  </a:cubicBezTo>
                  <a:cubicBezTo>
                    <a:pt x="232" y="51"/>
                    <a:pt x="232" y="51"/>
                    <a:pt x="233" y="51"/>
                  </a:cubicBezTo>
                  <a:cubicBezTo>
                    <a:pt x="259" y="51"/>
                    <a:pt x="259" y="51"/>
                    <a:pt x="259" y="51"/>
                  </a:cubicBezTo>
                  <a:cubicBezTo>
                    <a:pt x="259" y="50"/>
                    <a:pt x="259" y="49"/>
                    <a:pt x="259" y="49"/>
                  </a:cubicBezTo>
                  <a:cubicBezTo>
                    <a:pt x="259" y="38"/>
                    <a:pt x="250" y="29"/>
                    <a:pt x="239" y="29"/>
                  </a:cubicBezTo>
                  <a:cubicBezTo>
                    <a:pt x="233" y="29"/>
                    <a:pt x="228" y="31"/>
                    <a:pt x="225" y="34"/>
                  </a:cubicBezTo>
                  <a:cubicBezTo>
                    <a:pt x="223" y="19"/>
                    <a:pt x="210" y="6"/>
                    <a:pt x="194" y="6"/>
                  </a:cubicBezTo>
                  <a:cubicBezTo>
                    <a:pt x="187" y="6"/>
                    <a:pt x="180" y="9"/>
                    <a:pt x="175" y="13"/>
                  </a:cubicBezTo>
                  <a:cubicBezTo>
                    <a:pt x="169" y="6"/>
                    <a:pt x="161" y="3"/>
                    <a:pt x="152" y="3"/>
                  </a:cubicBezTo>
                  <a:cubicBezTo>
                    <a:pt x="145" y="3"/>
                    <a:pt x="139" y="5"/>
                    <a:pt x="134" y="9"/>
                  </a:cubicBezTo>
                  <a:cubicBezTo>
                    <a:pt x="129" y="3"/>
                    <a:pt x="122" y="0"/>
                    <a:pt x="114" y="0"/>
                  </a:cubicBezTo>
                  <a:cubicBezTo>
                    <a:pt x="106" y="0"/>
                    <a:pt x="98" y="3"/>
                    <a:pt x="93" y="9"/>
                  </a:cubicBezTo>
                  <a:cubicBezTo>
                    <a:pt x="87" y="3"/>
                    <a:pt x="79" y="0"/>
                    <a:pt x="70" y="0"/>
                  </a:cubicBezTo>
                  <a:cubicBezTo>
                    <a:pt x="55" y="0"/>
                    <a:pt x="43" y="9"/>
                    <a:pt x="38" y="21"/>
                  </a:cubicBezTo>
                  <a:cubicBezTo>
                    <a:pt x="34" y="19"/>
                    <a:pt x="30" y="18"/>
                    <a:pt x="25" y="18"/>
                  </a:cubicBezTo>
                  <a:cubicBezTo>
                    <a:pt x="11" y="18"/>
                    <a:pt x="0" y="29"/>
                    <a:pt x="0" y="43"/>
                  </a:cubicBezTo>
                  <a:cubicBezTo>
                    <a:pt x="0" y="57"/>
                    <a:pt x="11" y="69"/>
                    <a:pt x="25" y="69"/>
                  </a:cubicBezTo>
                  <a:cubicBezTo>
                    <a:pt x="239" y="69"/>
                    <a:pt x="239" y="69"/>
                    <a:pt x="239" y="69"/>
                  </a:cubicBezTo>
                  <a:cubicBezTo>
                    <a:pt x="248" y="69"/>
                    <a:pt x="256" y="62"/>
                    <a:pt x="259" y="53"/>
                  </a:cubicBezTo>
                  <a:lnTo>
                    <a:pt x="233" y="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2" name="Freeform 644">
              <a:extLst>
                <a:ext uri="{FF2B5EF4-FFF2-40B4-BE49-F238E27FC236}">
                  <a16:creationId xmlns:a16="http://schemas.microsoft.com/office/drawing/2014/main" id="{8BB33C28-7B9E-43CF-915D-C1CCB0296492}"/>
                </a:ext>
              </a:extLst>
            </p:cNvPr>
            <p:cNvSpPr>
              <a:spLocks/>
            </p:cNvSpPr>
            <p:nvPr/>
          </p:nvSpPr>
          <p:spPr bwMode="auto">
            <a:xfrm>
              <a:off x="4913802" y="59275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3" name="Freeform 645">
              <a:extLst>
                <a:ext uri="{FF2B5EF4-FFF2-40B4-BE49-F238E27FC236}">
                  <a16:creationId xmlns:a16="http://schemas.microsoft.com/office/drawing/2014/main" id="{9F558199-58F1-4642-8085-6F069DB7E0F8}"/>
                </a:ext>
              </a:extLst>
            </p:cNvPr>
            <p:cNvSpPr>
              <a:spLocks/>
            </p:cNvSpPr>
            <p:nvPr/>
          </p:nvSpPr>
          <p:spPr bwMode="auto">
            <a:xfrm>
              <a:off x="4926083" y="5792426"/>
              <a:ext cx="723170" cy="159643"/>
            </a:xfrm>
            <a:custGeom>
              <a:avLst/>
              <a:gdLst>
                <a:gd name="T0" fmla="*/ 287 w 288"/>
                <a:gd name="T1" fmla="*/ 48 h 64"/>
                <a:gd name="T2" fmla="*/ 254 w 288"/>
                <a:gd name="T3" fmla="*/ 48 h 64"/>
                <a:gd name="T4" fmla="*/ 240 w 288"/>
                <a:gd name="T5" fmla="*/ 48 h 64"/>
                <a:gd name="T6" fmla="*/ 234 w 288"/>
                <a:gd name="T7" fmla="*/ 48 h 64"/>
                <a:gd name="T8" fmla="*/ 223 w 288"/>
                <a:gd name="T9" fmla="*/ 54 h 64"/>
                <a:gd name="T10" fmla="*/ 229 w 288"/>
                <a:gd name="T11" fmla="*/ 24 h 64"/>
                <a:gd name="T12" fmla="*/ 223 w 288"/>
                <a:gd name="T13" fmla="*/ 27 h 64"/>
                <a:gd name="T14" fmla="*/ 219 w 288"/>
                <a:gd name="T15" fmla="*/ 46 h 64"/>
                <a:gd name="T16" fmla="*/ 218 w 288"/>
                <a:gd name="T17" fmla="*/ 54 h 64"/>
                <a:gd name="T18" fmla="*/ 148 w 288"/>
                <a:gd name="T19" fmla="*/ 54 h 64"/>
                <a:gd name="T20" fmla="*/ 165 w 288"/>
                <a:gd name="T21" fmla="*/ 3 h 64"/>
                <a:gd name="T22" fmla="*/ 161 w 288"/>
                <a:gd name="T23" fmla="*/ 1 h 64"/>
                <a:gd name="T24" fmla="*/ 144 w 288"/>
                <a:gd name="T25" fmla="*/ 46 h 64"/>
                <a:gd name="T26" fmla="*/ 143 w 288"/>
                <a:gd name="T27" fmla="*/ 54 h 64"/>
                <a:gd name="T28" fmla="*/ 73 w 288"/>
                <a:gd name="T29" fmla="*/ 54 h 64"/>
                <a:gd name="T30" fmla="*/ 93 w 288"/>
                <a:gd name="T31" fmla="*/ 0 h 64"/>
                <a:gd name="T32" fmla="*/ 88 w 288"/>
                <a:gd name="T33" fmla="*/ 4 h 64"/>
                <a:gd name="T34" fmla="*/ 85 w 288"/>
                <a:gd name="T35" fmla="*/ 2 h 64"/>
                <a:gd name="T36" fmla="*/ 69 w 288"/>
                <a:gd name="T37" fmla="*/ 46 h 64"/>
                <a:gd name="T38" fmla="*/ 68 w 288"/>
                <a:gd name="T39" fmla="*/ 54 h 64"/>
                <a:gd name="T40" fmla="*/ 0 w 288"/>
                <a:gd name="T41" fmla="*/ 54 h 64"/>
                <a:gd name="T42" fmla="*/ 20 w 288"/>
                <a:gd name="T43" fmla="*/ 64 h 64"/>
                <a:gd name="T44" fmla="*/ 234 w 288"/>
                <a:gd name="T45" fmla="*/ 64 h 64"/>
                <a:gd name="T46" fmla="*/ 253 w 288"/>
                <a:gd name="T47" fmla="*/ 51 h 64"/>
                <a:gd name="T48" fmla="*/ 287 w 288"/>
                <a:gd name="T49" fmla="*/ 51 h 64"/>
                <a:gd name="T50" fmla="*/ 288 w 288"/>
                <a:gd name="T51" fmla="*/ 50 h 64"/>
                <a:gd name="T52" fmla="*/ 287 w 288"/>
                <a:gd name="T53"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64">
                  <a:moveTo>
                    <a:pt x="287" y="48"/>
                  </a:moveTo>
                  <a:cubicBezTo>
                    <a:pt x="254" y="48"/>
                    <a:pt x="254" y="48"/>
                    <a:pt x="254" y="48"/>
                  </a:cubicBezTo>
                  <a:cubicBezTo>
                    <a:pt x="240" y="48"/>
                    <a:pt x="240" y="48"/>
                    <a:pt x="240" y="48"/>
                  </a:cubicBezTo>
                  <a:cubicBezTo>
                    <a:pt x="234" y="48"/>
                    <a:pt x="234" y="48"/>
                    <a:pt x="234" y="48"/>
                  </a:cubicBezTo>
                  <a:cubicBezTo>
                    <a:pt x="231" y="51"/>
                    <a:pt x="227" y="53"/>
                    <a:pt x="223" y="54"/>
                  </a:cubicBezTo>
                  <a:cubicBezTo>
                    <a:pt x="223" y="46"/>
                    <a:pt x="225" y="35"/>
                    <a:pt x="229" y="24"/>
                  </a:cubicBezTo>
                  <a:cubicBezTo>
                    <a:pt x="226" y="25"/>
                    <a:pt x="224" y="26"/>
                    <a:pt x="223" y="27"/>
                  </a:cubicBezTo>
                  <a:cubicBezTo>
                    <a:pt x="220" y="34"/>
                    <a:pt x="219" y="41"/>
                    <a:pt x="219" y="46"/>
                  </a:cubicBezTo>
                  <a:cubicBezTo>
                    <a:pt x="218" y="49"/>
                    <a:pt x="218" y="52"/>
                    <a:pt x="218" y="54"/>
                  </a:cubicBezTo>
                  <a:cubicBezTo>
                    <a:pt x="148" y="54"/>
                    <a:pt x="148" y="54"/>
                    <a:pt x="148" y="54"/>
                  </a:cubicBezTo>
                  <a:cubicBezTo>
                    <a:pt x="148" y="41"/>
                    <a:pt x="152" y="21"/>
                    <a:pt x="165" y="3"/>
                  </a:cubicBezTo>
                  <a:cubicBezTo>
                    <a:pt x="164" y="3"/>
                    <a:pt x="162" y="2"/>
                    <a:pt x="161" y="1"/>
                  </a:cubicBezTo>
                  <a:cubicBezTo>
                    <a:pt x="149" y="17"/>
                    <a:pt x="145" y="34"/>
                    <a:pt x="144" y="46"/>
                  </a:cubicBezTo>
                  <a:cubicBezTo>
                    <a:pt x="143" y="49"/>
                    <a:pt x="143" y="52"/>
                    <a:pt x="143" y="54"/>
                  </a:cubicBezTo>
                  <a:cubicBezTo>
                    <a:pt x="73" y="54"/>
                    <a:pt x="73" y="54"/>
                    <a:pt x="73" y="54"/>
                  </a:cubicBezTo>
                  <a:cubicBezTo>
                    <a:pt x="73" y="40"/>
                    <a:pt x="77" y="18"/>
                    <a:pt x="93" y="0"/>
                  </a:cubicBezTo>
                  <a:cubicBezTo>
                    <a:pt x="91" y="1"/>
                    <a:pt x="90" y="2"/>
                    <a:pt x="88" y="4"/>
                  </a:cubicBezTo>
                  <a:cubicBezTo>
                    <a:pt x="87" y="3"/>
                    <a:pt x="86" y="2"/>
                    <a:pt x="85" y="2"/>
                  </a:cubicBezTo>
                  <a:cubicBezTo>
                    <a:pt x="74" y="17"/>
                    <a:pt x="70" y="34"/>
                    <a:pt x="69" y="46"/>
                  </a:cubicBezTo>
                  <a:cubicBezTo>
                    <a:pt x="68" y="49"/>
                    <a:pt x="68" y="52"/>
                    <a:pt x="68" y="54"/>
                  </a:cubicBezTo>
                  <a:cubicBezTo>
                    <a:pt x="0" y="54"/>
                    <a:pt x="0" y="54"/>
                    <a:pt x="0" y="54"/>
                  </a:cubicBezTo>
                  <a:cubicBezTo>
                    <a:pt x="5" y="60"/>
                    <a:pt x="12" y="64"/>
                    <a:pt x="20" y="64"/>
                  </a:cubicBezTo>
                  <a:cubicBezTo>
                    <a:pt x="234" y="64"/>
                    <a:pt x="234" y="64"/>
                    <a:pt x="234" y="64"/>
                  </a:cubicBezTo>
                  <a:cubicBezTo>
                    <a:pt x="243" y="64"/>
                    <a:pt x="250" y="58"/>
                    <a:pt x="253" y="51"/>
                  </a:cubicBezTo>
                  <a:cubicBezTo>
                    <a:pt x="287" y="51"/>
                    <a:pt x="287" y="51"/>
                    <a:pt x="287" y="51"/>
                  </a:cubicBezTo>
                  <a:cubicBezTo>
                    <a:pt x="288" y="51"/>
                    <a:pt x="288" y="50"/>
                    <a:pt x="288" y="50"/>
                  </a:cubicBezTo>
                  <a:cubicBezTo>
                    <a:pt x="288" y="49"/>
                    <a:pt x="288" y="48"/>
                    <a:pt x="287" y="48"/>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4" name="Freeform 646">
              <a:extLst>
                <a:ext uri="{FF2B5EF4-FFF2-40B4-BE49-F238E27FC236}">
                  <a16:creationId xmlns:a16="http://schemas.microsoft.com/office/drawing/2014/main" id="{977B3138-D7C2-4553-8295-4605C3C3C5EC}"/>
                </a:ext>
              </a:extLst>
            </p:cNvPr>
            <p:cNvSpPr>
              <a:spLocks/>
            </p:cNvSpPr>
            <p:nvPr/>
          </p:nvSpPr>
          <p:spPr bwMode="auto">
            <a:xfrm>
              <a:off x="5518263" y="5852463"/>
              <a:ext cx="45028" cy="54579"/>
            </a:xfrm>
            <a:custGeom>
              <a:avLst/>
              <a:gdLst>
                <a:gd name="T0" fmla="*/ 3 w 18"/>
                <a:gd name="T1" fmla="*/ 0 h 22"/>
                <a:gd name="T2" fmla="*/ 3 w 18"/>
                <a:gd name="T3" fmla="*/ 12 h 22"/>
                <a:gd name="T4" fmla="*/ 0 w 18"/>
                <a:gd name="T5" fmla="*/ 22 h 22"/>
                <a:gd name="T6" fmla="*/ 18 w 18"/>
                <a:gd name="T7" fmla="*/ 22 h 22"/>
                <a:gd name="T8" fmla="*/ 18 w 18"/>
                <a:gd name="T9" fmla="*/ 20 h 22"/>
                <a:gd name="T10" fmla="*/ 3 w 18"/>
                <a:gd name="T11" fmla="*/ 0 h 22"/>
              </a:gdLst>
              <a:ahLst/>
              <a:cxnLst>
                <a:cxn ang="0">
                  <a:pos x="T0" y="T1"/>
                </a:cxn>
                <a:cxn ang="0">
                  <a:pos x="T2" y="T3"/>
                </a:cxn>
                <a:cxn ang="0">
                  <a:pos x="T4" y="T5"/>
                </a:cxn>
                <a:cxn ang="0">
                  <a:pos x="T6" y="T7"/>
                </a:cxn>
                <a:cxn ang="0">
                  <a:pos x="T8" y="T9"/>
                </a:cxn>
                <a:cxn ang="0">
                  <a:pos x="T10" y="T11"/>
                </a:cxn>
              </a:cxnLst>
              <a:rect l="0" t="0" r="r" b="b"/>
              <a:pathLst>
                <a:path w="18" h="22">
                  <a:moveTo>
                    <a:pt x="3" y="0"/>
                  </a:moveTo>
                  <a:cubicBezTo>
                    <a:pt x="3" y="12"/>
                    <a:pt x="3" y="12"/>
                    <a:pt x="3" y="12"/>
                  </a:cubicBezTo>
                  <a:cubicBezTo>
                    <a:pt x="3" y="15"/>
                    <a:pt x="2" y="19"/>
                    <a:pt x="0" y="22"/>
                  </a:cubicBezTo>
                  <a:cubicBezTo>
                    <a:pt x="18" y="22"/>
                    <a:pt x="18" y="22"/>
                    <a:pt x="18" y="22"/>
                  </a:cubicBezTo>
                  <a:cubicBezTo>
                    <a:pt x="18" y="21"/>
                    <a:pt x="18" y="20"/>
                    <a:pt x="18" y="20"/>
                  </a:cubicBezTo>
                  <a:cubicBezTo>
                    <a:pt x="18" y="10"/>
                    <a:pt x="12" y="3"/>
                    <a:pt x="3" y="0"/>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5" name="Freeform 647">
              <a:extLst>
                <a:ext uri="{FF2B5EF4-FFF2-40B4-BE49-F238E27FC236}">
                  <a16:creationId xmlns:a16="http://schemas.microsoft.com/office/drawing/2014/main" id="{048ACD18-6FBE-4392-859F-F291C5BD1991}"/>
                </a:ext>
              </a:extLst>
            </p:cNvPr>
            <p:cNvSpPr>
              <a:spLocks/>
            </p:cNvSpPr>
            <p:nvPr/>
          </p:nvSpPr>
          <p:spPr bwMode="auto">
            <a:xfrm>
              <a:off x="5010680" y="5673717"/>
              <a:ext cx="186933" cy="322015"/>
            </a:xfrm>
            <a:custGeom>
              <a:avLst/>
              <a:gdLst>
                <a:gd name="T0" fmla="*/ 16 w 74"/>
                <a:gd name="T1" fmla="*/ 125 h 128"/>
                <a:gd name="T2" fmla="*/ 27 w 74"/>
                <a:gd name="T3" fmla="*/ 99 h 128"/>
                <a:gd name="T4" fmla="*/ 27 w 74"/>
                <a:gd name="T5" fmla="*/ 94 h 128"/>
                <a:gd name="T6" fmla="*/ 27 w 74"/>
                <a:gd name="T7" fmla="*/ 94 h 128"/>
                <a:gd name="T8" fmla="*/ 28 w 74"/>
                <a:gd name="T9" fmla="*/ 88 h 128"/>
                <a:gd name="T10" fmla="*/ 70 w 74"/>
                <a:gd name="T11" fmla="*/ 6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4 h 128"/>
                <a:gd name="T30" fmla="*/ 24 w 74"/>
                <a:gd name="T31" fmla="*/ 86 h 128"/>
                <a:gd name="T32" fmla="*/ 20 w 74"/>
                <a:gd name="T33" fmla="*/ 90 h 128"/>
                <a:gd name="T34" fmla="*/ 16 w 74"/>
                <a:gd name="T35" fmla="*/ 93 h 128"/>
                <a:gd name="T36" fmla="*/ 1 w 74"/>
                <a:gd name="T37" fmla="*/ 117 h 128"/>
                <a:gd name="T38" fmla="*/ 3 w 74"/>
                <a:gd name="T39" fmla="*/ 124 h 128"/>
                <a:gd name="T40" fmla="*/ 10 w 74"/>
                <a:gd name="T41" fmla="*/ 127 h 128"/>
                <a:gd name="T42" fmla="*/ 16 w 74"/>
                <a:gd name="T43" fmla="*/ 12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5"/>
                  </a:moveTo>
                  <a:cubicBezTo>
                    <a:pt x="27" y="99"/>
                    <a:pt x="27" y="99"/>
                    <a:pt x="27" y="99"/>
                  </a:cubicBezTo>
                  <a:cubicBezTo>
                    <a:pt x="28" y="97"/>
                    <a:pt x="28" y="95"/>
                    <a:pt x="27" y="94"/>
                  </a:cubicBezTo>
                  <a:cubicBezTo>
                    <a:pt x="27" y="94"/>
                    <a:pt x="27" y="94"/>
                    <a:pt x="27" y="94"/>
                  </a:cubicBezTo>
                  <a:cubicBezTo>
                    <a:pt x="27" y="92"/>
                    <a:pt x="27" y="90"/>
                    <a:pt x="28" y="88"/>
                  </a:cubicBezTo>
                  <a:cubicBezTo>
                    <a:pt x="70" y="6"/>
                    <a:pt x="70" y="6"/>
                    <a:pt x="70" y="6"/>
                  </a:cubicBezTo>
                  <a:cubicBezTo>
                    <a:pt x="71" y="6"/>
                    <a:pt x="71" y="6"/>
                    <a:pt x="71" y="6"/>
                  </a:cubicBezTo>
                  <a:cubicBezTo>
                    <a:pt x="72" y="7"/>
                    <a:pt x="73" y="6"/>
                    <a:pt x="73" y="5"/>
                  </a:cubicBezTo>
                  <a:cubicBezTo>
                    <a:pt x="73" y="5"/>
                    <a:pt x="73" y="5"/>
                    <a:pt x="73" y="5"/>
                  </a:cubicBezTo>
                  <a:cubicBezTo>
                    <a:pt x="74" y="5"/>
                    <a:pt x="73" y="4"/>
                    <a:pt x="73" y="3"/>
                  </a:cubicBezTo>
                  <a:cubicBezTo>
                    <a:pt x="67" y="0"/>
                    <a:pt x="67" y="0"/>
                    <a:pt x="67" y="0"/>
                  </a:cubicBezTo>
                  <a:cubicBezTo>
                    <a:pt x="66" y="0"/>
                    <a:pt x="65" y="0"/>
                    <a:pt x="65" y="1"/>
                  </a:cubicBezTo>
                  <a:cubicBezTo>
                    <a:pt x="65" y="1"/>
                    <a:pt x="65" y="1"/>
                    <a:pt x="65" y="1"/>
                  </a:cubicBezTo>
                  <a:cubicBezTo>
                    <a:pt x="65" y="2"/>
                    <a:pt x="65" y="3"/>
                    <a:pt x="66" y="3"/>
                  </a:cubicBezTo>
                  <a:cubicBezTo>
                    <a:pt x="67" y="4"/>
                    <a:pt x="67" y="4"/>
                    <a:pt x="67" y="4"/>
                  </a:cubicBezTo>
                  <a:cubicBezTo>
                    <a:pt x="24" y="86"/>
                    <a:pt x="24" y="86"/>
                    <a:pt x="24" y="86"/>
                  </a:cubicBezTo>
                  <a:cubicBezTo>
                    <a:pt x="23" y="88"/>
                    <a:pt x="22" y="89"/>
                    <a:pt x="20" y="90"/>
                  </a:cubicBezTo>
                  <a:cubicBezTo>
                    <a:pt x="18" y="90"/>
                    <a:pt x="17" y="92"/>
                    <a:pt x="16" y="93"/>
                  </a:cubicBezTo>
                  <a:cubicBezTo>
                    <a:pt x="1" y="117"/>
                    <a:pt x="1" y="117"/>
                    <a:pt x="1" y="117"/>
                  </a:cubicBezTo>
                  <a:cubicBezTo>
                    <a:pt x="0" y="120"/>
                    <a:pt x="1" y="123"/>
                    <a:pt x="3" y="124"/>
                  </a:cubicBezTo>
                  <a:cubicBezTo>
                    <a:pt x="10" y="127"/>
                    <a:pt x="10" y="127"/>
                    <a:pt x="10" y="127"/>
                  </a:cubicBezTo>
                  <a:cubicBezTo>
                    <a:pt x="12" y="128"/>
                    <a:pt x="15" y="127"/>
                    <a:pt x="16" y="125"/>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6" name="Freeform 648">
              <a:extLst>
                <a:ext uri="{FF2B5EF4-FFF2-40B4-BE49-F238E27FC236}">
                  <a16:creationId xmlns:a16="http://schemas.microsoft.com/office/drawing/2014/main" id="{6D58AFA3-6A6F-4A77-9A45-AAD29FA1618A}"/>
                </a:ext>
              </a:extLst>
            </p:cNvPr>
            <p:cNvSpPr>
              <a:spLocks/>
            </p:cNvSpPr>
            <p:nvPr/>
          </p:nvSpPr>
          <p:spPr bwMode="auto">
            <a:xfrm>
              <a:off x="5149856" y="5711922"/>
              <a:ext cx="24560" cy="30018"/>
            </a:xfrm>
            <a:custGeom>
              <a:avLst/>
              <a:gdLst>
                <a:gd name="T0" fmla="*/ 9 w 18"/>
                <a:gd name="T1" fmla="*/ 22 h 22"/>
                <a:gd name="T2" fmla="*/ 18 w 18"/>
                <a:gd name="T3" fmla="*/ 0 h 22"/>
                <a:gd name="T4" fmla="*/ 9 w 18"/>
                <a:gd name="T5" fmla="*/ 1 h 22"/>
                <a:gd name="T6" fmla="*/ 0 w 18"/>
                <a:gd name="T7" fmla="*/ 22 h 22"/>
                <a:gd name="T8" fmla="*/ 9 w 18"/>
                <a:gd name="T9" fmla="*/ 22 h 22"/>
              </a:gdLst>
              <a:ahLst/>
              <a:cxnLst>
                <a:cxn ang="0">
                  <a:pos x="T0" y="T1"/>
                </a:cxn>
                <a:cxn ang="0">
                  <a:pos x="T2" y="T3"/>
                </a:cxn>
                <a:cxn ang="0">
                  <a:pos x="T4" y="T5"/>
                </a:cxn>
                <a:cxn ang="0">
                  <a:pos x="T6" y="T7"/>
                </a:cxn>
                <a:cxn ang="0">
                  <a:pos x="T8" y="T9"/>
                </a:cxn>
              </a:cxnLst>
              <a:rect l="0" t="0" r="r" b="b"/>
              <a:pathLst>
                <a:path w="18" h="22">
                  <a:moveTo>
                    <a:pt x="9" y="22"/>
                  </a:moveTo>
                  <a:lnTo>
                    <a:pt x="18" y="0"/>
                  </a:lnTo>
                  <a:lnTo>
                    <a:pt x="9" y="1"/>
                  </a:lnTo>
                  <a:lnTo>
                    <a:pt x="0" y="22"/>
                  </a:lnTo>
                  <a:lnTo>
                    <a:pt x="9" y="22"/>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7" name="Freeform 649">
              <a:extLst>
                <a:ext uri="{FF2B5EF4-FFF2-40B4-BE49-F238E27FC236}">
                  <a16:creationId xmlns:a16="http://schemas.microsoft.com/office/drawing/2014/main" id="{8F7DF0E2-92AE-4FC1-A859-60E7A0B854E6}"/>
                </a:ext>
              </a:extLst>
            </p:cNvPr>
            <p:cNvSpPr>
              <a:spLocks/>
            </p:cNvSpPr>
            <p:nvPr/>
          </p:nvSpPr>
          <p:spPr bwMode="auto">
            <a:xfrm>
              <a:off x="5013409" y="5894761"/>
              <a:ext cx="68224" cy="100971"/>
            </a:xfrm>
            <a:custGeom>
              <a:avLst/>
              <a:gdLst>
                <a:gd name="T0" fmla="*/ 10 w 27"/>
                <a:gd name="T1" fmla="*/ 35 h 40"/>
                <a:gd name="T2" fmla="*/ 8 w 27"/>
                <a:gd name="T3" fmla="*/ 36 h 40"/>
                <a:gd name="T4" fmla="*/ 0 w 27"/>
                <a:gd name="T5" fmla="*/ 33 h 40"/>
                <a:gd name="T6" fmla="*/ 2 w 27"/>
                <a:gd name="T7" fmla="*/ 36 h 40"/>
                <a:gd name="T8" fmla="*/ 9 w 27"/>
                <a:gd name="T9" fmla="*/ 39 h 40"/>
                <a:gd name="T10" fmla="*/ 15 w 27"/>
                <a:gd name="T11" fmla="*/ 37 h 40"/>
                <a:gd name="T12" fmla="*/ 26 w 27"/>
                <a:gd name="T13" fmla="*/ 11 h 40"/>
                <a:gd name="T14" fmla="*/ 26 w 27"/>
                <a:gd name="T15" fmla="*/ 6 h 40"/>
                <a:gd name="T16" fmla="*/ 26 w 27"/>
                <a:gd name="T17" fmla="*/ 6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10" y="36"/>
                    <a:pt x="9" y="36"/>
                    <a:pt x="8" y="36"/>
                  </a:cubicBezTo>
                  <a:cubicBezTo>
                    <a:pt x="0" y="33"/>
                    <a:pt x="0" y="33"/>
                    <a:pt x="0" y="33"/>
                  </a:cubicBezTo>
                  <a:cubicBezTo>
                    <a:pt x="0" y="34"/>
                    <a:pt x="1" y="35"/>
                    <a:pt x="2" y="36"/>
                  </a:cubicBezTo>
                  <a:cubicBezTo>
                    <a:pt x="9" y="39"/>
                    <a:pt x="9" y="39"/>
                    <a:pt x="9" y="39"/>
                  </a:cubicBezTo>
                  <a:cubicBezTo>
                    <a:pt x="11" y="40"/>
                    <a:pt x="14" y="39"/>
                    <a:pt x="15" y="37"/>
                  </a:cubicBezTo>
                  <a:cubicBezTo>
                    <a:pt x="26" y="11"/>
                    <a:pt x="26" y="11"/>
                    <a:pt x="26" y="11"/>
                  </a:cubicBezTo>
                  <a:cubicBezTo>
                    <a:pt x="27" y="9"/>
                    <a:pt x="27" y="7"/>
                    <a:pt x="26" y="6"/>
                  </a:cubicBezTo>
                  <a:cubicBezTo>
                    <a:pt x="26" y="6"/>
                    <a:pt x="26" y="6"/>
                    <a:pt x="26" y="6"/>
                  </a:cubicBezTo>
                  <a:cubicBezTo>
                    <a:pt x="26" y="4"/>
                    <a:pt x="26" y="2"/>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8" name="Freeform 650">
              <a:extLst>
                <a:ext uri="{FF2B5EF4-FFF2-40B4-BE49-F238E27FC236}">
                  <a16:creationId xmlns:a16="http://schemas.microsoft.com/office/drawing/2014/main" id="{15174C38-6C65-493F-9662-69C4C116D11B}"/>
                </a:ext>
              </a:extLst>
            </p:cNvPr>
            <p:cNvSpPr>
              <a:spLocks/>
            </p:cNvSpPr>
            <p:nvPr/>
          </p:nvSpPr>
          <p:spPr bwMode="auto">
            <a:xfrm>
              <a:off x="5149856" y="5688726"/>
              <a:ext cx="42299" cy="30018"/>
            </a:xfrm>
            <a:custGeom>
              <a:avLst/>
              <a:gdLst>
                <a:gd name="T0" fmla="*/ 4 w 17"/>
                <a:gd name="T1" fmla="*/ 4 h 12"/>
                <a:gd name="T2" fmla="*/ 8 w 17"/>
                <a:gd name="T3" fmla="*/ 1 h 12"/>
                <a:gd name="T4" fmla="*/ 10 w 17"/>
                <a:gd name="T5" fmla="*/ 0 h 12"/>
                <a:gd name="T6" fmla="*/ 15 w 17"/>
                <a:gd name="T7" fmla="*/ 0 h 12"/>
                <a:gd name="T8" fmla="*/ 16 w 17"/>
                <a:gd name="T9" fmla="*/ 0 h 12"/>
                <a:gd name="T10" fmla="*/ 16 w 17"/>
                <a:gd name="T11" fmla="*/ 2 h 12"/>
                <a:gd name="T12" fmla="*/ 15 w 17"/>
                <a:gd name="T13" fmla="*/ 3 h 12"/>
                <a:gd name="T14" fmla="*/ 15 w 17"/>
                <a:gd name="T15" fmla="*/ 6 h 12"/>
                <a:gd name="T16" fmla="*/ 15 w 17"/>
                <a:gd name="T17" fmla="*/ 6 h 12"/>
                <a:gd name="T18" fmla="*/ 15 w 17"/>
                <a:gd name="T19" fmla="*/ 9 h 12"/>
                <a:gd name="T20" fmla="*/ 14 w 17"/>
                <a:gd name="T21" fmla="*/ 9 h 12"/>
                <a:gd name="T22" fmla="*/ 13 w 17"/>
                <a:gd name="T23" fmla="*/ 11 h 12"/>
                <a:gd name="T24" fmla="*/ 12 w 17"/>
                <a:gd name="T25" fmla="*/ 12 h 12"/>
                <a:gd name="T26" fmla="*/ 7 w 17"/>
                <a:gd name="T27" fmla="*/ 11 h 12"/>
                <a:gd name="T28" fmla="*/ 7 w 17"/>
                <a:gd name="T29" fmla="*/ 11 h 12"/>
                <a:gd name="T30" fmla="*/ 2 w 17"/>
                <a:gd name="T31" fmla="*/ 12 h 12"/>
                <a:gd name="T32" fmla="*/ 0 w 17"/>
                <a:gd name="T33" fmla="*/ 7 h 12"/>
                <a:gd name="T34" fmla="*/ 4 w 17"/>
                <a:gd name="T35"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2">
                  <a:moveTo>
                    <a:pt x="4" y="4"/>
                  </a:moveTo>
                  <a:cubicBezTo>
                    <a:pt x="8" y="1"/>
                    <a:pt x="8" y="1"/>
                    <a:pt x="8" y="1"/>
                  </a:cubicBezTo>
                  <a:cubicBezTo>
                    <a:pt x="9" y="1"/>
                    <a:pt x="9" y="1"/>
                    <a:pt x="10" y="0"/>
                  </a:cubicBezTo>
                  <a:cubicBezTo>
                    <a:pt x="15" y="0"/>
                    <a:pt x="15" y="0"/>
                    <a:pt x="15" y="0"/>
                  </a:cubicBezTo>
                  <a:cubicBezTo>
                    <a:pt x="15" y="0"/>
                    <a:pt x="16" y="0"/>
                    <a:pt x="16" y="0"/>
                  </a:cubicBezTo>
                  <a:cubicBezTo>
                    <a:pt x="16" y="0"/>
                    <a:pt x="17" y="1"/>
                    <a:pt x="16" y="2"/>
                  </a:cubicBezTo>
                  <a:cubicBezTo>
                    <a:pt x="15" y="3"/>
                    <a:pt x="15" y="3"/>
                    <a:pt x="15" y="3"/>
                  </a:cubicBezTo>
                  <a:cubicBezTo>
                    <a:pt x="16" y="4"/>
                    <a:pt x="16" y="5"/>
                    <a:pt x="15" y="6"/>
                  </a:cubicBezTo>
                  <a:cubicBezTo>
                    <a:pt x="15" y="6"/>
                    <a:pt x="15" y="6"/>
                    <a:pt x="15" y="6"/>
                  </a:cubicBezTo>
                  <a:cubicBezTo>
                    <a:pt x="16" y="7"/>
                    <a:pt x="16" y="8"/>
                    <a:pt x="15" y="9"/>
                  </a:cubicBezTo>
                  <a:cubicBezTo>
                    <a:pt x="14" y="9"/>
                    <a:pt x="14" y="9"/>
                    <a:pt x="14" y="9"/>
                  </a:cubicBezTo>
                  <a:cubicBezTo>
                    <a:pt x="15" y="10"/>
                    <a:pt x="14" y="11"/>
                    <a:pt x="13" y="11"/>
                  </a:cubicBezTo>
                  <a:cubicBezTo>
                    <a:pt x="12" y="12"/>
                    <a:pt x="12" y="12"/>
                    <a:pt x="12" y="12"/>
                  </a:cubicBezTo>
                  <a:cubicBezTo>
                    <a:pt x="11" y="12"/>
                    <a:pt x="9" y="12"/>
                    <a:pt x="7" y="11"/>
                  </a:cubicBezTo>
                  <a:cubicBezTo>
                    <a:pt x="7" y="11"/>
                    <a:pt x="7" y="11"/>
                    <a:pt x="7" y="11"/>
                  </a:cubicBezTo>
                  <a:cubicBezTo>
                    <a:pt x="2" y="12"/>
                    <a:pt x="2" y="12"/>
                    <a:pt x="2" y="12"/>
                  </a:cubicBezTo>
                  <a:cubicBezTo>
                    <a:pt x="0" y="7"/>
                    <a:pt x="0" y="7"/>
                    <a:pt x="0" y="7"/>
                  </a:cubicBezTo>
                  <a:lnTo>
                    <a:pt x="4" y="4"/>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89" name="Freeform 651">
              <a:extLst>
                <a:ext uri="{FF2B5EF4-FFF2-40B4-BE49-F238E27FC236}">
                  <a16:creationId xmlns:a16="http://schemas.microsoft.com/office/drawing/2014/main" id="{48CE926A-C122-4D0E-871B-10BF36C0EE74}"/>
                </a:ext>
              </a:extLst>
            </p:cNvPr>
            <p:cNvSpPr>
              <a:spLocks/>
            </p:cNvSpPr>
            <p:nvPr/>
          </p:nvSpPr>
          <p:spPr bwMode="auto">
            <a:xfrm>
              <a:off x="5147127" y="5701006"/>
              <a:ext cx="19103" cy="20467"/>
            </a:xfrm>
            <a:custGeom>
              <a:avLst/>
              <a:gdLst>
                <a:gd name="T0" fmla="*/ 0 w 14"/>
                <a:gd name="T1" fmla="*/ 4 h 15"/>
                <a:gd name="T2" fmla="*/ 5 w 14"/>
                <a:gd name="T3" fmla="*/ 0 h 15"/>
                <a:gd name="T4" fmla="*/ 14 w 14"/>
                <a:gd name="T5" fmla="*/ 13 h 15"/>
                <a:gd name="T6" fmla="*/ 9 w 14"/>
                <a:gd name="T7" fmla="*/ 15 h 15"/>
                <a:gd name="T8" fmla="*/ 0 w 14"/>
                <a:gd name="T9" fmla="*/ 4 h 15"/>
              </a:gdLst>
              <a:ahLst/>
              <a:cxnLst>
                <a:cxn ang="0">
                  <a:pos x="T0" y="T1"/>
                </a:cxn>
                <a:cxn ang="0">
                  <a:pos x="T2" y="T3"/>
                </a:cxn>
                <a:cxn ang="0">
                  <a:pos x="T4" y="T5"/>
                </a:cxn>
                <a:cxn ang="0">
                  <a:pos x="T6" y="T7"/>
                </a:cxn>
                <a:cxn ang="0">
                  <a:pos x="T8" y="T9"/>
                </a:cxn>
              </a:cxnLst>
              <a:rect l="0" t="0" r="r" b="b"/>
              <a:pathLst>
                <a:path w="14" h="15">
                  <a:moveTo>
                    <a:pt x="0" y="4"/>
                  </a:moveTo>
                  <a:lnTo>
                    <a:pt x="5" y="0"/>
                  </a:lnTo>
                  <a:lnTo>
                    <a:pt x="14" y="13"/>
                  </a:lnTo>
                  <a:lnTo>
                    <a:pt x="9" y="15"/>
                  </a:lnTo>
                  <a:lnTo>
                    <a:pt x="0"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0" name="Freeform 652">
              <a:extLst>
                <a:ext uri="{FF2B5EF4-FFF2-40B4-BE49-F238E27FC236}">
                  <a16:creationId xmlns:a16="http://schemas.microsoft.com/office/drawing/2014/main" id="{3FCF13B2-9680-4291-8F95-E3249992F077}"/>
                </a:ext>
              </a:extLst>
            </p:cNvPr>
            <p:cNvSpPr>
              <a:spLocks/>
            </p:cNvSpPr>
            <p:nvPr/>
          </p:nvSpPr>
          <p:spPr bwMode="auto">
            <a:xfrm>
              <a:off x="5046156" y="5703735"/>
              <a:ext cx="118709" cy="57308"/>
            </a:xfrm>
            <a:custGeom>
              <a:avLst/>
              <a:gdLst>
                <a:gd name="T0" fmla="*/ 3 w 47"/>
                <a:gd name="T1" fmla="*/ 11 h 23"/>
                <a:gd name="T2" fmla="*/ 0 w 47"/>
                <a:gd name="T3" fmla="*/ 21 h 23"/>
                <a:gd name="T4" fmla="*/ 27 w 47"/>
                <a:gd name="T5" fmla="*/ 23 h 23"/>
                <a:gd name="T6" fmla="*/ 30 w 47"/>
                <a:gd name="T7" fmla="*/ 22 h 23"/>
                <a:gd name="T8" fmla="*/ 47 w 47"/>
                <a:gd name="T9" fmla="*/ 7 h 23"/>
                <a:gd name="T10" fmla="*/ 41 w 47"/>
                <a:gd name="T11" fmla="*/ 0 h 23"/>
                <a:gd name="T12" fmla="*/ 25 w 47"/>
                <a:gd name="T13" fmla="*/ 13 h 23"/>
                <a:gd name="T14" fmla="*/ 3 w 47"/>
                <a:gd name="T15" fmla="*/ 11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23">
                  <a:moveTo>
                    <a:pt x="3" y="11"/>
                  </a:moveTo>
                  <a:cubicBezTo>
                    <a:pt x="0" y="21"/>
                    <a:pt x="0" y="21"/>
                    <a:pt x="0" y="21"/>
                  </a:cubicBezTo>
                  <a:cubicBezTo>
                    <a:pt x="27" y="23"/>
                    <a:pt x="27" y="23"/>
                    <a:pt x="27" y="23"/>
                  </a:cubicBezTo>
                  <a:cubicBezTo>
                    <a:pt x="28" y="23"/>
                    <a:pt x="29" y="22"/>
                    <a:pt x="30" y="22"/>
                  </a:cubicBezTo>
                  <a:cubicBezTo>
                    <a:pt x="47" y="7"/>
                    <a:pt x="47" y="7"/>
                    <a:pt x="47" y="7"/>
                  </a:cubicBezTo>
                  <a:cubicBezTo>
                    <a:pt x="41" y="0"/>
                    <a:pt x="41" y="0"/>
                    <a:pt x="41" y="0"/>
                  </a:cubicBezTo>
                  <a:cubicBezTo>
                    <a:pt x="25" y="13"/>
                    <a:pt x="25" y="13"/>
                    <a:pt x="25" y="13"/>
                  </a:cubicBezTo>
                  <a:lnTo>
                    <a:pt x="3" y="11"/>
                  </a:lnTo>
                  <a:close/>
                </a:path>
              </a:pathLst>
            </a:custGeom>
            <a:solidFill>
              <a:srgbClr val="021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1" name="Oval 653">
              <a:extLst>
                <a:ext uri="{FF2B5EF4-FFF2-40B4-BE49-F238E27FC236}">
                  <a16:creationId xmlns:a16="http://schemas.microsoft.com/office/drawing/2014/main" id="{FEFEB268-CF6C-4D1D-AA18-4F1070DC4D3C}"/>
                </a:ext>
              </a:extLst>
            </p:cNvPr>
            <p:cNvSpPr>
              <a:spLocks noChangeArrowheads="1"/>
            </p:cNvSpPr>
            <p:nvPr/>
          </p:nvSpPr>
          <p:spPr bwMode="auto">
            <a:xfrm>
              <a:off x="5151220" y="5718744"/>
              <a:ext cx="5458" cy="5458"/>
            </a:xfrm>
            <a:prstGeom prst="ellipse">
              <a:avLst/>
            </a:pr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2" name="Freeform 654">
              <a:extLst>
                <a:ext uri="{FF2B5EF4-FFF2-40B4-BE49-F238E27FC236}">
                  <a16:creationId xmlns:a16="http://schemas.microsoft.com/office/drawing/2014/main" id="{E14FEC7B-8BD6-4A12-A38D-E003E562A2C3}"/>
                </a:ext>
              </a:extLst>
            </p:cNvPr>
            <p:cNvSpPr>
              <a:spLocks/>
            </p:cNvSpPr>
            <p:nvPr/>
          </p:nvSpPr>
          <p:spPr bwMode="auto">
            <a:xfrm>
              <a:off x="5384545" y="5681904"/>
              <a:ext cx="186933" cy="320651"/>
            </a:xfrm>
            <a:custGeom>
              <a:avLst/>
              <a:gdLst>
                <a:gd name="T0" fmla="*/ 16 w 74"/>
                <a:gd name="T1" fmla="*/ 124 h 128"/>
                <a:gd name="T2" fmla="*/ 27 w 74"/>
                <a:gd name="T3" fmla="*/ 98 h 128"/>
                <a:gd name="T4" fmla="*/ 28 w 74"/>
                <a:gd name="T5" fmla="*/ 93 h 128"/>
                <a:gd name="T6" fmla="*/ 28 w 74"/>
                <a:gd name="T7" fmla="*/ 93 h 128"/>
                <a:gd name="T8" fmla="*/ 28 w 74"/>
                <a:gd name="T9" fmla="*/ 88 h 128"/>
                <a:gd name="T10" fmla="*/ 70 w 74"/>
                <a:gd name="T11" fmla="*/ 5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3 h 128"/>
                <a:gd name="T30" fmla="*/ 25 w 74"/>
                <a:gd name="T31" fmla="*/ 86 h 128"/>
                <a:gd name="T32" fmla="*/ 20 w 74"/>
                <a:gd name="T33" fmla="*/ 89 h 128"/>
                <a:gd name="T34" fmla="*/ 16 w 74"/>
                <a:gd name="T35" fmla="*/ 93 h 128"/>
                <a:gd name="T36" fmla="*/ 2 w 74"/>
                <a:gd name="T37" fmla="*/ 117 h 128"/>
                <a:gd name="T38" fmla="*/ 3 w 74"/>
                <a:gd name="T39" fmla="*/ 123 h 128"/>
                <a:gd name="T40" fmla="*/ 10 w 74"/>
                <a:gd name="T41" fmla="*/ 127 h 128"/>
                <a:gd name="T42" fmla="*/ 16 w 74"/>
                <a:gd name="T4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4"/>
                  </a:moveTo>
                  <a:cubicBezTo>
                    <a:pt x="27" y="98"/>
                    <a:pt x="27" y="98"/>
                    <a:pt x="27" y="98"/>
                  </a:cubicBezTo>
                  <a:cubicBezTo>
                    <a:pt x="28" y="97"/>
                    <a:pt x="28" y="95"/>
                    <a:pt x="28" y="93"/>
                  </a:cubicBezTo>
                  <a:cubicBezTo>
                    <a:pt x="28" y="93"/>
                    <a:pt x="28" y="93"/>
                    <a:pt x="28" y="93"/>
                  </a:cubicBezTo>
                  <a:cubicBezTo>
                    <a:pt x="27" y="91"/>
                    <a:pt x="27" y="89"/>
                    <a:pt x="28" y="88"/>
                  </a:cubicBezTo>
                  <a:cubicBezTo>
                    <a:pt x="70" y="5"/>
                    <a:pt x="70" y="5"/>
                    <a:pt x="70" y="5"/>
                  </a:cubicBezTo>
                  <a:cubicBezTo>
                    <a:pt x="71" y="6"/>
                    <a:pt x="71" y="6"/>
                    <a:pt x="71" y="6"/>
                  </a:cubicBezTo>
                  <a:cubicBezTo>
                    <a:pt x="72" y="6"/>
                    <a:pt x="73" y="6"/>
                    <a:pt x="73" y="5"/>
                  </a:cubicBezTo>
                  <a:cubicBezTo>
                    <a:pt x="73" y="5"/>
                    <a:pt x="73" y="5"/>
                    <a:pt x="73" y="5"/>
                  </a:cubicBezTo>
                  <a:cubicBezTo>
                    <a:pt x="74" y="4"/>
                    <a:pt x="73" y="3"/>
                    <a:pt x="73" y="3"/>
                  </a:cubicBezTo>
                  <a:cubicBezTo>
                    <a:pt x="67" y="0"/>
                    <a:pt x="67" y="0"/>
                    <a:pt x="67" y="0"/>
                  </a:cubicBezTo>
                  <a:cubicBezTo>
                    <a:pt x="67" y="0"/>
                    <a:pt x="66" y="0"/>
                    <a:pt x="65" y="1"/>
                  </a:cubicBezTo>
                  <a:cubicBezTo>
                    <a:pt x="65" y="1"/>
                    <a:pt x="65" y="1"/>
                    <a:pt x="65" y="1"/>
                  </a:cubicBezTo>
                  <a:cubicBezTo>
                    <a:pt x="65" y="2"/>
                    <a:pt x="65" y="3"/>
                    <a:pt x="66" y="3"/>
                  </a:cubicBezTo>
                  <a:cubicBezTo>
                    <a:pt x="67" y="3"/>
                    <a:pt x="67" y="3"/>
                    <a:pt x="67" y="3"/>
                  </a:cubicBezTo>
                  <a:cubicBezTo>
                    <a:pt x="25" y="86"/>
                    <a:pt x="25" y="86"/>
                    <a:pt x="25" y="86"/>
                  </a:cubicBezTo>
                  <a:cubicBezTo>
                    <a:pt x="24" y="88"/>
                    <a:pt x="22" y="89"/>
                    <a:pt x="20" y="89"/>
                  </a:cubicBezTo>
                  <a:cubicBezTo>
                    <a:pt x="19" y="90"/>
                    <a:pt x="17" y="91"/>
                    <a:pt x="16" y="93"/>
                  </a:cubicBezTo>
                  <a:cubicBezTo>
                    <a:pt x="2" y="117"/>
                    <a:pt x="2" y="117"/>
                    <a:pt x="2" y="117"/>
                  </a:cubicBezTo>
                  <a:cubicBezTo>
                    <a:pt x="0" y="119"/>
                    <a:pt x="1" y="122"/>
                    <a:pt x="3" y="123"/>
                  </a:cubicBezTo>
                  <a:cubicBezTo>
                    <a:pt x="10" y="127"/>
                    <a:pt x="10" y="127"/>
                    <a:pt x="10" y="127"/>
                  </a:cubicBezTo>
                  <a:cubicBezTo>
                    <a:pt x="12" y="128"/>
                    <a:pt x="15" y="127"/>
                    <a:pt x="16" y="124"/>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3" name="Freeform 655">
              <a:extLst>
                <a:ext uri="{FF2B5EF4-FFF2-40B4-BE49-F238E27FC236}">
                  <a16:creationId xmlns:a16="http://schemas.microsoft.com/office/drawing/2014/main" id="{6CCCE072-04E7-467B-9EE0-76E847D25CB4}"/>
                </a:ext>
              </a:extLst>
            </p:cNvPr>
            <p:cNvSpPr>
              <a:spLocks/>
            </p:cNvSpPr>
            <p:nvPr/>
          </p:nvSpPr>
          <p:spPr bwMode="auto">
            <a:xfrm>
              <a:off x="5523721" y="5718744"/>
              <a:ext cx="27289" cy="30018"/>
            </a:xfrm>
            <a:custGeom>
              <a:avLst/>
              <a:gdLst>
                <a:gd name="T0" fmla="*/ 9 w 20"/>
                <a:gd name="T1" fmla="*/ 20 h 22"/>
                <a:gd name="T2" fmla="*/ 20 w 20"/>
                <a:gd name="T3" fmla="*/ 0 h 22"/>
                <a:gd name="T4" fmla="*/ 9 w 20"/>
                <a:gd name="T5" fmla="*/ 2 h 22"/>
                <a:gd name="T6" fmla="*/ 0 w 20"/>
                <a:gd name="T7" fmla="*/ 22 h 22"/>
                <a:gd name="T8" fmla="*/ 9 w 20"/>
                <a:gd name="T9" fmla="*/ 20 h 22"/>
              </a:gdLst>
              <a:ahLst/>
              <a:cxnLst>
                <a:cxn ang="0">
                  <a:pos x="T0" y="T1"/>
                </a:cxn>
                <a:cxn ang="0">
                  <a:pos x="T2" y="T3"/>
                </a:cxn>
                <a:cxn ang="0">
                  <a:pos x="T4" y="T5"/>
                </a:cxn>
                <a:cxn ang="0">
                  <a:pos x="T6" y="T7"/>
                </a:cxn>
                <a:cxn ang="0">
                  <a:pos x="T8" y="T9"/>
                </a:cxn>
              </a:cxnLst>
              <a:rect l="0" t="0" r="r" b="b"/>
              <a:pathLst>
                <a:path w="20" h="22">
                  <a:moveTo>
                    <a:pt x="9" y="20"/>
                  </a:moveTo>
                  <a:lnTo>
                    <a:pt x="20" y="0"/>
                  </a:lnTo>
                  <a:lnTo>
                    <a:pt x="9" y="2"/>
                  </a:lnTo>
                  <a:lnTo>
                    <a:pt x="0" y="22"/>
                  </a:lnTo>
                  <a:lnTo>
                    <a:pt x="9" y="20"/>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4" name="Freeform 656">
              <a:extLst>
                <a:ext uri="{FF2B5EF4-FFF2-40B4-BE49-F238E27FC236}">
                  <a16:creationId xmlns:a16="http://schemas.microsoft.com/office/drawing/2014/main" id="{A2C736B9-0196-4328-9E7C-E559AAA4A3C9}"/>
                </a:ext>
              </a:extLst>
            </p:cNvPr>
            <p:cNvSpPr>
              <a:spLocks/>
            </p:cNvSpPr>
            <p:nvPr/>
          </p:nvSpPr>
          <p:spPr bwMode="auto">
            <a:xfrm>
              <a:off x="5384545" y="5681904"/>
              <a:ext cx="186933" cy="320651"/>
            </a:xfrm>
            <a:custGeom>
              <a:avLst/>
              <a:gdLst>
                <a:gd name="T0" fmla="*/ 16 w 74"/>
                <a:gd name="T1" fmla="*/ 124 h 128"/>
                <a:gd name="T2" fmla="*/ 27 w 74"/>
                <a:gd name="T3" fmla="*/ 98 h 128"/>
                <a:gd name="T4" fmla="*/ 28 w 74"/>
                <a:gd name="T5" fmla="*/ 93 h 128"/>
                <a:gd name="T6" fmla="*/ 28 w 74"/>
                <a:gd name="T7" fmla="*/ 93 h 128"/>
                <a:gd name="T8" fmla="*/ 28 w 74"/>
                <a:gd name="T9" fmla="*/ 88 h 128"/>
                <a:gd name="T10" fmla="*/ 70 w 74"/>
                <a:gd name="T11" fmla="*/ 5 h 128"/>
                <a:gd name="T12" fmla="*/ 71 w 74"/>
                <a:gd name="T13" fmla="*/ 6 h 128"/>
                <a:gd name="T14" fmla="*/ 73 w 74"/>
                <a:gd name="T15" fmla="*/ 5 h 128"/>
                <a:gd name="T16" fmla="*/ 73 w 74"/>
                <a:gd name="T17" fmla="*/ 5 h 128"/>
                <a:gd name="T18" fmla="*/ 73 w 74"/>
                <a:gd name="T19" fmla="*/ 3 h 128"/>
                <a:gd name="T20" fmla="*/ 67 w 74"/>
                <a:gd name="T21" fmla="*/ 0 h 128"/>
                <a:gd name="T22" fmla="*/ 65 w 74"/>
                <a:gd name="T23" fmla="*/ 1 h 128"/>
                <a:gd name="T24" fmla="*/ 65 w 74"/>
                <a:gd name="T25" fmla="*/ 1 h 128"/>
                <a:gd name="T26" fmla="*/ 66 w 74"/>
                <a:gd name="T27" fmla="*/ 3 h 128"/>
                <a:gd name="T28" fmla="*/ 67 w 74"/>
                <a:gd name="T29" fmla="*/ 3 h 128"/>
                <a:gd name="T30" fmla="*/ 25 w 74"/>
                <a:gd name="T31" fmla="*/ 86 h 128"/>
                <a:gd name="T32" fmla="*/ 20 w 74"/>
                <a:gd name="T33" fmla="*/ 89 h 128"/>
                <a:gd name="T34" fmla="*/ 16 w 74"/>
                <a:gd name="T35" fmla="*/ 93 h 128"/>
                <a:gd name="T36" fmla="*/ 2 w 74"/>
                <a:gd name="T37" fmla="*/ 117 h 128"/>
                <a:gd name="T38" fmla="*/ 3 w 74"/>
                <a:gd name="T39" fmla="*/ 123 h 128"/>
                <a:gd name="T40" fmla="*/ 10 w 74"/>
                <a:gd name="T41" fmla="*/ 127 h 128"/>
                <a:gd name="T42" fmla="*/ 16 w 74"/>
                <a:gd name="T4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8">
                  <a:moveTo>
                    <a:pt x="16" y="124"/>
                  </a:moveTo>
                  <a:cubicBezTo>
                    <a:pt x="27" y="98"/>
                    <a:pt x="27" y="98"/>
                    <a:pt x="27" y="98"/>
                  </a:cubicBezTo>
                  <a:cubicBezTo>
                    <a:pt x="28" y="97"/>
                    <a:pt x="28" y="95"/>
                    <a:pt x="28" y="93"/>
                  </a:cubicBezTo>
                  <a:cubicBezTo>
                    <a:pt x="28" y="93"/>
                    <a:pt x="28" y="93"/>
                    <a:pt x="28" y="93"/>
                  </a:cubicBezTo>
                  <a:cubicBezTo>
                    <a:pt x="27" y="91"/>
                    <a:pt x="27" y="89"/>
                    <a:pt x="28" y="88"/>
                  </a:cubicBezTo>
                  <a:cubicBezTo>
                    <a:pt x="70" y="5"/>
                    <a:pt x="70" y="5"/>
                    <a:pt x="70" y="5"/>
                  </a:cubicBezTo>
                  <a:cubicBezTo>
                    <a:pt x="71" y="6"/>
                    <a:pt x="71" y="6"/>
                    <a:pt x="71" y="6"/>
                  </a:cubicBezTo>
                  <a:cubicBezTo>
                    <a:pt x="72" y="6"/>
                    <a:pt x="73" y="6"/>
                    <a:pt x="73" y="5"/>
                  </a:cubicBezTo>
                  <a:cubicBezTo>
                    <a:pt x="73" y="5"/>
                    <a:pt x="73" y="5"/>
                    <a:pt x="73" y="5"/>
                  </a:cubicBezTo>
                  <a:cubicBezTo>
                    <a:pt x="74" y="4"/>
                    <a:pt x="73" y="3"/>
                    <a:pt x="73" y="3"/>
                  </a:cubicBezTo>
                  <a:cubicBezTo>
                    <a:pt x="67" y="0"/>
                    <a:pt x="67" y="0"/>
                    <a:pt x="67" y="0"/>
                  </a:cubicBezTo>
                  <a:cubicBezTo>
                    <a:pt x="67" y="0"/>
                    <a:pt x="66" y="0"/>
                    <a:pt x="65" y="1"/>
                  </a:cubicBezTo>
                  <a:cubicBezTo>
                    <a:pt x="65" y="1"/>
                    <a:pt x="65" y="1"/>
                    <a:pt x="65" y="1"/>
                  </a:cubicBezTo>
                  <a:cubicBezTo>
                    <a:pt x="65" y="2"/>
                    <a:pt x="65" y="3"/>
                    <a:pt x="66" y="3"/>
                  </a:cubicBezTo>
                  <a:cubicBezTo>
                    <a:pt x="67" y="3"/>
                    <a:pt x="67" y="3"/>
                    <a:pt x="67" y="3"/>
                  </a:cubicBezTo>
                  <a:cubicBezTo>
                    <a:pt x="25" y="86"/>
                    <a:pt x="25" y="86"/>
                    <a:pt x="25" y="86"/>
                  </a:cubicBezTo>
                  <a:cubicBezTo>
                    <a:pt x="24" y="88"/>
                    <a:pt x="22" y="89"/>
                    <a:pt x="20" y="89"/>
                  </a:cubicBezTo>
                  <a:cubicBezTo>
                    <a:pt x="19" y="90"/>
                    <a:pt x="17" y="91"/>
                    <a:pt x="16" y="93"/>
                  </a:cubicBezTo>
                  <a:cubicBezTo>
                    <a:pt x="2" y="117"/>
                    <a:pt x="2" y="117"/>
                    <a:pt x="2" y="117"/>
                  </a:cubicBezTo>
                  <a:cubicBezTo>
                    <a:pt x="0" y="119"/>
                    <a:pt x="1" y="122"/>
                    <a:pt x="3" y="123"/>
                  </a:cubicBezTo>
                  <a:cubicBezTo>
                    <a:pt x="10" y="127"/>
                    <a:pt x="10" y="127"/>
                    <a:pt x="10" y="127"/>
                  </a:cubicBezTo>
                  <a:cubicBezTo>
                    <a:pt x="12" y="128"/>
                    <a:pt x="15" y="127"/>
                    <a:pt x="16" y="124"/>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5" name="Freeform 657">
              <a:extLst>
                <a:ext uri="{FF2B5EF4-FFF2-40B4-BE49-F238E27FC236}">
                  <a16:creationId xmlns:a16="http://schemas.microsoft.com/office/drawing/2014/main" id="{FC07C0DE-7B41-46AE-92D4-555E39DC17E5}"/>
                </a:ext>
              </a:extLst>
            </p:cNvPr>
            <p:cNvSpPr>
              <a:spLocks/>
            </p:cNvSpPr>
            <p:nvPr/>
          </p:nvSpPr>
          <p:spPr bwMode="auto">
            <a:xfrm>
              <a:off x="5387274" y="5901584"/>
              <a:ext cx="68224" cy="100971"/>
            </a:xfrm>
            <a:custGeom>
              <a:avLst/>
              <a:gdLst>
                <a:gd name="T0" fmla="*/ 10 w 27"/>
                <a:gd name="T1" fmla="*/ 35 h 40"/>
                <a:gd name="T2" fmla="*/ 8 w 27"/>
                <a:gd name="T3" fmla="*/ 36 h 40"/>
                <a:gd name="T4" fmla="*/ 0 w 27"/>
                <a:gd name="T5" fmla="*/ 32 h 40"/>
                <a:gd name="T6" fmla="*/ 2 w 27"/>
                <a:gd name="T7" fmla="*/ 35 h 40"/>
                <a:gd name="T8" fmla="*/ 9 w 27"/>
                <a:gd name="T9" fmla="*/ 39 h 40"/>
                <a:gd name="T10" fmla="*/ 15 w 27"/>
                <a:gd name="T11" fmla="*/ 36 h 40"/>
                <a:gd name="T12" fmla="*/ 26 w 27"/>
                <a:gd name="T13" fmla="*/ 10 h 40"/>
                <a:gd name="T14" fmla="*/ 27 w 27"/>
                <a:gd name="T15" fmla="*/ 5 h 40"/>
                <a:gd name="T16" fmla="*/ 27 w 27"/>
                <a:gd name="T17" fmla="*/ 5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10" y="36"/>
                    <a:pt x="9" y="36"/>
                    <a:pt x="8" y="36"/>
                  </a:cubicBezTo>
                  <a:cubicBezTo>
                    <a:pt x="0" y="32"/>
                    <a:pt x="0" y="32"/>
                    <a:pt x="0" y="32"/>
                  </a:cubicBezTo>
                  <a:cubicBezTo>
                    <a:pt x="0" y="34"/>
                    <a:pt x="1" y="35"/>
                    <a:pt x="2" y="35"/>
                  </a:cubicBezTo>
                  <a:cubicBezTo>
                    <a:pt x="9" y="39"/>
                    <a:pt x="9" y="39"/>
                    <a:pt x="9" y="39"/>
                  </a:cubicBezTo>
                  <a:cubicBezTo>
                    <a:pt x="11" y="40"/>
                    <a:pt x="14" y="39"/>
                    <a:pt x="15" y="36"/>
                  </a:cubicBezTo>
                  <a:cubicBezTo>
                    <a:pt x="26" y="10"/>
                    <a:pt x="26" y="10"/>
                    <a:pt x="26" y="10"/>
                  </a:cubicBezTo>
                  <a:cubicBezTo>
                    <a:pt x="27" y="9"/>
                    <a:pt x="27" y="7"/>
                    <a:pt x="27" y="5"/>
                  </a:cubicBezTo>
                  <a:cubicBezTo>
                    <a:pt x="27" y="5"/>
                    <a:pt x="27" y="5"/>
                    <a:pt x="27" y="5"/>
                  </a:cubicBezTo>
                  <a:cubicBezTo>
                    <a:pt x="26" y="3"/>
                    <a:pt x="26" y="1"/>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6" name="Freeform 658">
              <a:extLst>
                <a:ext uri="{FF2B5EF4-FFF2-40B4-BE49-F238E27FC236}">
                  <a16:creationId xmlns:a16="http://schemas.microsoft.com/office/drawing/2014/main" id="{6E3DC675-FA78-46B7-A3A2-D27CBD90FBB5}"/>
                </a:ext>
              </a:extLst>
            </p:cNvPr>
            <p:cNvSpPr>
              <a:spLocks/>
            </p:cNvSpPr>
            <p:nvPr/>
          </p:nvSpPr>
          <p:spPr bwMode="auto">
            <a:xfrm>
              <a:off x="5512805" y="5696913"/>
              <a:ext cx="53214" cy="36841"/>
            </a:xfrm>
            <a:custGeom>
              <a:avLst/>
              <a:gdLst>
                <a:gd name="T0" fmla="*/ 9 w 21"/>
                <a:gd name="T1" fmla="*/ 5 h 15"/>
                <a:gd name="T2" fmla="*/ 12 w 21"/>
                <a:gd name="T3" fmla="*/ 1 h 15"/>
                <a:gd name="T4" fmla="*/ 14 w 21"/>
                <a:gd name="T5" fmla="*/ 1 h 15"/>
                <a:gd name="T6" fmla="*/ 19 w 21"/>
                <a:gd name="T7" fmla="*/ 0 h 15"/>
                <a:gd name="T8" fmla="*/ 20 w 21"/>
                <a:gd name="T9" fmla="*/ 0 h 15"/>
                <a:gd name="T10" fmla="*/ 20 w 21"/>
                <a:gd name="T11" fmla="*/ 2 h 15"/>
                <a:gd name="T12" fmla="*/ 19 w 21"/>
                <a:gd name="T13" fmla="*/ 3 h 15"/>
                <a:gd name="T14" fmla="*/ 19 w 21"/>
                <a:gd name="T15" fmla="*/ 6 h 15"/>
                <a:gd name="T16" fmla="*/ 19 w 21"/>
                <a:gd name="T17" fmla="*/ 6 h 15"/>
                <a:gd name="T18" fmla="*/ 19 w 21"/>
                <a:gd name="T19" fmla="*/ 9 h 15"/>
                <a:gd name="T20" fmla="*/ 19 w 21"/>
                <a:gd name="T21" fmla="*/ 9 h 15"/>
                <a:gd name="T22" fmla="*/ 17 w 21"/>
                <a:gd name="T23" fmla="*/ 12 h 15"/>
                <a:gd name="T24" fmla="*/ 16 w 21"/>
                <a:gd name="T25" fmla="*/ 12 h 15"/>
                <a:gd name="T26" fmla="*/ 12 w 21"/>
                <a:gd name="T27" fmla="*/ 11 h 15"/>
                <a:gd name="T28" fmla="*/ 11 w 21"/>
                <a:gd name="T29" fmla="*/ 11 h 15"/>
                <a:gd name="T30" fmla="*/ 10 w 21"/>
                <a:gd name="T31" fmla="*/ 11 h 15"/>
                <a:gd name="T32" fmla="*/ 8 w 21"/>
                <a:gd name="T33" fmla="*/ 11 h 15"/>
                <a:gd name="T34" fmla="*/ 4 w 21"/>
                <a:gd name="T35" fmla="*/ 15 h 15"/>
                <a:gd name="T36" fmla="*/ 0 w 21"/>
                <a:gd name="T37" fmla="*/ 11 h 15"/>
                <a:gd name="T38" fmla="*/ 9 w 21"/>
                <a:gd name="T39"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15">
                  <a:moveTo>
                    <a:pt x="9" y="5"/>
                  </a:moveTo>
                  <a:cubicBezTo>
                    <a:pt x="12" y="1"/>
                    <a:pt x="12" y="1"/>
                    <a:pt x="12" y="1"/>
                  </a:cubicBezTo>
                  <a:cubicBezTo>
                    <a:pt x="13" y="1"/>
                    <a:pt x="13" y="1"/>
                    <a:pt x="14" y="1"/>
                  </a:cubicBezTo>
                  <a:cubicBezTo>
                    <a:pt x="19" y="0"/>
                    <a:pt x="19" y="0"/>
                    <a:pt x="19" y="0"/>
                  </a:cubicBezTo>
                  <a:cubicBezTo>
                    <a:pt x="19" y="0"/>
                    <a:pt x="20" y="0"/>
                    <a:pt x="20" y="0"/>
                  </a:cubicBezTo>
                  <a:cubicBezTo>
                    <a:pt x="21" y="1"/>
                    <a:pt x="21" y="1"/>
                    <a:pt x="20" y="2"/>
                  </a:cubicBezTo>
                  <a:cubicBezTo>
                    <a:pt x="19" y="3"/>
                    <a:pt x="19" y="3"/>
                    <a:pt x="19" y="3"/>
                  </a:cubicBezTo>
                  <a:cubicBezTo>
                    <a:pt x="20" y="4"/>
                    <a:pt x="20" y="5"/>
                    <a:pt x="19" y="6"/>
                  </a:cubicBezTo>
                  <a:cubicBezTo>
                    <a:pt x="19" y="6"/>
                    <a:pt x="19" y="6"/>
                    <a:pt x="19" y="6"/>
                  </a:cubicBezTo>
                  <a:cubicBezTo>
                    <a:pt x="20" y="7"/>
                    <a:pt x="20" y="8"/>
                    <a:pt x="19" y="9"/>
                  </a:cubicBezTo>
                  <a:cubicBezTo>
                    <a:pt x="19" y="9"/>
                    <a:pt x="19" y="9"/>
                    <a:pt x="19" y="9"/>
                  </a:cubicBezTo>
                  <a:cubicBezTo>
                    <a:pt x="19" y="10"/>
                    <a:pt x="18" y="11"/>
                    <a:pt x="17" y="12"/>
                  </a:cubicBezTo>
                  <a:cubicBezTo>
                    <a:pt x="16" y="12"/>
                    <a:pt x="16" y="12"/>
                    <a:pt x="16" y="12"/>
                  </a:cubicBezTo>
                  <a:cubicBezTo>
                    <a:pt x="15" y="12"/>
                    <a:pt x="13" y="12"/>
                    <a:pt x="12" y="11"/>
                  </a:cubicBezTo>
                  <a:cubicBezTo>
                    <a:pt x="11" y="11"/>
                    <a:pt x="11" y="11"/>
                    <a:pt x="11" y="11"/>
                  </a:cubicBezTo>
                  <a:cubicBezTo>
                    <a:pt x="10" y="11"/>
                    <a:pt x="10" y="11"/>
                    <a:pt x="10" y="11"/>
                  </a:cubicBezTo>
                  <a:cubicBezTo>
                    <a:pt x="9" y="11"/>
                    <a:pt x="9" y="11"/>
                    <a:pt x="8" y="11"/>
                  </a:cubicBezTo>
                  <a:cubicBezTo>
                    <a:pt x="4" y="15"/>
                    <a:pt x="4" y="15"/>
                    <a:pt x="4" y="15"/>
                  </a:cubicBezTo>
                  <a:cubicBezTo>
                    <a:pt x="0" y="11"/>
                    <a:pt x="0" y="11"/>
                    <a:pt x="0" y="11"/>
                  </a:cubicBezTo>
                  <a:lnTo>
                    <a:pt x="9" y="5"/>
                  </a:lnTo>
                  <a:close/>
                </a:path>
              </a:pathLst>
            </a:custGeom>
            <a:solidFill>
              <a:srgbClr val="725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7" name="Freeform 659">
              <a:extLst>
                <a:ext uri="{FF2B5EF4-FFF2-40B4-BE49-F238E27FC236}">
                  <a16:creationId xmlns:a16="http://schemas.microsoft.com/office/drawing/2014/main" id="{4D2C9A52-01EC-443B-820A-CDB8150B7200}"/>
                </a:ext>
              </a:extLst>
            </p:cNvPr>
            <p:cNvSpPr>
              <a:spLocks/>
            </p:cNvSpPr>
            <p:nvPr/>
          </p:nvSpPr>
          <p:spPr bwMode="auto">
            <a:xfrm>
              <a:off x="5420021" y="5721473"/>
              <a:ext cx="105064" cy="45028"/>
            </a:xfrm>
            <a:custGeom>
              <a:avLst/>
              <a:gdLst>
                <a:gd name="T0" fmla="*/ 3 w 42"/>
                <a:gd name="T1" fmla="*/ 6 h 18"/>
                <a:gd name="T2" fmla="*/ 0 w 42"/>
                <a:gd name="T3" fmla="*/ 17 h 18"/>
                <a:gd name="T4" fmla="*/ 27 w 42"/>
                <a:gd name="T5" fmla="*/ 18 h 18"/>
                <a:gd name="T6" fmla="*/ 30 w 42"/>
                <a:gd name="T7" fmla="*/ 17 h 18"/>
                <a:gd name="T8" fmla="*/ 42 w 42"/>
                <a:gd name="T9" fmla="*/ 5 h 18"/>
                <a:gd name="T10" fmla="*/ 38 w 42"/>
                <a:gd name="T11" fmla="*/ 0 h 18"/>
                <a:gd name="T12" fmla="*/ 25 w 42"/>
                <a:gd name="T13" fmla="*/ 9 h 18"/>
                <a:gd name="T14" fmla="*/ 3 w 42"/>
                <a:gd name="T15" fmla="*/ 6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8">
                  <a:moveTo>
                    <a:pt x="3" y="6"/>
                  </a:moveTo>
                  <a:cubicBezTo>
                    <a:pt x="0" y="17"/>
                    <a:pt x="0" y="17"/>
                    <a:pt x="0" y="17"/>
                  </a:cubicBezTo>
                  <a:cubicBezTo>
                    <a:pt x="27" y="18"/>
                    <a:pt x="27" y="18"/>
                    <a:pt x="27" y="18"/>
                  </a:cubicBezTo>
                  <a:cubicBezTo>
                    <a:pt x="28" y="18"/>
                    <a:pt x="29" y="18"/>
                    <a:pt x="30" y="17"/>
                  </a:cubicBezTo>
                  <a:cubicBezTo>
                    <a:pt x="42" y="5"/>
                    <a:pt x="42" y="5"/>
                    <a:pt x="42" y="5"/>
                  </a:cubicBezTo>
                  <a:cubicBezTo>
                    <a:pt x="38" y="0"/>
                    <a:pt x="38" y="0"/>
                    <a:pt x="38" y="0"/>
                  </a:cubicBezTo>
                  <a:cubicBezTo>
                    <a:pt x="25" y="9"/>
                    <a:pt x="25" y="9"/>
                    <a:pt x="25" y="9"/>
                  </a:cubicBezTo>
                  <a:lnTo>
                    <a:pt x="3" y="6"/>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8" name="Freeform 660">
              <a:extLst>
                <a:ext uri="{FF2B5EF4-FFF2-40B4-BE49-F238E27FC236}">
                  <a16:creationId xmlns:a16="http://schemas.microsoft.com/office/drawing/2014/main" id="{F24577FA-2599-44D0-9FE7-9C8CD575FC7A}"/>
                </a:ext>
              </a:extLst>
            </p:cNvPr>
            <p:cNvSpPr>
              <a:spLocks/>
            </p:cNvSpPr>
            <p:nvPr/>
          </p:nvSpPr>
          <p:spPr bwMode="auto">
            <a:xfrm>
              <a:off x="5192155" y="5688726"/>
              <a:ext cx="185568" cy="323380"/>
            </a:xfrm>
            <a:custGeom>
              <a:avLst/>
              <a:gdLst>
                <a:gd name="T0" fmla="*/ 16 w 74"/>
                <a:gd name="T1" fmla="*/ 125 h 129"/>
                <a:gd name="T2" fmla="*/ 27 w 74"/>
                <a:gd name="T3" fmla="*/ 99 h 129"/>
                <a:gd name="T4" fmla="*/ 27 w 74"/>
                <a:gd name="T5" fmla="*/ 94 h 129"/>
                <a:gd name="T6" fmla="*/ 27 w 74"/>
                <a:gd name="T7" fmla="*/ 94 h 129"/>
                <a:gd name="T8" fmla="*/ 28 w 74"/>
                <a:gd name="T9" fmla="*/ 89 h 129"/>
                <a:gd name="T10" fmla="*/ 70 w 74"/>
                <a:gd name="T11" fmla="*/ 6 h 129"/>
                <a:gd name="T12" fmla="*/ 71 w 74"/>
                <a:gd name="T13" fmla="*/ 6 h 129"/>
                <a:gd name="T14" fmla="*/ 73 w 74"/>
                <a:gd name="T15" fmla="*/ 6 h 129"/>
                <a:gd name="T16" fmla="*/ 73 w 74"/>
                <a:gd name="T17" fmla="*/ 6 h 129"/>
                <a:gd name="T18" fmla="*/ 72 w 74"/>
                <a:gd name="T19" fmla="*/ 4 h 129"/>
                <a:gd name="T20" fmla="*/ 67 w 74"/>
                <a:gd name="T21" fmla="*/ 1 h 129"/>
                <a:gd name="T22" fmla="*/ 65 w 74"/>
                <a:gd name="T23" fmla="*/ 2 h 129"/>
                <a:gd name="T24" fmla="*/ 65 w 74"/>
                <a:gd name="T25" fmla="*/ 2 h 129"/>
                <a:gd name="T26" fmla="*/ 66 w 74"/>
                <a:gd name="T27" fmla="*/ 4 h 129"/>
                <a:gd name="T28" fmla="*/ 67 w 74"/>
                <a:gd name="T29" fmla="*/ 4 h 129"/>
                <a:gd name="T30" fmla="*/ 24 w 74"/>
                <a:gd name="T31" fmla="*/ 87 h 129"/>
                <a:gd name="T32" fmla="*/ 20 w 74"/>
                <a:gd name="T33" fmla="*/ 90 h 129"/>
                <a:gd name="T34" fmla="*/ 16 w 74"/>
                <a:gd name="T35" fmla="*/ 93 h 129"/>
                <a:gd name="T36" fmla="*/ 1 w 74"/>
                <a:gd name="T37" fmla="*/ 118 h 129"/>
                <a:gd name="T38" fmla="*/ 3 w 74"/>
                <a:gd name="T39" fmla="*/ 124 h 129"/>
                <a:gd name="T40" fmla="*/ 9 w 74"/>
                <a:gd name="T41" fmla="*/ 127 h 129"/>
                <a:gd name="T42" fmla="*/ 16 w 74"/>
                <a:gd name="T43" fmla="*/ 12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129">
                  <a:moveTo>
                    <a:pt x="16" y="125"/>
                  </a:moveTo>
                  <a:cubicBezTo>
                    <a:pt x="27" y="99"/>
                    <a:pt x="27" y="99"/>
                    <a:pt x="27" y="99"/>
                  </a:cubicBezTo>
                  <a:cubicBezTo>
                    <a:pt x="28" y="97"/>
                    <a:pt x="28" y="96"/>
                    <a:pt x="27" y="94"/>
                  </a:cubicBezTo>
                  <a:cubicBezTo>
                    <a:pt x="27" y="94"/>
                    <a:pt x="27" y="94"/>
                    <a:pt x="27" y="94"/>
                  </a:cubicBezTo>
                  <a:cubicBezTo>
                    <a:pt x="27" y="92"/>
                    <a:pt x="27" y="90"/>
                    <a:pt x="28" y="89"/>
                  </a:cubicBezTo>
                  <a:cubicBezTo>
                    <a:pt x="70" y="6"/>
                    <a:pt x="70" y="6"/>
                    <a:pt x="70" y="6"/>
                  </a:cubicBezTo>
                  <a:cubicBezTo>
                    <a:pt x="71" y="6"/>
                    <a:pt x="71" y="6"/>
                    <a:pt x="71" y="6"/>
                  </a:cubicBezTo>
                  <a:cubicBezTo>
                    <a:pt x="72" y="7"/>
                    <a:pt x="73" y="7"/>
                    <a:pt x="73" y="6"/>
                  </a:cubicBezTo>
                  <a:cubicBezTo>
                    <a:pt x="73" y="6"/>
                    <a:pt x="73" y="6"/>
                    <a:pt x="73" y="6"/>
                  </a:cubicBezTo>
                  <a:cubicBezTo>
                    <a:pt x="74" y="5"/>
                    <a:pt x="73" y="4"/>
                    <a:pt x="72" y="4"/>
                  </a:cubicBezTo>
                  <a:cubicBezTo>
                    <a:pt x="67" y="1"/>
                    <a:pt x="67" y="1"/>
                    <a:pt x="67" y="1"/>
                  </a:cubicBezTo>
                  <a:cubicBezTo>
                    <a:pt x="66" y="0"/>
                    <a:pt x="65" y="1"/>
                    <a:pt x="65" y="2"/>
                  </a:cubicBezTo>
                  <a:cubicBezTo>
                    <a:pt x="65" y="2"/>
                    <a:pt x="65" y="2"/>
                    <a:pt x="65" y="2"/>
                  </a:cubicBezTo>
                  <a:cubicBezTo>
                    <a:pt x="65" y="2"/>
                    <a:pt x="65" y="3"/>
                    <a:pt x="66" y="4"/>
                  </a:cubicBezTo>
                  <a:cubicBezTo>
                    <a:pt x="67" y="4"/>
                    <a:pt x="67" y="4"/>
                    <a:pt x="67" y="4"/>
                  </a:cubicBezTo>
                  <a:cubicBezTo>
                    <a:pt x="24" y="87"/>
                    <a:pt x="24" y="87"/>
                    <a:pt x="24" y="87"/>
                  </a:cubicBezTo>
                  <a:cubicBezTo>
                    <a:pt x="23" y="88"/>
                    <a:pt x="22" y="90"/>
                    <a:pt x="20" y="90"/>
                  </a:cubicBezTo>
                  <a:cubicBezTo>
                    <a:pt x="18" y="91"/>
                    <a:pt x="17" y="92"/>
                    <a:pt x="16" y="93"/>
                  </a:cubicBezTo>
                  <a:cubicBezTo>
                    <a:pt x="1" y="118"/>
                    <a:pt x="1" y="118"/>
                    <a:pt x="1" y="118"/>
                  </a:cubicBezTo>
                  <a:cubicBezTo>
                    <a:pt x="0" y="120"/>
                    <a:pt x="1" y="123"/>
                    <a:pt x="3" y="124"/>
                  </a:cubicBezTo>
                  <a:cubicBezTo>
                    <a:pt x="9" y="127"/>
                    <a:pt x="9" y="127"/>
                    <a:pt x="9" y="127"/>
                  </a:cubicBezTo>
                  <a:cubicBezTo>
                    <a:pt x="12" y="129"/>
                    <a:pt x="15" y="128"/>
                    <a:pt x="16" y="125"/>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99" name="Freeform 661">
              <a:extLst>
                <a:ext uri="{FF2B5EF4-FFF2-40B4-BE49-F238E27FC236}">
                  <a16:creationId xmlns:a16="http://schemas.microsoft.com/office/drawing/2014/main" id="{8450F3A1-40B3-4A4B-8B0F-88269CCFFCF5}"/>
                </a:ext>
              </a:extLst>
            </p:cNvPr>
            <p:cNvSpPr>
              <a:spLocks/>
            </p:cNvSpPr>
            <p:nvPr/>
          </p:nvSpPr>
          <p:spPr bwMode="auto">
            <a:xfrm>
              <a:off x="5327237" y="5729660"/>
              <a:ext cx="27289" cy="30018"/>
            </a:xfrm>
            <a:custGeom>
              <a:avLst/>
              <a:gdLst>
                <a:gd name="T0" fmla="*/ 9 w 20"/>
                <a:gd name="T1" fmla="*/ 20 h 22"/>
                <a:gd name="T2" fmla="*/ 20 w 20"/>
                <a:gd name="T3" fmla="*/ 0 h 22"/>
                <a:gd name="T4" fmla="*/ 11 w 20"/>
                <a:gd name="T5" fmla="*/ 1 h 22"/>
                <a:gd name="T6" fmla="*/ 0 w 20"/>
                <a:gd name="T7" fmla="*/ 22 h 22"/>
                <a:gd name="T8" fmla="*/ 9 w 20"/>
                <a:gd name="T9" fmla="*/ 20 h 22"/>
              </a:gdLst>
              <a:ahLst/>
              <a:cxnLst>
                <a:cxn ang="0">
                  <a:pos x="T0" y="T1"/>
                </a:cxn>
                <a:cxn ang="0">
                  <a:pos x="T2" y="T3"/>
                </a:cxn>
                <a:cxn ang="0">
                  <a:pos x="T4" y="T5"/>
                </a:cxn>
                <a:cxn ang="0">
                  <a:pos x="T6" y="T7"/>
                </a:cxn>
                <a:cxn ang="0">
                  <a:pos x="T8" y="T9"/>
                </a:cxn>
              </a:cxnLst>
              <a:rect l="0" t="0" r="r" b="b"/>
              <a:pathLst>
                <a:path w="20" h="22">
                  <a:moveTo>
                    <a:pt x="9" y="20"/>
                  </a:moveTo>
                  <a:lnTo>
                    <a:pt x="20" y="0"/>
                  </a:lnTo>
                  <a:lnTo>
                    <a:pt x="11" y="1"/>
                  </a:lnTo>
                  <a:lnTo>
                    <a:pt x="0" y="22"/>
                  </a:lnTo>
                  <a:lnTo>
                    <a:pt x="9" y="20"/>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0" name="Freeform 662">
              <a:extLst>
                <a:ext uri="{FF2B5EF4-FFF2-40B4-BE49-F238E27FC236}">
                  <a16:creationId xmlns:a16="http://schemas.microsoft.com/office/drawing/2014/main" id="{6CF65AE1-8D51-411E-9588-BA41F30BEADB}"/>
                </a:ext>
              </a:extLst>
            </p:cNvPr>
            <p:cNvSpPr>
              <a:spLocks/>
            </p:cNvSpPr>
            <p:nvPr/>
          </p:nvSpPr>
          <p:spPr bwMode="auto">
            <a:xfrm>
              <a:off x="5329966" y="5703735"/>
              <a:ext cx="39570" cy="32747"/>
            </a:xfrm>
            <a:custGeom>
              <a:avLst/>
              <a:gdLst>
                <a:gd name="T0" fmla="*/ 4 w 16"/>
                <a:gd name="T1" fmla="*/ 5 h 13"/>
                <a:gd name="T2" fmla="*/ 8 w 16"/>
                <a:gd name="T3" fmla="*/ 1 h 13"/>
                <a:gd name="T4" fmla="*/ 10 w 16"/>
                <a:gd name="T5" fmla="*/ 1 h 13"/>
                <a:gd name="T6" fmla="*/ 15 w 16"/>
                <a:gd name="T7" fmla="*/ 0 h 13"/>
                <a:gd name="T8" fmla="*/ 16 w 16"/>
                <a:gd name="T9" fmla="*/ 0 h 13"/>
                <a:gd name="T10" fmla="*/ 16 w 16"/>
                <a:gd name="T11" fmla="*/ 2 h 13"/>
                <a:gd name="T12" fmla="*/ 15 w 16"/>
                <a:gd name="T13" fmla="*/ 3 h 13"/>
                <a:gd name="T14" fmla="*/ 15 w 16"/>
                <a:gd name="T15" fmla="*/ 6 h 13"/>
                <a:gd name="T16" fmla="*/ 15 w 16"/>
                <a:gd name="T17" fmla="*/ 7 h 13"/>
                <a:gd name="T18" fmla="*/ 15 w 16"/>
                <a:gd name="T19" fmla="*/ 9 h 13"/>
                <a:gd name="T20" fmla="*/ 14 w 16"/>
                <a:gd name="T21" fmla="*/ 10 h 13"/>
                <a:gd name="T22" fmla="*/ 13 w 16"/>
                <a:gd name="T23" fmla="*/ 12 h 13"/>
                <a:gd name="T24" fmla="*/ 12 w 16"/>
                <a:gd name="T25" fmla="*/ 12 h 13"/>
                <a:gd name="T26" fmla="*/ 7 w 16"/>
                <a:gd name="T27" fmla="*/ 12 h 13"/>
                <a:gd name="T28" fmla="*/ 7 w 16"/>
                <a:gd name="T29" fmla="*/ 11 h 13"/>
                <a:gd name="T30" fmla="*/ 2 w 16"/>
                <a:gd name="T31" fmla="*/ 12 h 13"/>
                <a:gd name="T32" fmla="*/ 0 w 16"/>
                <a:gd name="T33" fmla="*/ 7 h 13"/>
                <a:gd name="T34" fmla="*/ 4 w 16"/>
                <a:gd name="T35"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13">
                  <a:moveTo>
                    <a:pt x="4" y="5"/>
                  </a:moveTo>
                  <a:cubicBezTo>
                    <a:pt x="8" y="1"/>
                    <a:pt x="8" y="1"/>
                    <a:pt x="8" y="1"/>
                  </a:cubicBezTo>
                  <a:cubicBezTo>
                    <a:pt x="9" y="1"/>
                    <a:pt x="9" y="1"/>
                    <a:pt x="10" y="1"/>
                  </a:cubicBezTo>
                  <a:cubicBezTo>
                    <a:pt x="15" y="0"/>
                    <a:pt x="15" y="0"/>
                    <a:pt x="15" y="0"/>
                  </a:cubicBezTo>
                  <a:cubicBezTo>
                    <a:pt x="15" y="0"/>
                    <a:pt x="15" y="0"/>
                    <a:pt x="16" y="0"/>
                  </a:cubicBezTo>
                  <a:cubicBezTo>
                    <a:pt x="16" y="1"/>
                    <a:pt x="16" y="2"/>
                    <a:pt x="16" y="2"/>
                  </a:cubicBezTo>
                  <a:cubicBezTo>
                    <a:pt x="15" y="3"/>
                    <a:pt x="15" y="3"/>
                    <a:pt x="15" y="3"/>
                  </a:cubicBezTo>
                  <a:cubicBezTo>
                    <a:pt x="16" y="4"/>
                    <a:pt x="16" y="5"/>
                    <a:pt x="15" y="6"/>
                  </a:cubicBezTo>
                  <a:cubicBezTo>
                    <a:pt x="15" y="7"/>
                    <a:pt x="15" y="7"/>
                    <a:pt x="15" y="7"/>
                  </a:cubicBezTo>
                  <a:cubicBezTo>
                    <a:pt x="15" y="7"/>
                    <a:pt x="15" y="8"/>
                    <a:pt x="15" y="9"/>
                  </a:cubicBezTo>
                  <a:cubicBezTo>
                    <a:pt x="14" y="10"/>
                    <a:pt x="14" y="10"/>
                    <a:pt x="14" y="10"/>
                  </a:cubicBezTo>
                  <a:cubicBezTo>
                    <a:pt x="14" y="10"/>
                    <a:pt x="14" y="11"/>
                    <a:pt x="13" y="12"/>
                  </a:cubicBezTo>
                  <a:cubicBezTo>
                    <a:pt x="12" y="12"/>
                    <a:pt x="12" y="12"/>
                    <a:pt x="12" y="12"/>
                  </a:cubicBezTo>
                  <a:cubicBezTo>
                    <a:pt x="11" y="13"/>
                    <a:pt x="9" y="12"/>
                    <a:pt x="7" y="12"/>
                  </a:cubicBezTo>
                  <a:cubicBezTo>
                    <a:pt x="7" y="11"/>
                    <a:pt x="7" y="11"/>
                    <a:pt x="7" y="11"/>
                  </a:cubicBezTo>
                  <a:cubicBezTo>
                    <a:pt x="2" y="12"/>
                    <a:pt x="2" y="12"/>
                    <a:pt x="2" y="12"/>
                  </a:cubicBezTo>
                  <a:cubicBezTo>
                    <a:pt x="0" y="7"/>
                    <a:pt x="0" y="7"/>
                    <a:pt x="0" y="7"/>
                  </a:cubicBezTo>
                  <a:lnTo>
                    <a:pt x="4" y="5"/>
                  </a:lnTo>
                  <a:close/>
                </a:path>
              </a:pathLst>
            </a:custGeom>
            <a:solidFill>
              <a:srgbClr val="D8B0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1" name="Freeform 663">
              <a:extLst>
                <a:ext uri="{FF2B5EF4-FFF2-40B4-BE49-F238E27FC236}">
                  <a16:creationId xmlns:a16="http://schemas.microsoft.com/office/drawing/2014/main" id="{3D1A1094-1702-4559-AA41-3342DAEE8C29}"/>
                </a:ext>
              </a:extLst>
            </p:cNvPr>
            <p:cNvSpPr>
              <a:spLocks/>
            </p:cNvSpPr>
            <p:nvPr/>
          </p:nvSpPr>
          <p:spPr bwMode="auto">
            <a:xfrm>
              <a:off x="5327237" y="5716015"/>
              <a:ext cx="17738" cy="23196"/>
            </a:xfrm>
            <a:custGeom>
              <a:avLst/>
              <a:gdLst>
                <a:gd name="T0" fmla="*/ 0 w 13"/>
                <a:gd name="T1" fmla="*/ 6 h 17"/>
                <a:gd name="T2" fmla="*/ 6 w 13"/>
                <a:gd name="T3" fmla="*/ 0 h 17"/>
                <a:gd name="T4" fmla="*/ 13 w 13"/>
                <a:gd name="T5" fmla="*/ 13 h 17"/>
                <a:gd name="T6" fmla="*/ 9 w 13"/>
                <a:gd name="T7" fmla="*/ 17 h 17"/>
                <a:gd name="T8" fmla="*/ 0 w 13"/>
                <a:gd name="T9" fmla="*/ 6 h 17"/>
              </a:gdLst>
              <a:ahLst/>
              <a:cxnLst>
                <a:cxn ang="0">
                  <a:pos x="T0" y="T1"/>
                </a:cxn>
                <a:cxn ang="0">
                  <a:pos x="T2" y="T3"/>
                </a:cxn>
                <a:cxn ang="0">
                  <a:pos x="T4" y="T5"/>
                </a:cxn>
                <a:cxn ang="0">
                  <a:pos x="T6" y="T7"/>
                </a:cxn>
                <a:cxn ang="0">
                  <a:pos x="T8" y="T9"/>
                </a:cxn>
              </a:cxnLst>
              <a:rect l="0" t="0" r="r" b="b"/>
              <a:pathLst>
                <a:path w="13" h="17">
                  <a:moveTo>
                    <a:pt x="0" y="6"/>
                  </a:moveTo>
                  <a:lnTo>
                    <a:pt x="6" y="0"/>
                  </a:lnTo>
                  <a:lnTo>
                    <a:pt x="13" y="13"/>
                  </a:lnTo>
                  <a:lnTo>
                    <a:pt x="9" y="17"/>
                  </a:ln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2" name="Freeform 664">
              <a:extLst>
                <a:ext uri="{FF2B5EF4-FFF2-40B4-BE49-F238E27FC236}">
                  <a16:creationId xmlns:a16="http://schemas.microsoft.com/office/drawing/2014/main" id="{423C2B52-7CB6-4040-8D02-D538C717C8A8}"/>
                </a:ext>
              </a:extLst>
            </p:cNvPr>
            <p:cNvSpPr>
              <a:spLocks/>
            </p:cNvSpPr>
            <p:nvPr/>
          </p:nvSpPr>
          <p:spPr bwMode="auto">
            <a:xfrm>
              <a:off x="5227631" y="5721473"/>
              <a:ext cx="117345" cy="54579"/>
            </a:xfrm>
            <a:custGeom>
              <a:avLst/>
              <a:gdLst>
                <a:gd name="T0" fmla="*/ 3 w 47"/>
                <a:gd name="T1" fmla="*/ 10 h 22"/>
                <a:gd name="T2" fmla="*/ 0 w 47"/>
                <a:gd name="T3" fmla="*/ 20 h 22"/>
                <a:gd name="T4" fmla="*/ 27 w 47"/>
                <a:gd name="T5" fmla="*/ 22 h 22"/>
                <a:gd name="T6" fmla="*/ 30 w 47"/>
                <a:gd name="T7" fmla="*/ 21 h 22"/>
                <a:gd name="T8" fmla="*/ 47 w 47"/>
                <a:gd name="T9" fmla="*/ 7 h 22"/>
                <a:gd name="T10" fmla="*/ 41 w 47"/>
                <a:gd name="T11" fmla="*/ 0 h 22"/>
                <a:gd name="T12" fmla="*/ 25 w 47"/>
                <a:gd name="T13" fmla="*/ 13 h 22"/>
                <a:gd name="T14" fmla="*/ 3 w 47"/>
                <a:gd name="T15" fmla="*/ 1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22">
                  <a:moveTo>
                    <a:pt x="3" y="10"/>
                  </a:moveTo>
                  <a:cubicBezTo>
                    <a:pt x="0" y="20"/>
                    <a:pt x="0" y="20"/>
                    <a:pt x="0" y="20"/>
                  </a:cubicBezTo>
                  <a:cubicBezTo>
                    <a:pt x="27" y="22"/>
                    <a:pt x="27" y="22"/>
                    <a:pt x="27" y="22"/>
                  </a:cubicBezTo>
                  <a:cubicBezTo>
                    <a:pt x="28" y="22"/>
                    <a:pt x="29" y="22"/>
                    <a:pt x="30" y="21"/>
                  </a:cubicBezTo>
                  <a:cubicBezTo>
                    <a:pt x="47" y="7"/>
                    <a:pt x="47" y="7"/>
                    <a:pt x="47" y="7"/>
                  </a:cubicBezTo>
                  <a:cubicBezTo>
                    <a:pt x="41" y="0"/>
                    <a:pt x="41" y="0"/>
                    <a:pt x="41" y="0"/>
                  </a:cubicBezTo>
                  <a:cubicBezTo>
                    <a:pt x="25" y="13"/>
                    <a:pt x="25" y="13"/>
                    <a:pt x="25" y="13"/>
                  </a:cubicBezTo>
                  <a:lnTo>
                    <a:pt x="3" y="1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3" name="Freeform 665">
              <a:extLst>
                <a:ext uri="{FF2B5EF4-FFF2-40B4-BE49-F238E27FC236}">
                  <a16:creationId xmlns:a16="http://schemas.microsoft.com/office/drawing/2014/main" id="{33716EA2-E1BC-47F8-9C14-5713BDD05A0F}"/>
                </a:ext>
              </a:extLst>
            </p:cNvPr>
            <p:cNvSpPr>
              <a:spLocks/>
            </p:cNvSpPr>
            <p:nvPr/>
          </p:nvSpPr>
          <p:spPr bwMode="auto">
            <a:xfrm>
              <a:off x="5432302" y="5995732"/>
              <a:ext cx="31383" cy="9551"/>
            </a:xfrm>
            <a:custGeom>
              <a:avLst/>
              <a:gdLst>
                <a:gd name="T0" fmla="*/ 10 w 12"/>
                <a:gd name="T1" fmla="*/ 4 h 4"/>
                <a:gd name="T2" fmla="*/ 10 w 12"/>
                <a:gd name="T3" fmla="*/ 4 h 4"/>
                <a:gd name="T4" fmla="*/ 1 w 12"/>
                <a:gd name="T5" fmla="*/ 3 h 4"/>
                <a:gd name="T6" fmla="*/ 0 w 12"/>
                <a:gd name="T7" fmla="*/ 1 h 4"/>
                <a:gd name="T8" fmla="*/ 2 w 12"/>
                <a:gd name="T9" fmla="*/ 0 h 4"/>
                <a:gd name="T10" fmla="*/ 10 w 12"/>
                <a:gd name="T11" fmla="*/ 1 h 4"/>
                <a:gd name="T12" fmla="*/ 12 w 12"/>
                <a:gd name="T13" fmla="*/ 3 h 4"/>
                <a:gd name="T14" fmla="*/ 10 w 1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4">
                  <a:moveTo>
                    <a:pt x="10" y="4"/>
                  </a:moveTo>
                  <a:cubicBezTo>
                    <a:pt x="10" y="4"/>
                    <a:pt x="10" y="4"/>
                    <a:pt x="10" y="4"/>
                  </a:cubicBezTo>
                  <a:cubicBezTo>
                    <a:pt x="5" y="4"/>
                    <a:pt x="1" y="3"/>
                    <a:pt x="1" y="3"/>
                  </a:cubicBezTo>
                  <a:cubicBezTo>
                    <a:pt x="0" y="3"/>
                    <a:pt x="0" y="2"/>
                    <a:pt x="0" y="1"/>
                  </a:cubicBezTo>
                  <a:cubicBezTo>
                    <a:pt x="0" y="0"/>
                    <a:pt x="1" y="0"/>
                    <a:pt x="2" y="0"/>
                  </a:cubicBezTo>
                  <a:cubicBezTo>
                    <a:pt x="2" y="0"/>
                    <a:pt x="6" y="1"/>
                    <a:pt x="10" y="1"/>
                  </a:cubicBezTo>
                  <a:cubicBezTo>
                    <a:pt x="11" y="1"/>
                    <a:pt x="12" y="2"/>
                    <a:pt x="12" y="3"/>
                  </a:cubicBezTo>
                  <a:cubicBezTo>
                    <a:pt x="12" y="4"/>
                    <a:pt x="11" y="4"/>
                    <a:pt x="10" y="4"/>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4" name="Freeform 666">
              <a:extLst>
                <a:ext uri="{FF2B5EF4-FFF2-40B4-BE49-F238E27FC236}">
                  <a16:creationId xmlns:a16="http://schemas.microsoft.com/office/drawing/2014/main" id="{982757A5-4CE9-4222-BA07-F58F21CD95D8}"/>
                </a:ext>
              </a:extLst>
            </p:cNvPr>
            <p:cNvSpPr>
              <a:spLocks/>
            </p:cNvSpPr>
            <p:nvPr/>
          </p:nvSpPr>
          <p:spPr bwMode="auto">
            <a:xfrm>
              <a:off x="5058436" y="5982087"/>
              <a:ext cx="73681" cy="17738"/>
            </a:xfrm>
            <a:custGeom>
              <a:avLst/>
              <a:gdLst>
                <a:gd name="T0" fmla="*/ 11 w 29"/>
                <a:gd name="T1" fmla="*/ 7 h 7"/>
                <a:gd name="T2" fmla="*/ 1 w 29"/>
                <a:gd name="T3" fmla="*/ 6 h 7"/>
                <a:gd name="T4" fmla="*/ 0 w 29"/>
                <a:gd name="T5" fmla="*/ 4 h 7"/>
                <a:gd name="T6" fmla="*/ 2 w 29"/>
                <a:gd name="T7" fmla="*/ 3 h 7"/>
                <a:gd name="T8" fmla="*/ 27 w 29"/>
                <a:gd name="T9" fmla="*/ 0 h 7"/>
                <a:gd name="T10" fmla="*/ 29 w 29"/>
                <a:gd name="T11" fmla="*/ 1 h 7"/>
                <a:gd name="T12" fmla="*/ 28 w 29"/>
                <a:gd name="T13" fmla="*/ 3 h 7"/>
                <a:gd name="T14" fmla="*/ 11 w 29"/>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7">
                  <a:moveTo>
                    <a:pt x="11" y="7"/>
                  </a:moveTo>
                  <a:cubicBezTo>
                    <a:pt x="7" y="7"/>
                    <a:pt x="3" y="7"/>
                    <a:pt x="1" y="6"/>
                  </a:cubicBezTo>
                  <a:cubicBezTo>
                    <a:pt x="0" y="6"/>
                    <a:pt x="0" y="5"/>
                    <a:pt x="0" y="4"/>
                  </a:cubicBezTo>
                  <a:cubicBezTo>
                    <a:pt x="0" y="3"/>
                    <a:pt x="1" y="3"/>
                    <a:pt x="2" y="3"/>
                  </a:cubicBezTo>
                  <a:cubicBezTo>
                    <a:pt x="7" y="4"/>
                    <a:pt x="18" y="5"/>
                    <a:pt x="27" y="0"/>
                  </a:cubicBezTo>
                  <a:cubicBezTo>
                    <a:pt x="28" y="0"/>
                    <a:pt x="29" y="0"/>
                    <a:pt x="29" y="1"/>
                  </a:cubicBezTo>
                  <a:cubicBezTo>
                    <a:pt x="29" y="2"/>
                    <a:pt x="29" y="3"/>
                    <a:pt x="28" y="3"/>
                  </a:cubicBezTo>
                  <a:cubicBezTo>
                    <a:pt x="23" y="6"/>
                    <a:pt x="16" y="7"/>
                    <a:pt x="11" y="7"/>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5" name="Freeform 667">
              <a:extLst>
                <a:ext uri="{FF2B5EF4-FFF2-40B4-BE49-F238E27FC236}">
                  <a16:creationId xmlns:a16="http://schemas.microsoft.com/office/drawing/2014/main" id="{A6F165C1-0859-4932-818C-4E423F53D40B}"/>
                </a:ext>
              </a:extLst>
            </p:cNvPr>
            <p:cNvSpPr>
              <a:spLocks/>
            </p:cNvSpPr>
            <p:nvPr/>
          </p:nvSpPr>
          <p:spPr bwMode="auto">
            <a:xfrm>
              <a:off x="5327237" y="5972536"/>
              <a:ext cx="15009" cy="17738"/>
            </a:xfrm>
            <a:custGeom>
              <a:avLst/>
              <a:gdLst>
                <a:gd name="T0" fmla="*/ 2 w 6"/>
                <a:gd name="T1" fmla="*/ 7 h 7"/>
                <a:gd name="T2" fmla="*/ 1 w 6"/>
                <a:gd name="T3" fmla="*/ 7 h 7"/>
                <a:gd name="T4" fmla="*/ 1 w 6"/>
                <a:gd name="T5" fmla="*/ 5 h 7"/>
                <a:gd name="T6" fmla="*/ 3 w 6"/>
                <a:gd name="T7" fmla="*/ 1 h 7"/>
                <a:gd name="T8" fmla="*/ 5 w 6"/>
                <a:gd name="T9" fmla="*/ 1 h 7"/>
                <a:gd name="T10" fmla="*/ 6 w 6"/>
                <a:gd name="T11" fmla="*/ 3 h 7"/>
                <a:gd name="T12" fmla="*/ 3 w 6"/>
                <a:gd name="T13" fmla="*/ 7 h 7"/>
                <a:gd name="T14" fmla="*/ 2 w 6"/>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7">
                  <a:moveTo>
                    <a:pt x="2" y="7"/>
                  </a:moveTo>
                  <a:cubicBezTo>
                    <a:pt x="2" y="7"/>
                    <a:pt x="1" y="7"/>
                    <a:pt x="1" y="7"/>
                  </a:cubicBezTo>
                  <a:cubicBezTo>
                    <a:pt x="0" y="6"/>
                    <a:pt x="0" y="5"/>
                    <a:pt x="1" y="5"/>
                  </a:cubicBezTo>
                  <a:cubicBezTo>
                    <a:pt x="2" y="4"/>
                    <a:pt x="3" y="3"/>
                    <a:pt x="3" y="1"/>
                  </a:cubicBezTo>
                  <a:cubicBezTo>
                    <a:pt x="4" y="1"/>
                    <a:pt x="5" y="0"/>
                    <a:pt x="5" y="1"/>
                  </a:cubicBezTo>
                  <a:cubicBezTo>
                    <a:pt x="6" y="1"/>
                    <a:pt x="6" y="2"/>
                    <a:pt x="6" y="3"/>
                  </a:cubicBezTo>
                  <a:cubicBezTo>
                    <a:pt x="5" y="4"/>
                    <a:pt x="4" y="6"/>
                    <a:pt x="3" y="7"/>
                  </a:cubicBezTo>
                  <a:cubicBezTo>
                    <a:pt x="3" y="7"/>
                    <a:pt x="2" y="7"/>
                    <a:pt x="2" y="7"/>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6" name="Freeform 668">
              <a:extLst>
                <a:ext uri="{FF2B5EF4-FFF2-40B4-BE49-F238E27FC236}">
                  <a16:creationId xmlns:a16="http://schemas.microsoft.com/office/drawing/2014/main" id="{2285EF78-F30F-42CD-A5C1-EF579B54FF33}"/>
                </a:ext>
              </a:extLst>
            </p:cNvPr>
            <p:cNvSpPr>
              <a:spLocks/>
            </p:cNvSpPr>
            <p:nvPr/>
          </p:nvSpPr>
          <p:spPr bwMode="auto">
            <a:xfrm>
              <a:off x="5237182" y="5999826"/>
              <a:ext cx="75046" cy="15009"/>
            </a:xfrm>
            <a:custGeom>
              <a:avLst/>
              <a:gdLst>
                <a:gd name="T0" fmla="*/ 14 w 30"/>
                <a:gd name="T1" fmla="*/ 6 h 6"/>
                <a:gd name="T2" fmla="*/ 1 w 30"/>
                <a:gd name="T3" fmla="*/ 4 h 6"/>
                <a:gd name="T4" fmla="*/ 0 w 30"/>
                <a:gd name="T5" fmla="*/ 2 h 6"/>
                <a:gd name="T6" fmla="*/ 2 w 30"/>
                <a:gd name="T7" fmla="*/ 1 h 6"/>
                <a:gd name="T8" fmla="*/ 27 w 30"/>
                <a:gd name="T9" fmla="*/ 0 h 6"/>
                <a:gd name="T10" fmla="*/ 29 w 30"/>
                <a:gd name="T11" fmla="*/ 1 h 6"/>
                <a:gd name="T12" fmla="*/ 28 w 30"/>
                <a:gd name="T13" fmla="*/ 3 h 6"/>
                <a:gd name="T14" fmla="*/ 14 w 30"/>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6">
                  <a:moveTo>
                    <a:pt x="14" y="6"/>
                  </a:moveTo>
                  <a:cubicBezTo>
                    <a:pt x="7" y="6"/>
                    <a:pt x="1" y="4"/>
                    <a:pt x="1" y="4"/>
                  </a:cubicBezTo>
                  <a:cubicBezTo>
                    <a:pt x="0" y="4"/>
                    <a:pt x="0" y="3"/>
                    <a:pt x="0" y="2"/>
                  </a:cubicBezTo>
                  <a:cubicBezTo>
                    <a:pt x="0" y="1"/>
                    <a:pt x="1" y="1"/>
                    <a:pt x="2" y="1"/>
                  </a:cubicBezTo>
                  <a:cubicBezTo>
                    <a:pt x="2" y="1"/>
                    <a:pt x="16" y="5"/>
                    <a:pt x="27" y="0"/>
                  </a:cubicBezTo>
                  <a:cubicBezTo>
                    <a:pt x="28" y="0"/>
                    <a:pt x="29" y="0"/>
                    <a:pt x="29" y="1"/>
                  </a:cubicBezTo>
                  <a:cubicBezTo>
                    <a:pt x="30" y="2"/>
                    <a:pt x="29" y="3"/>
                    <a:pt x="28" y="3"/>
                  </a:cubicBezTo>
                  <a:cubicBezTo>
                    <a:pt x="24" y="5"/>
                    <a:pt x="19" y="6"/>
                    <a:pt x="14" y="6"/>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7" name="Freeform 669">
              <a:extLst>
                <a:ext uri="{FF2B5EF4-FFF2-40B4-BE49-F238E27FC236}">
                  <a16:creationId xmlns:a16="http://schemas.microsoft.com/office/drawing/2014/main" id="{4E50F650-B035-42F9-A6B8-9F1A2C00C3CF}"/>
                </a:ext>
              </a:extLst>
            </p:cNvPr>
            <p:cNvSpPr>
              <a:spLocks/>
            </p:cNvSpPr>
            <p:nvPr/>
          </p:nvSpPr>
          <p:spPr bwMode="auto">
            <a:xfrm>
              <a:off x="5473236" y="5744669"/>
              <a:ext cx="9551" cy="9551"/>
            </a:xfrm>
            <a:custGeom>
              <a:avLst/>
              <a:gdLst>
                <a:gd name="T0" fmla="*/ 4 w 4"/>
                <a:gd name="T1" fmla="*/ 0 h 4"/>
                <a:gd name="T2" fmla="*/ 2 w 4"/>
                <a:gd name="T3" fmla="*/ 4 h 4"/>
                <a:gd name="T4" fmla="*/ 4 w 4"/>
                <a:gd name="T5" fmla="*/ 0 h 4"/>
              </a:gdLst>
              <a:ahLst/>
              <a:cxnLst>
                <a:cxn ang="0">
                  <a:pos x="T0" y="T1"/>
                </a:cxn>
                <a:cxn ang="0">
                  <a:pos x="T2" y="T3"/>
                </a:cxn>
                <a:cxn ang="0">
                  <a:pos x="T4" y="T5"/>
                </a:cxn>
              </a:cxnLst>
              <a:rect l="0" t="0" r="r" b="b"/>
              <a:pathLst>
                <a:path w="4" h="4">
                  <a:moveTo>
                    <a:pt x="4" y="0"/>
                  </a:moveTo>
                  <a:cubicBezTo>
                    <a:pt x="2" y="4"/>
                    <a:pt x="2" y="4"/>
                    <a:pt x="2" y="4"/>
                  </a:cubicBezTo>
                  <a:cubicBezTo>
                    <a:pt x="2" y="4"/>
                    <a:pt x="0" y="1"/>
                    <a:pt x="4" y="0"/>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8" name="Freeform 670">
              <a:extLst>
                <a:ext uri="{FF2B5EF4-FFF2-40B4-BE49-F238E27FC236}">
                  <a16:creationId xmlns:a16="http://schemas.microsoft.com/office/drawing/2014/main" id="{AEA37AC0-2DD1-4D77-98B5-28705F996A52}"/>
                </a:ext>
              </a:extLst>
            </p:cNvPr>
            <p:cNvSpPr>
              <a:spLocks/>
            </p:cNvSpPr>
            <p:nvPr/>
          </p:nvSpPr>
          <p:spPr bwMode="auto">
            <a:xfrm>
              <a:off x="5455498" y="5731025"/>
              <a:ext cx="69588" cy="35476"/>
            </a:xfrm>
            <a:custGeom>
              <a:avLst/>
              <a:gdLst>
                <a:gd name="T0" fmla="*/ 27 w 28"/>
                <a:gd name="T1" fmla="*/ 0 h 14"/>
                <a:gd name="T2" fmla="*/ 10 w 28"/>
                <a:gd name="T3" fmla="*/ 12 h 14"/>
                <a:gd name="T4" fmla="*/ 0 w 28"/>
                <a:gd name="T5" fmla="*/ 13 h 14"/>
                <a:gd name="T6" fmla="*/ 13 w 28"/>
                <a:gd name="T7" fmla="*/ 14 h 14"/>
                <a:gd name="T8" fmla="*/ 16 w 28"/>
                <a:gd name="T9" fmla="*/ 13 h 14"/>
                <a:gd name="T10" fmla="*/ 28 w 28"/>
                <a:gd name="T11" fmla="*/ 1 h 14"/>
                <a:gd name="T12" fmla="*/ 27 w 2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8" h="14">
                  <a:moveTo>
                    <a:pt x="27" y="0"/>
                  </a:moveTo>
                  <a:cubicBezTo>
                    <a:pt x="10" y="12"/>
                    <a:pt x="10" y="12"/>
                    <a:pt x="10" y="12"/>
                  </a:cubicBezTo>
                  <a:cubicBezTo>
                    <a:pt x="0" y="13"/>
                    <a:pt x="0" y="13"/>
                    <a:pt x="0" y="13"/>
                  </a:cubicBezTo>
                  <a:cubicBezTo>
                    <a:pt x="13" y="14"/>
                    <a:pt x="13" y="14"/>
                    <a:pt x="13" y="14"/>
                  </a:cubicBezTo>
                  <a:cubicBezTo>
                    <a:pt x="14" y="14"/>
                    <a:pt x="15" y="14"/>
                    <a:pt x="16" y="13"/>
                  </a:cubicBezTo>
                  <a:cubicBezTo>
                    <a:pt x="28" y="1"/>
                    <a:pt x="28" y="1"/>
                    <a:pt x="28" y="1"/>
                  </a:cubicBezTo>
                  <a:lnTo>
                    <a:pt x="27"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09" name="Freeform 671">
              <a:extLst>
                <a:ext uri="{FF2B5EF4-FFF2-40B4-BE49-F238E27FC236}">
                  <a16:creationId xmlns:a16="http://schemas.microsoft.com/office/drawing/2014/main" id="{6B63890C-886B-4874-A35F-A876E6AD8E34}"/>
                </a:ext>
              </a:extLst>
            </p:cNvPr>
            <p:cNvSpPr>
              <a:spLocks/>
            </p:cNvSpPr>
            <p:nvPr/>
          </p:nvSpPr>
          <p:spPr bwMode="auto">
            <a:xfrm>
              <a:off x="5219444" y="5733754"/>
              <a:ext cx="125531" cy="42299"/>
            </a:xfrm>
            <a:custGeom>
              <a:avLst/>
              <a:gdLst>
                <a:gd name="T0" fmla="*/ 48 w 50"/>
                <a:gd name="T1" fmla="*/ 0 h 17"/>
                <a:gd name="T2" fmla="*/ 31 w 50"/>
                <a:gd name="T3" fmla="*/ 13 h 17"/>
                <a:gd name="T4" fmla="*/ 28 w 50"/>
                <a:gd name="T5" fmla="*/ 14 h 17"/>
                <a:gd name="T6" fmla="*/ 0 w 50"/>
                <a:gd name="T7" fmla="*/ 15 h 17"/>
                <a:gd name="T8" fmla="*/ 3 w 50"/>
                <a:gd name="T9" fmla="*/ 16 h 17"/>
                <a:gd name="T10" fmla="*/ 30 w 50"/>
                <a:gd name="T11" fmla="*/ 17 h 17"/>
                <a:gd name="T12" fmla="*/ 33 w 50"/>
                <a:gd name="T13" fmla="*/ 16 h 17"/>
                <a:gd name="T14" fmla="*/ 50 w 50"/>
                <a:gd name="T15" fmla="*/ 2 h 17"/>
                <a:gd name="T16" fmla="*/ 48 w 50"/>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7">
                  <a:moveTo>
                    <a:pt x="48" y="0"/>
                  </a:moveTo>
                  <a:cubicBezTo>
                    <a:pt x="31" y="13"/>
                    <a:pt x="31" y="13"/>
                    <a:pt x="31" y="13"/>
                  </a:cubicBezTo>
                  <a:cubicBezTo>
                    <a:pt x="30" y="14"/>
                    <a:pt x="29" y="14"/>
                    <a:pt x="28" y="14"/>
                  </a:cubicBezTo>
                  <a:cubicBezTo>
                    <a:pt x="0" y="15"/>
                    <a:pt x="0" y="15"/>
                    <a:pt x="0" y="15"/>
                  </a:cubicBezTo>
                  <a:cubicBezTo>
                    <a:pt x="3" y="16"/>
                    <a:pt x="3" y="16"/>
                    <a:pt x="3" y="16"/>
                  </a:cubicBezTo>
                  <a:cubicBezTo>
                    <a:pt x="30" y="17"/>
                    <a:pt x="30" y="17"/>
                    <a:pt x="30" y="17"/>
                  </a:cubicBezTo>
                  <a:cubicBezTo>
                    <a:pt x="31" y="17"/>
                    <a:pt x="32" y="17"/>
                    <a:pt x="33" y="16"/>
                  </a:cubicBezTo>
                  <a:cubicBezTo>
                    <a:pt x="50" y="2"/>
                    <a:pt x="50" y="2"/>
                    <a:pt x="50" y="2"/>
                  </a:cubicBezTo>
                  <a:lnTo>
                    <a:pt x="48" y="0"/>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0" name="Oval 672">
              <a:extLst>
                <a:ext uri="{FF2B5EF4-FFF2-40B4-BE49-F238E27FC236}">
                  <a16:creationId xmlns:a16="http://schemas.microsoft.com/office/drawing/2014/main" id="{0882BFC5-B09D-49D1-97EB-E51404D32912}"/>
                </a:ext>
              </a:extLst>
            </p:cNvPr>
            <p:cNvSpPr>
              <a:spLocks noChangeArrowheads="1"/>
            </p:cNvSpPr>
            <p:nvPr/>
          </p:nvSpPr>
          <p:spPr bwMode="auto">
            <a:xfrm>
              <a:off x="5335424" y="5736483"/>
              <a:ext cx="4093" cy="5458"/>
            </a:xfrm>
            <a:prstGeom prst="ellipse">
              <a:avLst/>
            </a:pr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1" name="Freeform 673">
              <a:extLst>
                <a:ext uri="{FF2B5EF4-FFF2-40B4-BE49-F238E27FC236}">
                  <a16:creationId xmlns:a16="http://schemas.microsoft.com/office/drawing/2014/main" id="{72E9784D-B502-4BA8-9B66-FC0B5BF29A5C}"/>
                </a:ext>
              </a:extLst>
            </p:cNvPr>
            <p:cNvSpPr>
              <a:spLocks/>
            </p:cNvSpPr>
            <p:nvPr/>
          </p:nvSpPr>
          <p:spPr bwMode="auto">
            <a:xfrm>
              <a:off x="5237182" y="5741940"/>
              <a:ext cx="20467" cy="6822"/>
            </a:xfrm>
            <a:custGeom>
              <a:avLst/>
              <a:gdLst>
                <a:gd name="T0" fmla="*/ 8 w 8"/>
                <a:gd name="T1" fmla="*/ 3 h 3"/>
                <a:gd name="T2" fmla="*/ 0 w 8"/>
                <a:gd name="T3" fmla="*/ 2 h 3"/>
                <a:gd name="T4" fmla="*/ 2 w 8"/>
                <a:gd name="T5" fmla="*/ 0 h 3"/>
                <a:gd name="T6" fmla="*/ 8 w 8"/>
                <a:gd name="T7" fmla="*/ 3 h 3"/>
              </a:gdLst>
              <a:ahLst/>
              <a:cxnLst>
                <a:cxn ang="0">
                  <a:pos x="T0" y="T1"/>
                </a:cxn>
                <a:cxn ang="0">
                  <a:pos x="T2" y="T3"/>
                </a:cxn>
                <a:cxn ang="0">
                  <a:pos x="T4" y="T5"/>
                </a:cxn>
                <a:cxn ang="0">
                  <a:pos x="T6" y="T7"/>
                </a:cxn>
              </a:cxnLst>
              <a:rect l="0" t="0" r="r" b="b"/>
              <a:pathLst>
                <a:path w="8" h="3">
                  <a:moveTo>
                    <a:pt x="8" y="3"/>
                  </a:moveTo>
                  <a:cubicBezTo>
                    <a:pt x="0" y="2"/>
                    <a:pt x="0" y="2"/>
                    <a:pt x="0" y="2"/>
                  </a:cubicBezTo>
                  <a:cubicBezTo>
                    <a:pt x="2" y="0"/>
                    <a:pt x="2" y="0"/>
                    <a:pt x="2" y="0"/>
                  </a:cubicBezTo>
                  <a:cubicBezTo>
                    <a:pt x="2" y="0"/>
                    <a:pt x="5" y="1"/>
                    <a:pt x="8" y="3"/>
                  </a:cubicBez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sp>
          <p:nvSpPr>
            <p:cNvPr id="112" name="Freeform 674">
              <a:extLst>
                <a:ext uri="{FF2B5EF4-FFF2-40B4-BE49-F238E27FC236}">
                  <a16:creationId xmlns:a16="http://schemas.microsoft.com/office/drawing/2014/main" id="{52423193-CBF9-4A84-A3F7-7502DFD25518}"/>
                </a:ext>
              </a:extLst>
            </p:cNvPr>
            <p:cNvSpPr>
              <a:spLocks/>
            </p:cNvSpPr>
            <p:nvPr/>
          </p:nvSpPr>
          <p:spPr bwMode="auto">
            <a:xfrm>
              <a:off x="5194884" y="5912499"/>
              <a:ext cx="66859" cy="99606"/>
            </a:xfrm>
            <a:custGeom>
              <a:avLst/>
              <a:gdLst>
                <a:gd name="T0" fmla="*/ 10 w 27"/>
                <a:gd name="T1" fmla="*/ 35 h 40"/>
                <a:gd name="T2" fmla="*/ 8 w 27"/>
                <a:gd name="T3" fmla="*/ 35 h 40"/>
                <a:gd name="T4" fmla="*/ 0 w 27"/>
                <a:gd name="T5" fmla="*/ 32 h 40"/>
                <a:gd name="T6" fmla="*/ 2 w 27"/>
                <a:gd name="T7" fmla="*/ 35 h 40"/>
                <a:gd name="T8" fmla="*/ 8 w 27"/>
                <a:gd name="T9" fmla="*/ 38 h 40"/>
                <a:gd name="T10" fmla="*/ 15 w 27"/>
                <a:gd name="T11" fmla="*/ 36 h 40"/>
                <a:gd name="T12" fmla="*/ 26 w 27"/>
                <a:gd name="T13" fmla="*/ 10 h 40"/>
                <a:gd name="T14" fmla="*/ 26 w 27"/>
                <a:gd name="T15" fmla="*/ 5 h 40"/>
                <a:gd name="T16" fmla="*/ 26 w 27"/>
                <a:gd name="T17" fmla="*/ 5 h 40"/>
                <a:gd name="T18" fmla="*/ 27 w 27"/>
                <a:gd name="T19" fmla="*/ 0 h 40"/>
                <a:gd name="T20" fmla="*/ 10 w 27"/>
                <a:gd name="T2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0" y="35"/>
                  </a:moveTo>
                  <a:cubicBezTo>
                    <a:pt x="9" y="35"/>
                    <a:pt x="9" y="36"/>
                    <a:pt x="8" y="35"/>
                  </a:cubicBezTo>
                  <a:cubicBezTo>
                    <a:pt x="0" y="32"/>
                    <a:pt x="0" y="32"/>
                    <a:pt x="0" y="32"/>
                  </a:cubicBezTo>
                  <a:cubicBezTo>
                    <a:pt x="0" y="33"/>
                    <a:pt x="1" y="34"/>
                    <a:pt x="2" y="35"/>
                  </a:cubicBezTo>
                  <a:cubicBezTo>
                    <a:pt x="8" y="38"/>
                    <a:pt x="8" y="38"/>
                    <a:pt x="8" y="38"/>
                  </a:cubicBezTo>
                  <a:cubicBezTo>
                    <a:pt x="11" y="40"/>
                    <a:pt x="14" y="39"/>
                    <a:pt x="15" y="36"/>
                  </a:cubicBezTo>
                  <a:cubicBezTo>
                    <a:pt x="26" y="10"/>
                    <a:pt x="26" y="10"/>
                    <a:pt x="26" y="10"/>
                  </a:cubicBezTo>
                  <a:cubicBezTo>
                    <a:pt x="27" y="8"/>
                    <a:pt x="27" y="7"/>
                    <a:pt x="26" y="5"/>
                  </a:cubicBezTo>
                  <a:cubicBezTo>
                    <a:pt x="26" y="5"/>
                    <a:pt x="26" y="5"/>
                    <a:pt x="26" y="5"/>
                  </a:cubicBezTo>
                  <a:cubicBezTo>
                    <a:pt x="26" y="3"/>
                    <a:pt x="26" y="1"/>
                    <a:pt x="27" y="0"/>
                  </a:cubicBezTo>
                  <a:lnTo>
                    <a:pt x="10" y="35"/>
                  </a:lnTo>
                  <a:close/>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400">
                <a:solidFill>
                  <a:srgbClr val="1A1A1A"/>
                </a:solidFill>
                <a:latin typeface="Segoe UI"/>
              </a:endParaRPr>
            </a:p>
          </p:txBody>
        </p:sp>
      </p:grpSp>
      <p:sp>
        <p:nvSpPr>
          <p:cNvPr id="4" name="Rectangle: Rounded Corners 3">
            <a:extLst>
              <a:ext uri="{FF2B5EF4-FFF2-40B4-BE49-F238E27FC236}">
                <a16:creationId xmlns:a16="http://schemas.microsoft.com/office/drawing/2014/main" id="{EFFC977F-4170-43AD-8853-E3BC9FC657EC}"/>
              </a:ext>
            </a:extLst>
          </p:cNvPr>
          <p:cNvSpPr/>
          <p:nvPr/>
        </p:nvSpPr>
        <p:spPr bwMode="auto">
          <a:xfrm>
            <a:off x="118359" y="4860574"/>
            <a:ext cx="1637042" cy="826153"/>
          </a:xfrm>
          <a:prstGeom prst="roundRect">
            <a:avLst/>
          </a:prstGeom>
          <a:solidFill>
            <a:schemeClr val="tx1">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A)</a:t>
            </a:r>
          </a:p>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100TB</a:t>
            </a:r>
          </a:p>
        </p:txBody>
      </p:sp>
      <p:sp>
        <p:nvSpPr>
          <p:cNvPr id="5" name="Rectangle: Rounded Corners 4">
            <a:extLst>
              <a:ext uri="{FF2B5EF4-FFF2-40B4-BE49-F238E27FC236}">
                <a16:creationId xmlns:a16="http://schemas.microsoft.com/office/drawing/2014/main" id="{60CCA075-16B9-4F85-95CF-C6AB1457EB94}"/>
              </a:ext>
            </a:extLst>
          </p:cNvPr>
          <p:cNvSpPr/>
          <p:nvPr/>
        </p:nvSpPr>
        <p:spPr bwMode="auto">
          <a:xfrm>
            <a:off x="1823200" y="4860574"/>
            <a:ext cx="1637042"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b="1" dirty="0">
                <a:gradFill>
                  <a:gsLst>
                    <a:gs pos="0">
                      <a:srgbClr val="FFFFFF"/>
                    </a:gs>
                    <a:gs pos="100000">
                      <a:srgbClr val="FFFFFF"/>
                    </a:gs>
                  </a:gsLst>
                  <a:lin ang="5400000" scaled="0"/>
                </a:gradFill>
                <a:latin typeface="Segoe UI"/>
                <a:ea typeface="Segoe UI" pitchFamily="34" charset="0"/>
                <a:cs typeface="Segoe UI" pitchFamily="34" charset="0"/>
              </a:rPr>
              <a:t>B)</a:t>
            </a:r>
          </a:p>
          <a:p>
            <a:pPr algn="ctr" defTabSz="913927" fontAlgn="base">
              <a:spcBef>
                <a:spcPct val="0"/>
              </a:spcBef>
              <a:spcAft>
                <a:spcPct val="0"/>
              </a:spcAft>
              <a:defRPr/>
            </a:pPr>
            <a:r>
              <a:rPr lang="en-US" sz="2353" b="1" dirty="0">
                <a:gradFill>
                  <a:gsLst>
                    <a:gs pos="0">
                      <a:srgbClr val="FFFFFF"/>
                    </a:gs>
                    <a:gs pos="100000">
                      <a:srgbClr val="FFFFFF"/>
                    </a:gs>
                  </a:gsLst>
                  <a:lin ang="5400000" scaled="0"/>
                </a:gradFill>
                <a:latin typeface="Segoe UI"/>
                <a:ea typeface="Segoe UI" pitchFamily="34" charset="0"/>
                <a:cs typeface="Segoe UI" pitchFamily="34" charset="0"/>
              </a:rPr>
              <a:t>1PB</a:t>
            </a:r>
          </a:p>
        </p:txBody>
      </p:sp>
      <p:sp>
        <p:nvSpPr>
          <p:cNvPr id="6" name="Rectangle: Rounded Corners 5">
            <a:extLst>
              <a:ext uri="{FF2B5EF4-FFF2-40B4-BE49-F238E27FC236}">
                <a16:creationId xmlns:a16="http://schemas.microsoft.com/office/drawing/2014/main" id="{1A3F1CFF-954F-40B4-BF4D-41A19EFFC9C0}"/>
              </a:ext>
            </a:extLst>
          </p:cNvPr>
          <p:cNvSpPr/>
          <p:nvPr/>
        </p:nvSpPr>
        <p:spPr bwMode="auto">
          <a:xfrm>
            <a:off x="3528041" y="4860574"/>
            <a:ext cx="1637042" cy="826153"/>
          </a:xfrm>
          <a:prstGeom prst="roundRect">
            <a:avLst/>
          </a:prstGeom>
          <a:solidFill>
            <a:schemeClr val="tx1">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C)</a:t>
            </a:r>
          </a:p>
          <a:p>
            <a:pPr algn="ctr" defTabSz="913927" fontAlgn="base">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10PB</a:t>
            </a:r>
          </a:p>
        </p:txBody>
      </p:sp>
    </p:spTree>
    <p:extLst>
      <p:ext uri="{BB962C8B-B14F-4D97-AF65-F5344CB8AC3E}">
        <p14:creationId xmlns:p14="http://schemas.microsoft.com/office/powerpoint/2010/main" val="240871760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450399-9912-4C7D-A85F-9EA3EAF4F694}"/>
              </a:ext>
            </a:extLst>
          </p:cNvPr>
          <p:cNvSpPr>
            <a:spLocks noGrp="1"/>
          </p:cNvSpPr>
          <p:nvPr>
            <p:ph type="title"/>
          </p:nvPr>
        </p:nvSpPr>
        <p:spPr/>
        <p:txBody>
          <a:bodyPr/>
          <a:lstStyle/>
          <a:p>
            <a:r>
              <a:rPr lang="en-US"/>
              <a:t>Azure Synapse Analytics </a:t>
            </a:r>
          </a:p>
        </p:txBody>
      </p:sp>
      <p:sp>
        <p:nvSpPr>
          <p:cNvPr id="6" name="empowering world's worker">
            <a:extLst>
              <a:ext uri="{FF2B5EF4-FFF2-40B4-BE49-F238E27FC236}">
                <a16:creationId xmlns:a16="http://schemas.microsoft.com/office/drawing/2014/main" id="{78052C4F-87BB-4F1C-BF2F-43938A411C5E}"/>
              </a:ext>
            </a:extLst>
          </p:cNvPr>
          <p:cNvSpPr/>
          <p:nvPr/>
        </p:nvSpPr>
        <p:spPr bwMode="auto">
          <a:xfrm>
            <a:off x="427229" y="908672"/>
            <a:ext cx="7756474" cy="221599"/>
          </a:xfrm>
          <a:prstGeom prst="rect">
            <a:avLst/>
          </a:prstGeom>
        </p:spPr>
        <p:txBody>
          <a:bodyPr vert="horz" wrap="square" lIns="0" tIns="0" rIns="0" bIns="0" rtlCol="0" anchor="t">
            <a:spAutoFit/>
          </a:bodyPr>
          <a:lstStyle/>
          <a:p>
            <a:pPr defTabSz="797815">
              <a:lnSpc>
                <a:spcPct val="90000"/>
              </a:lnSpc>
              <a:spcBef>
                <a:spcPct val="0"/>
              </a:spcBef>
              <a:spcAft>
                <a:spcPts val="800"/>
              </a:spcAft>
              <a:defRPr/>
            </a:pPr>
            <a:r>
              <a:rPr lang="en-US" sz="1600">
                <a:solidFill>
                  <a:srgbClr val="000000"/>
                </a:solidFill>
                <a:latin typeface="Segoe UI"/>
                <a:cs typeface="Segoe UI"/>
              </a:rPr>
              <a:t>Limitless analytics service with unmatched time to insight</a:t>
            </a:r>
            <a:endParaRPr lang="en-US" sz="1600">
              <a:ln w="3175">
                <a:noFill/>
              </a:ln>
              <a:solidFill>
                <a:srgbClr val="000000"/>
              </a:solidFill>
              <a:latin typeface="Segoe UI"/>
              <a:cs typeface="Segoe UI Semibold"/>
            </a:endParaRPr>
          </a:p>
        </p:txBody>
      </p:sp>
      <p:sp>
        <p:nvSpPr>
          <p:cNvPr id="7" name="Rectangle 6">
            <a:extLst>
              <a:ext uri="{FF2B5EF4-FFF2-40B4-BE49-F238E27FC236}">
                <a16:creationId xmlns:a16="http://schemas.microsoft.com/office/drawing/2014/main" id="{63AE8E0B-D05A-43CA-A549-C61E6BBE8883}"/>
              </a:ext>
            </a:extLst>
          </p:cNvPr>
          <p:cNvSpPr/>
          <p:nvPr/>
        </p:nvSpPr>
        <p:spPr bwMode="auto">
          <a:xfrm>
            <a:off x="554671" y="1364926"/>
            <a:ext cx="8039466" cy="4831665"/>
          </a:xfrm>
          <a:prstGeom prst="rect">
            <a:avLst/>
          </a:prstGeom>
          <a:solidFill>
            <a:schemeClr val="bg1">
              <a:lumMod val="95000"/>
            </a:schemeClr>
          </a:solidFill>
          <a:ln>
            <a:noFill/>
            <a:headEnd type="none" w="med" len="med"/>
            <a:tailEnd type="none" w="med" len="med"/>
          </a:ln>
          <a:effectLst>
            <a:softEdge rad="1270000"/>
          </a:effectLst>
        </p:spPr>
        <p:style>
          <a:lnRef idx="1">
            <a:schemeClr val="accent2"/>
          </a:lnRef>
          <a:fillRef idx="3">
            <a:schemeClr val="accent2"/>
          </a:fillRef>
          <a:effectRef idx="2">
            <a:schemeClr val="accent2"/>
          </a:effectRef>
          <a:fontRef idx="minor">
            <a:schemeClr val="lt1"/>
          </a:fontRef>
        </p:style>
        <p:txBody>
          <a:bodyPr rot="0" spcFirstLastPara="0" vert="horz" wrap="square" lIns="118855" tIns="164569" rIns="0" bIns="0" numCol="1" spcCol="0" rtlCol="0" fromWordArt="0" anchor="t" anchorCtr="0" forceAA="0" compatLnSpc="1">
            <a:prstTxWarp prst="textNoShape">
              <a:avLst/>
            </a:prstTxWarp>
            <a:noAutofit/>
          </a:bodyPr>
          <a:lstStyle/>
          <a:p>
            <a:pPr algn="ctr" defTabSz="914225">
              <a:defRPr/>
            </a:pPr>
            <a:endParaRPr lang="en-US" sz="1200" b="1">
              <a:solidFill>
                <a:srgbClr val="0070C3"/>
              </a:solidFill>
              <a:latin typeface="Segoe UI"/>
            </a:endParaRPr>
          </a:p>
        </p:txBody>
      </p:sp>
      <p:grpSp>
        <p:nvGrpSpPr>
          <p:cNvPr id="8" name="Group 7">
            <a:extLst>
              <a:ext uri="{FF2B5EF4-FFF2-40B4-BE49-F238E27FC236}">
                <a16:creationId xmlns:a16="http://schemas.microsoft.com/office/drawing/2014/main" id="{1A958CCD-ABAD-48E0-8FE2-C9F98C6511C0}"/>
              </a:ext>
            </a:extLst>
          </p:cNvPr>
          <p:cNvGrpSpPr/>
          <p:nvPr/>
        </p:nvGrpSpPr>
        <p:grpSpPr>
          <a:xfrm>
            <a:off x="776508" y="1813522"/>
            <a:ext cx="7654240" cy="3311059"/>
            <a:chOff x="1115729" y="2187385"/>
            <a:chExt cx="7655325" cy="3311529"/>
          </a:xfrm>
        </p:grpSpPr>
        <p:sp>
          <p:nvSpPr>
            <p:cNvPr id="9" name="Rectangle 8">
              <a:extLst>
                <a:ext uri="{FF2B5EF4-FFF2-40B4-BE49-F238E27FC236}">
                  <a16:creationId xmlns:a16="http://schemas.microsoft.com/office/drawing/2014/main" id="{6254600A-9D34-4C7B-A7F9-A362A99C9292}"/>
                </a:ext>
              </a:extLst>
            </p:cNvPr>
            <p:cNvSpPr/>
            <p:nvPr/>
          </p:nvSpPr>
          <p:spPr bwMode="auto">
            <a:xfrm>
              <a:off x="1116434" y="2454682"/>
              <a:ext cx="7654620" cy="304423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18855" tIns="164569" rIns="0" bIns="0"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1200">
                <a:solidFill>
                  <a:srgbClr val="0078D7"/>
                </a:solidFill>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AC38BBBA-A5B8-4972-9F5A-E7C201751809}"/>
                </a:ext>
              </a:extLst>
            </p:cNvPr>
            <p:cNvSpPr/>
            <p:nvPr/>
          </p:nvSpPr>
          <p:spPr bwMode="auto">
            <a:xfrm>
              <a:off x="1115729" y="2187385"/>
              <a:ext cx="1820290" cy="27711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18855" tIns="0" rIns="0" bIns="0" numCol="1" spcCol="0" rtlCol="0" fromWordArt="0" anchor="ctr" anchorCtr="0" forceAA="0" compatLnSpc="1">
              <a:prstTxWarp prst="textNoShape">
                <a:avLst/>
              </a:prstTxWarp>
              <a:noAutofit/>
            </a:bodyPr>
            <a:lstStyle/>
            <a:p>
              <a:pPr defTabSz="932293" fontAlgn="base">
                <a:spcBef>
                  <a:spcPct val="0"/>
                </a:spcBef>
                <a:spcAft>
                  <a:spcPct val="0"/>
                </a:spcAft>
                <a:defRPr/>
              </a:pPr>
              <a:r>
                <a:rPr lang="en-US" sz="1300" b="1">
                  <a:gradFill>
                    <a:gsLst>
                      <a:gs pos="0">
                        <a:srgbClr val="FFFFFF"/>
                      </a:gs>
                      <a:gs pos="100000">
                        <a:srgbClr val="FFFFFF"/>
                      </a:gs>
                    </a:gsLst>
                    <a:lin ang="5400000" scaled="0"/>
                  </a:gradFill>
                  <a:latin typeface="Segoe UI" panose="020B0502040204020203" pitchFamily="34" charset="0"/>
                  <a:ea typeface="Segoe UI" panose="020B0502040204020203" pitchFamily="34" charset="0"/>
                  <a:cs typeface="Segoe UI" panose="020B0502040204020203" pitchFamily="34" charset="0"/>
                </a:rPr>
                <a:t>Synapse Analytics</a:t>
              </a:r>
            </a:p>
          </p:txBody>
        </p:sp>
      </p:grpSp>
      <p:sp>
        <p:nvSpPr>
          <p:cNvPr id="11" name="Rectangle 10">
            <a:extLst>
              <a:ext uri="{FF2B5EF4-FFF2-40B4-BE49-F238E27FC236}">
                <a16:creationId xmlns:a16="http://schemas.microsoft.com/office/drawing/2014/main" id="{80827C0C-A2B0-4D09-B7A8-6458E0B87929}"/>
              </a:ext>
            </a:extLst>
          </p:cNvPr>
          <p:cNvSpPr/>
          <p:nvPr/>
        </p:nvSpPr>
        <p:spPr bwMode="auto">
          <a:xfrm>
            <a:off x="892760" y="2647519"/>
            <a:ext cx="7427182" cy="2350461"/>
          </a:xfrm>
          <a:prstGeom prst="rect">
            <a:avLst/>
          </a:prstGeom>
          <a:solidFill>
            <a:schemeClr val="bg1"/>
          </a:solidFill>
          <a:ln>
            <a:noFill/>
            <a:headEnd type="none" w="med" len="med"/>
            <a:tailEnd type="none" w="med" len="med"/>
          </a:ln>
          <a:effectLst>
            <a:outerShdw blurRad="190500" dist="50800" dir="2700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18855" rIns="91427" bIns="91427"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000000"/>
                </a:solidFill>
                <a:latin typeface="Segoe UI Semibold"/>
                <a:ea typeface="Segoe UI" pitchFamily="34" charset="0"/>
                <a:cs typeface="Segoe UI" pitchFamily="34" charset="0"/>
              </a:rPr>
              <a:t>Platform</a:t>
            </a:r>
          </a:p>
        </p:txBody>
      </p:sp>
      <p:grpSp>
        <p:nvGrpSpPr>
          <p:cNvPr id="12" name="Group 11">
            <a:extLst>
              <a:ext uri="{FF2B5EF4-FFF2-40B4-BE49-F238E27FC236}">
                <a16:creationId xmlns:a16="http://schemas.microsoft.com/office/drawing/2014/main" id="{09EA3A49-F255-4B80-8747-0FB97BBE2E16}"/>
              </a:ext>
            </a:extLst>
          </p:cNvPr>
          <p:cNvGrpSpPr/>
          <p:nvPr/>
        </p:nvGrpSpPr>
        <p:grpSpPr>
          <a:xfrm>
            <a:off x="773331" y="4997979"/>
            <a:ext cx="7653535" cy="1057542"/>
            <a:chOff x="772577" y="4998201"/>
            <a:chExt cx="7654620" cy="1057692"/>
          </a:xfrm>
        </p:grpSpPr>
        <p:sp>
          <p:nvSpPr>
            <p:cNvPr id="13" name="Rectangle 12">
              <a:extLst>
                <a:ext uri="{FF2B5EF4-FFF2-40B4-BE49-F238E27FC236}">
                  <a16:creationId xmlns:a16="http://schemas.microsoft.com/office/drawing/2014/main" id="{54A165CF-1CDC-434B-8ADD-03082CA25B44}"/>
                </a:ext>
              </a:extLst>
            </p:cNvPr>
            <p:cNvSpPr/>
            <p:nvPr/>
          </p:nvSpPr>
          <p:spPr bwMode="auto">
            <a:xfrm>
              <a:off x="772577" y="5337965"/>
              <a:ext cx="7654620" cy="717928"/>
            </a:xfrm>
            <a:prstGeom prst="rect">
              <a:avLst/>
            </a:prstGeom>
            <a:solidFill>
              <a:schemeClr val="bg1"/>
            </a:solidFill>
            <a:ln>
              <a:noFill/>
              <a:headEnd type="none" w="med" len="med"/>
              <a:tailEnd type="none" w="med" len="med"/>
            </a:ln>
            <a:effectLst>
              <a:outerShdw blurRad="190500" dist="50800" dir="2700000" algn="tl" rotWithShape="0">
                <a:prstClr val="black">
                  <a:alpha val="25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18855" tIns="118855" rIns="0" bIns="0" numCol="1" spcCol="0" rtlCol="0" fromWordArt="0" anchor="t" anchorCtr="0" forceAA="0" compatLnSpc="1">
              <a:prstTxWarp prst="textNoShape">
                <a:avLst/>
              </a:prstTxWarp>
              <a:noAutofit/>
            </a:bodyPr>
            <a:lstStyle/>
            <a:p>
              <a:pPr defTabSz="932293" fontAlgn="base">
                <a:spcBef>
                  <a:spcPct val="0"/>
                </a:spcBef>
                <a:spcAft>
                  <a:spcPct val="0"/>
                </a:spcAft>
                <a:defRPr/>
              </a:pPr>
              <a:r>
                <a:rPr lang="en-US" sz="1300" b="1">
                  <a:solidFill>
                    <a:srgbClr val="0078D4"/>
                  </a:solidFill>
                  <a:latin typeface="Segoe UI Semibold"/>
                  <a:ea typeface="Segoe UI" pitchFamily="34" charset="0"/>
                  <a:cs typeface="Segoe UI Semibold" panose="020B0502040204020203" pitchFamily="34" charset="0"/>
                </a:rPr>
                <a:t>Azure</a:t>
              </a:r>
            </a:p>
            <a:p>
              <a:pPr defTabSz="932293" fontAlgn="base">
                <a:spcBef>
                  <a:spcPct val="0"/>
                </a:spcBef>
                <a:spcAft>
                  <a:spcPct val="0"/>
                </a:spcAft>
                <a:defRPr/>
              </a:pPr>
              <a:r>
                <a:rPr lang="en-US" sz="1300" b="1">
                  <a:solidFill>
                    <a:srgbClr val="000000"/>
                  </a:solidFill>
                  <a:latin typeface="Segoe UI Semibold"/>
                  <a:ea typeface="Segoe UI" pitchFamily="34" charset="0"/>
                  <a:cs typeface="Segoe UI Semibold" panose="020B0502040204020203" pitchFamily="34" charset="0"/>
                </a:rPr>
                <a:t>Data Lake Storage</a:t>
              </a:r>
            </a:p>
          </p:txBody>
        </p:sp>
        <p:sp>
          <p:nvSpPr>
            <p:cNvPr id="14" name="TextBox 13">
              <a:extLst>
                <a:ext uri="{FF2B5EF4-FFF2-40B4-BE49-F238E27FC236}">
                  <a16:creationId xmlns:a16="http://schemas.microsoft.com/office/drawing/2014/main" id="{FBFF6E47-23C5-4A67-9823-C4714F0669B6}"/>
                </a:ext>
              </a:extLst>
            </p:cNvPr>
            <p:cNvSpPr txBox="1"/>
            <p:nvPr/>
          </p:nvSpPr>
          <p:spPr>
            <a:xfrm>
              <a:off x="6724420" y="5453263"/>
              <a:ext cx="1414300" cy="484556"/>
            </a:xfrm>
            <a:prstGeom prst="rect">
              <a:avLst/>
            </a:prstGeom>
            <a:noFill/>
          </p:spPr>
          <p:txBody>
            <a:bodyPr wrap="square" lIns="0" tIns="0" rIns="0" bIns="0" rtlCol="0">
              <a:spAutoFit/>
            </a:bodyPr>
            <a:lstStyle/>
            <a:p>
              <a:pPr defTabSz="914225">
                <a:lnSpc>
                  <a:spcPts val="1300"/>
                </a:lnSpc>
                <a:defRPr/>
              </a:pPr>
              <a:r>
                <a:rPr lang="en-US" sz="900" b="1">
                  <a:solidFill>
                    <a:srgbClr val="0078D4"/>
                  </a:solidFill>
                  <a:latin typeface="Segoe UI Semibold"/>
                  <a:ea typeface="Segoe UI" panose="020B0502040204020203" pitchFamily="34" charset="0"/>
                  <a:cs typeface="Segoe UI" panose="020B0502040204020203" pitchFamily="34" charset="0"/>
                </a:rPr>
                <a:t>Common Data Model</a:t>
              </a:r>
            </a:p>
            <a:p>
              <a:pPr defTabSz="914225">
                <a:lnSpc>
                  <a:spcPts val="1300"/>
                </a:lnSpc>
                <a:defRPr/>
              </a:pPr>
              <a:r>
                <a:rPr lang="en-US" sz="900" b="1">
                  <a:solidFill>
                    <a:srgbClr val="0078D4"/>
                  </a:solidFill>
                  <a:latin typeface="Segoe UI Semibold"/>
                  <a:ea typeface="Segoe UI" panose="020B0502040204020203" pitchFamily="34" charset="0"/>
                  <a:cs typeface="Segoe UI" panose="020B0502040204020203" pitchFamily="34" charset="0"/>
                </a:rPr>
                <a:t>Enterprise Security</a:t>
              </a:r>
            </a:p>
            <a:p>
              <a:pPr defTabSz="914225">
                <a:lnSpc>
                  <a:spcPts val="1300"/>
                </a:lnSpc>
                <a:defRPr/>
              </a:pPr>
              <a:r>
                <a:rPr lang="en-US" sz="900" b="1">
                  <a:solidFill>
                    <a:srgbClr val="0078D4"/>
                  </a:solidFill>
                  <a:latin typeface="Segoe UI Semibold"/>
                  <a:ea typeface="Segoe UI" panose="020B0502040204020203" pitchFamily="34" charset="0"/>
                  <a:cs typeface="Segoe UI" panose="020B0502040204020203" pitchFamily="34" charset="0"/>
                </a:rPr>
                <a:t>Optimized for Analytics</a:t>
              </a:r>
            </a:p>
          </p:txBody>
        </p:sp>
        <p:grpSp>
          <p:nvGrpSpPr>
            <p:cNvPr id="15" name="Group 14">
              <a:extLst>
                <a:ext uri="{FF2B5EF4-FFF2-40B4-BE49-F238E27FC236}">
                  <a16:creationId xmlns:a16="http://schemas.microsoft.com/office/drawing/2014/main" id="{33BE2FFE-D754-4C7C-BCCB-2F0D8B396188}"/>
                </a:ext>
              </a:extLst>
            </p:cNvPr>
            <p:cNvGrpSpPr/>
            <p:nvPr/>
          </p:nvGrpSpPr>
          <p:grpSpPr>
            <a:xfrm>
              <a:off x="3931915" y="4998201"/>
              <a:ext cx="2436090" cy="774917"/>
              <a:chOff x="4053274" y="4916113"/>
              <a:chExt cx="2436090" cy="857006"/>
            </a:xfrm>
          </p:grpSpPr>
          <p:cxnSp>
            <p:nvCxnSpPr>
              <p:cNvPr id="16" name="Straight Connector 15">
                <a:extLst>
                  <a:ext uri="{FF2B5EF4-FFF2-40B4-BE49-F238E27FC236}">
                    <a16:creationId xmlns:a16="http://schemas.microsoft.com/office/drawing/2014/main" id="{27CF1A39-0075-4FA4-ADB3-0D4C88F63A6D}"/>
                  </a:ext>
                </a:extLst>
              </p:cNvPr>
              <p:cNvCxnSpPr>
                <a:cxnSpLocks/>
              </p:cNvCxnSpPr>
              <p:nvPr/>
            </p:nvCxnSpPr>
            <p:spPr>
              <a:xfrm flipV="1">
                <a:off x="4053274"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A08610E-A314-4A75-B9B3-2DC75E473717}"/>
                  </a:ext>
                </a:extLst>
              </p:cNvPr>
              <p:cNvCxnSpPr>
                <a:cxnSpLocks/>
              </p:cNvCxnSpPr>
              <p:nvPr/>
            </p:nvCxnSpPr>
            <p:spPr>
              <a:xfrm flipV="1">
                <a:off x="4146264"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33CACC8-1351-4061-833E-3886F45A3703}"/>
                  </a:ext>
                </a:extLst>
              </p:cNvPr>
              <p:cNvCxnSpPr>
                <a:cxnSpLocks/>
              </p:cNvCxnSpPr>
              <p:nvPr/>
            </p:nvCxnSpPr>
            <p:spPr>
              <a:xfrm flipV="1">
                <a:off x="4239862"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AA4253C-AD68-4811-B626-AEF12EA9C69B}"/>
                  </a:ext>
                </a:extLst>
              </p:cNvPr>
              <p:cNvCxnSpPr>
                <a:cxnSpLocks/>
              </p:cNvCxnSpPr>
              <p:nvPr/>
            </p:nvCxnSpPr>
            <p:spPr>
              <a:xfrm flipV="1">
                <a:off x="4327618"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9E2B07C-5840-4E76-9961-BAED39D3F721}"/>
                  </a:ext>
                </a:extLst>
              </p:cNvPr>
              <p:cNvCxnSpPr>
                <a:cxnSpLocks/>
              </p:cNvCxnSpPr>
              <p:nvPr/>
            </p:nvCxnSpPr>
            <p:spPr>
              <a:xfrm flipV="1">
                <a:off x="4420557"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25D8228-CABD-48BE-B2FD-F8B9CBEC4FB1}"/>
                  </a:ext>
                </a:extLst>
              </p:cNvPr>
              <p:cNvCxnSpPr>
                <a:cxnSpLocks/>
              </p:cNvCxnSpPr>
              <p:nvPr/>
            </p:nvCxnSpPr>
            <p:spPr>
              <a:xfrm flipV="1">
                <a:off x="4505798"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D386C60-4191-46F7-802C-2B9D531544B7}"/>
                  </a:ext>
                </a:extLst>
              </p:cNvPr>
              <p:cNvCxnSpPr>
                <a:cxnSpLocks/>
              </p:cNvCxnSpPr>
              <p:nvPr/>
            </p:nvCxnSpPr>
            <p:spPr>
              <a:xfrm flipV="1">
                <a:off x="4595679"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C1B94F7-9F65-4F6D-8F49-E6840E434E87}"/>
                  </a:ext>
                </a:extLst>
              </p:cNvPr>
              <p:cNvCxnSpPr>
                <a:cxnSpLocks/>
              </p:cNvCxnSpPr>
              <p:nvPr/>
            </p:nvCxnSpPr>
            <p:spPr>
              <a:xfrm flipV="1">
                <a:off x="4683807"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7CAD5DC-6FBB-461B-8992-5B4D2827C4FE}"/>
                  </a:ext>
                </a:extLst>
              </p:cNvPr>
              <p:cNvCxnSpPr>
                <a:cxnSpLocks/>
              </p:cNvCxnSpPr>
              <p:nvPr/>
            </p:nvCxnSpPr>
            <p:spPr>
              <a:xfrm flipV="1">
                <a:off x="4776798"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34BE2AE-161F-4C8F-829C-9531DB245921}"/>
                  </a:ext>
                </a:extLst>
              </p:cNvPr>
              <p:cNvCxnSpPr>
                <a:cxnSpLocks/>
              </p:cNvCxnSpPr>
              <p:nvPr/>
            </p:nvCxnSpPr>
            <p:spPr>
              <a:xfrm flipV="1">
                <a:off x="4869788"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92C06B9-08B9-4E52-B4D3-3A3B8FA0AEA9}"/>
                  </a:ext>
                </a:extLst>
              </p:cNvPr>
              <p:cNvCxnSpPr>
                <a:cxnSpLocks/>
              </p:cNvCxnSpPr>
              <p:nvPr/>
            </p:nvCxnSpPr>
            <p:spPr>
              <a:xfrm flipV="1">
                <a:off x="4952178"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B1D975C-3AA3-481A-BEBC-A9D59E761F26}"/>
                  </a:ext>
                </a:extLst>
              </p:cNvPr>
              <p:cNvCxnSpPr>
                <a:cxnSpLocks/>
              </p:cNvCxnSpPr>
              <p:nvPr/>
            </p:nvCxnSpPr>
            <p:spPr>
              <a:xfrm flipV="1">
                <a:off x="5045168"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69D3AE7-2E91-41D8-AD0B-D1ECA3D8FB55}"/>
                  </a:ext>
                </a:extLst>
              </p:cNvPr>
              <p:cNvCxnSpPr>
                <a:cxnSpLocks/>
              </p:cNvCxnSpPr>
              <p:nvPr/>
            </p:nvCxnSpPr>
            <p:spPr>
              <a:xfrm flipV="1">
                <a:off x="5138766"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D3AFC8F-FCEA-4AEB-BC7B-7B16368CD215}"/>
                  </a:ext>
                </a:extLst>
              </p:cNvPr>
              <p:cNvCxnSpPr>
                <a:cxnSpLocks/>
              </p:cNvCxnSpPr>
              <p:nvPr/>
            </p:nvCxnSpPr>
            <p:spPr>
              <a:xfrm flipV="1">
                <a:off x="5226522"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2A81E13-EB0B-4A6E-8D23-2EE7113ACF84}"/>
                  </a:ext>
                </a:extLst>
              </p:cNvPr>
              <p:cNvCxnSpPr>
                <a:cxnSpLocks/>
              </p:cNvCxnSpPr>
              <p:nvPr/>
            </p:nvCxnSpPr>
            <p:spPr>
              <a:xfrm flipV="1">
                <a:off x="5319461"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A99B171-D7FD-402F-9800-BAF64A150744}"/>
                  </a:ext>
                </a:extLst>
              </p:cNvPr>
              <p:cNvCxnSpPr>
                <a:cxnSpLocks/>
              </p:cNvCxnSpPr>
              <p:nvPr/>
            </p:nvCxnSpPr>
            <p:spPr>
              <a:xfrm flipV="1">
                <a:off x="5404702"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2C4D812-5626-4539-8C73-0DB6B39507BF}"/>
                  </a:ext>
                </a:extLst>
              </p:cNvPr>
              <p:cNvCxnSpPr>
                <a:cxnSpLocks/>
              </p:cNvCxnSpPr>
              <p:nvPr/>
            </p:nvCxnSpPr>
            <p:spPr>
              <a:xfrm flipV="1">
                <a:off x="5494583"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79B3711-8A14-48E1-B6A1-C6E95F14FAB6}"/>
                  </a:ext>
                </a:extLst>
              </p:cNvPr>
              <p:cNvCxnSpPr>
                <a:cxnSpLocks/>
              </p:cNvCxnSpPr>
              <p:nvPr/>
            </p:nvCxnSpPr>
            <p:spPr>
              <a:xfrm flipV="1">
                <a:off x="5582711"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E9959F9-6C20-4AB5-836A-8521B8437F44}"/>
                  </a:ext>
                </a:extLst>
              </p:cNvPr>
              <p:cNvCxnSpPr>
                <a:cxnSpLocks/>
              </p:cNvCxnSpPr>
              <p:nvPr/>
            </p:nvCxnSpPr>
            <p:spPr>
              <a:xfrm flipV="1">
                <a:off x="5675702"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96833F7-1C59-41D2-9D4F-8417F031019C}"/>
                  </a:ext>
                </a:extLst>
              </p:cNvPr>
              <p:cNvCxnSpPr>
                <a:cxnSpLocks/>
              </p:cNvCxnSpPr>
              <p:nvPr/>
            </p:nvCxnSpPr>
            <p:spPr>
              <a:xfrm flipV="1">
                <a:off x="5768692"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4A68315-2FE5-4721-94EB-C5553BA52636}"/>
                  </a:ext>
                </a:extLst>
              </p:cNvPr>
              <p:cNvCxnSpPr>
                <a:cxnSpLocks/>
              </p:cNvCxnSpPr>
              <p:nvPr/>
            </p:nvCxnSpPr>
            <p:spPr>
              <a:xfrm flipV="1">
                <a:off x="5859438"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8795316-3792-40A1-ACBC-37A71B46CAA9}"/>
                  </a:ext>
                </a:extLst>
              </p:cNvPr>
              <p:cNvCxnSpPr>
                <a:cxnSpLocks/>
              </p:cNvCxnSpPr>
              <p:nvPr/>
            </p:nvCxnSpPr>
            <p:spPr>
              <a:xfrm flipV="1">
                <a:off x="5947194"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5A90FE8-A567-44FD-A403-2133BC513904}"/>
                  </a:ext>
                </a:extLst>
              </p:cNvPr>
              <p:cNvCxnSpPr>
                <a:cxnSpLocks/>
              </p:cNvCxnSpPr>
              <p:nvPr/>
            </p:nvCxnSpPr>
            <p:spPr>
              <a:xfrm flipV="1">
                <a:off x="6040133"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5A4382F-3490-43EB-857A-0C0060195611}"/>
                  </a:ext>
                </a:extLst>
              </p:cNvPr>
              <p:cNvCxnSpPr>
                <a:cxnSpLocks/>
              </p:cNvCxnSpPr>
              <p:nvPr/>
            </p:nvCxnSpPr>
            <p:spPr>
              <a:xfrm flipV="1">
                <a:off x="6125374"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6CFE2EC-E362-4235-AD4B-2896DC1C08C4}"/>
                  </a:ext>
                </a:extLst>
              </p:cNvPr>
              <p:cNvCxnSpPr>
                <a:cxnSpLocks/>
              </p:cNvCxnSpPr>
              <p:nvPr/>
            </p:nvCxnSpPr>
            <p:spPr>
              <a:xfrm flipV="1">
                <a:off x="6215255"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7011FEC-1B27-4B3B-9EA6-A3ECA49C7A9D}"/>
                  </a:ext>
                </a:extLst>
              </p:cNvPr>
              <p:cNvCxnSpPr>
                <a:cxnSpLocks/>
              </p:cNvCxnSpPr>
              <p:nvPr/>
            </p:nvCxnSpPr>
            <p:spPr>
              <a:xfrm flipV="1">
                <a:off x="6318974"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3B14C8C-BBDA-4A8D-A229-0F24D175B704}"/>
                  </a:ext>
                </a:extLst>
              </p:cNvPr>
              <p:cNvCxnSpPr>
                <a:cxnSpLocks/>
              </p:cNvCxnSpPr>
              <p:nvPr/>
            </p:nvCxnSpPr>
            <p:spPr>
              <a:xfrm flipV="1">
                <a:off x="6396374"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2C04F8A-5A90-4F6C-85DB-0E9ABEF3F5BB}"/>
                  </a:ext>
                </a:extLst>
              </p:cNvPr>
              <p:cNvCxnSpPr>
                <a:cxnSpLocks/>
              </p:cNvCxnSpPr>
              <p:nvPr/>
            </p:nvCxnSpPr>
            <p:spPr>
              <a:xfrm flipV="1">
                <a:off x="6489364"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cxnSp>
        <p:nvCxnSpPr>
          <p:cNvPr id="44" name="Straight Connector 43">
            <a:extLst>
              <a:ext uri="{FF2B5EF4-FFF2-40B4-BE49-F238E27FC236}">
                <a16:creationId xmlns:a16="http://schemas.microsoft.com/office/drawing/2014/main" id="{9DB36C69-98B0-40A2-AD4A-5674747177AC}"/>
              </a:ext>
            </a:extLst>
          </p:cNvPr>
          <p:cNvCxnSpPr>
            <a:cxnSpLocks/>
            <a:endCxn id="45" idx="1"/>
          </p:cNvCxnSpPr>
          <p:nvPr/>
        </p:nvCxnSpPr>
        <p:spPr>
          <a:xfrm>
            <a:off x="8029262" y="5769378"/>
            <a:ext cx="1041292" cy="600789"/>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DCD1C0D0-FBFF-4E66-AECF-DE65604BB1C7}"/>
              </a:ext>
            </a:extLst>
          </p:cNvPr>
          <p:cNvSpPr/>
          <p:nvPr/>
        </p:nvSpPr>
        <p:spPr bwMode="auto">
          <a:xfrm>
            <a:off x="9070554" y="6131037"/>
            <a:ext cx="3056552" cy="478261"/>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dirty="0">
                <a:gradFill>
                  <a:gsLst>
                    <a:gs pos="2917">
                      <a:prstClr val="black"/>
                    </a:gs>
                    <a:gs pos="30000">
                      <a:prstClr val="black"/>
                    </a:gs>
                  </a:gsLst>
                  <a:lin ang="5400000" scaled="0"/>
                </a:gradFill>
                <a:latin typeface="Segoe UI"/>
              </a:rPr>
              <a:t>Data </a:t>
            </a:r>
            <a:r>
              <a:rPr lang="en-US" sz="1372" b="1" dirty="0">
                <a:gradFill>
                  <a:gsLst>
                    <a:gs pos="2917">
                      <a:prstClr val="black"/>
                    </a:gs>
                    <a:gs pos="30000">
                      <a:prstClr val="black"/>
                    </a:gs>
                  </a:gsLst>
                  <a:lin ang="5400000" scaled="0"/>
                </a:gradFill>
                <a:latin typeface="Segoe UI"/>
              </a:rPr>
              <a:t>lake integrated </a:t>
            </a:r>
            <a:r>
              <a:rPr lang="en-US" sz="1372" dirty="0">
                <a:gradFill>
                  <a:gsLst>
                    <a:gs pos="2917">
                      <a:prstClr val="black"/>
                    </a:gs>
                    <a:gs pos="30000">
                      <a:prstClr val="black"/>
                    </a:gs>
                  </a:gsLst>
                  <a:lin ang="5400000" scaled="0"/>
                </a:gradFill>
                <a:latin typeface="Segoe UI"/>
              </a:rPr>
              <a:t>and Common Data Model aware</a:t>
            </a:r>
            <a:endParaRPr lang="en-US" sz="1372" b="1" dirty="0">
              <a:gradFill>
                <a:gsLst>
                  <a:gs pos="2917">
                    <a:prstClr val="black"/>
                  </a:gs>
                  <a:gs pos="30000">
                    <a:prstClr val="black"/>
                  </a:gs>
                </a:gsLst>
                <a:lin ang="5400000" scaled="0"/>
              </a:gradFill>
              <a:latin typeface="Segoe UI"/>
            </a:endParaRPr>
          </a:p>
        </p:txBody>
      </p:sp>
      <p:sp>
        <p:nvSpPr>
          <p:cNvPr id="46" name="Rectangle 45">
            <a:extLst>
              <a:ext uri="{FF2B5EF4-FFF2-40B4-BE49-F238E27FC236}">
                <a16:creationId xmlns:a16="http://schemas.microsoft.com/office/drawing/2014/main" id="{36E778D1-F36B-4F99-BE6E-061554CFF1DA}"/>
              </a:ext>
            </a:extLst>
          </p:cNvPr>
          <p:cNvSpPr/>
          <p:nvPr/>
        </p:nvSpPr>
        <p:spPr bwMode="auto">
          <a:xfrm>
            <a:off x="2052987" y="4424394"/>
            <a:ext cx="1612138" cy="436447"/>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METASTORE</a:t>
            </a:r>
          </a:p>
        </p:txBody>
      </p:sp>
      <p:sp>
        <p:nvSpPr>
          <p:cNvPr id="47" name="Rectangle 46">
            <a:extLst>
              <a:ext uri="{FF2B5EF4-FFF2-40B4-BE49-F238E27FC236}">
                <a16:creationId xmlns:a16="http://schemas.microsoft.com/office/drawing/2014/main" id="{253DD55B-E7DD-4EDA-8046-553354EE11EB}"/>
              </a:ext>
            </a:extLst>
          </p:cNvPr>
          <p:cNvSpPr/>
          <p:nvPr/>
        </p:nvSpPr>
        <p:spPr bwMode="auto">
          <a:xfrm>
            <a:off x="2052987" y="3331430"/>
            <a:ext cx="1612137" cy="430421"/>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SECURITY</a:t>
            </a:r>
          </a:p>
        </p:txBody>
      </p:sp>
      <p:sp>
        <p:nvSpPr>
          <p:cNvPr id="48" name="Rectangle 47">
            <a:extLst>
              <a:ext uri="{FF2B5EF4-FFF2-40B4-BE49-F238E27FC236}">
                <a16:creationId xmlns:a16="http://schemas.microsoft.com/office/drawing/2014/main" id="{C0545D86-76AA-424C-A711-D569E3AF3F45}"/>
              </a:ext>
            </a:extLst>
          </p:cNvPr>
          <p:cNvSpPr/>
          <p:nvPr/>
        </p:nvSpPr>
        <p:spPr bwMode="auto">
          <a:xfrm>
            <a:off x="2052987" y="2781936"/>
            <a:ext cx="1612137" cy="436447"/>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MANAGEMENT</a:t>
            </a:r>
          </a:p>
        </p:txBody>
      </p:sp>
      <p:sp>
        <p:nvSpPr>
          <p:cNvPr id="49" name="Rectangle 48">
            <a:extLst>
              <a:ext uri="{FF2B5EF4-FFF2-40B4-BE49-F238E27FC236}">
                <a16:creationId xmlns:a16="http://schemas.microsoft.com/office/drawing/2014/main" id="{94464004-5A22-4B58-8133-C5D17DE63CF0}"/>
              </a:ext>
            </a:extLst>
          </p:cNvPr>
          <p:cNvSpPr/>
          <p:nvPr/>
        </p:nvSpPr>
        <p:spPr bwMode="auto">
          <a:xfrm>
            <a:off x="2052987" y="3874899"/>
            <a:ext cx="1612137" cy="436447"/>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MONITORING</a:t>
            </a:r>
          </a:p>
        </p:txBody>
      </p:sp>
      <p:sp>
        <p:nvSpPr>
          <p:cNvPr id="50" name="Rectangle 49">
            <a:extLst>
              <a:ext uri="{FF2B5EF4-FFF2-40B4-BE49-F238E27FC236}">
                <a16:creationId xmlns:a16="http://schemas.microsoft.com/office/drawing/2014/main" id="{2671B03A-81D6-478F-BD24-4FBE61123CBB}"/>
              </a:ext>
            </a:extLst>
          </p:cNvPr>
          <p:cNvSpPr/>
          <p:nvPr/>
        </p:nvSpPr>
        <p:spPr bwMode="auto">
          <a:xfrm>
            <a:off x="9070554" y="5257559"/>
            <a:ext cx="3056552" cy="647828"/>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Integrated </a:t>
            </a:r>
            <a:r>
              <a:rPr lang="en-US" sz="1372" b="1">
                <a:gradFill>
                  <a:gsLst>
                    <a:gs pos="2917">
                      <a:prstClr val="black"/>
                    </a:gs>
                    <a:gs pos="30000">
                      <a:prstClr val="black"/>
                    </a:gs>
                  </a:gsLst>
                  <a:lin ang="5400000" scaled="0"/>
                </a:gradFill>
                <a:latin typeface="Segoe UI"/>
              </a:rPr>
              <a:t>platform services </a:t>
            </a:r>
            <a:br>
              <a:rPr lang="en-US" sz="1372" b="1">
                <a:gradFill>
                  <a:gsLst>
                    <a:gs pos="2917">
                      <a:prstClr val="black"/>
                    </a:gs>
                    <a:gs pos="30000">
                      <a:prstClr val="black"/>
                    </a:gs>
                  </a:gsLst>
                  <a:lin ang="5400000" scaled="0"/>
                </a:gradFill>
                <a:latin typeface="Segoe UI"/>
              </a:rPr>
            </a:br>
            <a:r>
              <a:rPr lang="en-US" sz="1372">
                <a:gradFill>
                  <a:gsLst>
                    <a:gs pos="2917">
                      <a:prstClr val="black"/>
                    </a:gs>
                    <a:gs pos="30000">
                      <a:prstClr val="black"/>
                    </a:gs>
                  </a:gsLst>
                  <a:lin ang="5400000" scaled="0"/>
                </a:gradFill>
                <a:latin typeface="Segoe UI"/>
              </a:rPr>
              <a:t>for, management, security, monitoring, and </a:t>
            </a:r>
            <a:r>
              <a:rPr lang="en-US" sz="1372" err="1">
                <a:gradFill>
                  <a:gsLst>
                    <a:gs pos="2917">
                      <a:prstClr val="black"/>
                    </a:gs>
                    <a:gs pos="30000">
                      <a:prstClr val="black"/>
                    </a:gs>
                  </a:gsLst>
                  <a:lin ang="5400000" scaled="0"/>
                </a:gradFill>
                <a:latin typeface="Segoe UI"/>
              </a:rPr>
              <a:t>metastore</a:t>
            </a:r>
            <a:endParaRPr lang="en-US" sz="1372" b="1">
              <a:gradFill>
                <a:gsLst>
                  <a:gs pos="2917">
                    <a:prstClr val="black"/>
                  </a:gs>
                  <a:gs pos="30000">
                    <a:prstClr val="black"/>
                  </a:gs>
                </a:gsLst>
                <a:lin ang="5400000" scaled="0"/>
              </a:gradFill>
              <a:latin typeface="Segoe UI"/>
            </a:endParaRPr>
          </a:p>
        </p:txBody>
      </p:sp>
      <p:cxnSp>
        <p:nvCxnSpPr>
          <p:cNvPr id="51" name="Straight Connector 50">
            <a:extLst>
              <a:ext uri="{FF2B5EF4-FFF2-40B4-BE49-F238E27FC236}">
                <a16:creationId xmlns:a16="http://schemas.microsoft.com/office/drawing/2014/main" id="{CF0E0A25-6A3F-4F14-ACA8-E489033D7762}"/>
              </a:ext>
            </a:extLst>
          </p:cNvPr>
          <p:cNvCxnSpPr>
            <a:cxnSpLocks/>
            <a:endCxn id="50" idx="1"/>
          </p:cNvCxnSpPr>
          <p:nvPr/>
        </p:nvCxnSpPr>
        <p:spPr>
          <a:xfrm>
            <a:off x="8138430" y="4797939"/>
            <a:ext cx="932124" cy="783535"/>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07AE5EB2-1FDA-46F8-A22D-C8910947F966}"/>
              </a:ext>
              <a:ext uri="{C183D7F6-B498-43B3-948B-1728B52AA6E4}">
                <adec:decorative xmlns:adec="http://schemas.microsoft.com/office/drawing/2017/decorative" val="1"/>
              </a:ext>
            </a:extLst>
          </p:cNvPr>
          <p:cNvCxnSpPr>
            <a:cxnSpLocks/>
          </p:cNvCxnSpPr>
          <p:nvPr/>
        </p:nvCxnSpPr>
        <p:spPr>
          <a:xfrm>
            <a:off x="1878437" y="2781935"/>
            <a:ext cx="0" cy="2078905"/>
          </a:xfrm>
          <a:prstGeom prst="line">
            <a:avLst/>
          </a:prstGeom>
          <a:ln w="25400">
            <a:gradFill>
              <a:gsLst>
                <a:gs pos="0">
                  <a:schemeClr val="accent1"/>
                </a:gs>
                <a:gs pos="100000">
                  <a:srgbClr val="50E6FF"/>
                </a:gs>
              </a:gsLst>
              <a:lin ang="54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9CF6DD72-B710-49D1-94A5-A87AE0396FE3}"/>
              </a:ext>
            </a:extLst>
          </p:cNvPr>
          <p:cNvSpPr/>
          <p:nvPr/>
        </p:nvSpPr>
        <p:spPr bwMode="auto">
          <a:xfrm>
            <a:off x="3816441" y="4602135"/>
            <a:ext cx="4212821"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182854"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DATA INTEGRATION</a:t>
            </a:r>
          </a:p>
        </p:txBody>
      </p:sp>
      <p:grpSp>
        <p:nvGrpSpPr>
          <p:cNvPr id="54" name="Group 53">
            <a:extLst>
              <a:ext uri="{FF2B5EF4-FFF2-40B4-BE49-F238E27FC236}">
                <a16:creationId xmlns:a16="http://schemas.microsoft.com/office/drawing/2014/main" id="{427BE648-DAF1-4C51-9831-952F9DF49EDF}"/>
              </a:ext>
            </a:extLst>
          </p:cNvPr>
          <p:cNvGrpSpPr/>
          <p:nvPr/>
        </p:nvGrpSpPr>
        <p:grpSpPr>
          <a:xfrm>
            <a:off x="5952649" y="4060091"/>
            <a:ext cx="2076614" cy="490726"/>
            <a:chOff x="5911431" y="4135704"/>
            <a:chExt cx="2076908" cy="490796"/>
          </a:xfrm>
        </p:grpSpPr>
        <p:sp>
          <p:nvSpPr>
            <p:cNvPr id="55" name="Rectangle 54">
              <a:extLst>
                <a:ext uri="{FF2B5EF4-FFF2-40B4-BE49-F238E27FC236}">
                  <a16:creationId xmlns:a16="http://schemas.microsoft.com/office/drawing/2014/main" id="{AC3BB007-AB8E-4A06-9574-2BD3CA50573A}"/>
                </a:ext>
              </a:extLst>
            </p:cNvPr>
            <p:cNvSpPr/>
            <p:nvPr/>
          </p:nvSpPr>
          <p:spPr bwMode="auto">
            <a:xfrm>
              <a:off x="5911431" y="4135704"/>
              <a:ext cx="2076908" cy="49079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56" name="Picture 4">
              <a:extLst>
                <a:ext uri="{FF2B5EF4-FFF2-40B4-BE49-F238E27FC236}">
                  <a16:creationId xmlns:a16="http://schemas.microsoft.com/office/drawing/2014/main" id="{3E0DBEF9-A1CA-4B28-B499-62249BE721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8306" y="4221643"/>
              <a:ext cx="594448" cy="309482"/>
            </a:xfrm>
            <a:prstGeom prst="rect">
              <a:avLst/>
            </a:prstGeom>
            <a:noFill/>
            <a:extLst>
              <a:ext uri="{909E8E84-426E-40DD-AFC4-6F175D3DCCD1}">
                <a14:hiddenFill xmlns:a14="http://schemas.microsoft.com/office/drawing/2010/main">
                  <a:solidFill>
                    <a:srgbClr val="FFFFFF"/>
                  </a:solidFill>
                </a14:hiddenFill>
              </a:ext>
            </a:extLst>
          </p:spPr>
        </p:pic>
      </p:grpSp>
      <p:sp>
        <p:nvSpPr>
          <p:cNvPr id="57" name="Rectangle 56">
            <a:extLst>
              <a:ext uri="{FF2B5EF4-FFF2-40B4-BE49-F238E27FC236}">
                <a16:creationId xmlns:a16="http://schemas.microsoft.com/office/drawing/2014/main" id="{922C63DC-3060-4300-8BB4-671C252FE040}"/>
              </a:ext>
            </a:extLst>
          </p:cNvPr>
          <p:cNvSpPr/>
          <p:nvPr/>
        </p:nvSpPr>
        <p:spPr bwMode="auto">
          <a:xfrm>
            <a:off x="3816441" y="4062302"/>
            <a:ext cx="2084745" cy="490726"/>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400">
                <a:gradFill>
                  <a:gsLst>
                    <a:gs pos="0">
                      <a:srgbClr val="FFFFFF"/>
                    </a:gs>
                    <a:gs pos="100000">
                      <a:srgbClr val="FFFFFF"/>
                    </a:gs>
                  </a:gsLst>
                  <a:lin ang="5400000" scaled="0"/>
                </a:gradFill>
                <a:latin typeface="Segoe UI Semibold"/>
                <a:ea typeface="Segoe UI" pitchFamily="34" charset="0"/>
                <a:cs typeface="Segoe UI" pitchFamily="34" charset="0"/>
              </a:rPr>
              <a:t>SQL</a:t>
            </a:r>
          </a:p>
        </p:txBody>
      </p:sp>
      <p:sp>
        <p:nvSpPr>
          <p:cNvPr id="58" name="TextBox 57">
            <a:extLst>
              <a:ext uri="{FF2B5EF4-FFF2-40B4-BE49-F238E27FC236}">
                <a16:creationId xmlns:a16="http://schemas.microsoft.com/office/drawing/2014/main" id="{295C5000-8792-4BAB-81C4-8262B78BADEE}"/>
              </a:ext>
            </a:extLst>
          </p:cNvPr>
          <p:cNvSpPr txBox="1"/>
          <p:nvPr/>
        </p:nvSpPr>
        <p:spPr>
          <a:xfrm>
            <a:off x="3816441" y="3856927"/>
            <a:ext cx="2398955" cy="154059"/>
          </a:xfrm>
          <a:prstGeom prst="rect">
            <a:avLst/>
          </a:prstGeom>
          <a:noFill/>
        </p:spPr>
        <p:txBody>
          <a:bodyPr wrap="square" lIns="0" tIns="0" rIns="0" bIns="0" rtlCol="0">
            <a:spAutoFit/>
          </a:bodyPr>
          <a:lstStyle/>
          <a:p>
            <a:pPr defTabSz="914225">
              <a:lnSpc>
                <a:spcPts val="1300"/>
              </a:lnSpc>
              <a:defRPr/>
            </a:pPr>
            <a:r>
              <a:rPr lang="en-US" sz="900" b="1">
                <a:solidFill>
                  <a:srgbClr val="000000"/>
                </a:solidFill>
                <a:latin typeface="Segoe UI Semibold"/>
                <a:ea typeface="Segoe UI" panose="020B0502040204020203" pitchFamily="34" charset="0"/>
                <a:cs typeface="Segoe UI" panose="020B0502040204020203" pitchFamily="34" charset="0"/>
              </a:rPr>
              <a:t>Analytics Runtimes</a:t>
            </a:r>
          </a:p>
        </p:txBody>
      </p:sp>
      <p:sp>
        <p:nvSpPr>
          <p:cNvPr id="59" name="Rectangle 58">
            <a:extLst>
              <a:ext uri="{FF2B5EF4-FFF2-40B4-BE49-F238E27FC236}">
                <a16:creationId xmlns:a16="http://schemas.microsoft.com/office/drawing/2014/main" id="{49223E51-AF5A-4394-9724-724B4EE7B46E}"/>
              </a:ext>
            </a:extLst>
          </p:cNvPr>
          <p:cNvSpPr/>
          <p:nvPr/>
        </p:nvSpPr>
        <p:spPr bwMode="auto">
          <a:xfrm>
            <a:off x="9070554" y="2695059"/>
            <a:ext cx="3056552" cy="2336853"/>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Integrated analytics runtimes available provisioned and serverless on-demand </a:t>
            </a:r>
          </a:p>
          <a:p>
            <a:pPr defTabSz="914225">
              <a:lnSpc>
                <a:spcPct val="90000"/>
              </a:lnSpc>
              <a:spcAft>
                <a:spcPts val="600"/>
              </a:spcAft>
              <a:defRPr/>
            </a:pPr>
            <a:endParaRPr lang="en-US" sz="1372">
              <a:gradFill>
                <a:gsLst>
                  <a:gs pos="2917">
                    <a:prstClr val="black"/>
                  </a:gs>
                  <a:gs pos="30000">
                    <a:prstClr val="black"/>
                  </a:gs>
                </a:gsLst>
                <a:lin ang="5400000" scaled="0"/>
              </a:gradFill>
              <a:latin typeface="Segoe UI"/>
            </a:endParaRPr>
          </a:p>
          <a:p>
            <a:pPr defTabSz="914225">
              <a:lnSpc>
                <a:spcPct val="90000"/>
              </a:lnSpc>
              <a:spcAft>
                <a:spcPts val="600"/>
              </a:spcAft>
              <a:defRPr/>
            </a:pPr>
            <a:r>
              <a:rPr lang="en-US" sz="1372" b="1">
                <a:gradFill>
                  <a:gsLst>
                    <a:gs pos="2917">
                      <a:prstClr val="black"/>
                    </a:gs>
                    <a:gs pos="30000">
                      <a:prstClr val="black"/>
                    </a:gs>
                  </a:gsLst>
                  <a:lin ang="5400000" scaled="0"/>
                </a:gradFill>
                <a:latin typeface="Segoe UI"/>
              </a:rPr>
              <a:t>SQL Analytics </a:t>
            </a:r>
            <a:r>
              <a:rPr lang="en-US" sz="1372">
                <a:gradFill>
                  <a:gsLst>
                    <a:gs pos="2917">
                      <a:prstClr val="black"/>
                    </a:gs>
                    <a:gs pos="30000">
                      <a:prstClr val="black"/>
                    </a:gs>
                  </a:gsLst>
                  <a:lin ang="5400000" scaled="0"/>
                </a:gradFill>
                <a:latin typeface="Segoe UI"/>
              </a:rPr>
              <a:t>offering T-SQL for batch, streaming and interactive processing</a:t>
            </a:r>
          </a:p>
          <a:p>
            <a:pPr defTabSz="914225">
              <a:lnSpc>
                <a:spcPct val="90000"/>
              </a:lnSpc>
              <a:spcAft>
                <a:spcPts val="600"/>
              </a:spcAft>
              <a:defRPr/>
            </a:pPr>
            <a:endParaRPr lang="en-US" sz="1372">
              <a:gradFill>
                <a:gsLst>
                  <a:gs pos="2917">
                    <a:prstClr val="black"/>
                  </a:gs>
                  <a:gs pos="30000">
                    <a:prstClr val="black"/>
                  </a:gs>
                </a:gsLst>
                <a:lin ang="5400000" scaled="0"/>
              </a:gradFill>
              <a:latin typeface="Segoe UI"/>
            </a:endParaRPr>
          </a:p>
          <a:p>
            <a:pPr defTabSz="914225">
              <a:lnSpc>
                <a:spcPct val="90000"/>
              </a:lnSpc>
              <a:spcAft>
                <a:spcPts val="600"/>
              </a:spcAft>
              <a:defRPr/>
            </a:pPr>
            <a:r>
              <a:rPr lang="en-US" sz="1372" b="1">
                <a:gradFill>
                  <a:gsLst>
                    <a:gs pos="2917">
                      <a:prstClr val="black"/>
                    </a:gs>
                    <a:gs pos="30000">
                      <a:prstClr val="black"/>
                    </a:gs>
                  </a:gsLst>
                  <a:lin ang="5400000" scaled="0"/>
                </a:gradFill>
                <a:latin typeface="Segoe UI"/>
              </a:rPr>
              <a:t>Spark</a:t>
            </a:r>
            <a:r>
              <a:rPr lang="en-US" sz="1372">
                <a:gradFill>
                  <a:gsLst>
                    <a:gs pos="2917">
                      <a:prstClr val="black"/>
                    </a:gs>
                    <a:gs pos="30000">
                      <a:prstClr val="black"/>
                    </a:gs>
                  </a:gsLst>
                  <a:lin ang="5400000" scaled="0"/>
                </a:gradFill>
                <a:latin typeface="Segoe UI"/>
              </a:rPr>
              <a:t> for big data processing with Python, Scala, R and .NET</a:t>
            </a:r>
          </a:p>
        </p:txBody>
      </p:sp>
      <p:cxnSp>
        <p:nvCxnSpPr>
          <p:cNvPr id="60" name="Straight Connector 59">
            <a:extLst>
              <a:ext uri="{FF2B5EF4-FFF2-40B4-BE49-F238E27FC236}">
                <a16:creationId xmlns:a16="http://schemas.microsoft.com/office/drawing/2014/main" id="{A045CDCF-C358-41C3-A628-9F37A5C58049}"/>
              </a:ext>
            </a:extLst>
          </p:cNvPr>
          <p:cNvCxnSpPr>
            <a:cxnSpLocks/>
            <a:endCxn id="59" idx="1"/>
          </p:cNvCxnSpPr>
          <p:nvPr/>
        </p:nvCxnSpPr>
        <p:spPr>
          <a:xfrm flipV="1">
            <a:off x="7818539" y="3863486"/>
            <a:ext cx="1252015" cy="489724"/>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79CA8C01-9D65-43CE-9E9D-AC7F86F522A8}"/>
              </a:ext>
            </a:extLst>
          </p:cNvPr>
          <p:cNvSpPr/>
          <p:nvPr/>
        </p:nvSpPr>
        <p:spPr bwMode="auto">
          <a:xfrm>
            <a:off x="3816441" y="3494164"/>
            <a:ext cx="2084745"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182854"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PROVISIONED</a:t>
            </a:r>
          </a:p>
        </p:txBody>
      </p:sp>
      <p:sp>
        <p:nvSpPr>
          <p:cNvPr id="62" name="Rectangle 61">
            <a:extLst>
              <a:ext uri="{FF2B5EF4-FFF2-40B4-BE49-F238E27FC236}">
                <a16:creationId xmlns:a16="http://schemas.microsoft.com/office/drawing/2014/main" id="{098A2E19-8A08-4B94-8974-15F1264A3606}"/>
              </a:ext>
            </a:extLst>
          </p:cNvPr>
          <p:cNvSpPr/>
          <p:nvPr/>
        </p:nvSpPr>
        <p:spPr bwMode="auto">
          <a:xfrm>
            <a:off x="5952648" y="3494164"/>
            <a:ext cx="2076614" cy="258705"/>
          </a:xfrm>
          <a:prstGeom prst="rect">
            <a:avLst/>
          </a:pr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182854"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SERVERLESS</a:t>
            </a:r>
          </a:p>
        </p:txBody>
      </p:sp>
      <p:sp>
        <p:nvSpPr>
          <p:cNvPr id="63" name="TextBox 62">
            <a:extLst>
              <a:ext uri="{FF2B5EF4-FFF2-40B4-BE49-F238E27FC236}">
                <a16:creationId xmlns:a16="http://schemas.microsoft.com/office/drawing/2014/main" id="{B64F9498-F3A5-4BD4-856A-82B4BDE1A214}"/>
              </a:ext>
            </a:extLst>
          </p:cNvPr>
          <p:cNvSpPr txBox="1"/>
          <p:nvPr/>
        </p:nvSpPr>
        <p:spPr>
          <a:xfrm>
            <a:off x="3816441" y="3300642"/>
            <a:ext cx="2398955" cy="154059"/>
          </a:xfrm>
          <a:prstGeom prst="rect">
            <a:avLst/>
          </a:prstGeom>
          <a:noFill/>
        </p:spPr>
        <p:txBody>
          <a:bodyPr wrap="square" lIns="0" tIns="0" rIns="0" bIns="0" rtlCol="0">
            <a:spAutoFit/>
          </a:bodyPr>
          <a:lstStyle/>
          <a:p>
            <a:pPr defTabSz="914225">
              <a:lnSpc>
                <a:spcPts val="1300"/>
              </a:lnSpc>
              <a:defRPr/>
            </a:pPr>
            <a:r>
              <a:rPr lang="en-US" sz="900" b="1">
                <a:solidFill>
                  <a:srgbClr val="000000"/>
                </a:solidFill>
                <a:latin typeface="Segoe UI Semibold"/>
                <a:ea typeface="Segoe UI" panose="020B0502040204020203" pitchFamily="34" charset="0"/>
                <a:cs typeface="Segoe UI" panose="020B0502040204020203" pitchFamily="34" charset="0"/>
              </a:rPr>
              <a:t>Form Factors</a:t>
            </a:r>
          </a:p>
        </p:txBody>
      </p:sp>
      <p:sp>
        <p:nvSpPr>
          <p:cNvPr id="64" name="Rectangle 63">
            <a:extLst>
              <a:ext uri="{FF2B5EF4-FFF2-40B4-BE49-F238E27FC236}">
                <a16:creationId xmlns:a16="http://schemas.microsoft.com/office/drawing/2014/main" id="{9C6A3698-44F0-4A60-AF21-9869FA9D60D6}"/>
              </a:ext>
            </a:extLst>
          </p:cNvPr>
          <p:cNvSpPr/>
          <p:nvPr/>
        </p:nvSpPr>
        <p:spPr bwMode="auto">
          <a:xfrm>
            <a:off x="3816441"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SQL</a:t>
            </a:r>
          </a:p>
        </p:txBody>
      </p:sp>
      <p:sp>
        <p:nvSpPr>
          <p:cNvPr id="65" name="TextBox 64">
            <a:extLst>
              <a:ext uri="{FF2B5EF4-FFF2-40B4-BE49-F238E27FC236}">
                <a16:creationId xmlns:a16="http://schemas.microsoft.com/office/drawing/2014/main" id="{734526D6-FE7E-4F96-A661-C41872D8932E}"/>
              </a:ext>
            </a:extLst>
          </p:cNvPr>
          <p:cNvSpPr txBox="1"/>
          <p:nvPr/>
        </p:nvSpPr>
        <p:spPr>
          <a:xfrm>
            <a:off x="3816441" y="2760100"/>
            <a:ext cx="2398955" cy="154059"/>
          </a:xfrm>
          <a:prstGeom prst="rect">
            <a:avLst/>
          </a:prstGeom>
          <a:noFill/>
        </p:spPr>
        <p:txBody>
          <a:bodyPr wrap="square" lIns="0" tIns="0" rIns="0" bIns="0" rtlCol="0">
            <a:spAutoFit/>
          </a:bodyPr>
          <a:lstStyle/>
          <a:p>
            <a:pPr defTabSz="914225">
              <a:lnSpc>
                <a:spcPts val="1300"/>
              </a:lnSpc>
              <a:defRPr/>
            </a:pPr>
            <a:r>
              <a:rPr lang="en-US" sz="900" b="1">
                <a:solidFill>
                  <a:srgbClr val="000000"/>
                </a:solidFill>
                <a:latin typeface="Segoe UI Semibold"/>
                <a:ea typeface="Segoe UI" panose="020B0502040204020203" pitchFamily="34" charset="0"/>
                <a:cs typeface="Segoe UI" panose="020B0502040204020203" pitchFamily="34" charset="0"/>
              </a:rPr>
              <a:t>Languages</a:t>
            </a:r>
          </a:p>
        </p:txBody>
      </p:sp>
      <p:sp>
        <p:nvSpPr>
          <p:cNvPr id="66" name="Rectangle 65">
            <a:extLst>
              <a:ext uri="{FF2B5EF4-FFF2-40B4-BE49-F238E27FC236}">
                <a16:creationId xmlns:a16="http://schemas.microsoft.com/office/drawing/2014/main" id="{9EB32D62-8B35-4F1E-9613-55EFA5CC52A9}"/>
              </a:ext>
            </a:extLst>
          </p:cNvPr>
          <p:cNvSpPr/>
          <p:nvPr/>
        </p:nvSpPr>
        <p:spPr bwMode="auto">
          <a:xfrm>
            <a:off x="4527119"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Python</a:t>
            </a:r>
          </a:p>
        </p:txBody>
      </p:sp>
      <p:sp>
        <p:nvSpPr>
          <p:cNvPr id="67" name="Rectangle 66">
            <a:extLst>
              <a:ext uri="{FF2B5EF4-FFF2-40B4-BE49-F238E27FC236}">
                <a16:creationId xmlns:a16="http://schemas.microsoft.com/office/drawing/2014/main" id="{C977EB28-CB90-43A3-B1FE-73402A86728B}"/>
              </a:ext>
            </a:extLst>
          </p:cNvPr>
          <p:cNvSpPr/>
          <p:nvPr/>
        </p:nvSpPr>
        <p:spPr bwMode="auto">
          <a:xfrm>
            <a:off x="5239883"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.NET</a:t>
            </a:r>
          </a:p>
        </p:txBody>
      </p:sp>
      <p:sp>
        <p:nvSpPr>
          <p:cNvPr id="68" name="Rectangle 67">
            <a:extLst>
              <a:ext uri="{FF2B5EF4-FFF2-40B4-BE49-F238E27FC236}">
                <a16:creationId xmlns:a16="http://schemas.microsoft.com/office/drawing/2014/main" id="{8661F14E-5C68-4FC1-BE09-29CB29AA6C3C}"/>
              </a:ext>
            </a:extLst>
          </p:cNvPr>
          <p:cNvSpPr/>
          <p:nvPr/>
        </p:nvSpPr>
        <p:spPr bwMode="auto">
          <a:xfrm>
            <a:off x="5952649"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Java</a:t>
            </a:r>
          </a:p>
        </p:txBody>
      </p:sp>
      <p:sp>
        <p:nvSpPr>
          <p:cNvPr id="69" name="Rectangle 68">
            <a:extLst>
              <a:ext uri="{FF2B5EF4-FFF2-40B4-BE49-F238E27FC236}">
                <a16:creationId xmlns:a16="http://schemas.microsoft.com/office/drawing/2014/main" id="{B19BB60F-986C-417F-A157-2347EA8F173E}"/>
              </a:ext>
            </a:extLst>
          </p:cNvPr>
          <p:cNvSpPr/>
          <p:nvPr/>
        </p:nvSpPr>
        <p:spPr bwMode="auto">
          <a:xfrm>
            <a:off x="6665413"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Scala</a:t>
            </a:r>
          </a:p>
        </p:txBody>
      </p:sp>
      <p:sp>
        <p:nvSpPr>
          <p:cNvPr id="70" name="Rectangle 69">
            <a:extLst>
              <a:ext uri="{FF2B5EF4-FFF2-40B4-BE49-F238E27FC236}">
                <a16:creationId xmlns:a16="http://schemas.microsoft.com/office/drawing/2014/main" id="{963039AD-E708-4840-8BF9-8F0F23298DB6}"/>
              </a:ext>
            </a:extLst>
          </p:cNvPr>
          <p:cNvSpPr/>
          <p:nvPr/>
        </p:nvSpPr>
        <p:spPr bwMode="auto">
          <a:xfrm>
            <a:off x="7367960"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R</a:t>
            </a:r>
          </a:p>
        </p:txBody>
      </p:sp>
      <p:cxnSp>
        <p:nvCxnSpPr>
          <p:cNvPr id="71" name="Straight Connector 70">
            <a:extLst>
              <a:ext uri="{FF2B5EF4-FFF2-40B4-BE49-F238E27FC236}">
                <a16:creationId xmlns:a16="http://schemas.microsoft.com/office/drawing/2014/main" id="{78950CC2-CDBF-4D29-B705-517C66A6DEEB}"/>
              </a:ext>
            </a:extLst>
          </p:cNvPr>
          <p:cNvCxnSpPr>
            <a:cxnSpLocks/>
            <a:endCxn id="72" idx="1"/>
          </p:cNvCxnSpPr>
          <p:nvPr/>
        </p:nvCxnSpPr>
        <p:spPr>
          <a:xfrm flipV="1">
            <a:off x="8183703" y="2230370"/>
            <a:ext cx="886852" cy="665039"/>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339F9E20-A3E4-44A4-A338-008632A30E22}"/>
              </a:ext>
            </a:extLst>
          </p:cNvPr>
          <p:cNvSpPr/>
          <p:nvPr/>
        </p:nvSpPr>
        <p:spPr bwMode="auto">
          <a:xfrm>
            <a:off x="9070554" y="1991328"/>
            <a:ext cx="3056552" cy="478084"/>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Multiple </a:t>
            </a:r>
            <a:r>
              <a:rPr lang="en-US" sz="1372" b="1">
                <a:gradFill>
                  <a:gsLst>
                    <a:gs pos="2917">
                      <a:prstClr val="black"/>
                    </a:gs>
                    <a:gs pos="30000">
                      <a:prstClr val="black"/>
                    </a:gs>
                  </a:gsLst>
                  <a:lin ang="5400000" scaled="0"/>
                </a:gradFill>
                <a:latin typeface="Segoe UI"/>
              </a:rPr>
              <a:t>languages </a:t>
            </a:r>
            <a:r>
              <a:rPr lang="en-US" sz="1372">
                <a:gradFill>
                  <a:gsLst>
                    <a:gs pos="2917">
                      <a:prstClr val="black"/>
                    </a:gs>
                    <a:gs pos="30000">
                      <a:prstClr val="black"/>
                    </a:gs>
                  </a:gsLst>
                  <a:lin ang="5400000" scaled="0"/>
                </a:gradFill>
                <a:latin typeface="Segoe UI"/>
              </a:rPr>
              <a:t>suited to different analytics workloads</a:t>
            </a:r>
            <a:endParaRPr lang="en-US" sz="1372" b="1">
              <a:gradFill>
                <a:gsLst>
                  <a:gs pos="2917">
                    <a:prstClr val="black"/>
                  </a:gs>
                  <a:gs pos="30000">
                    <a:prstClr val="black"/>
                  </a:gs>
                </a:gsLst>
                <a:lin ang="5400000" scaled="0"/>
              </a:gradFill>
              <a:latin typeface="Segoe UI"/>
            </a:endParaRPr>
          </a:p>
        </p:txBody>
      </p:sp>
      <p:sp>
        <p:nvSpPr>
          <p:cNvPr id="73" name="Rectangle 72">
            <a:extLst>
              <a:ext uri="{FF2B5EF4-FFF2-40B4-BE49-F238E27FC236}">
                <a16:creationId xmlns:a16="http://schemas.microsoft.com/office/drawing/2014/main" id="{F49EEA15-32AB-4B0F-9706-7911CBF9345C}"/>
              </a:ext>
            </a:extLst>
          </p:cNvPr>
          <p:cNvSpPr/>
          <p:nvPr/>
        </p:nvSpPr>
        <p:spPr bwMode="auto">
          <a:xfrm>
            <a:off x="892760" y="2165519"/>
            <a:ext cx="7427182" cy="386186"/>
          </a:xfrm>
          <a:prstGeom prst="rect">
            <a:avLst/>
          </a:prstGeom>
          <a:solidFill>
            <a:schemeClr val="bg1"/>
          </a:solidFill>
          <a:ln>
            <a:noFill/>
            <a:headEnd type="none" w="med" len="med"/>
            <a:tailEnd type="none" w="med" len="med"/>
          </a:ln>
          <a:effectLst>
            <a:outerShdw blurRad="190500" dist="50800" dir="2700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18855" rIns="91427" bIns="91427"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000000"/>
                </a:solidFill>
                <a:latin typeface="Segoe UI Semibold"/>
                <a:ea typeface="Segoe UI" pitchFamily="34" charset="0"/>
                <a:cs typeface="Segoe UI" pitchFamily="34" charset="0"/>
              </a:rPr>
              <a:t>Experience</a:t>
            </a:r>
          </a:p>
        </p:txBody>
      </p:sp>
      <p:sp>
        <p:nvSpPr>
          <p:cNvPr id="74" name="TextBox 4">
            <a:extLst>
              <a:ext uri="{FF2B5EF4-FFF2-40B4-BE49-F238E27FC236}">
                <a16:creationId xmlns:a16="http://schemas.microsoft.com/office/drawing/2014/main" id="{C42E5283-ADAA-4C97-908E-9F6713B36689}"/>
              </a:ext>
            </a:extLst>
          </p:cNvPr>
          <p:cNvSpPr txBox="1"/>
          <p:nvPr/>
        </p:nvSpPr>
        <p:spPr>
          <a:xfrm>
            <a:off x="3816440" y="2238836"/>
            <a:ext cx="1962596" cy="217809"/>
          </a:xfrm>
          <a:prstGeom prst="rect">
            <a:avLst/>
          </a:prstGeom>
          <a:noFill/>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lnSpc>
                <a:spcPct val="120000"/>
              </a:lnSpc>
              <a:defRPr/>
            </a:pPr>
            <a:r>
              <a:rPr lang="en-US" sz="1300" b="1">
                <a:solidFill>
                  <a:schemeClr val="tx2"/>
                </a:solidFill>
                <a:latin typeface="Segoe UI" panose="020B0502040204020203" pitchFamily="34" charset="0"/>
                <a:cs typeface="Segoe UI" panose="020B0502040204020203" pitchFamily="34" charset="0"/>
              </a:rPr>
              <a:t>Azure Synapse Studio</a:t>
            </a:r>
          </a:p>
        </p:txBody>
      </p:sp>
      <p:cxnSp>
        <p:nvCxnSpPr>
          <p:cNvPr id="75" name="Straight Connector 74">
            <a:extLst>
              <a:ext uri="{FF2B5EF4-FFF2-40B4-BE49-F238E27FC236}">
                <a16:creationId xmlns:a16="http://schemas.microsoft.com/office/drawing/2014/main" id="{43794DA4-5102-4CD6-96B5-A8D7E9ACD050}"/>
              </a:ext>
            </a:extLst>
          </p:cNvPr>
          <p:cNvCxnSpPr>
            <a:cxnSpLocks/>
            <a:endCxn id="76" idx="1"/>
          </p:cNvCxnSpPr>
          <p:nvPr/>
        </p:nvCxnSpPr>
        <p:spPr>
          <a:xfrm flipV="1">
            <a:off x="8138430" y="1485495"/>
            <a:ext cx="932124" cy="825834"/>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76" name="Rectangle 75">
            <a:extLst>
              <a:ext uri="{FF2B5EF4-FFF2-40B4-BE49-F238E27FC236}">
                <a16:creationId xmlns:a16="http://schemas.microsoft.com/office/drawing/2014/main" id="{378CFE44-DCCE-4D93-915F-883EDFFB6216}"/>
              </a:ext>
            </a:extLst>
          </p:cNvPr>
          <p:cNvSpPr/>
          <p:nvPr/>
        </p:nvSpPr>
        <p:spPr bwMode="auto">
          <a:xfrm>
            <a:off x="9070554" y="1205311"/>
            <a:ext cx="3056552" cy="560369"/>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SaaS </a:t>
            </a:r>
            <a:r>
              <a:rPr lang="en-US" sz="1372" b="1">
                <a:gradFill>
                  <a:gsLst>
                    <a:gs pos="2917">
                      <a:prstClr val="black"/>
                    </a:gs>
                    <a:gs pos="30000">
                      <a:prstClr val="black"/>
                    </a:gs>
                  </a:gsLst>
                  <a:lin ang="5400000" scaled="0"/>
                </a:gradFill>
                <a:latin typeface="Segoe UI"/>
              </a:rPr>
              <a:t>developer experiences </a:t>
            </a:r>
            <a:r>
              <a:rPr lang="en-US" sz="1372">
                <a:gradFill>
                  <a:gsLst>
                    <a:gs pos="2917">
                      <a:prstClr val="black"/>
                    </a:gs>
                    <a:gs pos="30000">
                      <a:prstClr val="black"/>
                    </a:gs>
                  </a:gsLst>
                  <a:lin ang="5400000" scaled="0"/>
                </a:gradFill>
                <a:latin typeface="Segoe UI"/>
              </a:rPr>
              <a:t>for code free and code first</a:t>
            </a:r>
            <a:endParaRPr lang="en-US" sz="2745" b="1">
              <a:gradFill>
                <a:gsLst>
                  <a:gs pos="2917">
                    <a:prstClr val="black"/>
                  </a:gs>
                  <a:gs pos="30000">
                    <a:prstClr val="black"/>
                  </a:gs>
                </a:gsLst>
                <a:lin ang="5400000" scaled="0"/>
              </a:gradFill>
              <a:latin typeface="Segoe UI"/>
            </a:endParaRPr>
          </a:p>
        </p:txBody>
      </p:sp>
      <p:cxnSp>
        <p:nvCxnSpPr>
          <p:cNvPr id="77" name="Straight Connector 76">
            <a:extLst>
              <a:ext uri="{FF2B5EF4-FFF2-40B4-BE49-F238E27FC236}">
                <a16:creationId xmlns:a16="http://schemas.microsoft.com/office/drawing/2014/main" id="{56995DF9-D656-4DE0-BDF7-692A2FD26A0B}"/>
              </a:ext>
              <a:ext uri="{C183D7F6-B498-43B3-948B-1728B52AA6E4}">
                <adec:decorative xmlns:adec="http://schemas.microsoft.com/office/drawing/2017/decorative" val="1"/>
              </a:ext>
            </a:extLst>
          </p:cNvPr>
          <p:cNvCxnSpPr>
            <a:cxnSpLocks/>
          </p:cNvCxnSpPr>
          <p:nvPr/>
        </p:nvCxnSpPr>
        <p:spPr>
          <a:xfrm>
            <a:off x="1878437" y="2257634"/>
            <a:ext cx="0" cy="228338"/>
          </a:xfrm>
          <a:prstGeom prst="line">
            <a:avLst/>
          </a:prstGeom>
          <a:ln w="25400">
            <a:gradFill>
              <a:gsLst>
                <a:gs pos="0">
                  <a:schemeClr val="accent1"/>
                </a:gs>
                <a:gs pos="100000">
                  <a:srgbClr val="50E6FF"/>
                </a:gs>
              </a:gsLst>
              <a:lin ang="54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8" name="TextBox 4">
            <a:extLst>
              <a:ext uri="{FF2B5EF4-FFF2-40B4-BE49-F238E27FC236}">
                <a16:creationId xmlns:a16="http://schemas.microsoft.com/office/drawing/2014/main" id="{D1DCCB60-6ECC-4659-9D23-B522271D68F8}"/>
              </a:ext>
            </a:extLst>
          </p:cNvPr>
          <p:cNvSpPr txBox="1"/>
          <p:nvPr/>
        </p:nvSpPr>
        <p:spPr>
          <a:xfrm>
            <a:off x="3235999" y="1482274"/>
            <a:ext cx="5086074" cy="483391"/>
          </a:xfrm>
          <a:prstGeom prst="rect">
            <a:avLst/>
          </a:prstGeom>
          <a:noFill/>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lnSpc>
                <a:spcPct val="120000"/>
              </a:lnSpc>
              <a:defRPr/>
            </a:pPr>
            <a:r>
              <a:rPr lang="en-US" sz="1372" b="1">
                <a:solidFill>
                  <a:schemeClr val="tx2"/>
                </a:solidFill>
                <a:latin typeface="Segoe UI Semibold"/>
              </a:rPr>
              <a:t>Artificial Intelligence / Machine Learning / Internet of Things</a:t>
            </a:r>
          </a:p>
          <a:p>
            <a:pPr defTabSz="914225">
              <a:lnSpc>
                <a:spcPct val="120000"/>
              </a:lnSpc>
              <a:defRPr/>
            </a:pPr>
            <a:r>
              <a:rPr lang="en-US" sz="1372" b="1">
                <a:solidFill>
                  <a:schemeClr val="tx2"/>
                </a:solidFill>
                <a:latin typeface="Segoe UI Semibold"/>
              </a:rPr>
              <a:t>Intelligent Apps / Business Intelligence</a:t>
            </a:r>
          </a:p>
        </p:txBody>
      </p:sp>
      <p:sp>
        <p:nvSpPr>
          <p:cNvPr id="79" name="Rectangle 78">
            <a:extLst>
              <a:ext uri="{FF2B5EF4-FFF2-40B4-BE49-F238E27FC236}">
                <a16:creationId xmlns:a16="http://schemas.microsoft.com/office/drawing/2014/main" id="{CB424E2C-F29B-4D82-83BA-BA7878441F1C}"/>
              </a:ext>
            </a:extLst>
          </p:cNvPr>
          <p:cNvSpPr/>
          <p:nvPr/>
        </p:nvSpPr>
        <p:spPr bwMode="auto">
          <a:xfrm>
            <a:off x="9070554" y="374121"/>
            <a:ext cx="3056552" cy="605542"/>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dirty="0">
                <a:gradFill>
                  <a:gsLst>
                    <a:gs pos="2917">
                      <a:prstClr val="black"/>
                    </a:gs>
                    <a:gs pos="30000">
                      <a:prstClr val="black"/>
                    </a:gs>
                  </a:gsLst>
                  <a:lin ang="5400000" scaled="0"/>
                </a:gradFill>
                <a:latin typeface="Segoe UI"/>
              </a:rPr>
              <a:t>Designed for analytics </a:t>
            </a:r>
            <a:r>
              <a:rPr lang="en-US" sz="1372" b="1" dirty="0">
                <a:gradFill>
                  <a:gsLst>
                    <a:gs pos="2917">
                      <a:prstClr val="black"/>
                    </a:gs>
                    <a:gs pos="30000">
                      <a:prstClr val="black"/>
                    </a:gs>
                  </a:gsLst>
                  <a:lin ang="5400000" scaled="0"/>
                </a:gradFill>
                <a:latin typeface="Segoe UI"/>
              </a:rPr>
              <a:t>workloads at any scale</a:t>
            </a:r>
            <a:endParaRPr lang="en-US" sz="2745" b="1" dirty="0">
              <a:gradFill>
                <a:gsLst>
                  <a:gs pos="2917">
                    <a:prstClr val="black"/>
                  </a:gs>
                  <a:gs pos="30000">
                    <a:prstClr val="black"/>
                  </a:gs>
                </a:gsLst>
                <a:lin ang="5400000" scaled="0"/>
              </a:gradFill>
              <a:latin typeface="Segoe UI"/>
            </a:endParaRPr>
          </a:p>
        </p:txBody>
      </p:sp>
      <p:cxnSp>
        <p:nvCxnSpPr>
          <p:cNvPr id="80" name="Straight Connector 79">
            <a:extLst>
              <a:ext uri="{FF2B5EF4-FFF2-40B4-BE49-F238E27FC236}">
                <a16:creationId xmlns:a16="http://schemas.microsoft.com/office/drawing/2014/main" id="{300F791C-19BC-4423-B30C-BCF87167F5F8}"/>
              </a:ext>
            </a:extLst>
          </p:cNvPr>
          <p:cNvCxnSpPr>
            <a:cxnSpLocks/>
            <a:endCxn id="79" idx="1"/>
          </p:cNvCxnSpPr>
          <p:nvPr/>
        </p:nvCxnSpPr>
        <p:spPr>
          <a:xfrm flipV="1">
            <a:off x="8138430" y="676893"/>
            <a:ext cx="932124" cy="886615"/>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7677DF5E-6766-4A6A-9F68-B1B9F2645E3E}"/>
              </a:ext>
            </a:extLst>
          </p:cNvPr>
          <p:cNvSpPr/>
          <p:nvPr/>
        </p:nvSpPr>
        <p:spPr bwMode="auto">
          <a:xfrm>
            <a:off x="2088684" y="4424394"/>
            <a:ext cx="1612138" cy="43644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METASTORE</a:t>
            </a:r>
          </a:p>
        </p:txBody>
      </p:sp>
      <p:sp>
        <p:nvSpPr>
          <p:cNvPr id="82" name="Rectangle 81">
            <a:extLst>
              <a:ext uri="{FF2B5EF4-FFF2-40B4-BE49-F238E27FC236}">
                <a16:creationId xmlns:a16="http://schemas.microsoft.com/office/drawing/2014/main" id="{D88D7BB1-BDF8-4775-AA26-B0590A51F615}"/>
              </a:ext>
            </a:extLst>
          </p:cNvPr>
          <p:cNvSpPr/>
          <p:nvPr/>
        </p:nvSpPr>
        <p:spPr bwMode="auto">
          <a:xfrm>
            <a:off x="2088682" y="3331430"/>
            <a:ext cx="1612137" cy="430421"/>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SECURITY</a:t>
            </a:r>
          </a:p>
        </p:txBody>
      </p:sp>
      <p:sp>
        <p:nvSpPr>
          <p:cNvPr id="83" name="Rectangle 82">
            <a:extLst>
              <a:ext uri="{FF2B5EF4-FFF2-40B4-BE49-F238E27FC236}">
                <a16:creationId xmlns:a16="http://schemas.microsoft.com/office/drawing/2014/main" id="{136D8A84-F510-4C10-94A5-7D017C5C9E26}"/>
              </a:ext>
            </a:extLst>
          </p:cNvPr>
          <p:cNvSpPr/>
          <p:nvPr/>
        </p:nvSpPr>
        <p:spPr bwMode="auto">
          <a:xfrm>
            <a:off x="2088682" y="2781936"/>
            <a:ext cx="1612137" cy="43644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MANAGEMENT</a:t>
            </a:r>
          </a:p>
        </p:txBody>
      </p:sp>
      <p:sp>
        <p:nvSpPr>
          <p:cNvPr id="84" name="Rectangle 83">
            <a:extLst>
              <a:ext uri="{FF2B5EF4-FFF2-40B4-BE49-F238E27FC236}">
                <a16:creationId xmlns:a16="http://schemas.microsoft.com/office/drawing/2014/main" id="{0C0020B8-A67A-4478-8823-22B9CB98F106}"/>
              </a:ext>
            </a:extLst>
          </p:cNvPr>
          <p:cNvSpPr/>
          <p:nvPr/>
        </p:nvSpPr>
        <p:spPr bwMode="auto">
          <a:xfrm>
            <a:off x="2088682" y="3874899"/>
            <a:ext cx="1612137" cy="43644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MONITORING</a:t>
            </a:r>
          </a:p>
        </p:txBody>
      </p:sp>
    </p:spTree>
    <p:extLst>
      <p:ext uri="{BB962C8B-B14F-4D97-AF65-F5344CB8AC3E}">
        <p14:creationId xmlns:p14="http://schemas.microsoft.com/office/powerpoint/2010/main" val="345671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500"/>
                                        <p:tgtEl>
                                          <p:spTgt spid="45"/>
                                        </p:tgtEl>
                                      </p:cBhvr>
                                    </p:animEffect>
                                  </p:childTnLst>
                                </p:cTn>
                              </p:par>
                              <p:par>
                                <p:cTn id="24" presetID="10" presetClass="entr" presetSubtype="0" fill="hold" nodeType="with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200"/>
                                        <p:tgtEl>
                                          <p:spTgt spid="48"/>
                                        </p:tgtEl>
                                      </p:cBhvr>
                                    </p:animEffect>
                                  </p:childTnLst>
                                </p:cTn>
                              </p:par>
                            </p:childTnLst>
                          </p:cTn>
                        </p:par>
                        <p:par>
                          <p:cTn id="32" fill="hold">
                            <p:stCondLst>
                              <p:cond delay="200"/>
                            </p:stCondLst>
                            <p:childTnLst>
                              <p:par>
                                <p:cTn id="33" presetID="10" presetClass="entr" presetSubtype="0" fill="hold" grpId="0" nodeType="afterEffect">
                                  <p:stCondLst>
                                    <p:cond delay="200"/>
                                  </p:stCondLst>
                                  <p:childTnLst>
                                    <p:set>
                                      <p:cBhvr>
                                        <p:cTn id="34" dur="1" fill="hold">
                                          <p:stCondLst>
                                            <p:cond delay="0"/>
                                          </p:stCondLst>
                                        </p:cTn>
                                        <p:tgtEl>
                                          <p:spTgt spid="47"/>
                                        </p:tgtEl>
                                        <p:attrNameLst>
                                          <p:attrName>style.visibility</p:attrName>
                                        </p:attrNameLst>
                                      </p:cBhvr>
                                      <p:to>
                                        <p:strVal val="visible"/>
                                      </p:to>
                                    </p:set>
                                    <p:animEffect transition="in" filter="fade">
                                      <p:cBhvr>
                                        <p:cTn id="35" dur="200"/>
                                        <p:tgtEl>
                                          <p:spTgt spid="47"/>
                                        </p:tgtEl>
                                      </p:cBhvr>
                                    </p:animEffect>
                                  </p:childTnLst>
                                </p:cTn>
                              </p:par>
                            </p:childTnLst>
                          </p:cTn>
                        </p:par>
                        <p:par>
                          <p:cTn id="36" fill="hold">
                            <p:stCondLst>
                              <p:cond delay="600"/>
                            </p:stCondLst>
                            <p:childTnLst>
                              <p:par>
                                <p:cTn id="37" presetID="10" presetClass="entr" presetSubtype="0" fill="hold" grpId="0" nodeType="afterEffect">
                                  <p:stCondLst>
                                    <p:cond delay="200"/>
                                  </p:stCondLst>
                                  <p:childTnLst>
                                    <p:set>
                                      <p:cBhvr>
                                        <p:cTn id="38" dur="1" fill="hold">
                                          <p:stCondLst>
                                            <p:cond delay="0"/>
                                          </p:stCondLst>
                                        </p:cTn>
                                        <p:tgtEl>
                                          <p:spTgt spid="49"/>
                                        </p:tgtEl>
                                        <p:attrNameLst>
                                          <p:attrName>style.visibility</p:attrName>
                                        </p:attrNameLst>
                                      </p:cBhvr>
                                      <p:to>
                                        <p:strVal val="visible"/>
                                      </p:to>
                                    </p:set>
                                    <p:animEffect transition="in" filter="fade">
                                      <p:cBhvr>
                                        <p:cTn id="39" dur="200"/>
                                        <p:tgtEl>
                                          <p:spTgt spid="49"/>
                                        </p:tgtEl>
                                      </p:cBhvr>
                                    </p:animEffect>
                                  </p:childTnLst>
                                </p:cTn>
                              </p:par>
                            </p:childTnLst>
                          </p:cTn>
                        </p:par>
                        <p:par>
                          <p:cTn id="40" fill="hold">
                            <p:stCondLst>
                              <p:cond delay="1000"/>
                            </p:stCondLst>
                            <p:childTnLst>
                              <p:par>
                                <p:cTn id="41" presetID="10" presetClass="entr" presetSubtype="0" fill="hold" grpId="0" nodeType="afterEffect">
                                  <p:stCondLst>
                                    <p:cond delay="20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200"/>
                                        <p:tgtEl>
                                          <p:spTgt spid="46"/>
                                        </p:tgtEl>
                                      </p:cBhvr>
                                    </p:animEffect>
                                  </p:childTnLst>
                                </p:cTn>
                              </p:par>
                              <p:par>
                                <p:cTn id="44" presetID="16" presetClass="entr" presetSubtype="42" fill="hold" nodeType="with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barn(outHorizontal)">
                                      <p:cBhvr>
                                        <p:cTn id="46" dur="500"/>
                                        <p:tgtEl>
                                          <p:spTgt spid="52"/>
                                        </p:tgtEl>
                                      </p:cBhvr>
                                    </p:animEffect>
                                  </p:childTnLst>
                                </p:cTn>
                              </p:par>
                            </p:childTnLst>
                          </p:cTn>
                        </p:par>
                        <p:par>
                          <p:cTn id="47" fill="hold">
                            <p:stCondLst>
                              <p:cond delay="1500"/>
                            </p:stCondLst>
                            <p:childTnLst>
                              <p:par>
                                <p:cTn id="48" presetID="10" presetClass="entr" presetSubtype="0" fill="hold" grpId="0" nodeType="afterEffect">
                                  <p:stCondLst>
                                    <p:cond delay="70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500"/>
                                        <p:tgtEl>
                                          <p:spTgt spid="50"/>
                                        </p:tgtEl>
                                      </p:cBhvr>
                                    </p:animEffect>
                                  </p:childTnLst>
                                </p:cTn>
                              </p:par>
                              <p:par>
                                <p:cTn id="51" presetID="10" presetClass="entr" presetSubtype="0" fill="hold" nodeType="withEffect">
                                  <p:stCondLst>
                                    <p:cond delay="700"/>
                                  </p:stCondLst>
                                  <p:childTnLst>
                                    <p:set>
                                      <p:cBhvr>
                                        <p:cTn id="52" dur="1" fill="hold">
                                          <p:stCondLst>
                                            <p:cond delay="0"/>
                                          </p:stCondLst>
                                        </p:cTn>
                                        <p:tgtEl>
                                          <p:spTgt spid="51"/>
                                        </p:tgtEl>
                                        <p:attrNameLst>
                                          <p:attrName>style.visibility</p:attrName>
                                        </p:attrNameLst>
                                      </p:cBhvr>
                                      <p:to>
                                        <p:strVal val="visible"/>
                                      </p:to>
                                    </p:set>
                                    <p:animEffect transition="in" filter="fade">
                                      <p:cBhvr>
                                        <p:cTn id="53" dur="500"/>
                                        <p:tgtEl>
                                          <p:spTgt spid="51"/>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fade">
                                      <p:cBhvr>
                                        <p:cTn id="58" dur="500"/>
                                        <p:tgtEl>
                                          <p:spTgt spid="5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58"/>
                                        </p:tgtEl>
                                        <p:attrNameLst>
                                          <p:attrName>style.visibility</p:attrName>
                                        </p:attrNameLst>
                                      </p:cBhvr>
                                      <p:to>
                                        <p:strVal val="visible"/>
                                      </p:to>
                                    </p:set>
                                    <p:animEffect transition="in" filter="fade">
                                      <p:cBhvr>
                                        <p:cTn id="63" dur="500"/>
                                        <p:tgtEl>
                                          <p:spTgt spid="58"/>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57"/>
                                        </p:tgtEl>
                                        <p:attrNameLst>
                                          <p:attrName>style.visibility</p:attrName>
                                        </p:attrNameLst>
                                      </p:cBhvr>
                                      <p:to>
                                        <p:strVal val="visible"/>
                                      </p:to>
                                    </p:set>
                                    <p:animEffect transition="in" filter="fade">
                                      <p:cBhvr>
                                        <p:cTn id="67" dur="400"/>
                                        <p:tgtEl>
                                          <p:spTgt spid="57"/>
                                        </p:tgtEl>
                                      </p:cBhvr>
                                    </p:animEffect>
                                  </p:childTnLst>
                                </p:cTn>
                              </p:par>
                            </p:childTnLst>
                          </p:cTn>
                        </p:par>
                        <p:par>
                          <p:cTn id="68" fill="hold">
                            <p:stCondLst>
                              <p:cond delay="900"/>
                            </p:stCondLst>
                            <p:childTnLst>
                              <p:par>
                                <p:cTn id="69" presetID="10" presetClass="entr" presetSubtype="0" fill="hold" nodeType="afterEffect">
                                  <p:stCondLst>
                                    <p:cond delay="200"/>
                                  </p:stCondLst>
                                  <p:childTnLst>
                                    <p:set>
                                      <p:cBhvr>
                                        <p:cTn id="70" dur="1" fill="hold">
                                          <p:stCondLst>
                                            <p:cond delay="0"/>
                                          </p:stCondLst>
                                        </p:cTn>
                                        <p:tgtEl>
                                          <p:spTgt spid="54"/>
                                        </p:tgtEl>
                                        <p:attrNameLst>
                                          <p:attrName>style.visibility</p:attrName>
                                        </p:attrNameLst>
                                      </p:cBhvr>
                                      <p:to>
                                        <p:strVal val="visible"/>
                                      </p:to>
                                    </p:set>
                                    <p:animEffect transition="in" filter="fade">
                                      <p:cBhvr>
                                        <p:cTn id="71" dur="400"/>
                                        <p:tgtEl>
                                          <p:spTgt spid="54"/>
                                        </p:tgtEl>
                                      </p:cBhvr>
                                    </p:animEffect>
                                  </p:childTnLst>
                                </p:cTn>
                              </p:par>
                            </p:childTnLst>
                          </p:cTn>
                        </p:par>
                        <p:par>
                          <p:cTn id="72" fill="hold">
                            <p:stCondLst>
                              <p:cond delay="1500"/>
                            </p:stCondLst>
                            <p:childTnLst>
                              <p:par>
                                <p:cTn id="73" presetID="10" presetClass="entr" presetSubtype="0" fill="hold" grpId="0" nodeType="afterEffect">
                                  <p:stCondLst>
                                    <p:cond delay="300"/>
                                  </p:stCondLst>
                                  <p:childTnLst>
                                    <p:set>
                                      <p:cBhvr>
                                        <p:cTn id="74" dur="1" fill="hold">
                                          <p:stCondLst>
                                            <p:cond delay="0"/>
                                          </p:stCondLst>
                                        </p:cTn>
                                        <p:tgtEl>
                                          <p:spTgt spid="59"/>
                                        </p:tgtEl>
                                        <p:attrNameLst>
                                          <p:attrName>style.visibility</p:attrName>
                                        </p:attrNameLst>
                                      </p:cBhvr>
                                      <p:to>
                                        <p:strVal val="visible"/>
                                      </p:to>
                                    </p:set>
                                    <p:animEffect transition="in" filter="fade">
                                      <p:cBhvr>
                                        <p:cTn id="75" dur="200"/>
                                        <p:tgtEl>
                                          <p:spTgt spid="59"/>
                                        </p:tgtEl>
                                      </p:cBhvr>
                                    </p:animEffect>
                                  </p:childTnLst>
                                </p:cTn>
                              </p:par>
                              <p:par>
                                <p:cTn id="76" presetID="10" presetClass="entr" presetSubtype="0" fill="hold" nodeType="withEffect">
                                  <p:stCondLst>
                                    <p:cond delay="300"/>
                                  </p:stCondLst>
                                  <p:childTnLst>
                                    <p:set>
                                      <p:cBhvr>
                                        <p:cTn id="77" dur="1" fill="hold">
                                          <p:stCondLst>
                                            <p:cond delay="0"/>
                                          </p:stCondLst>
                                        </p:cTn>
                                        <p:tgtEl>
                                          <p:spTgt spid="60"/>
                                        </p:tgtEl>
                                        <p:attrNameLst>
                                          <p:attrName>style.visibility</p:attrName>
                                        </p:attrNameLst>
                                      </p:cBhvr>
                                      <p:to>
                                        <p:strVal val="visible"/>
                                      </p:to>
                                    </p:set>
                                    <p:animEffect transition="in" filter="fade">
                                      <p:cBhvr>
                                        <p:cTn id="78" dur="200"/>
                                        <p:tgtEl>
                                          <p:spTgt spid="60"/>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63"/>
                                        </p:tgtEl>
                                        <p:attrNameLst>
                                          <p:attrName>style.visibility</p:attrName>
                                        </p:attrNameLst>
                                      </p:cBhvr>
                                      <p:to>
                                        <p:strVal val="visible"/>
                                      </p:to>
                                    </p:set>
                                    <p:animEffect transition="in" filter="fade">
                                      <p:cBhvr>
                                        <p:cTn id="83" dur="500"/>
                                        <p:tgtEl>
                                          <p:spTgt spid="63"/>
                                        </p:tgtEl>
                                      </p:cBhvr>
                                    </p:animEffect>
                                  </p:childTnLst>
                                </p:cTn>
                              </p:par>
                            </p:childTnLst>
                          </p:cTn>
                        </p:par>
                        <p:par>
                          <p:cTn id="84" fill="hold">
                            <p:stCondLst>
                              <p:cond delay="500"/>
                            </p:stCondLst>
                            <p:childTnLst>
                              <p:par>
                                <p:cTn id="85" presetID="10" presetClass="entr" presetSubtype="0" fill="hold" grpId="0" nodeType="afterEffect">
                                  <p:stCondLst>
                                    <p:cond delay="0"/>
                                  </p:stCondLst>
                                  <p:childTnLst>
                                    <p:set>
                                      <p:cBhvr>
                                        <p:cTn id="86" dur="1" fill="hold">
                                          <p:stCondLst>
                                            <p:cond delay="0"/>
                                          </p:stCondLst>
                                        </p:cTn>
                                        <p:tgtEl>
                                          <p:spTgt spid="61"/>
                                        </p:tgtEl>
                                        <p:attrNameLst>
                                          <p:attrName>style.visibility</p:attrName>
                                        </p:attrNameLst>
                                      </p:cBhvr>
                                      <p:to>
                                        <p:strVal val="visible"/>
                                      </p:to>
                                    </p:set>
                                    <p:animEffect transition="in" filter="fade">
                                      <p:cBhvr>
                                        <p:cTn id="87" dur="400"/>
                                        <p:tgtEl>
                                          <p:spTgt spid="61"/>
                                        </p:tgtEl>
                                      </p:cBhvr>
                                    </p:animEffect>
                                  </p:childTnLst>
                                </p:cTn>
                              </p:par>
                            </p:childTnLst>
                          </p:cTn>
                        </p:par>
                        <p:par>
                          <p:cTn id="88" fill="hold">
                            <p:stCondLst>
                              <p:cond delay="900"/>
                            </p:stCondLst>
                            <p:childTnLst>
                              <p:par>
                                <p:cTn id="89" presetID="10" presetClass="entr" presetSubtype="0" fill="hold" grpId="0" nodeType="afterEffect">
                                  <p:stCondLst>
                                    <p:cond delay="200"/>
                                  </p:stCondLst>
                                  <p:childTnLst>
                                    <p:set>
                                      <p:cBhvr>
                                        <p:cTn id="90" dur="1" fill="hold">
                                          <p:stCondLst>
                                            <p:cond delay="0"/>
                                          </p:stCondLst>
                                        </p:cTn>
                                        <p:tgtEl>
                                          <p:spTgt spid="62"/>
                                        </p:tgtEl>
                                        <p:attrNameLst>
                                          <p:attrName>style.visibility</p:attrName>
                                        </p:attrNameLst>
                                      </p:cBhvr>
                                      <p:to>
                                        <p:strVal val="visible"/>
                                      </p:to>
                                    </p:set>
                                    <p:animEffect transition="in" filter="fade">
                                      <p:cBhvr>
                                        <p:cTn id="91" dur="400"/>
                                        <p:tgtEl>
                                          <p:spTgt spid="62"/>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65"/>
                                        </p:tgtEl>
                                        <p:attrNameLst>
                                          <p:attrName>style.visibility</p:attrName>
                                        </p:attrNameLst>
                                      </p:cBhvr>
                                      <p:to>
                                        <p:strVal val="visible"/>
                                      </p:to>
                                    </p:set>
                                    <p:animEffect transition="in" filter="fade">
                                      <p:cBhvr>
                                        <p:cTn id="96" dur="500"/>
                                        <p:tgtEl>
                                          <p:spTgt spid="65"/>
                                        </p:tgtEl>
                                      </p:cBhvr>
                                    </p:animEffect>
                                  </p:childTnLst>
                                </p:cTn>
                              </p:par>
                            </p:childTnLst>
                          </p:cTn>
                        </p:par>
                        <p:par>
                          <p:cTn id="97" fill="hold">
                            <p:stCondLst>
                              <p:cond delay="500"/>
                            </p:stCondLst>
                            <p:childTnLst>
                              <p:par>
                                <p:cTn id="98" presetID="10" presetClass="entr" presetSubtype="0" fill="hold" grpId="0" nodeType="afterEffect">
                                  <p:stCondLst>
                                    <p:cond delay="0"/>
                                  </p:stCondLst>
                                  <p:childTnLst>
                                    <p:set>
                                      <p:cBhvr>
                                        <p:cTn id="99" dur="1" fill="hold">
                                          <p:stCondLst>
                                            <p:cond delay="0"/>
                                          </p:stCondLst>
                                        </p:cTn>
                                        <p:tgtEl>
                                          <p:spTgt spid="64"/>
                                        </p:tgtEl>
                                        <p:attrNameLst>
                                          <p:attrName>style.visibility</p:attrName>
                                        </p:attrNameLst>
                                      </p:cBhvr>
                                      <p:to>
                                        <p:strVal val="visible"/>
                                      </p:to>
                                    </p:set>
                                    <p:animEffect transition="in" filter="fade">
                                      <p:cBhvr>
                                        <p:cTn id="100" dur="400"/>
                                        <p:tgtEl>
                                          <p:spTgt spid="64"/>
                                        </p:tgtEl>
                                      </p:cBhvr>
                                    </p:animEffect>
                                  </p:childTnLst>
                                </p:cTn>
                              </p:par>
                            </p:childTnLst>
                          </p:cTn>
                        </p:par>
                        <p:par>
                          <p:cTn id="101" fill="hold">
                            <p:stCondLst>
                              <p:cond delay="900"/>
                            </p:stCondLst>
                            <p:childTnLst>
                              <p:par>
                                <p:cTn id="102" presetID="10" presetClass="entr" presetSubtype="0" fill="hold" grpId="0" nodeType="afterEffect">
                                  <p:stCondLst>
                                    <p:cond delay="0"/>
                                  </p:stCondLst>
                                  <p:childTnLst>
                                    <p:set>
                                      <p:cBhvr>
                                        <p:cTn id="103" dur="1" fill="hold">
                                          <p:stCondLst>
                                            <p:cond delay="0"/>
                                          </p:stCondLst>
                                        </p:cTn>
                                        <p:tgtEl>
                                          <p:spTgt spid="66"/>
                                        </p:tgtEl>
                                        <p:attrNameLst>
                                          <p:attrName>style.visibility</p:attrName>
                                        </p:attrNameLst>
                                      </p:cBhvr>
                                      <p:to>
                                        <p:strVal val="visible"/>
                                      </p:to>
                                    </p:set>
                                    <p:animEffect transition="in" filter="fade">
                                      <p:cBhvr>
                                        <p:cTn id="104" dur="400"/>
                                        <p:tgtEl>
                                          <p:spTgt spid="66"/>
                                        </p:tgtEl>
                                      </p:cBhvr>
                                    </p:animEffect>
                                  </p:childTnLst>
                                </p:cTn>
                              </p:par>
                            </p:childTnLst>
                          </p:cTn>
                        </p:par>
                        <p:par>
                          <p:cTn id="105" fill="hold">
                            <p:stCondLst>
                              <p:cond delay="1300"/>
                            </p:stCondLst>
                            <p:childTnLst>
                              <p:par>
                                <p:cTn id="106" presetID="10" presetClass="entr" presetSubtype="0" fill="hold" grpId="0" nodeType="afterEffect">
                                  <p:stCondLst>
                                    <p:cond delay="0"/>
                                  </p:stCondLst>
                                  <p:childTnLst>
                                    <p:set>
                                      <p:cBhvr>
                                        <p:cTn id="107" dur="1" fill="hold">
                                          <p:stCondLst>
                                            <p:cond delay="0"/>
                                          </p:stCondLst>
                                        </p:cTn>
                                        <p:tgtEl>
                                          <p:spTgt spid="67"/>
                                        </p:tgtEl>
                                        <p:attrNameLst>
                                          <p:attrName>style.visibility</p:attrName>
                                        </p:attrNameLst>
                                      </p:cBhvr>
                                      <p:to>
                                        <p:strVal val="visible"/>
                                      </p:to>
                                    </p:set>
                                    <p:animEffect transition="in" filter="fade">
                                      <p:cBhvr>
                                        <p:cTn id="108" dur="400"/>
                                        <p:tgtEl>
                                          <p:spTgt spid="67"/>
                                        </p:tgtEl>
                                      </p:cBhvr>
                                    </p:animEffect>
                                  </p:childTnLst>
                                </p:cTn>
                              </p:par>
                            </p:childTnLst>
                          </p:cTn>
                        </p:par>
                        <p:par>
                          <p:cTn id="109" fill="hold">
                            <p:stCondLst>
                              <p:cond delay="1700"/>
                            </p:stCondLst>
                            <p:childTnLst>
                              <p:par>
                                <p:cTn id="110" presetID="10" presetClass="entr" presetSubtype="0" fill="hold" grpId="0" nodeType="afterEffect">
                                  <p:stCondLst>
                                    <p:cond delay="0"/>
                                  </p:stCondLst>
                                  <p:childTnLst>
                                    <p:set>
                                      <p:cBhvr>
                                        <p:cTn id="111" dur="1" fill="hold">
                                          <p:stCondLst>
                                            <p:cond delay="0"/>
                                          </p:stCondLst>
                                        </p:cTn>
                                        <p:tgtEl>
                                          <p:spTgt spid="68"/>
                                        </p:tgtEl>
                                        <p:attrNameLst>
                                          <p:attrName>style.visibility</p:attrName>
                                        </p:attrNameLst>
                                      </p:cBhvr>
                                      <p:to>
                                        <p:strVal val="visible"/>
                                      </p:to>
                                    </p:set>
                                    <p:animEffect transition="in" filter="fade">
                                      <p:cBhvr>
                                        <p:cTn id="112" dur="400"/>
                                        <p:tgtEl>
                                          <p:spTgt spid="68"/>
                                        </p:tgtEl>
                                      </p:cBhvr>
                                    </p:animEffect>
                                  </p:childTnLst>
                                </p:cTn>
                              </p:par>
                            </p:childTnLst>
                          </p:cTn>
                        </p:par>
                        <p:par>
                          <p:cTn id="113" fill="hold">
                            <p:stCondLst>
                              <p:cond delay="2100"/>
                            </p:stCondLst>
                            <p:childTnLst>
                              <p:par>
                                <p:cTn id="114" presetID="10" presetClass="entr" presetSubtype="0" fill="hold" grpId="0" nodeType="afterEffect">
                                  <p:stCondLst>
                                    <p:cond delay="0"/>
                                  </p:stCondLst>
                                  <p:childTnLst>
                                    <p:set>
                                      <p:cBhvr>
                                        <p:cTn id="115" dur="1" fill="hold">
                                          <p:stCondLst>
                                            <p:cond delay="0"/>
                                          </p:stCondLst>
                                        </p:cTn>
                                        <p:tgtEl>
                                          <p:spTgt spid="69"/>
                                        </p:tgtEl>
                                        <p:attrNameLst>
                                          <p:attrName>style.visibility</p:attrName>
                                        </p:attrNameLst>
                                      </p:cBhvr>
                                      <p:to>
                                        <p:strVal val="visible"/>
                                      </p:to>
                                    </p:set>
                                    <p:animEffect transition="in" filter="fade">
                                      <p:cBhvr>
                                        <p:cTn id="116" dur="400"/>
                                        <p:tgtEl>
                                          <p:spTgt spid="69"/>
                                        </p:tgtEl>
                                      </p:cBhvr>
                                    </p:animEffect>
                                  </p:childTnLst>
                                </p:cTn>
                              </p:par>
                            </p:childTnLst>
                          </p:cTn>
                        </p:par>
                        <p:par>
                          <p:cTn id="117" fill="hold">
                            <p:stCondLst>
                              <p:cond delay="2500"/>
                            </p:stCondLst>
                            <p:childTnLst>
                              <p:par>
                                <p:cTn id="118" presetID="10" presetClass="entr" presetSubtype="0" fill="hold" grpId="0" nodeType="afterEffect">
                                  <p:stCondLst>
                                    <p:cond delay="0"/>
                                  </p:stCondLst>
                                  <p:childTnLst>
                                    <p:set>
                                      <p:cBhvr>
                                        <p:cTn id="119" dur="1" fill="hold">
                                          <p:stCondLst>
                                            <p:cond delay="0"/>
                                          </p:stCondLst>
                                        </p:cTn>
                                        <p:tgtEl>
                                          <p:spTgt spid="70"/>
                                        </p:tgtEl>
                                        <p:attrNameLst>
                                          <p:attrName>style.visibility</p:attrName>
                                        </p:attrNameLst>
                                      </p:cBhvr>
                                      <p:to>
                                        <p:strVal val="visible"/>
                                      </p:to>
                                    </p:set>
                                    <p:animEffect transition="in" filter="fade">
                                      <p:cBhvr>
                                        <p:cTn id="120" dur="400"/>
                                        <p:tgtEl>
                                          <p:spTgt spid="70"/>
                                        </p:tgtEl>
                                      </p:cBhvr>
                                    </p:animEffect>
                                  </p:childTnLst>
                                </p:cTn>
                              </p:par>
                            </p:childTnLst>
                          </p:cTn>
                        </p:par>
                        <p:par>
                          <p:cTn id="121" fill="hold">
                            <p:stCondLst>
                              <p:cond delay="2900"/>
                            </p:stCondLst>
                            <p:childTnLst>
                              <p:par>
                                <p:cTn id="122" presetID="10" presetClass="entr" presetSubtype="0" fill="hold" grpId="0" nodeType="afterEffect">
                                  <p:stCondLst>
                                    <p:cond delay="200"/>
                                  </p:stCondLst>
                                  <p:childTnLst>
                                    <p:set>
                                      <p:cBhvr>
                                        <p:cTn id="123" dur="1" fill="hold">
                                          <p:stCondLst>
                                            <p:cond delay="0"/>
                                          </p:stCondLst>
                                        </p:cTn>
                                        <p:tgtEl>
                                          <p:spTgt spid="72"/>
                                        </p:tgtEl>
                                        <p:attrNameLst>
                                          <p:attrName>style.visibility</p:attrName>
                                        </p:attrNameLst>
                                      </p:cBhvr>
                                      <p:to>
                                        <p:strVal val="visible"/>
                                      </p:to>
                                    </p:set>
                                    <p:animEffect transition="in" filter="fade">
                                      <p:cBhvr>
                                        <p:cTn id="124" dur="200"/>
                                        <p:tgtEl>
                                          <p:spTgt spid="72"/>
                                        </p:tgtEl>
                                      </p:cBhvr>
                                    </p:animEffect>
                                  </p:childTnLst>
                                </p:cTn>
                              </p:par>
                              <p:par>
                                <p:cTn id="125" presetID="10" presetClass="entr" presetSubtype="0" fill="hold" nodeType="withEffect">
                                  <p:stCondLst>
                                    <p:cond delay="0"/>
                                  </p:stCondLst>
                                  <p:childTnLst>
                                    <p:set>
                                      <p:cBhvr>
                                        <p:cTn id="126" dur="1" fill="hold">
                                          <p:stCondLst>
                                            <p:cond delay="0"/>
                                          </p:stCondLst>
                                        </p:cTn>
                                        <p:tgtEl>
                                          <p:spTgt spid="71"/>
                                        </p:tgtEl>
                                        <p:attrNameLst>
                                          <p:attrName>style.visibility</p:attrName>
                                        </p:attrNameLst>
                                      </p:cBhvr>
                                      <p:to>
                                        <p:strVal val="visible"/>
                                      </p:to>
                                    </p:set>
                                    <p:animEffect transition="in" filter="fade">
                                      <p:cBhvr>
                                        <p:cTn id="127" dur="200"/>
                                        <p:tgtEl>
                                          <p:spTgt spid="71"/>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grpId="0" nodeType="clickEffect">
                                  <p:stCondLst>
                                    <p:cond delay="0"/>
                                  </p:stCondLst>
                                  <p:childTnLst>
                                    <p:set>
                                      <p:cBhvr>
                                        <p:cTn id="131" dur="1" fill="hold">
                                          <p:stCondLst>
                                            <p:cond delay="0"/>
                                          </p:stCondLst>
                                        </p:cTn>
                                        <p:tgtEl>
                                          <p:spTgt spid="73"/>
                                        </p:tgtEl>
                                        <p:attrNameLst>
                                          <p:attrName>style.visibility</p:attrName>
                                        </p:attrNameLst>
                                      </p:cBhvr>
                                      <p:to>
                                        <p:strVal val="visible"/>
                                      </p:to>
                                    </p:set>
                                    <p:animEffect transition="in" filter="fade">
                                      <p:cBhvr>
                                        <p:cTn id="132" dur="500"/>
                                        <p:tgtEl>
                                          <p:spTgt spid="73"/>
                                        </p:tgtEl>
                                      </p:cBhvr>
                                    </p:animEffect>
                                  </p:childTnLst>
                                </p:cTn>
                              </p:par>
                              <p:par>
                                <p:cTn id="133" presetID="16" presetClass="entr" presetSubtype="42" fill="hold" nodeType="withEffect">
                                  <p:stCondLst>
                                    <p:cond delay="0"/>
                                  </p:stCondLst>
                                  <p:childTnLst>
                                    <p:set>
                                      <p:cBhvr>
                                        <p:cTn id="134" dur="1" fill="hold">
                                          <p:stCondLst>
                                            <p:cond delay="0"/>
                                          </p:stCondLst>
                                        </p:cTn>
                                        <p:tgtEl>
                                          <p:spTgt spid="77"/>
                                        </p:tgtEl>
                                        <p:attrNameLst>
                                          <p:attrName>style.visibility</p:attrName>
                                        </p:attrNameLst>
                                      </p:cBhvr>
                                      <p:to>
                                        <p:strVal val="visible"/>
                                      </p:to>
                                    </p:set>
                                    <p:animEffect transition="in" filter="barn(outHorizontal)">
                                      <p:cBhvr>
                                        <p:cTn id="135" dur="500"/>
                                        <p:tgtEl>
                                          <p:spTgt spid="77"/>
                                        </p:tgtEl>
                                      </p:cBhvr>
                                    </p:animEffect>
                                  </p:childTnLst>
                                </p:cTn>
                              </p:par>
                            </p:childTnLst>
                          </p:cTn>
                        </p:par>
                        <p:par>
                          <p:cTn id="136" fill="hold">
                            <p:stCondLst>
                              <p:cond delay="500"/>
                            </p:stCondLst>
                            <p:childTnLst>
                              <p:par>
                                <p:cTn id="137" presetID="10" presetClass="entr" presetSubtype="0" fill="hold" grpId="0" nodeType="afterEffect">
                                  <p:stCondLst>
                                    <p:cond delay="0"/>
                                  </p:stCondLst>
                                  <p:childTnLst>
                                    <p:set>
                                      <p:cBhvr>
                                        <p:cTn id="138" dur="1" fill="hold">
                                          <p:stCondLst>
                                            <p:cond delay="0"/>
                                          </p:stCondLst>
                                        </p:cTn>
                                        <p:tgtEl>
                                          <p:spTgt spid="74"/>
                                        </p:tgtEl>
                                        <p:attrNameLst>
                                          <p:attrName>style.visibility</p:attrName>
                                        </p:attrNameLst>
                                      </p:cBhvr>
                                      <p:to>
                                        <p:strVal val="visible"/>
                                      </p:to>
                                    </p:set>
                                    <p:animEffect transition="in" filter="fade">
                                      <p:cBhvr>
                                        <p:cTn id="139" dur="500"/>
                                        <p:tgtEl>
                                          <p:spTgt spid="74"/>
                                        </p:tgtEl>
                                      </p:cBhvr>
                                    </p:animEffect>
                                  </p:childTnLst>
                                </p:cTn>
                              </p:par>
                            </p:childTnLst>
                          </p:cTn>
                        </p:par>
                        <p:par>
                          <p:cTn id="140" fill="hold">
                            <p:stCondLst>
                              <p:cond delay="1000"/>
                            </p:stCondLst>
                            <p:childTnLst>
                              <p:par>
                                <p:cTn id="141" presetID="10" presetClass="entr" presetSubtype="0" fill="hold" grpId="0" nodeType="afterEffect">
                                  <p:stCondLst>
                                    <p:cond delay="200"/>
                                  </p:stCondLst>
                                  <p:childTnLst>
                                    <p:set>
                                      <p:cBhvr>
                                        <p:cTn id="142" dur="1" fill="hold">
                                          <p:stCondLst>
                                            <p:cond delay="0"/>
                                          </p:stCondLst>
                                        </p:cTn>
                                        <p:tgtEl>
                                          <p:spTgt spid="76"/>
                                        </p:tgtEl>
                                        <p:attrNameLst>
                                          <p:attrName>style.visibility</p:attrName>
                                        </p:attrNameLst>
                                      </p:cBhvr>
                                      <p:to>
                                        <p:strVal val="visible"/>
                                      </p:to>
                                    </p:set>
                                    <p:animEffect transition="in" filter="fade">
                                      <p:cBhvr>
                                        <p:cTn id="143" dur="200"/>
                                        <p:tgtEl>
                                          <p:spTgt spid="76"/>
                                        </p:tgtEl>
                                      </p:cBhvr>
                                    </p:animEffect>
                                  </p:childTnLst>
                                </p:cTn>
                              </p:par>
                              <p:par>
                                <p:cTn id="144" presetID="10" presetClass="entr" presetSubtype="0" fill="hold" nodeType="withEffect">
                                  <p:stCondLst>
                                    <p:cond delay="0"/>
                                  </p:stCondLst>
                                  <p:childTnLst>
                                    <p:set>
                                      <p:cBhvr>
                                        <p:cTn id="145" dur="1" fill="hold">
                                          <p:stCondLst>
                                            <p:cond delay="0"/>
                                          </p:stCondLst>
                                        </p:cTn>
                                        <p:tgtEl>
                                          <p:spTgt spid="75"/>
                                        </p:tgtEl>
                                        <p:attrNameLst>
                                          <p:attrName>style.visibility</p:attrName>
                                        </p:attrNameLst>
                                      </p:cBhvr>
                                      <p:to>
                                        <p:strVal val="visible"/>
                                      </p:to>
                                    </p:set>
                                    <p:animEffect transition="in" filter="fade">
                                      <p:cBhvr>
                                        <p:cTn id="146" dur="200"/>
                                        <p:tgtEl>
                                          <p:spTgt spid="75"/>
                                        </p:tgtEl>
                                      </p:cBhvr>
                                    </p:animEffect>
                                  </p:childTnLst>
                                </p:cTn>
                              </p:par>
                            </p:childTnLst>
                          </p:cTn>
                        </p:par>
                      </p:childTnLst>
                    </p:cTn>
                  </p:par>
                  <p:par>
                    <p:cTn id="147" fill="hold">
                      <p:stCondLst>
                        <p:cond delay="indefinite"/>
                      </p:stCondLst>
                      <p:childTnLst>
                        <p:par>
                          <p:cTn id="148" fill="hold">
                            <p:stCondLst>
                              <p:cond delay="0"/>
                            </p:stCondLst>
                            <p:childTnLst>
                              <p:par>
                                <p:cTn id="149" presetID="10" presetClass="entr" presetSubtype="0" fill="hold" grpId="0" nodeType="clickEffect">
                                  <p:stCondLst>
                                    <p:cond delay="0"/>
                                  </p:stCondLst>
                                  <p:childTnLst>
                                    <p:set>
                                      <p:cBhvr>
                                        <p:cTn id="150" dur="1" fill="hold">
                                          <p:stCondLst>
                                            <p:cond delay="0"/>
                                          </p:stCondLst>
                                        </p:cTn>
                                        <p:tgtEl>
                                          <p:spTgt spid="78"/>
                                        </p:tgtEl>
                                        <p:attrNameLst>
                                          <p:attrName>style.visibility</p:attrName>
                                        </p:attrNameLst>
                                      </p:cBhvr>
                                      <p:to>
                                        <p:strVal val="visible"/>
                                      </p:to>
                                    </p:set>
                                    <p:animEffect transition="in" filter="fade">
                                      <p:cBhvr>
                                        <p:cTn id="151" dur="500"/>
                                        <p:tgtEl>
                                          <p:spTgt spid="78"/>
                                        </p:tgtEl>
                                      </p:cBhvr>
                                    </p:animEffect>
                                  </p:childTnLst>
                                </p:cTn>
                              </p:par>
                            </p:childTnLst>
                          </p:cTn>
                        </p:par>
                        <p:par>
                          <p:cTn id="152" fill="hold">
                            <p:stCondLst>
                              <p:cond delay="500"/>
                            </p:stCondLst>
                            <p:childTnLst>
                              <p:par>
                                <p:cTn id="153" presetID="10" presetClass="entr" presetSubtype="0" fill="hold" grpId="0" nodeType="afterEffect">
                                  <p:stCondLst>
                                    <p:cond delay="500"/>
                                  </p:stCondLst>
                                  <p:childTnLst>
                                    <p:set>
                                      <p:cBhvr>
                                        <p:cTn id="154" dur="1" fill="hold">
                                          <p:stCondLst>
                                            <p:cond delay="0"/>
                                          </p:stCondLst>
                                        </p:cTn>
                                        <p:tgtEl>
                                          <p:spTgt spid="79"/>
                                        </p:tgtEl>
                                        <p:attrNameLst>
                                          <p:attrName>style.visibility</p:attrName>
                                        </p:attrNameLst>
                                      </p:cBhvr>
                                      <p:to>
                                        <p:strVal val="visible"/>
                                      </p:to>
                                    </p:set>
                                    <p:animEffect transition="in" filter="fade">
                                      <p:cBhvr>
                                        <p:cTn id="155" dur="200"/>
                                        <p:tgtEl>
                                          <p:spTgt spid="79"/>
                                        </p:tgtEl>
                                      </p:cBhvr>
                                    </p:animEffect>
                                  </p:childTnLst>
                                </p:cTn>
                              </p:par>
                              <p:par>
                                <p:cTn id="156" presetID="10" presetClass="entr" presetSubtype="0" fill="hold" nodeType="withEffect">
                                  <p:stCondLst>
                                    <p:cond delay="500"/>
                                  </p:stCondLst>
                                  <p:childTnLst>
                                    <p:set>
                                      <p:cBhvr>
                                        <p:cTn id="157" dur="1" fill="hold">
                                          <p:stCondLst>
                                            <p:cond delay="0"/>
                                          </p:stCondLst>
                                        </p:cTn>
                                        <p:tgtEl>
                                          <p:spTgt spid="80"/>
                                        </p:tgtEl>
                                        <p:attrNameLst>
                                          <p:attrName>style.visibility</p:attrName>
                                        </p:attrNameLst>
                                      </p:cBhvr>
                                      <p:to>
                                        <p:strVal val="visible"/>
                                      </p:to>
                                    </p:set>
                                    <p:animEffect transition="in" filter="fade">
                                      <p:cBhvr>
                                        <p:cTn id="158" dur="200"/>
                                        <p:tgtEl>
                                          <p:spTgt spid="80"/>
                                        </p:tgtEl>
                                      </p:cBhvr>
                                    </p:animEffect>
                                  </p:childTnLst>
                                </p:cTn>
                              </p:par>
                            </p:childTnLst>
                          </p:cTn>
                        </p:par>
                      </p:childTnLst>
                    </p:cTn>
                  </p:par>
                  <p:par>
                    <p:cTn id="159" fill="hold">
                      <p:stCondLst>
                        <p:cond delay="indefinite"/>
                      </p:stCondLst>
                      <p:childTnLst>
                        <p:par>
                          <p:cTn id="160" fill="hold">
                            <p:stCondLst>
                              <p:cond delay="0"/>
                            </p:stCondLst>
                            <p:childTnLst>
                              <p:par>
                                <p:cTn id="161" presetID="10" presetClass="entr" presetSubtype="0" fill="hold" grpId="0" nodeType="clickEffect">
                                  <p:stCondLst>
                                    <p:cond delay="0"/>
                                  </p:stCondLst>
                                  <p:childTnLst>
                                    <p:set>
                                      <p:cBhvr>
                                        <p:cTn id="162" dur="1" fill="hold">
                                          <p:stCondLst>
                                            <p:cond delay="0"/>
                                          </p:stCondLst>
                                        </p:cTn>
                                        <p:tgtEl>
                                          <p:spTgt spid="83"/>
                                        </p:tgtEl>
                                        <p:attrNameLst>
                                          <p:attrName>style.visibility</p:attrName>
                                        </p:attrNameLst>
                                      </p:cBhvr>
                                      <p:to>
                                        <p:strVal val="visible"/>
                                      </p:to>
                                    </p:set>
                                    <p:animEffect transition="in" filter="fade">
                                      <p:cBhvr>
                                        <p:cTn id="163" dur="200"/>
                                        <p:tgtEl>
                                          <p:spTgt spid="83"/>
                                        </p:tgtEl>
                                      </p:cBhvr>
                                    </p:animEffect>
                                  </p:childTnLst>
                                </p:cTn>
                              </p:par>
                            </p:childTnLst>
                          </p:cTn>
                        </p:par>
                        <p:par>
                          <p:cTn id="164" fill="hold">
                            <p:stCondLst>
                              <p:cond delay="200"/>
                            </p:stCondLst>
                            <p:childTnLst>
                              <p:par>
                                <p:cTn id="165" presetID="10" presetClass="entr" presetSubtype="0" fill="hold" grpId="0" nodeType="afterEffect">
                                  <p:stCondLst>
                                    <p:cond delay="200"/>
                                  </p:stCondLst>
                                  <p:childTnLst>
                                    <p:set>
                                      <p:cBhvr>
                                        <p:cTn id="166" dur="1" fill="hold">
                                          <p:stCondLst>
                                            <p:cond delay="0"/>
                                          </p:stCondLst>
                                        </p:cTn>
                                        <p:tgtEl>
                                          <p:spTgt spid="82"/>
                                        </p:tgtEl>
                                        <p:attrNameLst>
                                          <p:attrName>style.visibility</p:attrName>
                                        </p:attrNameLst>
                                      </p:cBhvr>
                                      <p:to>
                                        <p:strVal val="visible"/>
                                      </p:to>
                                    </p:set>
                                    <p:animEffect transition="in" filter="fade">
                                      <p:cBhvr>
                                        <p:cTn id="167" dur="200"/>
                                        <p:tgtEl>
                                          <p:spTgt spid="82"/>
                                        </p:tgtEl>
                                      </p:cBhvr>
                                    </p:animEffect>
                                  </p:childTnLst>
                                </p:cTn>
                              </p:par>
                            </p:childTnLst>
                          </p:cTn>
                        </p:par>
                        <p:par>
                          <p:cTn id="168" fill="hold">
                            <p:stCondLst>
                              <p:cond delay="600"/>
                            </p:stCondLst>
                            <p:childTnLst>
                              <p:par>
                                <p:cTn id="169" presetID="10" presetClass="entr" presetSubtype="0" fill="hold" grpId="0" nodeType="afterEffect">
                                  <p:stCondLst>
                                    <p:cond delay="200"/>
                                  </p:stCondLst>
                                  <p:childTnLst>
                                    <p:set>
                                      <p:cBhvr>
                                        <p:cTn id="170" dur="1" fill="hold">
                                          <p:stCondLst>
                                            <p:cond delay="0"/>
                                          </p:stCondLst>
                                        </p:cTn>
                                        <p:tgtEl>
                                          <p:spTgt spid="84"/>
                                        </p:tgtEl>
                                        <p:attrNameLst>
                                          <p:attrName>style.visibility</p:attrName>
                                        </p:attrNameLst>
                                      </p:cBhvr>
                                      <p:to>
                                        <p:strVal val="visible"/>
                                      </p:to>
                                    </p:set>
                                    <p:animEffect transition="in" filter="fade">
                                      <p:cBhvr>
                                        <p:cTn id="171" dur="200"/>
                                        <p:tgtEl>
                                          <p:spTgt spid="84"/>
                                        </p:tgtEl>
                                      </p:cBhvr>
                                    </p:animEffect>
                                  </p:childTnLst>
                                </p:cTn>
                              </p:par>
                            </p:childTnLst>
                          </p:cTn>
                        </p:par>
                        <p:par>
                          <p:cTn id="172" fill="hold">
                            <p:stCondLst>
                              <p:cond delay="1000"/>
                            </p:stCondLst>
                            <p:childTnLst>
                              <p:par>
                                <p:cTn id="173" presetID="10" presetClass="entr" presetSubtype="0" fill="hold" grpId="0" nodeType="afterEffect">
                                  <p:stCondLst>
                                    <p:cond delay="200"/>
                                  </p:stCondLst>
                                  <p:childTnLst>
                                    <p:set>
                                      <p:cBhvr>
                                        <p:cTn id="174" dur="1" fill="hold">
                                          <p:stCondLst>
                                            <p:cond delay="0"/>
                                          </p:stCondLst>
                                        </p:cTn>
                                        <p:tgtEl>
                                          <p:spTgt spid="81"/>
                                        </p:tgtEl>
                                        <p:attrNameLst>
                                          <p:attrName>style.visibility</p:attrName>
                                        </p:attrNameLst>
                                      </p:cBhvr>
                                      <p:to>
                                        <p:strVal val="visible"/>
                                      </p:to>
                                    </p:set>
                                    <p:animEffect transition="in" filter="fade">
                                      <p:cBhvr>
                                        <p:cTn id="175" dur="2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45" grpId="0" animBg="1"/>
      <p:bldP spid="46" grpId="0" animBg="1"/>
      <p:bldP spid="47" grpId="0" animBg="1"/>
      <p:bldP spid="48" grpId="0" animBg="1"/>
      <p:bldP spid="49" grpId="0" animBg="1"/>
      <p:bldP spid="50" grpId="0" animBg="1"/>
      <p:bldP spid="53" grpId="0" animBg="1"/>
      <p:bldP spid="57" grpId="0" animBg="1"/>
      <p:bldP spid="58" grpId="0"/>
      <p:bldP spid="59" grpId="0" animBg="1"/>
      <p:bldP spid="61" grpId="0" animBg="1"/>
      <p:bldP spid="62" grpId="0" animBg="1"/>
      <p:bldP spid="63" grpId="0"/>
      <p:bldP spid="64" grpId="0" animBg="1"/>
      <p:bldP spid="65" grpId="0"/>
      <p:bldP spid="66" grpId="0" animBg="1"/>
      <p:bldP spid="67" grpId="0" animBg="1"/>
      <p:bldP spid="68" grpId="0" animBg="1"/>
      <p:bldP spid="69" grpId="0" animBg="1"/>
      <p:bldP spid="70" grpId="0" animBg="1"/>
      <p:bldP spid="72" grpId="0" animBg="1"/>
      <p:bldP spid="73" grpId="0" animBg="1"/>
      <p:bldP spid="74" grpId="0"/>
      <p:bldP spid="76" grpId="0" animBg="1"/>
      <p:bldP spid="78" grpId="0"/>
      <p:bldP spid="79" grpId="0" animBg="1"/>
      <p:bldP spid="81" grpId="0" animBg="1"/>
      <p:bldP spid="82" grpId="0" animBg="1"/>
      <p:bldP spid="83" grpId="0" animBg="1"/>
      <p:bldP spid="8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AB8106B-0502-4AB8-A557-CEAE8D056E1D}"/>
              </a:ext>
            </a:extLst>
          </p:cNvPr>
          <p:cNvSpPr>
            <a:spLocks noGrp="1"/>
          </p:cNvSpPr>
          <p:nvPr>
            <p:ph type="title"/>
          </p:nvPr>
        </p:nvSpPr>
        <p:spPr>
          <a:xfrm>
            <a:off x="426427" y="223038"/>
            <a:ext cx="9105868" cy="757914"/>
          </a:xfrm>
        </p:spPr>
        <p:txBody>
          <a:bodyPr/>
          <a:lstStyle/>
          <a:p>
            <a:r>
              <a:rPr lang="en-US"/>
              <a:t>Transform with Synapse SQL Serverless</a:t>
            </a:r>
          </a:p>
        </p:txBody>
      </p:sp>
      <p:sp>
        <p:nvSpPr>
          <p:cNvPr id="4" name="Text Placeholder 3">
            <a:extLst>
              <a:ext uri="{FF2B5EF4-FFF2-40B4-BE49-F238E27FC236}">
                <a16:creationId xmlns:a16="http://schemas.microsoft.com/office/drawing/2014/main" id="{2E06A59A-ED8B-4DCD-AD0F-224D76FC03D1}"/>
              </a:ext>
            </a:extLst>
          </p:cNvPr>
          <p:cNvSpPr>
            <a:spLocks noGrp="1"/>
          </p:cNvSpPr>
          <p:nvPr>
            <p:ph type="body" sz="quarter" idx="11"/>
          </p:nvPr>
        </p:nvSpPr>
        <p:spPr>
          <a:xfrm>
            <a:off x="427231" y="1050535"/>
            <a:ext cx="3604739" cy="5504722"/>
          </a:xfrm>
        </p:spPr>
        <p:txBody>
          <a:bodyPr/>
          <a:lstStyle/>
          <a:p>
            <a:pPr>
              <a:lnSpc>
                <a:spcPct val="110000"/>
              </a:lnSpc>
              <a:spcAft>
                <a:spcPts val="600"/>
              </a:spcAft>
            </a:pPr>
            <a:r>
              <a:rPr lang="en-US" sz="1961" dirty="0">
                <a:solidFill>
                  <a:schemeClr val="tx2"/>
                </a:solidFill>
                <a:latin typeface="+mj-lt"/>
              </a:rPr>
              <a:t>Overview</a:t>
            </a:r>
            <a:endParaRPr lang="en-US" sz="1800" dirty="0">
              <a:solidFill>
                <a:schemeClr val="tx2"/>
              </a:solidFill>
              <a:latin typeface="+mj-lt"/>
            </a:endParaRPr>
          </a:p>
          <a:p>
            <a:pPr marL="0" lvl="1">
              <a:lnSpc>
                <a:spcPct val="110000"/>
              </a:lnSpc>
              <a:spcBef>
                <a:spcPts val="0"/>
              </a:spcBef>
              <a:spcAft>
                <a:spcPts val="600"/>
              </a:spcAft>
            </a:pPr>
            <a:r>
              <a:rPr lang="en-US" sz="1765" dirty="0"/>
              <a:t>An interactive query service that provides T-SQL queries over high scale data in Azure Storage.</a:t>
            </a:r>
          </a:p>
          <a:p>
            <a:pPr>
              <a:lnSpc>
                <a:spcPct val="110000"/>
              </a:lnSpc>
              <a:spcAft>
                <a:spcPts val="600"/>
              </a:spcAft>
            </a:pPr>
            <a:endParaRPr lang="en-US" sz="1961" dirty="0">
              <a:solidFill>
                <a:schemeClr val="tx2"/>
              </a:solidFill>
              <a:latin typeface="+mj-lt"/>
            </a:endParaRPr>
          </a:p>
          <a:p>
            <a:pPr>
              <a:lnSpc>
                <a:spcPct val="110000"/>
              </a:lnSpc>
              <a:spcAft>
                <a:spcPts val="600"/>
              </a:spcAft>
            </a:pPr>
            <a:r>
              <a:rPr lang="en-US" sz="1961" dirty="0">
                <a:solidFill>
                  <a:schemeClr val="tx2"/>
                </a:solidFill>
                <a:latin typeface="+mj-lt"/>
              </a:rPr>
              <a:t>Benefits</a:t>
            </a:r>
            <a:endParaRPr lang="en-US" sz="1800" dirty="0">
              <a:solidFill>
                <a:schemeClr val="tx2"/>
              </a:solidFill>
              <a:latin typeface="+mj-lt"/>
            </a:endParaRPr>
          </a:p>
          <a:p>
            <a:pPr marL="280121" lvl="1" indent="-280121">
              <a:lnSpc>
                <a:spcPct val="110000"/>
              </a:lnSpc>
              <a:spcBef>
                <a:spcPts val="0"/>
              </a:spcBef>
              <a:spcAft>
                <a:spcPts val="600"/>
              </a:spcAft>
              <a:buFont typeface="Arial" panose="020B0604020202020204" pitchFamily="34" charset="0"/>
              <a:buChar char="•"/>
            </a:pPr>
            <a:r>
              <a:rPr lang="en-US" sz="1600" dirty="0"/>
              <a:t>Pay-per-query with serverless model</a:t>
            </a:r>
          </a:p>
          <a:p>
            <a:pPr marL="280121" lvl="1" indent="-280121">
              <a:lnSpc>
                <a:spcPct val="110000"/>
              </a:lnSpc>
              <a:spcBef>
                <a:spcPts val="0"/>
              </a:spcBef>
              <a:spcAft>
                <a:spcPts val="600"/>
              </a:spcAft>
              <a:buFont typeface="Arial" panose="020B0604020202020204" pitchFamily="34" charset="0"/>
              <a:buChar char="•"/>
            </a:pPr>
            <a:r>
              <a:rPr lang="en-US" sz="1600" dirty="0"/>
              <a:t>Query data in-place on the data lake with T-SQL (no ETL)</a:t>
            </a:r>
          </a:p>
          <a:p>
            <a:pPr marL="280121" lvl="1" indent="-280121">
              <a:lnSpc>
                <a:spcPct val="110000"/>
              </a:lnSpc>
              <a:spcBef>
                <a:spcPts val="0"/>
              </a:spcBef>
              <a:spcAft>
                <a:spcPts val="600"/>
              </a:spcAft>
              <a:buFont typeface="Arial" panose="020B0604020202020204" pitchFamily="34" charset="0"/>
              <a:buChar char="•"/>
            </a:pPr>
            <a:r>
              <a:rPr lang="en-US" sz="1600" dirty="0"/>
              <a:t>Supports various file formats (Parquet, CSV, JSON)</a:t>
            </a:r>
          </a:p>
          <a:p>
            <a:pPr marL="280121" lvl="1" indent="-280121">
              <a:lnSpc>
                <a:spcPct val="110000"/>
              </a:lnSpc>
              <a:spcBef>
                <a:spcPts val="0"/>
              </a:spcBef>
              <a:spcAft>
                <a:spcPts val="600"/>
              </a:spcAft>
              <a:buFont typeface="Arial" panose="020B0604020202020204" pitchFamily="34" charset="0"/>
              <a:buChar char="•"/>
            </a:pPr>
            <a:r>
              <a:rPr lang="en-US" sz="1600" dirty="0"/>
              <a:t>Integrates with Databricks, HDInsight, </a:t>
            </a:r>
            <a:r>
              <a:rPr lang="en-US" sz="1600" dirty="0" err="1"/>
              <a:t>PowerBI</a:t>
            </a:r>
            <a:r>
              <a:rPr lang="en-US" sz="1600" dirty="0"/>
              <a:t>, and the shared Synapse </a:t>
            </a:r>
            <a:r>
              <a:rPr lang="en-US" sz="1600" dirty="0" err="1"/>
              <a:t>metastore</a:t>
            </a:r>
            <a:endParaRPr lang="en-US" sz="1600" dirty="0"/>
          </a:p>
          <a:p>
            <a:endParaRPr lang="en-US" dirty="0"/>
          </a:p>
        </p:txBody>
      </p:sp>
      <p:grpSp>
        <p:nvGrpSpPr>
          <p:cNvPr id="40" name="Group 39">
            <a:extLst>
              <a:ext uri="{FF2B5EF4-FFF2-40B4-BE49-F238E27FC236}">
                <a16:creationId xmlns:a16="http://schemas.microsoft.com/office/drawing/2014/main" id="{717D6EDA-7FA1-4802-B0BE-E06D5AEEA12C}"/>
              </a:ext>
            </a:extLst>
          </p:cNvPr>
          <p:cNvGrpSpPr/>
          <p:nvPr/>
        </p:nvGrpSpPr>
        <p:grpSpPr>
          <a:xfrm>
            <a:off x="3850125" y="1982840"/>
            <a:ext cx="8220627" cy="3288877"/>
            <a:chOff x="5665509" y="2106139"/>
            <a:chExt cx="6170620" cy="2468718"/>
          </a:xfrm>
        </p:grpSpPr>
        <p:sp>
          <p:nvSpPr>
            <p:cNvPr id="7" name="Rectangle 6">
              <a:extLst>
                <a:ext uri="{FF2B5EF4-FFF2-40B4-BE49-F238E27FC236}">
                  <a16:creationId xmlns:a16="http://schemas.microsoft.com/office/drawing/2014/main" id="{EE2B5161-6A0F-4841-8B47-E55D9F7552B9}"/>
                </a:ext>
              </a:extLst>
            </p:cNvPr>
            <p:cNvSpPr/>
            <p:nvPr/>
          </p:nvSpPr>
          <p:spPr bwMode="auto">
            <a:xfrm>
              <a:off x="6258261" y="2650915"/>
              <a:ext cx="830323" cy="541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8" name="Rectangle 7">
              <a:extLst>
                <a:ext uri="{FF2B5EF4-FFF2-40B4-BE49-F238E27FC236}">
                  <a16:creationId xmlns:a16="http://schemas.microsoft.com/office/drawing/2014/main" id="{72064726-9B7F-4414-9722-C20BA814FDBF}"/>
                </a:ext>
              </a:extLst>
            </p:cNvPr>
            <p:cNvSpPr/>
            <p:nvPr/>
          </p:nvSpPr>
          <p:spPr bwMode="auto">
            <a:xfrm>
              <a:off x="6372574" y="4012530"/>
              <a:ext cx="3545658" cy="562327"/>
            </a:xfrm>
            <a:prstGeom prst="rect">
              <a:avLst/>
            </a:prstGeom>
            <a:solidFill>
              <a:srgbClr val="F7F7F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TextBox 8">
              <a:extLst>
                <a:ext uri="{FF2B5EF4-FFF2-40B4-BE49-F238E27FC236}">
                  <a16:creationId xmlns:a16="http://schemas.microsoft.com/office/drawing/2014/main" id="{5FF8E85B-2DFD-4060-8431-FB6F54474B54}"/>
                </a:ext>
              </a:extLst>
            </p:cNvPr>
            <p:cNvSpPr txBox="1"/>
            <p:nvPr/>
          </p:nvSpPr>
          <p:spPr>
            <a:xfrm>
              <a:off x="7479175" y="4063949"/>
              <a:ext cx="470418" cy="380292"/>
            </a:xfrm>
            <a:prstGeom prst="rect">
              <a:avLst/>
            </a:prstGeom>
            <a:noFill/>
          </p:spPr>
          <p:txBody>
            <a:bodyPr wrap="square" lIns="182854" tIns="146284" rIns="182854" bIns="146284" rtlCol="0">
              <a:spAutoFit/>
            </a:bodyPr>
            <a:lstStyle/>
            <a:p>
              <a:pPr defTabSz="914225">
                <a:defRPr/>
              </a:pPr>
              <a:r>
                <a:rPr lang="en-US" sz="700">
                  <a:gradFill>
                    <a:gsLst>
                      <a:gs pos="2917">
                        <a:srgbClr val="000000"/>
                      </a:gs>
                      <a:gs pos="30000">
                        <a:srgbClr val="000000"/>
                      </a:gs>
                    </a:gsLst>
                    <a:lin ang="5400000" scaled="0"/>
                  </a:gradFill>
                  <a:latin typeface="Segoe UI"/>
                </a:rPr>
                <a:t>10</a:t>
              </a:r>
            </a:p>
            <a:p>
              <a:pPr defTabSz="914225">
                <a:defRPr/>
              </a:pPr>
              <a:r>
                <a:rPr lang="en-US" sz="700">
                  <a:gradFill>
                    <a:gsLst>
                      <a:gs pos="2917">
                        <a:srgbClr val="000000"/>
                      </a:gs>
                      <a:gs pos="30000">
                        <a:srgbClr val="000000"/>
                      </a:gs>
                    </a:gsLst>
                    <a:lin ang="5400000" scaled="0"/>
                  </a:gradFill>
                  <a:latin typeface="Segoe UI"/>
                </a:rPr>
                <a:t>01</a:t>
              </a:r>
            </a:p>
          </p:txBody>
        </p:sp>
        <p:sp>
          <p:nvSpPr>
            <p:cNvPr id="10" name="Rectangle 9">
              <a:extLst>
                <a:ext uri="{FF2B5EF4-FFF2-40B4-BE49-F238E27FC236}">
                  <a16:creationId xmlns:a16="http://schemas.microsoft.com/office/drawing/2014/main" id="{99798162-AB13-40A7-8C8C-3F59C8A825D4}"/>
                </a:ext>
              </a:extLst>
            </p:cNvPr>
            <p:cNvSpPr/>
            <p:nvPr/>
          </p:nvSpPr>
          <p:spPr>
            <a:xfrm>
              <a:off x="7937432" y="4197378"/>
              <a:ext cx="760699" cy="184820"/>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Azure Storage</a:t>
              </a:r>
            </a:p>
          </p:txBody>
        </p:sp>
        <p:sp>
          <p:nvSpPr>
            <p:cNvPr id="11" name="Hexagon 10">
              <a:extLst>
                <a:ext uri="{FF2B5EF4-FFF2-40B4-BE49-F238E27FC236}">
                  <a16:creationId xmlns:a16="http://schemas.microsoft.com/office/drawing/2014/main" id="{CA48B45E-77B5-40A5-B1A3-9BF51750DC73}"/>
                </a:ext>
              </a:extLst>
            </p:cNvPr>
            <p:cNvSpPr/>
            <p:nvPr/>
          </p:nvSpPr>
          <p:spPr bwMode="auto">
            <a:xfrm>
              <a:off x="7491198" y="4086076"/>
              <a:ext cx="434210" cy="435880"/>
            </a:xfrm>
            <a:prstGeom prst="hexagon">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54" tIns="146284" rIns="182854" bIns="14628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32293" fontAlgn="base">
                <a:lnSpc>
                  <a:spcPct val="90000"/>
                </a:lnSpc>
                <a:spcBef>
                  <a:spcPct val="0"/>
                </a:spcBef>
                <a:spcAft>
                  <a:spcPct val="0"/>
                </a:spcAft>
                <a:defRPr/>
              </a:pPr>
              <a:endParaRPr lang="en-US" sz="105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 name="Snip Single Corner Rectangle 26">
              <a:extLst>
                <a:ext uri="{FF2B5EF4-FFF2-40B4-BE49-F238E27FC236}">
                  <a16:creationId xmlns:a16="http://schemas.microsoft.com/office/drawing/2014/main" id="{49037A4E-6B75-4D0B-8DDF-E16C7191597E}"/>
                </a:ext>
              </a:extLst>
            </p:cNvPr>
            <p:cNvSpPr/>
            <p:nvPr/>
          </p:nvSpPr>
          <p:spPr bwMode="auto">
            <a:xfrm>
              <a:off x="7609259" y="4176557"/>
              <a:ext cx="214211" cy="254917"/>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91427" rIns="0" bIns="91427" numCol="1" spcCol="0" rtlCol="0" fromWordArt="0" anchor="ctr" anchorCtr="1"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32293" fontAlgn="base">
                <a:lnSpc>
                  <a:spcPct val="90000"/>
                </a:lnSpc>
                <a:spcBef>
                  <a:spcPct val="0"/>
                </a:spcBef>
                <a:spcAft>
                  <a:spcPct val="0"/>
                </a:spcAft>
                <a:defRPr/>
              </a:pPr>
              <a:endParaRPr lang="en-US" sz="600">
                <a:solidFill>
                  <a:srgbClr val="505050"/>
                </a:solidFill>
                <a:latin typeface="Segoe UI Semilight"/>
                <a:ea typeface="Segoe UI" pitchFamily="34" charset="0"/>
                <a:cs typeface="Segoe UI" pitchFamily="34" charset="0"/>
              </a:endParaRPr>
            </a:p>
          </p:txBody>
        </p:sp>
        <p:grpSp>
          <p:nvGrpSpPr>
            <p:cNvPr id="13" name="Group 12">
              <a:extLst>
                <a:ext uri="{FF2B5EF4-FFF2-40B4-BE49-F238E27FC236}">
                  <a16:creationId xmlns:a16="http://schemas.microsoft.com/office/drawing/2014/main" id="{5DBB7144-5653-45AD-ACE2-99721043E0E5}"/>
                </a:ext>
              </a:extLst>
            </p:cNvPr>
            <p:cNvGrpSpPr/>
            <p:nvPr/>
          </p:nvGrpSpPr>
          <p:grpSpPr>
            <a:xfrm>
              <a:off x="7799343" y="2410499"/>
              <a:ext cx="1087954" cy="1008028"/>
              <a:chOff x="5814658" y="4901290"/>
              <a:chExt cx="1272229" cy="1008028"/>
            </a:xfrm>
          </p:grpSpPr>
          <p:sp>
            <p:nvSpPr>
              <p:cNvPr id="36" name="Rectangle 35">
                <a:extLst>
                  <a:ext uri="{FF2B5EF4-FFF2-40B4-BE49-F238E27FC236}">
                    <a16:creationId xmlns:a16="http://schemas.microsoft.com/office/drawing/2014/main" id="{55AA4319-762A-4A00-9D16-2570536DB9F5}"/>
                  </a:ext>
                </a:extLst>
              </p:cNvPr>
              <p:cNvSpPr/>
              <p:nvPr/>
            </p:nvSpPr>
            <p:spPr bwMode="auto">
              <a:xfrm>
                <a:off x="5814658" y="4901290"/>
                <a:ext cx="1231974" cy="1008028"/>
              </a:xfrm>
              <a:prstGeom prst="rect">
                <a:avLst/>
              </a:prstGeom>
              <a:solidFill>
                <a:srgbClr val="F7F7F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54" tIns="146284" rIns="182854" bIns="14628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710457">
                  <a:spcBef>
                    <a:spcPct val="0"/>
                  </a:spcBef>
                  <a:spcAft>
                    <a:spcPct val="35000"/>
                  </a:spcAft>
                  <a:defRPr/>
                </a:pPr>
                <a:endParaRPr lang="en-US" sz="1400" kern="0">
                  <a:solidFill>
                    <a:srgbClr val="0078D7"/>
                  </a:solidFill>
                  <a:latin typeface="Segoe UI Semibold" panose="020B0702040204020203" pitchFamily="34" charset="0"/>
                  <a:cs typeface="Segoe UI Semibold" panose="020B0702040204020203" pitchFamily="34" charset="0"/>
                </a:endParaRPr>
              </a:p>
            </p:txBody>
          </p:sp>
          <p:sp>
            <p:nvSpPr>
              <p:cNvPr id="37" name="Rectangle 36">
                <a:extLst>
                  <a:ext uri="{FF2B5EF4-FFF2-40B4-BE49-F238E27FC236}">
                    <a16:creationId xmlns:a16="http://schemas.microsoft.com/office/drawing/2014/main" id="{6B305968-CA96-4F5C-91E0-CCC3CEDBB63F}"/>
                  </a:ext>
                </a:extLst>
              </p:cNvPr>
              <p:cNvSpPr/>
              <p:nvPr/>
            </p:nvSpPr>
            <p:spPr>
              <a:xfrm>
                <a:off x="5829303" y="5213499"/>
                <a:ext cx="1257584" cy="300333"/>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225">
                  <a:spcAft>
                    <a:spcPts val="300"/>
                  </a:spcAft>
                  <a:buSzPct val="90000"/>
                  <a:defRPr/>
                </a:pPr>
                <a:r>
                  <a:rPr lang="en-US" sz="1000" kern="0">
                    <a:solidFill>
                      <a:srgbClr val="505050"/>
                    </a:solidFill>
                    <a:latin typeface="Segoe UI Black" panose="020B0A02040204020203" pitchFamily="34" charset="0"/>
                    <a:ea typeface="Segoe UI Black" panose="020B0A02040204020203" pitchFamily="34" charset="0"/>
                    <a:cs typeface="Segoe UI Black" panose="020B0A02040204020203" pitchFamily="34" charset="0"/>
                  </a:rPr>
                  <a:t>SQL On Demand </a:t>
                </a:r>
                <a:br>
                  <a:rPr lang="en-US" sz="1000" kern="0">
                    <a:solidFill>
                      <a:srgbClr val="505050"/>
                    </a:solidFill>
                    <a:latin typeface="Segoe UI Black" panose="020B0A02040204020203" pitchFamily="34" charset="0"/>
                    <a:ea typeface="Segoe UI Black" panose="020B0A02040204020203" pitchFamily="34" charset="0"/>
                    <a:cs typeface="Segoe UI Black" panose="020B0A02040204020203" pitchFamily="34" charset="0"/>
                  </a:rPr>
                </a:br>
                <a:r>
                  <a:rPr lang="en-US" sz="1000" kern="0">
                    <a:solidFill>
                      <a:srgbClr val="505050"/>
                    </a:solidFill>
                    <a:latin typeface="Segoe UI Black" panose="020B0A02040204020203" pitchFamily="34" charset="0"/>
                    <a:ea typeface="Segoe UI Black" panose="020B0A02040204020203" pitchFamily="34" charset="0"/>
                    <a:cs typeface="Segoe UI Black" panose="020B0A02040204020203" pitchFamily="34" charset="0"/>
                  </a:rPr>
                  <a:t>Query</a:t>
                </a:r>
              </a:p>
            </p:txBody>
          </p:sp>
        </p:grpSp>
        <p:pic>
          <p:nvPicPr>
            <p:cNvPr id="14" name="Picture 13" descr="A picture containing drawing&#10;&#10;Description automatically generated">
              <a:extLst>
                <a:ext uri="{FF2B5EF4-FFF2-40B4-BE49-F238E27FC236}">
                  <a16:creationId xmlns:a16="http://schemas.microsoft.com/office/drawing/2014/main" id="{E7152F09-66CB-4CCE-A1FD-84CAC3C0F5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91354" y="2106139"/>
              <a:ext cx="430108" cy="502958"/>
            </a:xfrm>
            <a:prstGeom prst="rect">
              <a:avLst/>
            </a:prstGeom>
          </p:spPr>
        </p:pic>
        <p:pic>
          <p:nvPicPr>
            <p:cNvPr id="15" name="Picture 14">
              <a:extLst>
                <a:ext uri="{FF2B5EF4-FFF2-40B4-BE49-F238E27FC236}">
                  <a16:creationId xmlns:a16="http://schemas.microsoft.com/office/drawing/2014/main" id="{7A058805-E7B0-4E8B-961C-5ED07DD56617}"/>
                </a:ext>
              </a:extLst>
            </p:cNvPr>
            <p:cNvPicPr>
              <a:picLocks noChangeAspect="1"/>
            </p:cNvPicPr>
            <p:nvPr/>
          </p:nvPicPr>
          <p:blipFill>
            <a:blip r:embed="rId3"/>
            <a:stretch>
              <a:fillRect/>
            </a:stretch>
          </p:blipFill>
          <p:spPr>
            <a:xfrm>
              <a:off x="10393157" y="2726796"/>
              <a:ext cx="431704" cy="400050"/>
            </a:xfrm>
            <a:prstGeom prst="rect">
              <a:avLst/>
            </a:prstGeom>
          </p:spPr>
        </p:pic>
        <p:sp>
          <p:nvSpPr>
            <p:cNvPr id="16" name="Rectangle 15">
              <a:extLst>
                <a:ext uri="{FF2B5EF4-FFF2-40B4-BE49-F238E27FC236}">
                  <a16:creationId xmlns:a16="http://schemas.microsoft.com/office/drawing/2014/main" id="{E0B9D123-0CC1-4E2E-AB43-FF5DC55911F7}"/>
                </a:ext>
              </a:extLst>
            </p:cNvPr>
            <p:cNvSpPr/>
            <p:nvPr/>
          </p:nvSpPr>
          <p:spPr>
            <a:xfrm>
              <a:off x="10928732" y="2287389"/>
              <a:ext cx="526064" cy="184820"/>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Power BI</a:t>
              </a:r>
            </a:p>
          </p:txBody>
        </p:sp>
        <p:sp>
          <p:nvSpPr>
            <p:cNvPr id="17" name="Rectangle 16">
              <a:extLst>
                <a:ext uri="{FF2B5EF4-FFF2-40B4-BE49-F238E27FC236}">
                  <a16:creationId xmlns:a16="http://schemas.microsoft.com/office/drawing/2014/main" id="{EDCAB564-18BF-42FC-AE1B-48C5701E1712}"/>
                </a:ext>
              </a:extLst>
            </p:cNvPr>
            <p:cNvSpPr/>
            <p:nvPr/>
          </p:nvSpPr>
          <p:spPr>
            <a:xfrm>
              <a:off x="10900958" y="2791284"/>
              <a:ext cx="935171" cy="184820"/>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Azure Data Studio</a:t>
              </a:r>
            </a:p>
          </p:txBody>
        </p:sp>
        <p:pic>
          <p:nvPicPr>
            <p:cNvPr id="18" name="Picture 17">
              <a:extLst>
                <a:ext uri="{FF2B5EF4-FFF2-40B4-BE49-F238E27FC236}">
                  <a16:creationId xmlns:a16="http://schemas.microsoft.com/office/drawing/2014/main" id="{00BC3A6C-AB0A-4B77-ACC1-DC50137734D3}"/>
                </a:ext>
              </a:extLst>
            </p:cNvPr>
            <p:cNvPicPr>
              <a:picLocks noChangeAspect="1"/>
            </p:cNvPicPr>
            <p:nvPr/>
          </p:nvPicPr>
          <p:blipFill>
            <a:blip r:embed="rId4"/>
            <a:stretch>
              <a:fillRect/>
            </a:stretch>
          </p:blipFill>
          <p:spPr>
            <a:xfrm>
              <a:off x="10393955" y="3261978"/>
              <a:ext cx="431705" cy="420688"/>
            </a:xfrm>
            <a:prstGeom prst="rect">
              <a:avLst/>
            </a:prstGeom>
          </p:spPr>
        </p:pic>
        <p:sp>
          <p:nvSpPr>
            <p:cNvPr id="19" name="Rectangle 18">
              <a:extLst>
                <a:ext uri="{FF2B5EF4-FFF2-40B4-BE49-F238E27FC236}">
                  <a16:creationId xmlns:a16="http://schemas.microsoft.com/office/drawing/2014/main" id="{B20D29EF-D854-42FD-B7BE-20D87654CCB6}"/>
                </a:ext>
              </a:extLst>
            </p:cNvPr>
            <p:cNvSpPr/>
            <p:nvPr/>
          </p:nvSpPr>
          <p:spPr>
            <a:xfrm>
              <a:off x="10941046" y="3361546"/>
              <a:ext cx="386486" cy="184820"/>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SSMS</a:t>
              </a:r>
            </a:p>
          </p:txBody>
        </p:sp>
        <p:cxnSp>
          <p:nvCxnSpPr>
            <p:cNvPr id="20" name="Straight Arrow Connector 19">
              <a:extLst>
                <a:ext uri="{FF2B5EF4-FFF2-40B4-BE49-F238E27FC236}">
                  <a16:creationId xmlns:a16="http://schemas.microsoft.com/office/drawing/2014/main" id="{9894116A-F7B1-48C9-B8F9-79EE2DC33A7D}"/>
                </a:ext>
              </a:extLst>
            </p:cNvPr>
            <p:cNvCxnSpPr>
              <a:stCxn id="37" idx="3"/>
              <a:endCxn id="14" idx="1"/>
            </p:cNvCxnSpPr>
            <p:nvPr/>
          </p:nvCxnSpPr>
          <p:spPr>
            <a:xfrm flipV="1">
              <a:off x="8887297" y="2357618"/>
              <a:ext cx="1504057" cy="515256"/>
            </a:xfrm>
            <a:prstGeom prst="straightConnector1">
              <a:avLst/>
            </a:prstGeom>
            <a:ln>
              <a:solidFill>
                <a:srgbClr val="00B0F0"/>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168395C-2A6B-49A0-93CC-A91E336B6064}"/>
                </a:ext>
              </a:extLst>
            </p:cNvPr>
            <p:cNvCxnSpPr>
              <a:stCxn id="37" idx="3"/>
              <a:endCxn id="15" idx="1"/>
            </p:cNvCxnSpPr>
            <p:nvPr/>
          </p:nvCxnSpPr>
          <p:spPr>
            <a:xfrm>
              <a:off x="8887297" y="2872875"/>
              <a:ext cx="1505860" cy="53947"/>
            </a:xfrm>
            <a:prstGeom prst="straightConnector1">
              <a:avLst/>
            </a:prstGeom>
            <a:ln>
              <a:solidFill>
                <a:srgbClr val="00B0F0"/>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AE42C9C-DCD1-4848-B172-E9029B7A838E}"/>
                </a:ext>
              </a:extLst>
            </p:cNvPr>
            <p:cNvCxnSpPr>
              <a:stCxn id="37" idx="3"/>
              <a:endCxn id="18" idx="1"/>
            </p:cNvCxnSpPr>
            <p:nvPr/>
          </p:nvCxnSpPr>
          <p:spPr>
            <a:xfrm>
              <a:off x="8887297" y="2872875"/>
              <a:ext cx="1506658" cy="599448"/>
            </a:xfrm>
            <a:prstGeom prst="straightConnector1">
              <a:avLst/>
            </a:prstGeom>
            <a:ln>
              <a:solidFill>
                <a:srgbClr val="00B0F0"/>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3F008BA-FCA7-458F-A80E-D473060F79F2}"/>
                </a:ext>
              </a:extLst>
            </p:cNvPr>
            <p:cNvCxnSpPr>
              <a:cxnSpLocks/>
              <a:stCxn id="36" idx="2"/>
            </p:cNvCxnSpPr>
            <p:nvPr/>
          </p:nvCxnSpPr>
          <p:spPr>
            <a:xfrm flipH="1">
              <a:off x="8326107" y="3418527"/>
              <a:ext cx="1" cy="594003"/>
            </a:xfrm>
            <a:prstGeom prst="straightConnector1">
              <a:avLst/>
            </a:prstGeom>
            <a:ln>
              <a:solidFill>
                <a:srgbClr val="00B0F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57235C36-8C54-471F-8334-10A74A9C3BF2}"/>
                </a:ext>
              </a:extLst>
            </p:cNvPr>
            <p:cNvSpPr/>
            <p:nvPr/>
          </p:nvSpPr>
          <p:spPr>
            <a:xfrm>
              <a:off x="8294632" y="3545076"/>
              <a:ext cx="798000" cy="329211"/>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Read and write</a:t>
              </a:r>
            </a:p>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 data files</a:t>
              </a:r>
            </a:p>
          </p:txBody>
        </p:sp>
        <p:pic>
          <p:nvPicPr>
            <p:cNvPr id="28" name="Picture 27" descr="A picture containing drawing&#10;&#10;Description automatically generated">
              <a:extLst>
                <a:ext uri="{FF2B5EF4-FFF2-40B4-BE49-F238E27FC236}">
                  <a16:creationId xmlns:a16="http://schemas.microsoft.com/office/drawing/2014/main" id="{6ABFBC79-44F6-4125-BB69-A82F204AAE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28771" y="2774025"/>
              <a:ext cx="290899" cy="320053"/>
            </a:xfrm>
            <a:prstGeom prst="rect">
              <a:avLst/>
            </a:prstGeom>
          </p:spPr>
        </p:pic>
        <p:pic>
          <p:nvPicPr>
            <p:cNvPr id="29" name="Picture 28" descr="A picture containing brick, ottoman&#10;&#10;Description automatically generated">
              <a:extLst>
                <a:ext uri="{FF2B5EF4-FFF2-40B4-BE49-F238E27FC236}">
                  <a16:creationId xmlns:a16="http://schemas.microsoft.com/office/drawing/2014/main" id="{F7B27C61-ACED-4227-8453-5C79DA9A630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54324" y="2774025"/>
              <a:ext cx="257139" cy="340171"/>
            </a:xfrm>
            <a:prstGeom prst="rect">
              <a:avLst/>
            </a:prstGeom>
          </p:spPr>
        </p:pic>
        <p:sp>
          <p:nvSpPr>
            <p:cNvPr id="30" name="Plus Sign 29">
              <a:extLst>
                <a:ext uri="{FF2B5EF4-FFF2-40B4-BE49-F238E27FC236}">
                  <a16:creationId xmlns:a16="http://schemas.microsoft.com/office/drawing/2014/main" id="{91BE1890-9AF5-47BF-88BA-DD491DA50FDF}"/>
                </a:ext>
              </a:extLst>
            </p:cNvPr>
            <p:cNvSpPr/>
            <p:nvPr/>
          </p:nvSpPr>
          <p:spPr bwMode="auto">
            <a:xfrm>
              <a:off x="6628481" y="2897136"/>
              <a:ext cx="91419" cy="128369"/>
            </a:xfrm>
            <a:prstGeom prst="mathPlus">
              <a:avLst/>
            </a:prstGeom>
            <a:solidFill>
              <a:schemeClr val="accent1"/>
            </a:solidFill>
            <a:ln>
              <a:solidFill>
                <a:schemeClr val="bg2">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1" name="Straight Arrow Connector 30">
              <a:extLst>
                <a:ext uri="{FF2B5EF4-FFF2-40B4-BE49-F238E27FC236}">
                  <a16:creationId xmlns:a16="http://schemas.microsoft.com/office/drawing/2014/main" id="{76D00382-DA70-43DA-842E-3BB47BE63FD5}"/>
                </a:ext>
              </a:extLst>
            </p:cNvPr>
            <p:cNvCxnSpPr>
              <a:cxnSpLocks/>
              <a:stCxn id="7" idx="2"/>
            </p:cNvCxnSpPr>
            <p:nvPr/>
          </p:nvCxnSpPr>
          <p:spPr>
            <a:xfrm>
              <a:off x="6673423" y="3192714"/>
              <a:ext cx="0" cy="830106"/>
            </a:xfrm>
            <a:prstGeom prst="straightConnector1">
              <a:avLst/>
            </a:prstGeom>
            <a:ln>
              <a:solidFill>
                <a:srgbClr val="00B0F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9A715928-5CE2-4B3B-A6B2-1970D77077EE}"/>
                </a:ext>
              </a:extLst>
            </p:cNvPr>
            <p:cNvCxnSpPr>
              <a:cxnSpLocks/>
              <a:stCxn id="36" idx="1"/>
              <a:endCxn id="7" idx="3"/>
            </p:cNvCxnSpPr>
            <p:nvPr/>
          </p:nvCxnSpPr>
          <p:spPr>
            <a:xfrm flipH="1">
              <a:off x="7088584" y="2914513"/>
              <a:ext cx="710759" cy="7302"/>
            </a:xfrm>
            <a:prstGeom prst="straightConnector1">
              <a:avLst/>
            </a:prstGeom>
            <a:ln>
              <a:solidFill>
                <a:srgbClr val="00B0F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450AC1C6-31E7-47B8-8F9C-366F895F5D03}"/>
                </a:ext>
              </a:extLst>
            </p:cNvPr>
            <p:cNvSpPr/>
            <p:nvPr/>
          </p:nvSpPr>
          <p:spPr>
            <a:xfrm>
              <a:off x="6158928" y="2396117"/>
              <a:ext cx="1298554" cy="184820"/>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Curate and transform data</a:t>
              </a:r>
            </a:p>
          </p:txBody>
        </p:sp>
        <p:sp>
          <p:nvSpPr>
            <p:cNvPr id="34" name="Rectangle 33">
              <a:extLst>
                <a:ext uri="{FF2B5EF4-FFF2-40B4-BE49-F238E27FC236}">
                  <a16:creationId xmlns:a16="http://schemas.microsoft.com/office/drawing/2014/main" id="{64FEFC17-80E4-4BE7-8639-00911D63ABAB}"/>
                </a:ext>
              </a:extLst>
            </p:cNvPr>
            <p:cNvSpPr/>
            <p:nvPr/>
          </p:nvSpPr>
          <p:spPr>
            <a:xfrm>
              <a:off x="7061054" y="2982491"/>
              <a:ext cx="821745" cy="300333"/>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Sync table definitions</a:t>
              </a:r>
            </a:p>
          </p:txBody>
        </p:sp>
        <p:sp>
          <p:nvSpPr>
            <p:cNvPr id="35" name="Rectangle 34">
              <a:extLst>
                <a:ext uri="{FF2B5EF4-FFF2-40B4-BE49-F238E27FC236}">
                  <a16:creationId xmlns:a16="http://schemas.microsoft.com/office/drawing/2014/main" id="{7786B3F0-8D74-4B06-8271-CE1091F5E1AD}"/>
                </a:ext>
              </a:extLst>
            </p:cNvPr>
            <p:cNvSpPr/>
            <p:nvPr/>
          </p:nvSpPr>
          <p:spPr>
            <a:xfrm>
              <a:off x="5665509" y="3418527"/>
              <a:ext cx="1088811" cy="329211"/>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Read and write</a:t>
              </a:r>
            </a:p>
            <a:p>
              <a:pPr defTabSz="914225">
                <a:spcAft>
                  <a:spcPts val="300"/>
                </a:spcAft>
                <a:buSzPct val="90000"/>
                <a:defRPr/>
              </a:pPr>
              <a:r>
                <a:rPr lang="en-US" sz="1000" kern="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 data files</a:t>
              </a:r>
            </a:p>
          </p:txBody>
        </p:sp>
      </p:grpSp>
    </p:spTree>
    <p:extLst>
      <p:ext uri="{BB962C8B-B14F-4D97-AF65-F5344CB8AC3E}">
        <p14:creationId xmlns:p14="http://schemas.microsoft.com/office/powerpoint/2010/main" val="3882611601"/>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1DED58-CBA2-4FB5-9E8E-FAC0F571162C}"/>
              </a:ext>
            </a:extLst>
          </p:cNvPr>
          <p:cNvSpPr>
            <a:spLocks noGrp="1"/>
          </p:cNvSpPr>
          <p:nvPr>
            <p:ph type="title"/>
          </p:nvPr>
        </p:nvSpPr>
        <p:spPr>
          <a:xfrm>
            <a:off x="427231" y="223038"/>
            <a:ext cx="10001489" cy="757914"/>
          </a:xfrm>
        </p:spPr>
        <p:txBody>
          <a:bodyPr/>
          <a:lstStyle/>
          <a:p>
            <a:r>
              <a:rPr lang="en-US"/>
              <a:t>Synapse SQL Serverless – Querying on storage</a:t>
            </a:r>
          </a:p>
        </p:txBody>
      </p:sp>
      <p:pic>
        <p:nvPicPr>
          <p:cNvPr id="17" name="Picture 16">
            <a:extLst>
              <a:ext uri="{FF2B5EF4-FFF2-40B4-BE49-F238E27FC236}">
                <a16:creationId xmlns:a16="http://schemas.microsoft.com/office/drawing/2014/main" id="{2BEEC896-6DE9-4014-A916-D760DAED641F}"/>
              </a:ext>
            </a:extLst>
          </p:cNvPr>
          <p:cNvPicPr>
            <a:picLocks noChangeAspect="1"/>
          </p:cNvPicPr>
          <p:nvPr/>
        </p:nvPicPr>
        <p:blipFill rotWithShape="1">
          <a:blip r:embed="rId2"/>
          <a:srcRect t="11974" r="24078" b="22993"/>
          <a:stretch/>
        </p:blipFill>
        <p:spPr>
          <a:xfrm>
            <a:off x="427231" y="980953"/>
            <a:ext cx="8133477" cy="4459401"/>
          </a:xfrm>
          <a:prstGeom prst="rect">
            <a:avLst/>
          </a:prstGeom>
          <a:ln>
            <a:solidFill>
              <a:schemeClr val="bg2">
                <a:lumMod val="50000"/>
              </a:schemeClr>
            </a:solidFill>
          </a:ln>
        </p:spPr>
      </p:pic>
      <p:pic>
        <p:nvPicPr>
          <p:cNvPr id="2" name="Picture 1">
            <a:extLst>
              <a:ext uri="{FF2B5EF4-FFF2-40B4-BE49-F238E27FC236}">
                <a16:creationId xmlns:a16="http://schemas.microsoft.com/office/drawing/2014/main" id="{C7A826DB-5FD6-4EF6-B74B-923E3949746D}"/>
              </a:ext>
            </a:extLst>
          </p:cNvPr>
          <p:cNvPicPr>
            <a:picLocks noChangeAspect="1"/>
          </p:cNvPicPr>
          <p:nvPr/>
        </p:nvPicPr>
        <p:blipFill rotWithShape="1">
          <a:blip r:embed="rId3"/>
          <a:srcRect t="15782"/>
          <a:stretch/>
        </p:blipFill>
        <p:spPr>
          <a:xfrm>
            <a:off x="4856956" y="2997910"/>
            <a:ext cx="6907815" cy="3573118"/>
          </a:xfrm>
          <a:prstGeom prst="rect">
            <a:avLst/>
          </a:prstGeom>
          <a:ln>
            <a:solidFill>
              <a:schemeClr val="bg2">
                <a:lumMod val="50000"/>
              </a:schemeClr>
            </a:solidFill>
          </a:ln>
        </p:spPr>
      </p:pic>
      <p:sp>
        <p:nvSpPr>
          <p:cNvPr id="4" name="Rectangle 3">
            <a:extLst>
              <a:ext uri="{FF2B5EF4-FFF2-40B4-BE49-F238E27FC236}">
                <a16:creationId xmlns:a16="http://schemas.microsoft.com/office/drawing/2014/main" id="{3569D6B2-C781-44B7-B3F6-92E44CA317B6}"/>
              </a:ext>
            </a:extLst>
          </p:cNvPr>
          <p:cNvSpPr/>
          <p:nvPr/>
        </p:nvSpPr>
        <p:spPr bwMode="auto">
          <a:xfrm>
            <a:off x="7921432" y="3498971"/>
            <a:ext cx="988904" cy="192920"/>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661466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629F0A-C444-43E4-AD67-4419AE13C4BC}"/>
              </a:ext>
            </a:extLst>
          </p:cNvPr>
          <p:cNvSpPr>
            <a:spLocks noGrp="1"/>
          </p:cNvSpPr>
          <p:nvPr>
            <p:ph type="title"/>
          </p:nvPr>
        </p:nvSpPr>
        <p:spPr>
          <a:xfrm>
            <a:off x="427230" y="286974"/>
            <a:ext cx="9030363" cy="693979"/>
          </a:xfrm>
        </p:spPr>
        <p:txBody>
          <a:bodyPr/>
          <a:lstStyle/>
          <a:p>
            <a:r>
              <a:rPr lang="en-US"/>
              <a:t>Synapse SQL Serverless – Querying CSV File</a:t>
            </a:r>
          </a:p>
        </p:txBody>
      </p:sp>
      <p:sp>
        <p:nvSpPr>
          <p:cNvPr id="4" name="Text Placeholder 3">
            <a:extLst>
              <a:ext uri="{FF2B5EF4-FFF2-40B4-BE49-F238E27FC236}">
                <a16:creationId xmlns:a16="http://schemas.microsoft.com/office/drawing/2014/main" id="{31817429-4853-4E03-99CF-08301FC025D1}"/>
              </a:ext>
            </a:extLst>
          </p:cNvPr>
          <p:cNvSpPr>
            <a:spLocks noGrp="1"/>
          </p:cNvSpPr>
          <p:nvPr>
            <p:ph type="body" sz="quarter" idx="11"/>
          </p:nvPr>
        </p:nvSpPr>
        <p:spPr>
          <a:xfrm>
            <a:off x="427229" y="1130240"/>
            <a:ext cx="5555177" cy="4525526"/>
          </a:xfrm>
        </p:spPr>
        <p:txBody>
          <a:bodyPr/>
          <a:lstStyle/>
          <a:p>
            <a:pPr>
              <a:lnSpc>
                <a:spcPct val="110000"/>
              </a:lnSpc>
              <a:spcAft>
                <a:spcPts val="600"/>
              </a:spcAft>
            </a:pPr>
            <a:r>
              <a:rPr lang="en-US" sz="1961" dirty="0">
                <a:solidFill>
                  <a:schemeClr val="tx2"/>
                </a:solidFill>
                <a:latin typeface="+mj-lt"/>
              </a:rPr>
              <a:t>Overview</a:t>
            </a:r>
          </a:p>
          <a:p>
            <a:r>
              <a:rPr lang="en-US" sz="1765" dirty="0"/>
              <a:t>Uses OPENROWSET function to access data</a:t>
            </a:r>
          </a:p>
          <a:p>
            <a:pPr>
              <a:lnSpc>
                <a:spcPct val="110000"/>
              </a:lnSpc>
              <a:spcAft>
                <a:spcPts val="600"/>
              </a:spcAft>
            </a:pPr>
            <a:r>
              <a:rPr lang="en-US" sz="1961" dirty="0">
                <a:solidFill>
                  <a:schemeClr val="tx2"/>
                </a:solidFill>
                <a:latin typeface="+mj-lt"/>
              </a:rPr>
              <a:t>Benefits</a:t>
            </a:r>
          </a:p>
          <a:p>
            <a:pPr>
              <a:lnSpc>
                <a:spcPct val="100000"/>
              </a:lnSpc>
              <a:spcAft>
                <a:spcPts val="600"/>
              </a:spcAft>
            </a:pPr>
            <a:r>
              <a:rPr lang="en-US" sz="1765" dirty="0"/>
              <a:t>Ability to read CSV File with</a:t>
            </a:r>
          </a:p>
          <a:p>
            <a:pPr>
              <a:lnSpc>
                <a:spcPct val="100000"/>
              </a:lnSpc>
              <a:spcAft>
                <a:spcPts val="600"/>
              </a:spcAft>
            </a:pPr>
            <a:r>
              <a:rPr lang="en-US" sz="1765" dirty="0"/>
              <a:t>- no header row, Windows style new line</a:t>
            </a:r>
          </a:p>
          <a:p>
            <a:pPr>
              <a:lnSpc>
                <a:spcPct val="100000"/>
              </a:lnSpc>
              <a:spcAft>
                <a:spcPts val="600"/>
              </a:spcAft>
            </a:pPr>
            <a:r>
              <a:rPr lang="en-US" sz="1765" dirty="0"/>
              <a:t>- no header row, Unix-style new line</a:t>
            </a:r>
          </a:p>
          <a:p>
            <a:pPr>
              <a:lnSpc>
                <a:spcPct val="100000"/>
              </a:lnSpc>
              <a:spcAft>
                <a:spcPts val="600"/>
              </a:spcAft>
            </a:pPr>
            <a:r>
              <a:rPr lang="en-US" sz="1765" dirty="0"/>
              <a:t>- header row, Unix-style new line</a:t>
            </a:r>
          </a:p>
          <a:p>
            <a:pPr>
              <a:lnSpc>
                <a:spcPct val="100000"/>
              </a:lnSpc>
              <a:spcAft>
                <a:spcPts val="600"/>
              </a:spcAft>
            </a:pPr>
            <a:r>
              <a:rPr lang="en-US" sz="1765" dirty="0"/>
              <a:t>- header row, Unix-style new line, quoted</a:t>
            </a:r>
          </a:p>
          <a:p>
            <a:pPr>
              <a:lnSpc>
                <a:spcPct val="100000"/>
              </a:lnSpc>
              <a:spcAft>
                <a:spcPts val="600"/>
              </a:spcAft>
            </a:pPr>
            <a:r>
              <a:rPr lang="en-US" sz="1765" dirty="0"/>
              <a:t>- header row, Unix-style new line, escape</a:t>
            </a:r>
          </a:p>
          <a:p>
            <a:pPr>
              <a:lnSpc>
                <a:spcPct val="100000"/>
              </a:lnSpc>
              <a:spcAft>
                <a:spcPts val="600"/>
              </a:spcAft>
            </a:pPr>
            <a:r>
              <a:rPr lang="en-US" sz="1765" dirty="0"/>
              <a:t>- header row, Unix-style new line, tab-delimited</a:t>
            </a:r>
          </a:p>
          <a:p>
            <a:pPr>
              <a:lnSpc>
                <a:spcPct val="100000"/>
              </a:lnSpc>
              <a:spcAft>
                <a:spcPts val="600"/>
              </a:spcAft>
            </a:pPr>
            <a:r>
              <a:rPr lang="en-US" sz="1765" dirty="0"/>
              <a:t>- without specifying all columns</a:t>
            </a:r>
          </a:p>
        </p:txBody>
      </p:sp>
      <p:sp>
        <p:nvSpPr>
          <p:cNvPr id="6" name="Rectangle 5">
            <a:extLst>
              <a:ext uri="{FF2B5EF4-FFF2-40B4-BE49-F238E27FC236}">
                <a16:creationId xmlns:a16="http://schemas.microsoft.com/office/drawing/2014/main" id="{849A4E53-4D3A-4A60-B1E7-3DC8F1787A15}"/>
              </a:ext>
            </a:extLst>
          </p:cNvPr>
          <p:cNvSpPr/>
          <p:nvPr/>
        </p:nvSpPr>
        <p:spPr>
          <a:xfrm>
            <a:off x="6096000" y="2523785"/>
            <a:ext cx="6095136" cy="3106050"/>
          </a:xfrm>
          <a:prstGeom prst="rect">
            <a:avLst/>
          </a:prstGeom>
          <a:ln>
            <a:solidFill>
              <a:schemeClr val="bg2">
                <a:lumMod val="50000"/>
              </a:schemeClr>
            </a:solidFill>
          </a:ln>
        </p:spPr>
        <p:txBody>
          <a:bodyPr>
            <a:spAutoFit/>
          </a:bodyPr>
          <a:lstStyle/>
          <a:p>
            <a:pPr defTabSz="914225">
              <a:defRPr/>
            </a:pPr>
            <a:r>
              <a:rPr lang="en-US" sz="1200" dirty="0">
                <a:solidFill>
                  <a:srgbClr val="0000FF"/>
                </a:solidFill>
                <a:latin typeface="Calibri" panose="020F0502020204030204" pitchFamily="34" charset="0"/>
                <a:cs typeface="Calibri" panose="020F0502020204030204" pitchFamily="34" charset="0"/>
              </a:rPr>
              <a:t>SELECT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0000FF"/>
                </a:solidFill>
                <a:latin typeface="Calibri" panose="020F0502020204030204" pitchFamily="34" charset="0"/>
                <a:cs typeface="Calibri" panose="020F0502020204030204" pitchFamily="34" charset="0"/>
              </a:rPr>
              <a:t>FROM</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OPENROWSET</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BULK </a:t>
            </a:r>
            <a:r>
              <a:rPr lang="en-US" sz="1200" dirty="0">
                <a:solidFill>
                  <a:srgbClr val="A31515"/>
                </a:solidFill>
                <a:latin typeface="Calibri" panose="020F0502020204030204" pitchFamily="34" charset="0"/>
                <a:cs typeface="Calibri" panose="020F0502020204030204" pitchFamily="34" charset="0"/>
              </a:rPr>
              <a:t>'https://XXX.blob.core.windows.net/csv/population/population.csv'</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FORMAT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'CSV'</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FIELDTERMINATOR</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A31515"/>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ROWTERMINATOR</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a:t>
            </a:r>
            <a:r>
              <a:rPr lang="en-US" sz="1200" dirty="0" err="1">
                <a:solidFill>
                  <a:srgbClr val="A31515"/>
                </a:solidFill>
                <a:latin typeface="Calibri" panose="020F0502020204030204" pitchFamily="34" charset="0"/>
                <a:cs typeface="Calibri" panose="020F0502020204030204" pitchFamily="34" charset="0"/>
              </a:rPr>
              <a:t>n'</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0000FF"/>
                </a:solidFill>
                <a:latin typeface="Calibri" panose="020F0502020204030204" pitchFamily="34" charset="0"/>
                <a:cs typeface="Calibri" panose="020F0502020204030204" pitchFamily="34" charset="0"/>
              </a:rPr>
              <a:t>WITH</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country_code</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VARCHAR</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9885A"/>
                </a:solidFill>
                <a:latin typeface="Calibri" panose="020F0502020204030204" pitchFamily="34" charset="0"/>
                <a:cs typeface="Calibri" panose="020F0502020204030204" pitchFamily="34" charset="0"/>
              </a:rPr>
              <a:t>5</a:t>
            </a:r>
            <a:r>
              <a:rPr lang="en-US" sz="1200" dirty="0">
                <a:solidFill>
                  <a:srgbClr val="212121"/>
                </a:solidFill>
                <a:latin typeface="Calibri" panose="020F0502020204030204" pitchFamily="34" charset="0"/>
                <a:cs typeface="Calibri" panose="020F0502020204030204" pitchFamily="34" charset="0"/>
              </a:rPr>
              <a:t>) COLLATE Latin1_General_BIN2,</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country_name</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VARCHAR</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9885A"/>
                </a:solidFill>
                <a:latin typeface="Calibri" panose="020F0502020204030204" pitchFamily="34" charset="0"/>
                <a:cs typeface="Calibri" panose="020F0502020204030204" pitchFamily="34" charset="0"/>
              </a:rPr>
              <a:t>100</a:t>
            </a:r>
            <a:r>
              <a:rPr lang="en-US" sz="1200" dirty="0">
                <a:solidFill>
                  <a:srgbClr val="212121"/>
                </a:solidFill>
                <a:latin typeface="Calibri" panose="020F0502020204030204" pitchFamily="34" charset="0"/>
                <a:cs typeface="Calibri" panose="020F0502020204030204" pitchFamily="34" charset="0"/>
              </a:rPr>
              <a:t>) COLLATE Latin1_General_BIN2,</a:t>
            </a:r>
          </a:p>
          <a:p>
            <a:pPr defTabSz="914225">
              <a:defRPr/>
            </a:pPr>
            <a:r>
              <a:rPr lang="en-US" sz="1200" dirty="0">
                <a:solidFill>
                  <a:srgbClr val="212121"/>
                </a:solidFill>
                <a:latin typeface="Calibri" panose="020F0502020204030204" pitchFamily="34" charset="0"/>
                <a:cs typeface="Calibri" panose="020F0502020204030204" pitchFamily="34" charset="0"/>
              </a:rPr>
              <a:t>    [year] </a:t>
            </a:r>
            <a:r>
              <a:rPr lang="en-US" sz="1200" dirty="0" err="1">
                <a:solidFill>
                  <a:srgbClr val="0000FF"/>
                </a:solidFill>
                <a:latin typeface="Calibri" panose="020F0502020204030204" pitchFamily="34" charset="0"/>
                <a:cs typeface="Calibri" panose="020F0502020204030204" pitchFamily="34" charset="0"/>
              </a:rPr>
              <a:t>smallint</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[population] </a:t>
            </a:r>
            <a:r>
              <a:rPr lang="en-US" sz="1200" dirty="0" err="1">
                <a:solidFill>
                  <a:srgbClr val="0000FF"/>
                </a:solidFill>
                <a:latin typeface="Calibri" panose="020F0502020204030204" pitchFamily="34" charset="0"/>
                <a:cs typeface="Calibri" panose="020F0502020204030204" pitchFamily="34" charset="0"/>
              </a:rPr>
              <a:t>bigint</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AS</a:t>
            </a:r>
            <a:r>
              <a:rPr lang="en-US" sz="1200" dirty="0">
                <a:solidFill>
                  <a:srgbClr val="212121"/>
                </a:solidFill>
                <a:latin typeface="Calibri" panose="020F0502020204030204" pitchFamily="34" charset="0"/>
                <a:cs typeface="Calibri" panose="020F0502020204030204" pitchFamily="34" charset="0"/>
              </a:rPr>
              <a:t> [r]</a:t>
            </a:r>
          </a:p>
          <a:p>
            <a:pPr defTabSz="914225">
              <a:defRPr/>
            </a:pPr>
            <a:r>
              <a:rPr lang="en-US" sz="1200" dirty="0">
                <a:solidFill>
                  <a:srgbClr val="0000FF"/>
                </a:solidFill>
                <a:latin typeface="Calibri" panose="020F0502020204030204" pitchFamily="34" charset="0"/>
                <a:cs typeface="Calibri" panose="020F0502020204030204" pitchFamily="34" charset="0"/>
              </a:rPr>
              <a:t>WHERE</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country_name</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'Luxembourg'</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AND</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year</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9885A"/>
                </a:solidFill>
                <a:latin typeface="Calibri" panose="020F0502020204030204" pitchFamily="34" charset="0"/>
                <a:cs typeface="Calibri" panose="020F0502020204030204" pitchFamily="34" charset="0"/>
              </a:rPr>
              <a:t>2017</a:t>
            </a:r>
            <a:endParaRPr lang="en-US" sz="1200" dirty="0">
              <a:solidFill>
                <a:srgbClr val="212121"/>
              </a:solidFill>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6AB9805D-71AB-4284-B19F-7B7F9C984C45}"/>
              </a:ext>
            </a:extLst>
          </p:cNvPr>
          <p:cNvPicPr>
            <a:picLocks noChangeAspect="1"/>
          </p:cNvPicPr>
          <p:nvPr/>
        </p:nvPicPr>
        <p:blipFill>
          <a:blip r:embed="rId2"/>
          <a:stretch>
            <a:fillRect/>
          </a:stretch>
        </p:blipFill>
        <p:spPr>
          <a:xfrm>
            <a:off x="6164722" y="5948930"/>
            <a:ext cx="3190422" cy="561895"/>
          </a:xfrm>
          <a:prstGeom prst="rect">
            <a:avLst/>
          </a:prstGeom>
          <a:ln w="12700">
            <a:solidFill>
              <a:schemeClr val="bg2">
                <a:lumMod val="50000"/>
              </a:schemeClr>
            </a:solidFill>
          </a:ln>
        </p:spPr>
      </p:pic>
      <p:sp>
        <p:nvSpPr>
          <p:cNvPr id="2" name="Rectangle 1">
            <a:extLst>
              <a:ext uri="{FF2B5EF4-FFF2-40B4-BE49-F238E27FC236}">
                <a16:creationId xmlns:a16="http://schemas.microsoft.com/office/drawing/2014/main" id="{690583BF-A33C-4B2D-B334-649C389E0FF7}"/>
              </a:ext>
            </a:extLst>
          </p:cNvPr>
          <p:cNvSpPr/>
          <p:nvPr/>
        </p:nvSpPr>
        <p:spPr bwMode="auto">
          <a:xfrm>
            <a:off x="6337300" y="2921000"/>
            <a:ext cx="4762500" cy="381000"/>
          </a:xfrm>
          <a:prstGeom prst="rect">
            <a:avLst/>
          </a:prstGeom>
          <a:noFill/>
          <a:ln w="190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535027599"/>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31E637-7F07-4C2E-A67E-7008249D386A}"/>
              </a:ext>
            </a:extLst>
          </p:cNvPr>
          <p:cNvSpPr>
            <a:spLocks noGrp="1"/>
          </p:cNvSpPr>
          <p:nvPr>
            <p:ph type="title"/>
          </p:nvPr>
        </p:nvSpPr>
        <p:spPr>
          <a:xfrm>
            <a:off x="427229" y="223038"/>
            <a:ext cx="11271425" cy="757914"/>
          </a:xfrm>
        </p:spPr>
        <p:txBody>
          <a:bodyPr/>
          <a:lstStyle/>
          <a:p>
            <a:r>
              <a:rPr lang="en-US"/>
              <a:t>Synapse SQL Serverless – Querying folders</a:t>
            </a:r>
          </a:p>
        </p:txBody>
      </p:sp>
      <p:sp>
        <p:nvSpPr>
          <p:cNvPr id="4" name="Text Placeholder 3">
            <a:extLst>
              <a:ext uri="{FF2B5EF4-FFF2-40B4-BE49-F238E27FC236}">
                <a16:creationId xmlns:a16="http://schemas.microsoft.com/office/drawing/2014/main" id="{B45FEE86-6AE6-4105-8650-179AD2909344}"/>
              </a:ext>
            </a:extLst>
          </p:cNvPr>
          <p:cNvSpPr>
            <a:spLocks noGrp="1"/>
          </p:cNvSpPr>
          <p:nvPr>
            <p:ph type="body" sz="quarter" idx="11"/>
          </p:nvPr>
        </p:nvSpPr>
        <p:spPr>
          <a:xfrm>
            <a:off x="427230" y="1130241"/>
            <a:ext cx="5401717" cy="5279564"/>
          </a:xfrm>
        </p:spPr>
        <p:txBody>
          <a:bodyPr/>
          <a:lstStyle/>
          <a:p>
            <a:pPr>
              <a:lnSpc>
                <a:spcPct val="110000"/>
              </a:lnSpc>
              <a:spcAft>
                <a:spcPts val="600"/>
              </a:spcAft>
            </a:pPr>
            <a:r>
              <a:rPr lang="en-US" sz="1961" dirty="0">
                <a:solidFill>
                  <a:schemeClr val="tx2"/>
                </a:solidFill>
                <a:latin typeface="+mj-lt"/>
              </a:rPr>
              <a:t>Overview</a:t>
            </a:r>
          </a:p>
          <a:p>
            <a:pPr>
              <a:lnSpc>
                <a:spcPct val="100000"/>
              </a:lnSpc>
              <a:spcAft>
                <a:spcPts val="600"/>
              </a:spcAft>
            </a:pPr>
            <a:r>
              <a:rPr lang="en-US" sz="1765" dirty="0"/>
              <a:t>Uses OPENROWSET function to access data from</a:t>
            </a:r>
          </a:p>
          <a:p>
            <a:pPr>
              <a:lnSpc>
                <a:spcPct val="100000"/>
              </a:lnSpc>
              <a:spcAft>
                <a:spcPts val="600"/>
              </a:spcAft>
            </a:pPr>
            <a:r>
              <a:rPr lang="en-US" sz="1765" dirty="0"/>
              <a:t>multiple files  or folders </a:t>
            </a:r>
          </a:p>
          <a:p>
            <a:pPr>
              <a:lnSpc>
                <a:spcPct val="100000"/>
              </a:lnSpc>
              <a:spcAft>
                <a:spcPts val="600"/>
              </a:spcAft>
            </a:pPr>
            <a:endParaRPr lang="en-US" sz="1765" dirty="0"/>
          </a:p>
          <a:p>
            <a:pPr>
              <a:lnSpc>
                <a:spcPct val="110000"/>
              </a:lnSpc>
              <a:spcAft>
                <a:spcPts val="600"/>
              </a:spcAft>
            </a:pPr>
            <a:r>
              <a:rPr lang="en-US" sz="1961" dirty="0">
                <a:solidFill>
                  <a:schemeClr val="tx2"/>
                </a:solidFill>
                <a:latin typeface="+mj-lt"/>
              </a:rPr>
              <a:t>Benefits</a:t>
            </a:r>
          </a:p>
          <a:p>
            <a:pPr marL="280121" indent="-280121">
              <a:lnSpc>
                <a:spcPct val="100000"/>
              </a:lnSpc>
              <a:spcAft>
                <a:spcPts val="600"/>
              </a:spcAft>
              <a:buFont typeface="Arial" panose="020B0604020202020204" pitchFamily="34" charset="0"/>
              <a:buChar char="•"/>
            </a:pPr>
            <a:r>
              <a:rPr lang="en-US" sz="1765" dirty="0"/>
              <a:t>Offers reading multiple files/folders through usage of wildcards</a:t>
            </a:r>
          </a:p>
          <a:p>
            <a:pPr marL="280121" indent="-280121">
              <a:lnSpc>
                <a:spcPct val="100000"/>
              </a:lnSpc>
              <a:spcAft>
                <a:spcPts val="600"/>
              </a:spcAft>
              <a:buFont typeface="Arial" panose="020B0604020202020204" pitchFamily="34" charset="0"/>
              <a:buChar char="•"/>
            </a:pPr>
            <a:r>
              <a:rPr lang="en-US" sz="1765" dirty="0"/>
              <a:t>Offers reading specific file/folder </a:t>
            </a:r>
          </a:p>
          <a:p>
            <a:pPr marL="280121" indent="-280121">
              <a:lnSpc>
                <a:spcPct val="100000"/>
              </a:lnSpc>
              <a:spcAft>
                <a:spcPts val="600"/>
              </a:spcAft>
              <a:buFont typeface="Arial" panose="020B0604020202020204" pitchFamily="34" charset="0"/>
              <a:buChar char="•"/>
            </a:pPr>
            <a:r>
              <a:rPr lang="en-US" sz="1765" dirty="0"/>
              <a:t>Supports use of multiple wildcards</a:t>
            </a:r>
          </a:p>
          <a:p>
            <a:pPr>
              <a:lnSpc>
                <a:spcPct val="100000"/>
              </a:lnSpc>
              <a:spcAft>
                <a:spcPts val="600"/>
              </a:spcAft>
            </a:pPr>
            <a:endParaRPr lang="en-US" sz="1600" dirty="0"/>
          </a:p>
        </p:txBody>
      </p:sp>
      <p:sp>
        <p:nvSpPr>
          <p:cNvPr id="7" name="Rectangle 6">
            <a:extLst>
              <a:ext uri="{FF2B5EF4-FFF2-40B4-BE49-F238E27FC236}">
                <a16:creationId xmlns:a16="http://schemas.microsoft.com/office/drawing/2014/main" id="{95796E1F-D29A-49C4-A3D4-06B45D178A94}"/>
              </a:ext>
            </a:extLst>
          </p:cNvPr>
          <p:cNvSpPr/>
          <p:nvPr/>
        </p:nvSpPr>
        <p:spPr>
          <a:xfrm>
            <a:off x="5828947" y="1130457"/>
            <a:ext cx="6095136" cy="4893647"/>
          </a:xfrm>
          <a:prstGeom prst="rect">
            <a:avLst/>
          </a:prstGeom>
          <a:ln>
            <a:solidFill>
              <a:schemeClr val="bg2">
                <a:lumMod val="50000"/>
              </a:schemeClr>
            </a:solidFill>
          </a:ln>
        </p:spPr>
        <p:txBody>
          <a:bodyPr>
            <a:spAutoFit/>
          </a:bodyPr>
          <a:lstStyle/>
          <a:p>
            <a:pPr defTabSz="914225">
              <a:defRPr/>
            </a:pPr>
            <a:r>
              <a:rPr lang="en-US" sz="1200">
                <a:solidFill>
                  <a:srgbClr val="D73A49"/>
                </a:solidFill>
                <a:latin typeface="Calibri" panose="020F0502020204030204" pitchFamily="34" charset="0"/>
                <a:cs typeface="Calibri" panose="020F0502020204030204" pitchFamily="34" charset="0"/>
              </a:rPr>
              <a:t>SELECT</a:t>
            </a:r>
            <a:r>
              <a:rPr lang="en-US" sz="1200">
                <a:solidFill>
                  <a:srgbClr val="24292E"/>
                </a:solidFill>
                <a:latin typeface="Calibri" panose="020F0502020204030204" pitchFamily="34" charset="0"/>
                <a:cs typeface="Calibri" panose="020F0502020204030204" pitchFamily="34" charset="0"/>
              </a:rPr>
              <a:t> YEAR(</a:t>
            </a:r>
            <a:r>
              <a:rPr lang="en-US" sz="1200" err="1">
                <a:solidFill>
                  <a:srgbClr val="24292E"/>
                </a:solidFill>
                <a:latin typeface="Calibri" panose="020F0502020204030204" pitchFamily="34" charset="0"/>
                <a:cs typeface="Calibri" panose="020F0502020204030204" pitchFamily="34" charset="0"/>
              </a:rPr>
              <a:t>pickup_datetime</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as</a:t>
            </a:r>
            <a:r>
              <a:rPr lang="en-US" sz="1200">
                <a:solidFill>
                  <a:srgbClr val="24292E"/>
                </a:solidFill>
                <a:latin typeface="Calibri" panose="020F0502020204030204" pitchFamily="34" charset="0"/>
                <a:cs typeface="Calibri" panose="020F0502020204030204" pitchFamily="34" charset="0"/>
              </a:rPr>
              <a:t> [year], </a:t>
            </a:r>
            <a:r>
              <a:rPr lang="en-US" sz="1200">
                <a:solidFill>
                  <a:srgbClr val="005CC5"/>
                </a:solidFill>
                <a:latin typeface="Calibri" panose="020F0502020204030204" pitchFamily="34" charset="0"/>
                <a:cs typeface="Calibri" panose="020F0502020204030204" pitchFamily="34" charset="0"/>
              </a:rPr>
              <a:t>SUM</a:t>
            </a:r>
            <a:r>
              <a:rPr lang="en-US" sz="1200">
                <a:solidFill>
                  <a:srgbClr val="24292E"/>
                </a:solidFill>
                <a:latin typeface="Calibri" panose="020F0502020204030204" pitchFamily="34" charset="0"/>
                <a:cs typeface="Calibri" panose="020F0502020204030204" pitchFamily="34" charset="0"/>
              </a:rPr>
              <a:t>(</a:t>
            </a:r>
            <a:r>
              <a:rPr lang="en-US" sz="1200" err="1">
                <a:solidFill>
                  <a:srgbClr val="24292E"/>
                </a:solidFill>
                <a:latin typeface="Calibri" panose="020F0502020204030204" pitchFamily="34" charset="0"/>
                <a:cs typeface="Calibri" panose="020F0502020204030204" pitchFamily="34" charset="0"/>
              </a:rPr>
              <a:t>passenger_count</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AS</a:t>
            </a:r>
            <a:r>
              <a:rPr lang="en-US" sz="1200">
                <a:solidFill>
                  <a:srgbClr val="24292E"/>
                </a:solidFill>
                <a:latin typeface="Calibri" panose="020F0502020204030204" pitchFamily="34" charset="0"/>
                <a:cs typeface="Calibri" panose="020F0502020204030204" pitchFamily="34" charset="0"/>
              </a:rPr>
              <a:t> </a:t>
            </a:r>
            <a:r>
              <a:rPr lang="en-US" sz="1200" err="1">
                <a:solidFill>
                  <a:srgbClr val="24292E"/>
                </a:solidFill>
                <a:latin typeface="Calibri" panose="020F0502020204030204" pitchFamily="34" charset="0"/>
                <a:cs typeface="Calibri" panose="020F0502020204030204" pitchFamily="34" charset="0"/>
              </a:rPr>
              <a:t>passengers_total</a:t>
            </a:r>
            <a:r>
              <a:rPr lang="en-US" sz="1200">
                <a:solidFill>
                  <a:srgbClr val="24292E"/>
                </a:solidFill>
                <a:latin typeface="Calibri" panose="020F0502020204030204" pitchFamily="34" charset="0"/>
                <a:cs typeface="Calibri" panose="020F0502020204030204" pitchFamily="34" charset="0"/>
              </a:rPr>
              <a:t>, </a:t>
            </a:r>
            <a:r>
              <a:rPr lang="en-US" sz="1200">
                <a:solidFill>
                  <a:srgbClr val="005CC5"/>
                </a:solidFill>
                <a:latin typeface="Calibri" panose="020F0502020204030204" pitchFamily="34" charset="0"/>
                <a:cs typeface="Calibri" panose="020F0502020204030204" pitchFamily="34" charset="0"/>
              </a:rPr>
              <a:t>COUNT</a:t>
            </a:r>
            <a:r>
              <a:rPr lang="en-US" sz="1200">
                <a:solidFill>
                  <a:srgbClr val="24292E"/>
                </a:solidFill>
                <a:latin typeface="Calibri" panose="020F0502020204030204" pitchFamily="34" charset="0"/>
                <a:cs typeface="Calibri" panose="020F0502020204030204" pitchFamily="34" charset="0"/>
              </a:rPr>
              <a:t>(</a:t>
            </a:r>
            <a:r>
              <a:rPr lang="en-US" sz="1200">
                <a:solidFill>
                  <a:srgbClr val="D73A49"/>
                </a:solidFill>
                <a:latin typeface="Calibri" panose="020F0502020204030204" pitchFamily="34" charset="0"/>
                <a:cs typeface="Calibri" panose="020F0502020204030204" pitchFamily="34" charset="0"/>
              </a:rPr>
              <a:t>*</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AS</a:t>
            </a:r>
            <a:r>
              <a:rPr lang="en-US" sz="1200">
                <a:solidFill>
                  <a:srgbClr val="24292E"/>
                </a:solidFill>
                <a:latin typeface="Calibri" panose="020F0502020204030204" pitchFamily="34" charset="0"/>
                <a:cs typeface="Calibri" panose="020F0502020204030204" pitchFamily="34" charset="0"/>
              </a:rPr>
              <a:t> [</a:t>
            </a:r>
            <a:r>
              <a:rPr lang="en-US" sz="1200" err="1">
                <a:solidFill>
                  <a:srgbClr val="24292E"/>
                </a:solidFill>
                <a:latin typeface="Calibri" panose="020F0502020204030204" pitchFamily="34" charset="0"/>
                <a:cs typeface="Calibri" panose="020F0502020204030204" pitchFamily="34" charset="0"/>
              </a:rPr>
              <a:t>rides_total</a:t>
            </a:r>
            <a:r>
              <a:rPr lang="en-US" sz="1200">
                <a:solidFill>
                  <a:srgbClr val="24292E"/>
                </a:solidFill>
                <a:latin typeface="Calibri" panose="020F0502020204030204" pitchFamily="34" charset="0"/>
                <a:cs typeface="Calibri" panose="020F0502020204030204" pitchFamily="34" charset="0"/>
              </a:rPr>
              <a:t>] </a:t>
            </a:r>
          </a:p>
          <a:p>
            <a:pPr defTabSz="914225">
              <a:defRPr/>
            </a:pPr>
            <a:r>
              <a:rPr lang="en-US" sz="1200">
                <a:solidFill>
                  <a:srgbClr val="D73A49"/>
                </a:solidFill>
                <a:latin typeface="Calibri" panose="020F0502020204030204" pitchFamily="34" charset="0"/>
                <a:cs typeface="Calibri" panose="020F0502020204030204" pitchFamily="34" charset="0"/>
              </a:rPr>
              <a:t>FROM</a:t>
            </a:r>
            <a:r>
              <a:rPr lang="en-US" sz="1200">
                <a:solidFill>
                  <a:srgbClr val="24292E"/>
                </a:solidFill>
                <a:latin typeface="Calibri" panose="020F0502020204030204" pitchFamily="34" charset="0"/>
                <a:cs typeface="Calibri" panose="020F0502020204030204" pitchFamily="34" charset="0"/>
              </a:rPr>
              <a:t> OPENROWSET( </a:t>
            </a:r>
          </a:p>
          <a:p>
            <a:pPr defTabSz="914225">
              <a:defRPr/>
            </a:pPr>
            <a:r>
              <a:rPr lang="en-US" sz="1200">
                <a:solidFill>
                  <a:srgbClr val="24292E"/>
                </a:solidFill>
                <a:latin typeface="Calibri" panose="020F0502020204030204" pitchFamily="34" charset="0"/>
                <a:cs typeface="Calibri" panose="020F0502020204030204" pitchFamily="34" charset="0"/>
              </a:rPr>
              <a:t>BULK </a:t>
            </a:r>
            <a:r>
              <a:rPr lang="en-US" sz="1200">
                <a:solidFill>
                  <a:srgbClr val="032F62"/>
                </a:solidFill>
                <a:latin typeface="Calibri" panose="020F0502020204030204" pitchFamily="34" charset="0"/>
                <a:cs typeface="Calibri" panose="020F0502020204030204" pitchFamily="34" charset="0"/>
              </a:rPr>
              <a:t>'https://XXX.blob.core.windows.net/csv/taxi/*.*’</a:t>
            </a:r>
            <a:r>
              <a:rPr lang="en-US" sz="1200">
                <a:solidFill>
                  <a:srgbClr val="24292E"/>
                </a:solidFill>
                <a:latin typeface="Calibri" panose="020F0502020204030204" pitchFamily="34" charset="0"/>
                <a:cs typeface="Calibri" panose="020F0502020204030204" pitchFamily="34" charset="0"/>
              </a:rPr>
              <a:t>, </a:t>
            </a:r>
          </a:p>
          <a:p>
            <a:pPr defTabSz="914225">
              <a:defRPr/>
            </a:pPr>
            <a:r>
              <a:rPr lang="en-US" sz="1200">
                <a:solidFill>
                  <a:srgbClr val="24292E"/>
                </a:solidFill>
                <a:latin typeface="Calibri" panose="020F0502020204030204" pitchFamily="34" charset="0"/>
                <a:cs typeface="Calibri" panose="020F0502020204030204" pitchFamily="34" charset="0"/>
              </a:rPr>
              <a:t>FORMAT </a:t>
            </a:r>
            <a:r>
              <a:rPr lang="en-US" sz="1200">
                <a:solidFill>
                  <a:srgbClr val="D73A49"/>
                </a:solidFill>
                <a:latin typeface="Calibri" panose="020F0502020204030204" pitchFamily="34" charset="0"/>
                <a:cs typeface="Calibri" panose="020F0502020204030204" pitchFamily="34" charset="0"/>
              </a:rPr>
              <a:t>=</a:t>
            </a:r>
            <a:r>
              <a:rPr lang="en-US" sz="1200">
                <a:solidFill>
                  <a:srgbClr val="24292E"/>
                </a:solidFill>
                <a:latin typeface="Calibri" panose="020F0502020204030204" pitchFamily="34" charset="0"/>
                <a:cs typeface="Calibri" panose="020F0502020204030204" pitchFamily="34" charset="0"/>
              </a:rPr>
              <a:t> </a:t>
            </a:r>
            <a:r>
              <a:rPr lang="en-US" sz="1200">
                <a:solidFill>
                  <a:srgbClr val="032F62"/>
                </a:solidFill>
                <a:latin typeface="Calibri" panose="020F0502020204030204" pitchFamily="34" charset="0"/>
                <a:cs typeface="Calibri" panose="020F0502020204030204" pitchFamily="34" charset="0"/>
              </a:rPr>
              <a:t>'CSV’</a:t>
            </a:r>
          </a:p>
          <a:p>
            <a:pPr defTabSz="914225">
              <a:defRPr/>
            </a:pPr>
            <a:r>
              <a:rPr lang="en-US" sz="1200">
                <a:solidFill>
                  <a:srgbClr val="24292E"/>
                </a:solidFill>
                <a:latin typeface="Calibri" panose="020F0502020204030204" pitchFamily="34" charset="0"/>
                <a:cs typeface="Calibri" panose="020F0502020204030204" pitchFamily="34" charset="0"/>
              </a:rPr>
              <a:t>, FIRSTROW </a:t>
            </a:r>
            <a:r>
              <a:rPr lang="en-US" sz="1200">
                <a:solidFill>
                  <a:srgbClr val="D73A49"/>
                </a:solidFill>
                <a:latin typeface="Calibri" panose="020F0502020204030204" pitchFamily="34" charset="0"/>
                <a:cs typeface="Calibri" panose="020F0502020204030204" pitchFamily="34" charset="0"/>
              </a:rPr>
              <a:t>=</a:t>
            </a:r>
            <a:r>
              <a:rPr lang="en-US" sz="1200">
                <a:solidFill>
                  <a:srgbClr val="24292E"/>
                </a:solidFill>
                <a:latin typeface="Calibri" panose="020F0502020204030204" pitchFamily="34" charset="0"/>
                <a:cs typeface="Calibri" panose="020F0502020204030204" pitchFamily="34" charset="0"/>
              </a:rPr>
              <a:t> </a:t>
            </a:r>
            <a:r>
              <a:rPr lang="en-US" sz="1200">
                <a:solidFill>
                  <a:srgbClr val="005CC5"/>
                </a:solidFill>
                <a:latin typeface="Calibri" panose="020F0502020204030204" pitchFamily="34" charset="0"/>
                <a:cs typeface="Calibri" panose="020F0502020204030204" pitchFamily="34" charset="0"/>
              </a:rPr>
              <a:t>2</a:t>
            </a:r>
            <a:r>
              <a:rPr lang="en-US" sz="1200">
                <a:solidFill>
                  <a:srgbClr val="24292E"/>
                </a:solidFill>
                <a:latin typeface="Calibri" panose="020F0502020204030204" pitchFamily="34" charset="0"/>
                <a:cs typeface="Calibri" panose="020F0502020204030204" pitchFamily="34" charset="0"/>
              </a:rPr>
              <a:t> ) </a:t>
            </a:r>
          </a:p>
          <a:p>
            <a:pPr defTabSz="914225">
              <a:defRPr/>
            </a:pPr>
            <a:r>
              <a:rPr lang="en-US" sz="1200">
                <a:solidFill>
                  <a:srgbClr val="24292E"/>
                </a:solidFill>
                <a:latin typeface="Calibri" panose="020F0502020204030204" pitchFamily="34" charset="0"/>
                <a:cs typeface="Calibri" panose="020F0502020204030204" pitchFamily="34" charset="0"/>
              </a:rPr>
              <a:t>WITH (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vendor_id</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VARCHAR</a:t>
            </a:r>
            <a:r>
              <a:rPr lang="en-US" sz="1200">
                <a:solidFill>
                  <a:srgbClr val="24292E"/>
                </a:solidFill>
                <a:latin typeface="Calibri" panose="020F0502020204030204" pitchFamily="34" charset="0"/>
                <a:cs typeface="Calibri" panose="020F0502020204030204" pitchFamily="34" charset="0"/>
              </a:rPr>
              <a:t>(</a:t>
            </a:r>
            <a:r>
              <a:rPr lang="en-US" sz="1200">
                <a:solidFill>
                  <a:srgbClr val="005CC5"/>
                </a:solidFill>
                <a:latin typeface="Calibri" panose="020F0502020204030204" pitchFamily="34" charset="0"/>
                <a:cs typeface="Calibri" panose="020F0502020204030204" pitchFamily="34" charset="0"/>
              </a:rPr>
              <a:t>100</a:t>
            </a:r>
            <a:r>
              <a:rPr lang="en-US" sz="1200">
                <a:solidFill>
                  <a:srgbClr val="24292E"/>
                </a:solidFill>
                <a:latin typeface="Calibri" panose="020F0502020204030204" pitchFamily="34" charset="0"/>
                <a:cs typeface="Calibri" panose="020F0502020204030204" pitchFamily="34" charset="0"/>
              </a:rPr>
              <a:t>) COLLATE Latin1_General_BIN2,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pickup_datetime</a:t>
            </a:r>
            <a:r>
              <a:rPr lang="en-US" sz="1200">
                <a:solidFill>
                  <a:srgbClr val="24292E"/>
                </a:solidFill>
                <a:latin typeface="Calibri" panose="020F0502020204030204" pitchFamily="34" charset="0"/>
                <a:cs typeface="Calibri" panose="020F0502020204030204" pitchFamily="34" charset="0"/>
              </a:rPr>
              <a:t> DATETIME2,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dropoff_datetime</a:t>
            </a:r>
            <a:r>
              <a:rPr lang="en-US" sz="1200">
                <a:solidFill>
                  <a:srgbClr val="24292E"/>
                </a:solidFill>
                <a:latin typeface="Calibri" panose="020F0502020204030204" pitchFamily="34" charset="0"/>
                <a:cs typeface="Calibri" panose="020F0502020204030204" pitchFamily="34" charset="0"/>
              </a:rPr>
              <a:t> DATETIME2,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passenger_count</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INT</a:t>
            </a:r>
            <a:r>
              <a:rPr lang="en-US" sz="1200">
                <a:solidFill>
                  <a:srgbClr val="24292E"/>
                </a:solidFill>
                <a:latin typeface="Calibri" panose="020F0502020204030204" pitchFamily="34" charset="0"/>
                <a:cs typeface="Calibri" panose="020F0502020204030204" pitchFamily="34" charset="0"/>
              </a:rPr>
              <a:t>,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trip_distance</a:t>
            </a:r>
            <a:r>
              <a:rPr lang="en-US" sz="1200">
                <a:solidFill>
                  <a:srgbClr val="24292E"/>
                </a:solidFill>
                <a:latin typeface="Calibri" panose="020F0502020204030204" pitchFamily="34" charset="0"/>
                <a:cs typeface="Calibri" panose="020F0502020204030204" pitchFamily="34" charset="0"/>
              </a:rPr>
              <a:t> FLOAT,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rate_code</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INT</a:t>
            </a:r>
            <a:r>
              <a:rPr lang="en-US" sz="1200">
                <a:solidFill>
                  <a:srgbClr val="24292E"/>
                </a:solidFill>
                <a:latin typeface="Calibri" panose="020F0502020204030204" pitchFamily="34" charset="0"/>
                <a:cs typeface="Calibri" panose="020F0502020204030204" pitchFamily="34" charset="0"/>
              </a:rPr>
              <a:t>,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store_and_fwd_flag</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VARCHAR</a:t>
            </a:r>
            <a:r>
              <a:rPr lang="en-US" sz="1200">
                <a:solidFill>
                  <a:srgbClr val="24292E"/>
                </a:solidFill>
                <a:latin typeface="Calibri" panose="020F0502020204030204" pitchFamily="34" charset="0"/>
                <a:cs typeface="Calibri" panose="020F0502020204030204" pitchFamily="34" charset="0"/>
              </a:rPr>
              <a:t>(</a:t>
            </a:r>
            <a:r>
              <a:rPr lang="en-US" sz="1200">
                <a:solidFill>
                  <a:srgbClr val="005CC5"/>
                </a:solidFill>
                <a:latin typeface="Calibri" panose="020F0502020204030204" pitchFamily="34" charset="0"/>
                <a:cs typeface="Calibri" panose="020F0502020204030204" pitchFamily="34" charset="0"/>
              </a:rPr>
              <a:t>100</a:t>
            </a:r>
            <a:r>
              <a:rPr lang="en-US" sz="1200">
                <a:solidFill>
                  <a:srgbClr val="24292E"/>
                </a:solidFill>
                <a:latin typeface="Calibri" panose="020F0502020204030204" pitchFamily="34" charset="0"/>
                <a:cs typeface="Calibri" panose="020F0502020204030204" pitchFamily="34" charset="0"/>
              </a:rPr>
              <a:t>) COLLATE Latin1_General_BIN2,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pickup_location_id</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INT</a:t>
            </a:r>
            <a:r>
              <a:rPr lang="en-US" sz="1200">
                <a:solidFill>
                  <a:srgbClr val="24292E"/>
                </a:solidFill>
                <a:latin typeface="Calibri" panose="020F0502020204030204" pitchFamily="34" charset="0"/>
                <a:cs typeface="Calibri" panose="020F0502020204030204" pitchFamily="34" charset="0"/>
              </a:rPr>
              <a:t>,</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dropoff_location_id</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INT</a:t>
            </a:r>
            <a:r>
              <a:rPr lang="en-US" sz="1200">
                <a:solidFill>
                  <a:srgbClr val="24292E"/>
                </a:solidFill>
                <a:latin typeface="Calibri" panose="020F0502020204030204" pitchFamily="34" charset="0"/>
                <a:cs typeface="Calibri" panose="020F0502020204030204" pitchFamily="34" charset="0"/>
              </a:rPr>
              <a:t>,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payment_type</a:t>
            </a: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INT</a:t>
            </a:r>
            <a:r>
              <a:rPr lang="en-US" sz="1200">
                <a:solidFill>
                  <a:srgbClr val="24292E"/>
                </a:solidFill>
                <a:latin typeface="Calibri" panose="020F0502020204030204" pitchFamily="34" charset="0"/>
                <a:cs typeface="Calibri" panose="020F0502020204030204" pitchFamily="34" charset="0"/>
              </a:rPr>
              <a:t>,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fare_amount</a:t>
            </a:r>
            <a:r>
              <a:rPr lang="en-US" sz="1200">
                <a:solidFill>
                  <a:srgbClr val="24292E"/>
                </a:solidFill>
                <a:latin typeface="Calibri" panose="020F0502020204030204" pitchFamily="34" charset="0"/>
                <a:cs typeface="Calibri" panose="020F0502020204030204" pitchFamily="34" charset="0"/>
              </a:rPr>
              <a:t> FLOAT, </a:t>
            </a:r>
          </a:p>
          <a:p>
            <a:pPr marL="457112" lvl="1" defTabSz="914225">
              <a:defRPr/>
            </a:pPr>
            <a:r>
              <a:rPr lang="en-US" sz="1200">
                <a:solidFill>
                  <a:srgbClr val="24292E"/>
                </a:solidFill>
                <a:latin typeface="Calibri" panose="020F0502020204030204" pitchFamily="34" charset="0"/>
                <a:cs typeface="Calibri" panose="020F0502020204030204" pitchFamily="34" charset="0"/>
              </a:rPr>
              <a:t>extra FLOAT, </a:t>
            </a:r>
            <a:r>
              <a:rPr lang="en-US" sz="1200" err="1">
                <a:solidFill>
                  <a:srgbClr val="24292E"/>
                </a:solidFill>
                <a:latin typeface="Calibri" panose="020F0502020204030204" pitchFamily="34" charset="0"/>
                <a:cs typeface="Calibri" panose="020F0502020204030204" pitchFamily="34" charset="0"/>
              </a:rPr>
              <a:t>mta_tax</a:t>
            </a:r>
            <a:r>
              <a:rPr lang="en-US" sz="1200">
                <a:solidFill>
                  <a:srgbClr val="24292E"/>
                </a:solidFill>
                <a:latin typeface="Calibri" panose="020F0502020204030204" pitchFamily="34" charset="0"/>
                <a:cs typeface="Calibri" panose="020F0502020204030204" pitchFamily="34" charset="0"/>
              </a:rPr>
              <a:t> FLOAT,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tip_amount</a:t>
            </a:r>
            <a:r>
              <a:rPr lang="en-US" sz="1200">
                <a:solidFill>
                  <a:srgbClr val="24292E"/>
                </a:solidFill>
                <a:latin typeface="Calibri" panose="020F0502020204030204" pitchFamily="34" charset="0"/>
                <a:cs typeface="Calibri" panose="020F0502020204030204" pitchFamily="34" charset="0"/>
              </a:rPr>
              <a:t> FLOAT,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tolls_amount</a:t>
            </a:r>
            <a:r>
              <a:rPr lang="en-US" sz="1200">
                <a:solidFill>
                  <a:srgbClr val="24292E"/>
                </a:solidFill>
                <a:latin typeface="Calibri" panose="020F0502020204030204" pitchFamily="34" charset="0"/>
                <a:cs typeface="Calibri" panose="020F0502020204030204" pitchFamily="34" charset="0"/>
              </a:rPr>
              <a:t> FLOAT,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improvement_surcharge</a:t>
            </a:r>
            <a:r>
              <a:rPr lang="en-US" sz="1200">
                <a:solidFill>
                  <a:srgbClr val="24292E"/>
                </a:solidFill>
                <a:latin typeface="Calibri" panose="020F0502020204030204" pitchFamily="34" charset="0"/>
                <a:cs typeface="Calibri" panose="020F0502020204030204" pitchFamily="34" charset="0"/>
              </a:rPr>
              <a:t> FLOAT, </a:t>
            </a:r>
          </a:p>
          <a:p>
            <a:pPr marL="457112" lvl="1" defTabSz="914225">
              <a:defRPr/>
            </a:pPr>
            <a:r>
              <a:rPr lang="en-US" sz="1200" err="1">
                <a:solidFill>
                  <a:srgbClr val="24292E"/>
                </a:solidFill>
                <a:latin typeface="Calibri" panose="020F0502020204030204" pitchFamily="34" charset="0"/>
                <a:cs typeface="Calibri" panose="020F0502020204030204" pitchFamily="34" charset="0"/>
              </a:rPr>
              <a:t>total_amount</a:t>
            </a:r>
            <a:r>
              <a:rPr lang="en-US" sz="1200">
                <a:solidFill>
                  <a:srgbClr val="24292E"/>
                </a:solidFill>
                <a:latin typeface="Calibri" panose="020F0502020204030204" pitchFamily="34" charset="0"/>
                <a:cs typeface="Calibri" panose="020F0502020204030204" pitchFamily="34" charset="0"/>
              </a:rPr>
              <a:t> FLOAT </a:t>
            </a:r>
          </a:p>
          <a:p>
            <a:pPr marL="457112" lvl="1" defTabSz="914225">
              <a:defRPr/>
            </a:pPr>
            <a:r>
              <a:rPr lang="en-US" sz="1200">
                <a:solidFill>
                  <a:srgbClr val="24292E"/>
                </a:solidFill>
                <a:latin typeface="Calibri" panose="020F0502020204030204" pitchFamily="34" charset="0"/>
                <a:cs typeface="Calibri" panose="020F0502020204030204" pitchFamily="34" charset="0"/>
              </a:rPr>
              <a:t>) </a:t>
            </a:r>
            <a:r>
              <a:rPr lang="en-US" sz="1200">
                <a:solidFill>
                  <a:srgbClr val="D73A49"/>
                </a:solidFill>
                <a:latin typeface="Calibri" panose="020F0502020204030204" pitchFamily="34" charset="0"/>
                <a:cs typeface="Calibri" panose="020F0502020204030204" pitchFamily="34" charset="0"/>
              </a:rPr>
              <a:t>AS</a:t>
            </a:r>
            <a:r>
              <a:rPr lang="en-US" sz="1200">
                <a:solidFill>
                  <a:srgbClr val="24292E"/>
                </a:solidFill>
                <a:latin typeface="Calibri" panose="020F0502020204030204" pitchFamily="34" charset="0"/>
                <a:cs typeface="Calibri" panose="020F0502020204030204" pitchFamily="34" charset="0"/>
              </a:rPr>
              <a:t> </a:t>
            </a:r>
            <a:r>
              <a:rPr lang="en-US" sz="1200" err="1">
                <a:solidFill>
                  <a:srgbClr val="24292E"/>
                </a:solidFill>
                <a:latin typeface="Calibri" panose="020F0502020204030204" pitchFamily="34" charset="0"/>
                <a:cs typeface="Calibri" panose="020F0502020204030204" pitchFamily="34" charset="0"/>
              </a:rPr>
              <a:t>nyc</a:t>
            </a:r>
            <a:r>
              <a:rPr lang="en-US" sz="1200">
                <a:solidFill>
                  <a:srgbClr val="24292E"/>
                </a:solidFill>
                <a:latin typeface="Calibri" panose="020F0502020204030204" pitchFamily="34" charset="0"/>
                <a:cs typeface="Calibri" panose="020F0502020204030204" pitchFamily="34" charset="0"/>
              </a:rPr>
              <a:t> </a:t>
            </a:r>
          </a:p>
          <a:p>
            <a:pPr defTabSz="914225">
              <a:defRPr/>
            </a:pPr>
            <a:r>
              <a:rPr lang="en-US" sz="1200">
                <a:solidFill>
                  <a:srgbClr val="D73A49"/>
                </a:solidFill>
                <a:latin typeface="Calibri" panose="020F0502020204030204" pitchFamily="34" charset="0"/>
                <a:cs typeface="Calibri" panose="020F0502020204030204" pitchFamily="34" charset="0"/>
              </a:rPr>
              <a:t>GROUP BY</a:t>
            </a:r>
            <a:r>
              <a:rPr lang="en-US" sz="1200">
                <a:solidFill>
                  <a:srgbClr val="24292E"/>
                </a:solidFill>
                <a:latin typeface="Calibri" panose="020F0502020204030204" pitchFamily="34" charset="0"/>
                <a:cs typeface="Calibri" panose="020F0502020204030204" pitchFamily="34" charset="0"/>
              </a:rPr>
              <a:t> YEAR(</a:t>
            </a:r>
            <a:r>
              <a:rPr lang="en-US" sz="1200" err="1">
                <a:solidFill>
                  <a:srgbClr val="24292E"/>
                </a:solidFill>
                <a:latin typeface="Calibri" panose="020F0502020204030204" pitchFamily="34" charset="0"/>
                <a:cs typeface="Calibri" panose="020F0502020204030204" pitchFamily="34" charset="0"/>
              </a:rPr>
              <a:t>pickup_datetime</a:t>
            </a:r>
            <a:r>
              <a:rPr lang="en-US" sz="1200">
                <a:solidFill>
                  <a:srgbClr val="24292E"/>
                </a:solidFill>
                <a:latin typeface="Calibri" panose="020F0502020204030204" pitchFamily="34" charset="0"/>
                <a:cs typeface="Calibri" panose="020F0502020204030204" pitchFamily="34" charset="0"/>
              </a:rPr>
              <a:t>) </a:t>
            </a:r>
          </a:p>
          <a:p>
            <a:pPr defTabSz="914225">
              <a:defRPr/>
            </a:pPr>
            <a:r>
              <a:rPr lang="en-US" sz="1200">
                <a:solidFill>
                  <a:srgbClr val="D73A49"/>
                </a:solidFill>
                <a:latin typeface="Calibri" panose="020F0502020204030204" pitchFamily="34" charset="0"/>
                <a:cs typeface="Calibri" panose="020F0502020204030204" pitchFamily="34" charset="0"/>
              </a:rPr>
              <a:t>ORDER BY</a:t>
            </a:r>
            <a:r>
              <a:rPr lang="en-US" sz="1200">
                <a:solidFill>
                  <a:srgbClr val="24292E"/>
                </a:solidFill>
                <a:latin typeface="Calibri" panose="020F0502020204030204" pitchFamily="34" charset="0"/>
                <a:cs typeface="Calibri" panose="020F0502020204030204" pitchFamily="34" charset="0"/>
              </a:rPr>
              <a:t> YEAR(</a:t>
            </a:r>
            <a:r>
              <a:rPr lang="en-US" sz="1200" err="1">
                <a:solidFill>
                  <a:srgbClr val="24292E"/>
                </a:solidFill>
                <a:latin typeface="Calibri" panose="020F0502020204030204" pitchFamily="34" charset="0"/>
                <a:cs typeface="Calibri" panose="020F0502020204030204" pitchFamily="34" charset="0"/>
              </a:rPr>
              <a:t>pickup_datetime</a:t>
            </a:r>
            <a:r>
              <a:rPr lang="en-US" sz="1200">
                <a:solidFill>
                  <a:srgbClr val="24292E"/>
                </a:solidFill>
                <a:latin typeface="Calibri" panose="020F0502020204030204" pitchFamily="34" charset="0"/>
                <a:cs typeface="Calibri" panose="020F0502020204030204" pitchFamily="34" charset="0"/>
              </a:rPr>
              <a:t>) </a:t>
            </a:r>
            <a:endParaRPr lang="en-US" sz="1200">
              <a:solidFill>
                <a:srgbClr val="000000"/>
              </a:solidFill>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EA62F678-A29E-4AEA-8F1E-26FE06287762}"/>
              </a:ext>
            </a:extLst>
          </p:cNvPr>
          <p:cNvPicPr>
            <a:picLocks noChangeAspect="1"/>
          </p:cNvPicPr>
          <p:nvPr/>
        </p:nvPicPr>
        <p:blipFill>
          <a:blip r:embed="rId2"/>
          <a:stretch>
            <a:fillRect/>
          </a:stretch>
        </p:blipFill>
        <p:spPr>
          <a:xfrm>
            <a:off x="8876515" y="4147693"/>
            <a:ext cx="3307085" cy="2623961"/>
          </a:xfrm>
          <a:prstGeom prst="rect">
            <a:avLst/>
          </a:prstGeom>
          <a:ln>
            <a:solidFill>
              <a:schemeClr val="bg2">
                <a:lumMod val="50000"/>
              </a:schemeClr>
            </a:solidFill>
          </a:ln>
        </p:spPr>
      </p:pic>
      <p:sp>
        <p:nvSpPr>
          <p:cNvPr id="6" name="Rectangle 5">
            <a:extLst>
              <a:ext uri="{FF2B5EF4-FFF2-40B4-BE49-F238E27FC236}">
                <a16:creationId xmlns:a16="http://schemas.microsoft.com/office/drawing/2014/main" id="{FD3FF27C-3EE3-4552-AC82-8777FA6B2C13}"/>
              </a:ext>
            </a:extLst>
          </p:cNvPr>
          <p:cNvSpPr/>
          <p:nvPr/>
        </p:nvSpPr>
        <p:spPr bwMode="auto">
          <a:xfrm>
            <a:off x="5828947" y="1714500"/>
            <a:ext cx="3581753" cy="203200"/>
          </a:xfrm>
          <a:prstGeom prst="rect">
            <a:avLst/>
          </a:prstGeom>
          <a:noFill/>
          <a:ln w="190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13656791"/>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1EC393-92E4-4AD5-9A62-9C83649A5B95}"/>
              </a:ext>
            </a:extLst>
          </p:cNvPr>
          <p:cNvSpPr>
            <a:spLocks noGrp="1"/>
          </p:cNvSpPr>
          <p:nvPr>
            <p:ph type="title"/>
          </p:nvPr>
        </p:nvSpPr>
        <p:spPr>
          <a:xfrm>
            <a:off x="427229" y="223038"/>
            <a:ext cx="11495532" cy="757914"/>
          </a:xfrm>
        </p:spPr>
        <p:txBody>
          <a:bodyPr/>
          <a:lstStyle/>
          <a:p>
            <a:r>
              <a:rPr lang="en-US"/>
              <a:t>Synapse SQL Serverless – Querying specific files</a:t>
            </a:r>
          </a:p>
        </p:txBody>
      </p:sp>
      <p:sp>
        <p:nvSpPr>
          <p:cNvPr id="4" name="Text Placeholder 3">
            <a:extLst>
              <a:ext uri="{FF2B5EF4-FFF2-40B4-BE49-F238E27FC236}">
                <a16:creationId xmlns:a16="http://schemas.microsoft.com/office/drawing/2014/main" id="{2F5CCE26-DEEC-4C93-9A83-EFA13E15FA8B}"/>
              </a:ext>
            </a:extLst>
          </p:cNvPr>
          <p:cNvSpPr>
            <a:spLocks noGrp="1"/>
          </p:cNvSpPr>
          <p:nvPr>
            <p:ph type="body" sz="quarter" idx="11"/>
          </p:nvPr>
        </p:nvSpPr>
        <p:spPr>
          <a:xfrm>
            <a:off x="427229" y="1130240"/>
            <a:ext cx="4540370" cy="4242762"/>
          </a:xfrm>
        </p:spPr>
        <p:txBody>
          <a:bodyPr/>
          <a:lstStyle/>
          <a:p>
            <a:pPr>
              <a:spcAft>
                <a:spcPts val="600"/>
              </a:spcAft>
            </a:pPr>
            <a:r>
              <a:rPr lang="en-US" sz="1961" dirty="0">
                <a:solidFill>
                  <a:schemeClr val="tx2"/>
                </a:solidFill>
                <a:latin typeface="+mj-lt"/>
              </a:rPr>
              <a:t>Overview</a:t>
            </a:r>
          </a:p>
          <a:p>
            <a:pPr>
              <a:spcAft>
                <a:spcPts val="600"/>
              </a:spcAft>
            </a:pPr>
            <a:r>
              <a:rPr lang="en-US" sz="1765" dirty="0">
                <a:solidFill>
                  <a:srgbClr val="0000FF"/>
                </a:solidFill>
              </a:rPr>
              <a:t>filename</a:t>
            </a:r>
            <a:r>
              <a:rPr lang="en-US" sz="1765" dirty="0">
                <a:solidFill>
                  <a:schemeClr val="tx1"/>
                </a:solidFill>
              </a:rPr>
              <a:t> – Provides file name that originates row result</a:t>
            </a:r>
          </a:p>
          <a:p>
            <a:pPr>
              <a:spcAft>
                <a:spcPts val="600"/>
              </a:spcAft>
            </a:pPr>
            <a:endParaRPr lang="en-US" sz="1765" dirty="0">
              <a:solidFill>
                <a:srgbClr val="0000FF"/>
              </a:solidFill>
            </a:endParaRPr>
          </a:p>
          <a:p>
            <a:pPr>
              <a:spcAft>
                <a:spcPts val="600"/>
              </a:spcAft>
            </a:pPr>
            <a:r>
              <a:rPr lang="en-US" sz="1765" dirty="0" err="1">
                <a:solidFill>
                  <a:srgbClr val="0000FF"/>
                </a:solidFill>
              </a:rPr>
              <a:t>filepath</a:t>
            </a:r>
            <a:r>
              <a:rPr lang="en-US" sz="1765" dirty="0">
                <a:solidFill>
                  <a:schemeClr val="tx1"/>
                </a:solidFill>
              </a:rPr>
              <a:t> – Provides full path when no parameter is passed or part of path  when parameter is passed that originates result</a:t>
            </a:r>
          </a:p>
          <a:p>
            <a:pPr>
              <a:spcAft>
                <a:spcPts val="600"/>
              </a:spcAft>
            </a:pPr>
            <a:endParaRPr lang="en-US" sz="1765" dirty="0">
              <a:solidFill>
                <a:schemeClr val="tx2"/>
              </a:solidFill>
            </a:endParaRPr>
          </a:p>
          <a:p>
            <a:pPr>
              <a:spcAft>
                <a:spcPts val="600"/>
              </a:spcAft>
            </a:pPr>
            <a:r>
              <a:rPr lang="en-US" sz="1961" dirty="0">
                <a:solidFill>
                  <a:schemeClr val="tx2"/>
                </a:solidFill>
                <a:latin typeface="+mj-lt"/>
              </a:rPr>
              <a:t>Benefits</a:t>
            </a:r>
          </a:p>
          <a:p>
            <a:pPr>
              <a:spcAft>
                <a:spcPts val="600"/>
              </a:spcAft>
            </a:pPr>
            <a:r>
              <a:rPr lang="en-US" sz="1765" dirty="0">
                <a:solidFill>
                  <a:schemeClr val="tx1"/>
                </a:solidFill>
              </a:rPr>
              <a:t>Provides source name/path of file/folder for row result set</a:t>
            </a:r>
          </a:p>
          <a:p>
            <a:pPr>
              <a:spcAft>
                <a:spcPts val="600"/>
              </a:spcAft>
            </a:pPr>
            <a:endParaRPr lang="en-US" sz="1600" dirty="0">
              <a:solidFill>
                <a:schemeClr val="tx1"/>
              </a:solidFill>
            </a:endParaRPr>
          </a:p>
        </p:txBody>
      </p:sp>
      <p:sp>
        <p:nvSpPr>
          <p:cNvPr id="6" name="Rectangle 5">
            <a:extLst>
              <a:ext uri="{FF2B5EF4-FFF2-40B4-BE49-F238E27FC236}">
                <a16:creationId xmlns:a16="http://schemas.microsoft.com/office/drawing/2014/main" id="{88A43732-544F-4D3A-AEA5-4BB8170ECFE2}"/>
              </a:ext>
            </a:extLst>
          </p:cNvPr>
          <p:cNvSpPr/>
          <p:nvPr/>
        </p:nvSpPr>
        <p:spPr>
          <a:xfrm>
            <a:off x="6096000" y="2311713"/>
            <a:ext cx="5988894" cy="3785652"/>
          </a:xfrm>
          <a:prstGeom prst="rect">
            <a:avLst/>
          </a:prstGeom>
          <a:ln>
            <a:solidFill>
              <a:schemeClr val="bg2">
                <a:lumMod val="50000"/>
              </a:schemeClr>
            </a:solidFill>
          </a:ln>
        </p:spPr>
        <p:txBody>
          <a:bodyPr wrap="square">
            <a:spAutoFit/>
          </a:bodyPr>
          <a:lstStyle/>
          <a:p>
            <a:pPr defTabSz="914225">
              <a:defRPr/>
            </a:pPr>
            <a:r>
              <a:rPr lang="en-US" sz="1200">
                <a:solidFill>
                  <a:srgbClr val="0000FF"/>
                </a:solidFill>
                <a:latin typeface="Calibri" panose="020F0502020204030204" pitchFamily="34" charset="0"/>
                <a:cs typeface="Calibri" panose="020F0502020204030204" pitchFamily="34" charset="0"/>
              </a:rPr>
              <a:t>SELECT</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r.filename</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r>
              <a:rPr lang="en-US" sz="1200">
                <a:solidFill>
                  <a:srgbClr val="212121"/>
                </a:solidFill>
                <a:latin typeface="Calibri" panose="020F0502020204030204" pitchFamily="34" charset="0"/>
                <a:cs typeface="Calibri" panose="020F0502020204030204" pitchFamily="34" charset="0"/>
              </a:rPr>
              <a:t> [filename]</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795E26"/>
                </a:solidFill>
                <a:latin typeface="Calibri" panose="020F0502020204030204" pitchFamily="34" charset="0"/>
                <a:cs typeface="Calibri" panose="020F0502020204030204" pitchFamily="34" charset="0"/>
              </a:rPr>
              <a:t>COUNT_BIG</a:t>
            </a:r>
            <a:r>
              <a:rPr lang="en-US" sz="1200">
                <a:solidFill>
                  <a:srgbClr val="212121"/>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r>
              <a:rPr lang="en-US" sz="1200">
                <a:solidFill>
                  <a:srgbClr val="212121"/>
                </a:solidFill>
                <a:latin typeface="Calibri" panose="020F0502020204030204" pitchFamily="34" charset="0"/>
                <a:cs typeface="Calibri" panose="020F0502020204030204" pitchFamily="34" charset="0"/>
              </a:rPr>
              <a:t> [rows]</a:t>
            </a:r>
          </a:p>
          <a:p>
            <a:pPr defTabSz="914225">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212121"/>
                </a:solidFill>
                <a:latin typeface="Calibri" panose="020F0502020204030204" pitchFamily="34" charset="0"/>
                <a:cs typeface="Calibri" panose="020F0502020204030204" pitchFamily="34" charset="0"/>
              </a:rPr>
              <a:t> </a:t>
            </a:r>
            <a:r>
              <a:rPr lang="en-US" sz="1200">
                <a:solidFill>
                  <a:srgbClr val="795E26"/>
                </a:solidFill>
                <a:latin typeface="Calibri" panose="020F0502020204030204" pitchFamily="34" charset="0"/>
                <a:cs typeface="Calibri" panose="020F0502020204030204" pitchFamily="34" charset="0"/>
              </a:rPr>
              <a:t>OPENROWSET</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BULK </a:t>
            </a:r>
            <a:r>
              <a:rPr lang="en-US" sz="1200">
                <a:solidFill>
                  <a:srgbClr val="A31515"/>
                </a:solidFill>
                <a:latin typeface="Calibri" panose="020F0502020204030204" pitchFamily="34" charset="0"/>
                <a:cs typeface="Calibri" panose="020F0502020204030204" pitchFamily="34" charset="0"/>
              </a:rPr>
              <a:t>'https://XXX.blob.core.windows.net/csv/taxi/yellow_tripdata_2017-1*.csv’</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795E26"/>
                </a:solidFill>
                <a:latin typeface="Calibri" panose="020F0502020204030204" pitchFamily="34" charset="0"/>
                <a:cs typeface="Calibri" panose="020F0502020204030204" pitchFamily="34" charset="0"/>
              </a:rPr>
              <a:t>FORMAT</a:t>
            </a:r>
            <a:r>
              <a:rPr lang="en-US" sz="1200">
                <a:solidFill>
                  <a:srgbClr val="212121"/>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'CSV'</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FIRSTROW</a:t>
            </a:r>
            <a:r>
              <a:rPr lang="en-US" sz="1200">
                <a:solidFill>
                  <a:srgbClr val="212121"/>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a:t>
            </a:r>
            <a:r>
              <a:rPr lang="en-US" sz="1200">
                <a:solidFill>
                  <a:srgbClr val="212121"/>
                </a:solidFill>
                <a:latin typeface="Calibri" panose="020F0502020204030204" pitchFamily="34" charset="0"/>
                <a:cs typeface="Calibri" panose="020F0502020204030204" pitchFamily="34" charset="0"/>
              </a:rPr>
              <a:t> </a:t>
            </a:r>
            <a:r>
              <a:rPr lang="en-US" sz="1200">
                <a:solidFill>
                  <a:srgbClr val="09885A"/>
                </a:solidFill>
                <a:latin typeface="Calibri" panose="020F0502020204030204" pitchFamily="34" charset="0"/>
                <a:cs typeface="Calibri" panose="020F0502020204030204" pitchFamily="34" charset="0"/>
              </a:rPr>
              <a:t>2</a:t>
            </a: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WITH</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vendor_id</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INT</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pickup_datetime</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DATETIME2</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dropoff_datetime</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DATETIME2</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passenger_count</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SMALLINT</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trip_distance</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FLOAT</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&lt;…columns&gt;</a:t>
            </a:r>
          </a:p>
          <a:p>
            <a:pPr defTabSz="914225">
              <a:defRPr/>
            </a:pPr>
            <a:r>
              <a:rPr lang="en-US" sz="1200">
                <a:solidFill>
                  <a:srgbClr val="212121"/>
                </a:solidFill>
                <a:latin typeface="Calibri" panose="020F0502020204030204" pitchFamily="34" charset="0"/>
                <a:cs typeface="Calibri" panose="020F0502020204030204" pitchFamily="34" charset="0"/>
              </a:rPr>
              <a:t>    ) </a:t>
            </a:r>
            <a:r>
              <a:rPr lang="en-US" sz="1200">
                <a:solidFill>
                  <a:srgbClr val="0000FF"/>
                </a:solidFill>
                <a:latin typeface="Calibri" panose="020F0502020204030204" pitchFamily="34" charset="0"/>
                <a:cs typeface="Calibri" panose="020F0502020204030204" pitchFamily="34" charset="0"/>
              </a:rPr>
              <a:t>AS</a:t>
            </a:r>
            <a:r>
              <a:rPr lang="en-US" sz="1200">
                <a:solidFill>
                  <a:srgbClr val="212121"/>
                </a:solidFill>
                <a:latin typeface="Calibri" panose="020F0502020204030204" pitchFamily="34" charset="0"/>
                <a:cs typeface="Calibri" panose="020F0502020204030204" pitchFamily="34" charset="0"/>
              </a:rPr>
              <a:t> [r]</a:t>
            </a:r>
          </a:p>
          <a:p>
            <a:pPr defTabSz="914225">
              <a:defRPr/>
            </a:pP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0000FF"/>
                </a:solidFill>
                <a:latin typeface="Calibri" panose="020F0502020204030204" pitchFamily="34" charset="0"/>
                <a:cs typeface="Calibri" panose="020F0502020204030204" pitchFamily="34" charset="0"/>
              </a:rPr>
              <a:t>GROUP BY </a:t>
            </a:r>
            <a:r>
              <a:rPr lang="en-US" sz="1200" err="1">
                <a:solidFill>
                  <a:srgbClr val="212121"/>
                </a:solidFill>
                <a:latin typeface="Calibri" panose="020F0502020204030204" pitchFamily="34" charset="0"/>
                <a:cs typeface="Calibri" panose="020F0502020204030204" pitchFamily="34" charset="0"/>
              </a:rPr>
              <a:t>r.filename</a:t>
            </a:r>
            <a:r>
              <a:rPr lang="en-US" sz="1200">
                <a:solidFill>
                  <a:srgbClr val="212121"/>
                </a:solidFill>
                <a:latin typeface="Calibri" panose="020F0502020204030204" pitchFamily="34" charset="0"/>
                <a:cs typeface="Calibri" panose="020F0502020204030204" pitchFamily="34" charset="0"/>
              </a:rPr>
              <a:t>()</a:t>
            </a:r>
          </a:p>
          <a:p>
            <a:pPr defTabSz="914225">
              <a:defRPr/>
            </a:pPr>
            <a:endParaRPr lang="en-US" sz="1200">
              <a:solidFill>
                <a:srgbClr val="0000FF"/>
              </a:solidFill>
              <a:latin typeface="Calibri" panose="020F0502020204030204" pitchFamily="34" charset="0"/>
              <a:cs typeface="Calibri" panose="020F0502020204030204" pitchFamily="34" charset="0"/>
            </a:endParaRPr>
          </a:p>
          <a:p>
            <a:pPr defTabSz="914225">
              <a:defRPr/>
            </a:pPr>
            <a:r>
              <a:rPr lang="en-US" sz="1200">
                <a:solidFill>
                  <a:srgbClr val="0000FF"/>
                </a:solidFill>
                <a:latin typeface="Calibri" panose="020F0502020204030204" pitchFamily="34" charset="0"/>
                <a:cs typeface="Calibri" panose="020F0502020204030204" pitchFamily="34" charset="0"/>
              </a:rPr>
              <a:t>ORDER BY </a:t>
            </a:r>
            <a:r>
              <a:rPr lang="en-US" sz="1200">
                <a:solidFill>
                  <a:srgbClr val="212121"/>
                </a:solidFill>
                <a:latin typeface="Calibri" panose="020F0502020204030204" pitchFamily="34" charset="0"/>
                <a:cs typeface="Calibri" panose="020F0502020204030204" pitchFamily="34" charset="0"/>
              </a:rPr>
              <a:t>[filename]</a:t>
            </a:r>
          </a:p>
        </p:txBody>
      </p:sp>
      <p:pic>
        <p:nvPicPr>
          <p:cNvPr id="7" name="Picture 6">
            <a:extLst>
              <a:ext uri="{FF2B5EF4-FFF2-40B4-BE49-F238E27FC236}">
                <a16:creationId xmlns:a16="http://schemas.microsoft.com/office/drawing/2014/main" id="{4AAAB99C-70EC-41BC-BAEC-54085DD6E278}"/>
              </a:ext>
            </a:extLst>
          </p:cNvPr>
          <p:cNvPicPr>
            <a:picLocks noChangeAspect="1"/>
          </p:cNvPicPr>
          <p:nvPr/>
        </p:nvPicPr>
        <p:blipFill>
          <a:blip r:embed="rId2"/>
          <a:stretch>
            <a:fillRect/>
          </a:stretch>
        </p:blipFill>
        <p:spPr>
          <a:xfrm>
            <a:off x="8292238" y="5521404"/>
            <a:ext cx="3817363" cy="1244897"/>
          </a:xfrm>
          <a:prstGeom prst="rect">
            <a:avLst/>
          </a:prstGeom>
          <a:ln>
            <a:solidFill>
              <a:schemeClr val="bg2">
                <a:lumMod val="50000"/>
              </a:schemeClr>
            </a:solidFill>
          </a:ln>
        </p:spPr>
      </p:pic>
      <p:sp>
        <p:nvSpPr>
          <p:cNvPr id="10" name="Text Placeholder 3">
            <a:extLst>
              <a:ext uri="{FF2B5EF4-FFF2-40B4-BE49-F238E27FC236}">
                <a16:creationId xmlns:a16="http://schemas.microsoft.com/office/drawing/2014/main" id="{C86985D4-2D10-4197-A310-902058FFE9E6}"/>
              </a:ext>
            </a:extLst>
          </p:cNvPr>
          <p:cNvSpPr txBox="1">
            <a:spLocks/>
          </p:cNvSpPr>
          <p:nvPr/>
        </p:nvSpPr>
        <p:spPr>
          <a:xfrm>
            <a:off x="6096000" y="1961224"/>
            <a:ext cx="4982444" cy="350489"/>
          </a:xfrm>
          <a:prstGeom prst="rect">
            <a:avLst/>
          </a:prstGeom>
        </p:spPr>
        <p:txBody>
          <a:bodyPr vert="horz" wrap="square" lIns="0" tIns="0" rIns="0" bIns="0" rtlCol="0">
            <a:noAutofit/>
          </a:bodyPr>
          <a:lstStyle>
            <a:lvl1pPr marL="0" marR="0" indent="0" algn="l" defTabSz="914192"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kern="1200" spc="0" baseline="0">
                <a:solidFill>
                  <a:srgbClr val="000000"/>
                </a:solidFill>
                <a:latin typeface="+mn-lt"/>
                <a:ea typeface="+mn-ea"/>
                <a:cs typeface="+mn-cs"/>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solidFill>
                  <a:srgbClr val="000000"/>
                </a:solidFill>
                <a:latin typeface="+mn-lt"/>
                <a:ea typeface="+mn-ea"/>
                <a:cs typeface="+mn-cs"/>
              </a:defRPr>
            </a:lvl2pPr>
            <a:lvl3pPr marL="448107"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800" kern="1200" spc="0" baseline="0">
                <a:solidFill>
                  <a:srgbClr val="000000"/>
                </a:solidFill>
                <a:latin typeface="+mj-lt"/>
                <a:ea typeface="+mn-ea"/>
                <a:cs typeface="+mn-cs"/>
              </a:defRPr>
            </a:lvl3pPr>
            <a:lvl4pPr marL="672161"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defRPr/>
            </a:pPr>
            <a:r>
              <a:rPr lang="en-US" sz="1600">
                <a:latin typeface="Segoe UI"/>
              </a:rPr>
              <a:t>Example of filename function</a:t>
            </a:r>
          </a:p>
        </p:txBody>
      </p:sp>
      <p:sp>
        <p:nvSpPr>
          <p:cNvPr id="8" name="Rectangle 7">
            <a:extLst>
              <a:ext uri="{FF2B5EF4-FFF2-40B4-BE49-F238E27FC236}">
                <a16:creationId xmlns:a16="http://schemas.microsoft.com/office/drawing/2014/main" id="{19B0D49C-46E4-4928-95EA-297ED0C2B42C}"/>
              </a:ext>
            </a:extLst>
          </p:cNvPr>
          <p:cNvSpPr/>
          <p:nvPr/>
        </p:nvSpPr>
        <p:spPr bwMode="auto">
          <a:xfrm>
            <a:off x="6096000" y="5419803"/>
            <a:ext cx="1587500" cy="350489"/>
          </a:xfrm>
          <a:prstGeom prst="rect">
            <a:avLst/>
          </a:prstGeom>
          <a:noFill/>
          <a:ln w="190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81341689"/>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6872029-B4E1-4244-BB2C-14C173D2A0AF}"/>
              </a:ext>
            </a:extLst>
          </p:cNvPr>
          <p:cNvSpPr>
            <a:spLocks noGrp="1"/>
          </p:cNvSpPr>
          <p:nvPr>
            <p:ph type="title"/>
          </p:nvPr>
        </p:nvSpPr>
        <p:spPr>
          <a:xfrm>
            <a:off x="427229" y="286974"/>
            <a:ext cx="10524406" cy="693979"/>
          </a:xfrm>
        </p:spPr>
        <p:txBody>
          <a:bodyPr/>
          <a:lstStyle/>
          <a:p>
            <a:r>
              <a:rPr lang="en-US"/>
              <a:t>Synapse SQL Serverless – Querying specific files</a:t>
            </a:r>
          </a:p>
        </p:txBody>
      </p:sp>
      <p:sp>
        <p:nvSpPr>
          <p:cNvPr id="6" name="Rectangle 5">
            <a:extLst>
              <a:ext uri="{FF2B5EF4-FFF2-40B4-BE49-F238E27FC236}">
                <a16:creationId xmlns:a16="http://schemas.microsoft.com/office/drawing/2014/main" id="{35E0F5A5-50FF-4EBB-A5B4-28B5B63BDAFA}"/>
              </a:ext>
            </a:extLst>
          </p:cNvPr>
          <p:cNvSpPr/>
          <p:nvPr/>
        </p:nvSpPr>
        <p:spPr>
          <a:xfrm>
            <a:off x="605889" y="2050263"/>
            <a:ext cx="6506938" cy="4339650"/>
          </a:xfrm>
          <a:prstGeom prst="rect">
            <a:avLst/>
          </a:prstGeom>
          <a:ln>
            <a:solidFill>
              <a:schemeClr val="bg2">
                <a:lumMod val="50000"/>
              </a:schemeClr>
            </a:solidFill>
          </a:ln>
        </p:spPr>
        <p:txBody>
          <a:bodyPr wrap="square">
            <a:spAutoFit/>
          </a:bodyPr>
          <a:lstStyle/>
          <a:p>
            <a:pPr defTabSz="914225">
              <a:defRPr/>
            </a:pPr>
            <a:r>
              <a:rPr lang="en-US" sz="1200" dirty="0">
                <a:solidFill>
                  <a:srgbClr val="0000FF"/>
                </a:solidFill>
                <a:latin typeface="Calibri" panose="020F0502020204030204" pitchFamily="34" charset="0"/>
                <a:cs typeface="Calibri" panose="020F0502020204030204" pitchFamily="34" charset="0"/>
              </a:rPr>
              <a:t>SELECT</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r.filepath</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AS</a:t>
            </a: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filepath</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r.filepath</a:t>
            </a:r>
            <a:r>
              <a:rPr lang="en-US" sz="1200" dirty="0">
                <a:solidFill>
                  <a:srgbClr val="212121"/>
                </a:solidFill>
                <a:latin typeface="Calibri" panose="020F0502020204030204" pitchFamily="34" charset="0"/>
                <a:cs typeface="Calibri" panose="020F0502020204030204" pitchFamily="34" charset="0"/>
              </a:rPr>
              <a:t>(</a:t>
            </a:r>
            <a:r>
              <a:rPr lang="en-US" sz="1200" dirty="0">
                <a:solidFill>
                  <a:srgbClr val="09885A"/>
                </a:solidFill>
                <a:latin typeface="Calibri" panose="020F0502020204030204" pitchFamily="34" charset="0"/>
                <a:cs typeface="Calibri" panose="020F0502020204030204" pitchFamily="34" charset="0"/>
              </a:rPr>
              <a:t>1</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AS</a:t>
            </a:r>
            <a:r>
              <a:rPr lang="en-US" sz="1200" dirty="0">
                <a:solidFill>
                  <a:srgbClr val="212121"/>
                </a:solidFill>
                <a:latin typeface="Calibri" panose="020F0502020204030204" pitchFamily="34" charset="0"/>
                <a:cs typeface="Calibri" panose="020F0502020204030204" pitchFamily="34" charset="0"/>
              </a:rPr>
              <a:t> [year]</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r.filepath</a:t>
            </a:r>
            <a:r>
              <a:rPr lang="en-US" sz="1200" dirty="0">
                <a:solidFill>
                  <a:srgbClr val="212121"/>
                </a:solidFill>
                <a:latin typeface="Calibri" panose="020F0502020204030204" pitchFamily="34" charset="0"/>
                <a:cs typeface="Calibri" panose="020F0502020204030204" pitchFamily="34" charset="0"/>
              </a:rPr>
              <a:t>(</a:t>
            </a:r>
            <a:r>
              <a:rPr lang="en-US" sz="1200" dirty="0">
                <a:solidFill>
                  <a:srgbClr val="09885A"/>
                </a:solidFill>
                <a:latin typeface="Calibri" panose="020F0502020204030204" pitchFamily="34" charset="0"/>
                <a:cs typeface="Calibri" panose="020F0502020204030204" pitchFamily="34" charset="0"/>
              </a:rPr>
              <a:t>2</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AS</a:t>
            </a:r>
            <a:r>
              <a:rPr lang="en-US" sz="1200" dirty="0">
                <a:solidFill>
                  <a:srgbClr val="212121"/>
                </a:solidFill>
                <a:latin typeface="Calibri" panose="020F0502020204030204" pitchFamily="34" charset="0"/>
                <a:cs typeface="Calibri" panose="020F0502020204030204" pitchFamily="34" charset="0"/>
              </a:rPr>
              <a:t> [month]</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COUNT_BIG</a:t>
            </a:r>
            <a:r>
              <a:rPr lang="en-US" sz="1200" dirty="0">
                <a:solidFill>
                  <a:srgbClr val="212121"/>
                </a:solidFill>
                <a:latin typeface="Calibri" panose="020F0502020204030204" pitchFamily="34" charset="0"/>
                <a:cs typeface="Calibri" panose="020F0502020204030204" pitchFamily="34" charset="0"/>
              </a:rPr>
              <a:t>(</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AS</a:t>
            </a:r>
            <a:r>
              <a:rPr lang="en-US" sz="1200" dirty="0">
                <a:solidFill>
                  <a:srgbClr val="212121"/>
                </a:solidFill>
                <a:latin typeface="Calibri" panose="020F0502020204030204" pitchFamily="34" charset="0"/>
                <a:cs typeface="Calibri" panose="020F0502020204030204" pitchFamily="34" charset="0"/>
              </a:rPr>
              <a:t> [rows]</a:t>
            </a:r>
          </a:p>
          <a:p>
            <a:pPr defTabSz="914225">
              <a:defRPr/>
            </a:pPr>
            <a:r>
              <a:rPr lang="en-US" sz="1200" dirty="0">
                <a:solidFill>
                  <a:srgbClr val="0000FF"/>
                </a:solidFill>
                <a:latin typeface="Calibri" panose="020F0502020204030204" pitchFamily="34" charset="0"/>
                <a:cs typeface="Calibri" panose="020F0502020204030204" pitchFamily="34" charset="0"/>
              </a:rPr>
              <a:t>FROM</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OPENROWSET</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BULK </a:t>
            </a:r>
            <a:r>
              <a:rPr lang="en-US" sz="1200" dirty="0">
                <a:solidFill>
                  <a:srgbClr val="A31515"/>
                </a:solidFill>
                <a:latin typeface="Calibri" panose="020F0502020204030204" pitchFamily="34" charset="0"/>
                <a:cs typeface="Calibri" panose="020F0502020204030204" pitchFamily="34" charset="0"/>
              </a:rPr>
              <a:t>'https://XXX.blob.core.windows.net/csv/taxi/</a:t>
            </a:r>
            <a:r>
              <a:rPr lang="en-US" sz="1200" dirty="0" err="1">
                <a:solidFill>
                  <a:srgbClr val="A31515"/>
                </a:solidFill>
                <a:latin typeface="Calibri" panose="020F0502020204030204" pitchFamily="34" charset="0"/>
                <a:cs typeface="Calibri" panose="020F0502020204030204" pitchFamily="34" charset="0"/>
              </a:rPr>
              <a:t>yellow_tripdata</a:t>
            </a:r>
            <a:r>
              <a:rPr lang="en-US" sz="1200" dirty="0">
                <a:solidFill>
                  <a:srgbClr val="A31515"/>
                </a:solidFill>
                <a:latin typeface="Calibri" panose="020F0502020204030204" pitchFamily="34" charset="0"/>
                <a:cs typeface="Calibri" panose="020F0502020204030204" pitchFamily="34" charset="0"/>
              </a:rPr>
              <a:t>_*-*.csv’</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FORMAT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'CSV'</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FIRSTROW</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9885A"/>
                </a:solidFill>
                <a:latin typeface="Calibri" panose="020F0502020204030204" pitchFamily="34" charset="0"/>
                <a:cs typeface="Calibri" panose="020F0502020204030204" pitchFamily="34" charset="0"/>
              </a:rPr>
              <a:t>2</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0000FF"/>
                </a:solidFill>
                <a:latin typeface="Calibri" panose="020F0502020204030204" pitchFamily="34" charset="0"/>
                <a:cs typeface="Calibri" panose="020F0502020204030204" pitchFamily="34" charset="0"/>
              </a:rPr>
              <a:t>WITH</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vendor_id</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INT</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pickup_datetime</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DATETIME2</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dropoff_datetime</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DATETIME2</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passenger_count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SMALLINT</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trip_distance</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FLOAT</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&lt;… columns&gt;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AS</a:t>
            </a:r>
            <a:r>
              <a:rPr lang="en-US" sz="1200" dirty="0">
                <a:solidFill>
                  <a:srgbClr val="212121"/>
                </a:solidFill>
                <a:latin typeface="Calibri" panose="020F0502020204030204" pitchFamily="34" charset="0"/>
                <a:cs typeface="Calibri" panose="020F0502020204030204" pitchFamily="34" charset="0"/>
              </a:rPr>
              <a:t> [r]</a:t>
            </a:r>
          </a:p>
          <a:p>
            <a:pPr defTabSz="914225">
              <a:defRPr/>
            </a:pP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0000FF"/>
                </a:solidFill>
                <a:latin typeface="Calibri" panose="020F0502020204030204" pitchFamily="34" charset="0"/>
                <a:cs typeface="Calibri" panose="020F0502020204030204" pitchFamily="34" charset="0"/>
              </a:rPr>
              <a:t>WHERE</a:t>
            </a: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r.filepath</a:t>
            </a:r>
            <a:r>
              <a:rPr lang="en-US" sz="1200" dirty="0">
                <a:solidFill>
                  <a:srgbClr val="212121"/>
                </a:solidFill>
                <a:latin typeface="Calibri" panose="020F0502020204030204" pitchFamily="34" charset="0"/>
                <a:cs typeface="Calibri" panose="020F0502020204030204" pitchFamily="34" charset="0"/>
              </a:rPr>
              <a:t>(</a:t>
            </a:r>
            <a:r>
              <a:rPr lang="en-US" sz="1200" dirty="0">
                <a:solidFill>
                  <a:srgbClr val="09885A"/>
                </a:solidFill>
                <a:latin typeface="Calibri" panose="020F0502020204030204" pitchFamily="34" charset="0"/>
                <a:cs typeface="Calibri" panose="020F0502020204030204" pitchFamily="34" charset="0"/>
              </a:rPr>
              <a:t>1</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IN</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'2017’</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AND</a:t>
            </a: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r.filepath</a:t>
            </a:r>
            <a:r>
              <a:rPr lang="en-US" sz="1200" dirty="0">
                <a:solidFill>
                  <a:srgbClr val="212121"/>
                </a:solidFill>
                <a:latin typeface="Calibri" panose="020F0502020204030204" pitchFamily="34" charset="0"/>
                <a:cs typeface="Calibri" panose="020F0502020204030204" pitchFamily="34" charset="0"/>
              </a:rPr>
              <a:t>(</a:t>
            </a:r>
            <a:r>
              <a:rPr lang="en-US" sz="1200" dirty="0">
                <a:solidFill>
                  <a:srgbClr val="09885A"/>
                </a:solidFill>
                <a:latin typeface="Calibri" panose="020F0502020204030204" pitchFamily="34" charset="0"/>
                <a:cs typeface="Calibri" panose="020F0502020204030204" pitchFamily="34" charset="0"/>
              </a:rPr>
              <a:t>2</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IN</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'10'</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'11'</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'12’</a:t>
            </a:r>
            <a:r>
              <a:rPr lang="en-US" sz="1200" dirty="0">
                <a:solidFill>
                  <a:srgbClr val="212121"/>
                </a:solidFill>
                <a:latin typeface="Calibri" panose="020F0502020204030204" pitchFamily="34" charset="0"/>
                <a:cs typeface="Calibri" panose="020F0502020204030204" pitchFamily="34" charset="0"/>
              </a:rPr>
              <a:t>)</a:t>
            </a:r>
          </a:p>
          <a:p>
            <a:pPr defTabSz="914225">
              <a:defRPr/>
            </a:pP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0000FF"/>
                </a:solidFill>
                <a:latin typeface="Calibri" panose="020F0502020204030204" pitchFamily="34" charset="0"/>
                <a:cs typeface="Calibri" panose="020F0502020204030204" pitchFamily="34" charset="0"/>
              </a:rPr>
              <a:t>GROUP BY</a:t>
            </a: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r.filepath</a:t>
            </a: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r.filepath</a:t>
            </a:r>
            <a:r>
              <a:rPr lang="en-US" sz="1200" dirty="0">
                <a:solidFill>
                  <a:srgbClr val="212121"/>
                </a:solidFill>
                <a:latin typeface="Calibri" panose="020F0502020204030204" pitchFamily="34" charset="0"/>
                <a:cs typeface="Calibri" panose="020F0502020204030204" pitchFamily="34" charset="0"/>
              </a:rPr>
              <a:t>(</a:t>
            </a:r>
            <a:r>
              <a:rPr lang="en-US" sz="1200" dirty="0">
                <a:solidFill>
                  <a:srgbClr val="09885A"/>
                </a:solidFill>
                <a:latin typeface="Calibri" panose="020F0502020204030204" pitchFamily="34" charset="0"/>
                <a:cs typeface="Calibri" panose="020F0502020204030204" pitchFamily="34" charset="0"/>
              </a:rPr>
              <a:t>1</a:t>
            </a: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r.filepath</a:t>
            </a:r>
            <a:r>
              <a:rPr lang="en-US" sz="1200" dirty="0">
                <a:solidFill>
                  <a:srgbClr val="212121"/>
                </a:solidFill>
                <a:latin typeface="Calibri" panose="020F0502020204030204" pitchFamily="34" charset="0"/>
                <a:cs typeface="Calibri" panose="020F0502020204030204" pitchFamily="34" charset="0"/>
              </a:rPr>
              <a:t>(</a:t>
            </a:r>
            <a:r>
              <a:rPr lang="en-US" sz="1200" dirty="0">
                <a:solidFill>
                  <a:srgbClr val="09885A"/>
                </a:solidFill>
                <a:latin typeface="Calibri" panose="020F0502020204030204" pitchFamily="34" charset="0"/>
                <a:cs typeface="Calibri" panose="020F0502020204030204" pitchFamily="34" charset="0"/>
              </a:rPr>
              <a:t>2</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0000FF"/>
                </a:solidFill>
                <a:latin typeface="Calibri" panose="020F0502020204030204" pitchFamily="34" charset="0"/>
                <a:cs typeface="Calibri" panose="020F0502020204030204" pitchFamily="34" charset="0"/>
              </a:rPr>
              <a:t>ORDER BY</a:t>
            </a: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filepath</a:t>
            </a:r>
            <a:endParaRPr lang="en-US" sz="1200" dirty="0">
              <a:solidFill>
                <a:srgbClr val="212121"/>
              </a:solidFill>
              <a:latin typeface="Calibri" panose="020F0502020204030204" pitchFamily="34" charset="0"/>
              <a:cs typeface="Calibri" panose="020F0502020204030204" pitchFamily="34" charset="0"/>
            </a:endParaRPr>
          </a:p>
        </p:txBody>
      </p:sp>
      <p:graphicFrame>
        <p:nvGraphicFramePr>
          <p:cNvPr id="9" name="Table 8">
            <a:extLst>
              <a:ext uri="{FF2B5EF4-FFF2-40B4-BE49-F238E27FC236}">
                <a16:creationId xmlns:a16="http://schemas.microsoft.com/office/drawing/2014/main" id="{61DCB9D8-5FEB-490B-A0BB-35D6360FEF6C}"/>
              </a:ext>
            </a:extLst>
          </p:cNvPr>
          <p:cNvGraphicFramePr>
            <a:graphicFrameLocks noGrp="1"/>
          </p:cNvGraphicFramePr>
          <p:nvPr/>
        </p:nvGraphicFramePr>
        <p:xfrm>
          <a:off x="4899430" y="5834532"/>
          <a:ext cx="6686682" cy="736496"/>
        </p:xfrm>
        <a:graphic>
          <a:graphicData uri="http://schemas.openxmlformats.org/drawingml/2006/table">
            <a:tbl>
              <a:tblPr>
                <a:tableStyleId>{5C22544A-7EE6-4342-B048-85BDC9FD1C3A}</a:tableStyleId>
              </a:tblPr>
              <a:tblGrid>
                <a:gridCol w="4721616">
                  <a:extLst>
                    <a:ext uri="{9D8B030D-6E8A-4147-A177-3AD203B41FA5}">
                      <a16:colId xmlns:a16="http://schemas.microsoft.com/office/drawing/2014/main" val="3639842237"/>
                    </a:ext>
                  </a:extLst>
                </a:gridCol>
                <a:gridCol w="655022">
                  <a:extLst>
                    <a:ext uri="{9D8B030D-6E8A-4147-A177-3AD203B41FA5}">
                      <a16:colId xmlns:a16="http://schemas.microsoft.com/office/drawing/2014/main" val="256315710"/>
                    </a:ext>
                  </a:extLst>
                </a:gridCol>
                <a:gridCol w="655022">
                  <a:extLst>
                    <a:ext uri="{9D8B030D-6E8A-4147-A177-3AD203B41FA5}">
                      <a16:colId xmlns:a16="http://schemas.microsoft.com/office/drawing/2014/main" val="2305391439"/>
                    </a:ext>
                  </a:extLst>
                </a:gridCol>
                <a:gridCol w="655022">
                  <a:extLst>
                    <a:ext uri="{9D8B030D-6E8A-4147-A177-3AD203B41FA5}">
                      <a16:colId xmlns:a16="http://schemas.microsoft.com/office/drawing/2014/main" val="3577009559"/>
                    </a:ext>
                  </a:extLst>
                </a:gridCol>
              </a:tblGrid>
              <a:tr h="184124">
                <a:tc>
                  <a:txBody>
                    <a:bodyPr/>
                    <a:lstStyle/>
                    <a:p>
                      <a:pPr algn="l" fontAlgn="b"/>
                      <a:r>
                        <a:rPr lang="en-US" sz="1100" u="none" strike="noStrike" err="1">
                          <a:effectLst/>
                        </a:rPr>
                        <a:t>filepath</a:t>
                      </a:r>
                      <a:endParaRPr lang="en-US" sz="1100" b="0" i="0" u="none" strike="noStrike">
                        <a:solidFill>
                          <a:srgbClr val="000000"/>
                        </a:solidFill>
                        <a:effectLst/>
                        <a:latin typeface="Calibri" panose="020F0502020204030204" pitchFamily="34" charset="0"/>
                      </a:endParaRPr>
                    </a:p>
                  </a:txBody>
                  <a:tcPr marL="6349" marR="6349" marT="6349" marB="0" anchor="b">
                    <a:lnL w="12700" cap="flat" cmpd="sng" algn="ctr">
                      <a:solidFill>
                        <a:schemeClr val="bg2">
                          <a:lumMod val="50000"/>
                        </a:schemeClr>
                      </a:solidFill>
                      <a:prstDash val="solid"/>
                      <a:round/>
                      <a:headEnd type="none" w="med" len="med"/>
                      <a:tailEnd type="none" w="med" len="med"/>
                    </a:lnL>
                    <a:lnT w="12700" cap="flat" cmpd="sng" algn="ctr">
                      <a:solidFill>
                        <a:schemeClr val="bg2">
                          <a:lumMod val="50000"/>
                        </a:schemeClr>
                      </a:solidFill>
                      <a:prstDash val="solid"/>
                      <a:round/>
                      <a:headEnd type="none" w="med" len="med"/>
                      <a:tailEnd type="none" w="med" len="med"/>
                    </a:lnT>
                    <a:solidFill>
                      <a:schemeClr val="bg1">
                        <a:lumMod val="95000"/>
                      </a:schemeClr>
                    </a:solidFill>
                  </a:tcPr>
                </a:tc>
                <a:tc>
                  <a:txBody>
                    <a:bodyPr/>
                    <a:lstStyle/>
                    <a:p>
                      <a:pPr algn="l" fontAlgn="b"/>
                      <a:r>
                        <a:rPr lang="en-US" sz="1100" u="none" strike="noStrike">
                          <a:effectLst/>
                        </a:rPr>
                        <a:t>year</a:t>
                      </a:r>
                      <a:endParaRPr lang="en-US" sz="1100" b="0" i="0" u="none" strike="noStrike">
                        <a:solidFill>
                          <a:srgbClr val="000000"/>
                        </a:solidFill>
                        <a:effectLst/>
                        <a:latin typeface="Calibri" panose="020F0502020204030204" pitchFamily="34" charset="0"/>
                      </a:endParaRPr>
                    </a:p>
                  </a:txBody>
                  <a:tcPr marL="6349" marR="6349" marT="6349" marB="0" anchor="b">
                    <a:lnT w="12700" cap="flat" cmpd="sng" algn="ctr">
                      <a:solidFill>
                        <a:schemeClr val="bg2">
                          <a:lumMod val="50000"/>
                        </a:schemeClr>
                      </a:solidFill>
                      <a:prstDash val="solid"/>
                      <a:round/>
                      <a:headEnd type="none" w="med" len="med"/>
                      <a:tailEnd type="none" w="med" len="med"/>
                    </a:lnT>
                    <a:solidFill>
                      <a:schemeClr val="bg1">
                        <a:lumMod val="95000"/>
                      </a:schemeClr>
                    </a:solidFill>
                  </a:tcPr>
                </a:tc>
                <a:tc>
                  <a:txBody>
                    <a:bodyPr/>
                    <a:lstStyle/>
                    <a:p>
                      <a:pPr algn="l" fontAlgn="b"/>
                      <a:r>
                        <a:rPr lang="en-US" sz="1100" u="none" strike="noStrike">
                          <a:effectLst/>
                        </a:rPr>
                        <a:t>month</a:t>
                      </a:r>
                      <a:endParaRPr lang="en-US" sz="1100" b="0" i="0" u="none" strike="noStrike">
                        <a:solidFill>
                          <a:srgbClr val="000000"/>
                        </a:solidFill>
                        <a:effectLst/>
                        <a:latin typeface="Calibri" panose="020F0502020204030204" pitchFamily="34" charset="0"/>
                      </a:endParaRPr>
                    </a:p>
                  </a:txBody>
                  <a:tcPr marL="6349" marR="6349" marT="6349" marB="0" anchor="b">
                    <a:lnT w="12700" cap="flat" cmpd="sng" algn="ctr">
                      <a:solidFill>
                        <a:schemeClr val="bg2">
                          <a:lumMod val="50000"/>
                        </a:schemeClr>
                      </a:solidFill>
                      <a:prstDash val="solid"/>
                      <a:round/>
                      <a:headEnd type="none" w="med" len="med"/>
                      <a:tailEnd type="none" w="med" len="med"/>
                    </a:lnT>
                    <a:solidFill>
                      <a:schemeClr val="bg1">
                        <a:lumMod val="95000"/>
                      </a:schemeClr>
                    </a:solidFill>
                  </a:tcPr>
                </a:tc>
                <a:tc>
                  <a:txBody>
                    <a:bodyPr/>
                    <a:lstStyle/>
                    <a:p>
                      <a:pPr algn="l" fontAlgn="b"/>
                      <a:r>
                        <a:rPr lang="en-US" sz="1100" u="none" strike="noStrike">
                          <a:effectLst/>
                        </a:rPr>
                        <a:t>rows</a:t>
                      </a:r>
                      <a:endParaRPr lang="en-US" sz="1100" b="0" i="0" u="none" strike="noStrike">
                        <a:solidFill>
                          <a:srgbClr val="000000"/>
                        </a:solidFill>
                        <a:effectLst/>
                        <a:latin typeface="Calibri" panose="020F0502020204030204" pitchFamily="34" charset="0"/>
                      </a:endParaRPr>
                    </a:p>
                  </a:txBody>
                  <a:tcPr marL="6349" marR="6349" marT="6349" marB="0" anchor="b">
                    <a:lnR w="12700" cap="flat" cmpd="sng" algn="ctr">
                      <a:solidFill>
                        <a:schemeClr val="bg2">
                          <a:lumMod val="50000"/>
                        </a:schemeClr>
                      </a:solidFill>
                      <a:prstDash val="solid"/>
                      <a:round/>
                      <a:headEnd type="none" w="med" len="med"/>
                      <a:tailEnd type="none" w="med" len="med"/>
                    </a:lnR>
                    <a:lnT w="12700" cap="flat" cmpd="sng" algn="ctr">
                      <a:solidFill>
                        <a:schemeClr val="bg2">
                          <a:lumMod val="50000"/>
                        </a:schemeClr>
                      </a:solidFill>
                      <a:prstDash val="solid"/>
                      <a:round/>
                      <a:headEnd type="none" w="med" len="med"/>
                      <a:tailEnd type="none" w="med" len="med"/>
                    </a:lnT>
                    <a:solidFill>
                      <a:schemeClr val="bg1">
                        <a:lumMod val="95000"/>
                      </a:schemeClr>
                    </a:solidFill>
                  </a:tcPr>
                </a:tc>
                <a:extLst>
                  <a:ext uri="{0D108BD9-81ED-4DB2-BD59-A6C34878D82A}">
                    <a16:rowId xmlns:a16="http://schemas.microsoft.com/office/drawing/2014/main" val="802486277"/>
                  </a:ext>
                </a:extLst>
              </a:tr>
              <a:tr h="184124">
                <a:tc>
                  <a:txBody>
                    <a:bodyPr/>
                    <a:lstStyle/>
                    <a:p>
                      <a:pPr algn="l" fontAlgn="b"/>
                      <a:r>
                        <a:rPr lang="en-US" sz="1100" u="none" strike="noStrike">
                          <a:effectLst/>
                        </a:rPr>
                        <a:t>https://XXX.blob.core.windows.net/csv/taxi/yellow_tripdata_2017-10.csv</a:t>
                      </a:r>
                      <a:endParaRPr lang="en-US" sz="1100" b="0" i="0" u="none" strike="noStrike">
                        <a:solidFill>
                          <a:srgbClr val="000000"/>
                        </a:solidFill>
                        <a:effectLst/>
                        <a:latin typeface="Calibri" panose="020F0502020204030204" pitchFamily="34" charset="0"/>
                      </a:endParaRPr>
                    </a:p>
                  </a:txBody>
                  <a:tcPr marL="6349" marR="6349" marT="6349" marB="0" anchor="b">
                    <a:lnL w="12700" cap="flat" cmpd="sng" algn="ctr">
                      <a:solidFill>
                        <a:schemeClr val="bg2">
                          <a:lumMod val="50000"/>
                        </a:schemeClr>
                      </a:solidFill>
                      <a:prstDash val="solid"/>
                      <a:round/>
                      <a:headEnd type="none" w="med" len="med"/>
                      <a:tailEnd type="none" w="med" len="med"/>
                    </a:lnL>
                  </a:tcPr>
                </a:tc>
                <a:tc>
                  <a:txBody>
                    <a:bodyPr/>
                    <a:lstStyle/>
                    <a:p>
                      <a:pPr algn="r" fontAlgn="b"/>
                      <a:r>
                        <a:rPr lang="en-US" sz="1100" u="none" strike="noStrike">
                          <a:effectLst/>
                        </a:rPr>
                        <a:t>2017</a:t>
                      </a:r>
                      <a:endParaRPr lang="en-US" sz="1100" b="0" i="0" u="none" strike="noStrike">
                        <a:solidFill>
                          <a:srgbClr val="000000"/>
                        </a:solidFill>
                        <a:effectLst/>
                        <a:latin typeface="Calibri" panose="020F0502020204030204" pitchFamily="34" charset="0"/>
                      </a:endParaRPr>
                    </a:p>
                  </a:txBody>
                  <a:tcPr marL="6349" marR="6349" marT="6349" marB="0" anchor="b"/>
                </a:tc>
                <a:tc>
                  <a:txBody>
                    <a:bodyPr/>
                    <a:lstStyle/>
                    <a:p>
                      <a:pPr algn="r"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6349" marR="6349" marT="6349" marB="0" anchor="b"/>
                </a:tc>
                <a:tc>
                  <a:txBody>
                    <a:bodyPr/>
                    <a:lstStyle/>
                    <a:p>
                      <a:pPr algn="r" fontAlgn="b"/>
                      <a:r>
                        <a:rPr lang="en-US" sz="1100" u="none" strike="noStrike">
                          <a:effectLst/>
                        </a:rPr>
                        <a:t>9768815</a:t>
                      </a:r>
                      <a:endParaRPr lang="en-US" sz="1100" b="0" i="0" u="none" strike="noStrike">
                        <a:solidFill>
                          <a:srgbClr val="000000"/>
                        </a:solidFill>
                        <a:effectLst/>
                        <a:latin typeface="Calibri" panose="020F0502020204030204" pitchFamily="34" charset="0"/>
                      </a:endParaRPr>
                    </a:p>
                  </a:txBody>
                  <a:tcPr marL="6349" marR="6349" marT="6349" marB="0" anchor="b">
                    <a:lnR w="12700" cap="flat" cmpd="sng" algn="ctr">
                      <a:solidFill>
                        <a:schemeClr val="bg2">
                          <a:lumMod val="50000"/>
                        </a:schemeClr>
                      </a:solidFill>
                      <a:prstDash val="solid"/>
                      <a:round/>
                      <a:headEnd type="none" w="med" len="med"/>
                      <a:tailEnd type="none" w="med" len="med"/>
                    </a:lnR>
                  </a:tcPr>
                </a:tc>
                <a:extLst>
                  <a:ext uri="{0D108BD9-81ED-4DB2-BD59-A6C34878D82A}">
                    <a16:rowId xmlns:a16="http://schemas.microsoft.com/office/drawing/2014/main" val="2422482811"/>
                  </a:ext>
                </a:extLst>
              </a:tr>
              <a:tr h="184124">
                <a:tc>
                  <a:txBody>
                    <a:bodyPr/>
                    <a:lstStyle/>
                    <a:p>
                      <a:pPr algn="l" fontAlgn="b"/>
                      <a:r>
                        <a:rPr lang="en-US" sz="1100" u="none" strike="noStrike">
                          <a:effectLst/>
                        </a:rPr>
                        <a:t>https://XXX.blob.core.windows.net/csv/taxi/yellow_tripdata_2017-11.csv</a:t>
                      </a:r>
                      <a:endParaRPr lang="en-US" sz="1100" b="0" i="0" u="none" strike="noStrike">
                        <a:solidFill>
                          <a:srgbClr val="000000"/>
                        </a:solidFill>
                        <a:effectLst/>
                        <a:latin typeface="Calibri" panose="020F0502020204030204" pitchFamily="34" charset="0"/>
                      </a:endParaRPr>
                    </a:p>
                  </a:txBody>
                  <a:tcPr marL="6349" marR="6349" marT="6349" marB="0" anchor="b">
                    <a:lnL w="12700" cap="flat" cmpd="sng" algn="ctr">
                      <a:solidFill>
                        <a:schemeClr val="bg2">
                          <a:lumMod val="50000"/>
                        </a:schemeClr>
                      </a:solidFill>
                      <a:prstDash val="solid"/>
                      <a:round/>
                      <a:headEnd type="none" w="med" len="med"/>
                      <a:tailEnd type="none" w="med" len="med"/>
                    </a:lnL>
                  </a:tcPr>
                </a:tc>
                <a:tc>
                  <a:txBody>
                    <a:bodyPr/>
                    <a:lstStyle/>
                    <a:p>
                      <a:pPr algn="r" fontAlgn="b"/>
                      <a:r>
                        <a:rPr lang="en-US" sz="1100" u="none" strike="noStrike">
                          <a:effectLst/>
                        </a:rPr>
                        <a:t>2017</a:t>
                      </a:r>
                      <a:endParaRPr lang="en-US" sz="1100" b="0" i="0" u="none" strike="noStrike">
                        <a:solidFill>
                          <a:srgbClr val="000000"/>
                        </a:solidFill>
                        <a:effectLst/>
                        <a:latin typeface="Calibri" panose="020F0502020204030204" pitchFamily="34" charset="0"/>
                      </a:endParaRPr>
                    </a:p>
                  </a:txBody>
                  <a:tcPr marL="6349" marR="6349" marT="6349" marB="0" anchor="b"/>
                </a:tc>
                <a:tc>
                  <a:txBody>
                    <a:bodyPr/>
                    <a:lstStyle/>
                    <a:p>
                      <a:pPr algn="r"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6349" marR="6349" marT="6349" marB="0" anchor="b"/>
                </a:tc>
                <a:tc>
                  <a:txBody>
                    <a:bodyPr/>
                    <a:lstStyle/>
                    <a:p>
                      <a:pPr algn="r" fontAlgn="b"/>
                      <a:r>
                        <a:rPr lang="en-US" sz="1100" u="none" strike="noStrike">
                          <a:effectLst/>
                        </a:rPr>
                        <a:t>9284803</a:t>
                      </a:r>
                      <a:endParaRPr lang="en-US" sz="1100" b="0" i="0" u="none" strike="noStrike">
                        <a:solidFill>
                          <a:srgbClr val="000000"/>
                        </a:solidFill>
                        <a:effectLst/>
                        <a:latin typeface="Calibri" panose="020F0502020204030204" pitchFamily="34" charset="0"/>
                      </a:endParaRPr>
                    </a:p>
                  </a:txBody>
                  <a:tcPr marL="6349" marR="6349" marT="6349" marB="0" anchor="b">
                    <a:lnR w="12700" cap="flat" cmpd="sng" algn="ctr">
                      <a:solidFill>
                        <a:schemeClr val="bg2">
                          <a:lumMod val="50000"/>
                        </a:schemeClr>
                      </a:solidFill>
                      <a:prstDash val="solid"/>
                      <a:round/>
                      <a:headEnd type="none" w="med" len="med"/>
                      <a:tailEnd type="none" w="med" len="med"/>
                    </a:lnR>
                  </a:tcPr>
                </a:tc>
                <a:extLst>
                  <a:ext uri="{0D108BD9-81ED-4DB2-BD59-A6C34878D82A}">
                    <a16:rowId xmlns:a16="http://schemas.microsoft.com/office/drawing/2014/main" val="407353189"/>
                  </a:ext>
                </a:extLst>
              </a:tr>
              <a:tr h="184124">
                <a:tc>
                  <a:txBody>
                    <a:bodyPr/>
                    <a:lstStyle/>
                    <a:p>
                      <a:pPr algn="l" fontAlgn="b"/>
                      <a:r>
                        <a:rPr lang="en-US" sz="1100" u="none" strike="noStrike">
                          <a:effectLst/>
                        </a:rPr>
                        <a:t>https://XXX.blob.core.windows.net/csv/taxi/yellow_tripdata_2017-12.csv</a:t>
                      </a:r>
                      <a:endParaRPr lang="en-US" sz="1100" b="0" i="0" u="none" strike="noStrike">
                        <a:solidFill>
                          <a:srgbClr val="000000"/>
                        </a:solidFill>
                        <a:effectLst/>
                        <a:latin typeface="Calibri" panose="020F0502020204030204" pitchFamily="34" charset="0"/>
                      </a:endParaRPr>
                    </a:p>
                  </a:txBody>
                  <a:tcPr marL="6349" marR="6349" marT="6349" marB="0" anchor="b">
                    <a:lnL w="12700" cap="flat" cmpd="sng" algn="ctr">
                      <a:solidFill>
                        <a:schemeClr val="bg2">
                          <a:lumMod val="50000"/>
                        </a:schemeClr>
                      </a:solidFill>
                      <a:prstDash val="solid"/>
                      <a:round/>
                      <a:headEnd type="none" w="med" len="med"/>
                      <a:tailEnd type="none" w="med" len="med"/>
                    </a:lnL>
                    <a:lnB w="12700" cap="flat" cmpd="sng" algn="ctr">
                      <a:solidFill>
                        <a:schemeClr val="bg2">
                          <a:lumMod val="50000"/>
                        </a:schemeClr>
                      </a:solidFill>
                      <a:prstDash val="solid"/>
                      <a:round/>
                      <a:headEnd type="none" w="med" len="med"/>
                      <a:tailEnd type="none" w="med" len="med"/>
                    </a:lnB>
                  </a:tcPr>
                </a:tc>
                <a:tc>
                  <a:txBody>
                    <a:bodyPr/>
                    <a:lstStyle/>
                    <a:p>
                      <a:pPr algn="r" fontAlgn="b"/>
                      <a:r>
                        <a:rPr lang="en-US" sz="1100" u="none" strike="noStrike">
                          <a:effectLst/>
                        </a:rPr>
                        <a:t>2017</a:t>
                      </a:r>
                      <a:endParaRPr lang="en-US" sz="1100" b="0" i="0" u="none" strike="noStrike">
                        <a:solidFill>
                          <a:srgbClr val="000000"/>
                        </a:solidFill>
                        <a:effectLst/>
                        <a:latin typeface="Calibri" panose="020F0502020204030204" pitchFamily="34" charset="0"/>
                      </a:endParaRPr>
                    </a:p>
                  </a:txBody>
                  <a:tcPr marL="6349" marR="6349" marT="6349" marB="0" anchor="b">
                    <a:lnB w="12700" cap="flat" cmpd="sng" algn="ctr">
                      <a:solidFill>
                        <a:schemeClr val="bg2">
                          <a:lumMod val="50000"/>
                        </a:schemeClr>
                      </a:solidFill>
                      <a:prstDash val="solid"/>
                      <a:round/>
                      <a:headEnd type="none" w="med" len="med"/>
                      <a:tailEnd type="none" w="med" len="med"/>
                    </a:lnB>
                  </a:tcPr>
                </a:tc>
                <a:tc>
                  <a:txBody>
                    <a:bodyPr/>
                    <a:lstStyle/>
                    <a:p>
                      <a:pPr algn="r" fontAlgn="b"/>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6349" marR="6349" marT="6349" marB="0" anchor="b">
                    <a:lnB w="12700" cap="flat" cmpd="sng" algn="ctr">
                      <a:solidFill>
                        <a:schemeClr val="bg2">
                          <a:lumMod val="50000"/>
                        </a:schemeClr>
                      </a:solidFill>
                      <a:prstDash val="solid"/>
                      <a:round/>
                      <a:headEnd type="none" w="med" len="med"/>
                      <a:tailEnd type="none" w="med" len="med"/>
                    </a:lnB>
                  </a:tcPr>
                </a:tc>
                <a:tc>
                  <a:txBody>
                    <a:bodyPr/>
                    <a:lstStyle/>
                    <a:p>
                      <a:pPr algn="r" fontAlgn="b"/>
                      <a:r>
                        <a:rPr lang="en-US" sz="1100" u="none" strike="noStrike">
                          <a:effectLst/>
                        </a:rPr>
                        <a:t>9508276</a:t>
                      </a:r>
                      <a:endParaRPr lang="en-US" sz="1100" b="0" i="0" u="none" strike="noStrike">
                        <a:solidFill>
                          <a:srgbClr val="000000"/>
                        </a:solidFill>
                        <a:effectLst/>
                        <a:latin typeface="Calibri" panose="020F0502020204030204" pitchFamily="34" charset="0"/>
                      </a:endParaRPr>
                    </a:p>
                  </a:txBody>
                  <a:tcPr marL="6349" marR="6349" marT="6349" marB="0" anchor="b">
                    <a:lnR w="12700" cap="flat" cmpd="sng" algn="ctr">
                      <a:solidFill>
                        <a:schemeClr val="bg2">
                          <a:lumMod val="50000"/>
                        </a:schemeClr>
                      </a:solidFill>
                      <a:prstDash val="solid"/>
                      <a:round/>
                      <a:headEnd type="none" w="med" len="med"/>
                      <a:tailEnd type="none" w="med" len="med"/>
                    </a:lnR>
                    <a:lnB w="12700" cap="flat" cmpd="sng" algn="ctr">
                      <a:solidFill>
                        <a:schemeClr val="bg2">
                          <a:lumMod val="50000"/>
                        </a:schemeClr>
                      </a:solidFill>
                      <a:prstDash val="solid"/>
                      <a:round/>
                      <a:headEnd type="none" w="med" len="med"/>
                      <a:tailEnd type="none" w="med" len="med"/>
                    </a:lnB>
                  </a:tcPr>
                </a:tc>
                <a:extLst>
                  <a:ext uri="{0D108BD9-81ED-4DB2-BD59-A6C34878D82A}">
                    <a16:rowId xmlns:a16="http://schemas.microsoft.com/office/drawing/2014/main" val="4248787034"/>
                  </a:ext>
                </a:extLst>
              </a:tr>
            </a:tbl>
          </a:graphicData>
        </a:graphic>
      </p:graphicFrame>
      <p:sp>
        <p:nvSpPr>
          <p:cNvPr id="11" name="Rectangle 10">
            <a:extLst>
              <a:ext uri="{FF2B5EF4-FFF2-40B4-BE49-F238E27FC236}">
                <a16:creationId xmlns:a16="http://schemas.microsoft.com/office/drawing/2014/main" id="{4EBACB29-BB27-44AC-BED6-E14F65DFC0AD}"/>
              </a:ext>
            </a:extLst>
          </p:cNvPr>
          <p:cNvSpPr/>
          <p:nvPr/>
        </p:nvSpPr>
        <p:spPr bwMode="auto">
          <a:xfrm>
            <a:off x="605889" y="5334155"/>
            <a:ext cx="2734862" cy="500377"/>
          </a:xfrm>
          <a:prstGeom prst="rect">
            <a:avLst/>
          </a:pr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Text Placeholder 3">
            <a:extLst>
              <a:ext uri="{FF2B5EF4-FFF2-40B4-BE49-F238E27FC236}">
                <a16:creationId xmlns:a16="http://schemas.microsoft.com/office/drawing/2014/main" id="{37C4D8D2-F0F3-4E56-B80A-856912A12FE5}"/>
              </a:ext>
            </a:extLst>
          </p:cNvPr>
          <p:cNvSpPr txBox="1">
            <a:spLocks/>
          </p:cNvSpPr>
          <p:nvPr/>
        </p:nvSpPr>
        <p:spPr>
          <a:xfrm>
            <a:off x="605888" y="1699775"/>
            <a:ext cx="4982444" cy="350489"/>
          </a:xfrm>
          <a:prstGeom prst="rect">
            <a:avLst/>
          </a:prstGeom>
        </p:spPr>
        <p:txBody>
          <a:bodyPr vert="horz" wrap="square" lIns="0" tIns="0" rIns="0" bIns="0" rtlCol="0">
            <a:noAutofit/>
          </a:bodyPr>
          <a:lstStyle>
            <a:lvl1pPr marL="0" marR="0" indent="0" algn="l" defTabSz="914192"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kern="1200" spc="0" baseline="0">
                <a:solidFill>
                  <a:srgbClr val="000000"/>
                </a:solidFill>
                <a:latin typeface="+mn-lt"/>
                <a:ea typeface="+mn-ea"/>
                <a:cs typeface="+mn-cs"/>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solidFill>
                  <a:srgbClr val="000000"/>
                </a:solidFill>
                <a:latin typeface="+mn-lt"/>
                <a:ea typeface="+mn-ea"/>
                <a:cs typeface="+mn-cs"/>
              </a:defRPr>
            </a:lvl2pPr>
            <a:lvl3pPr marL="448107"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800" kern="1200" spc="0" baseline="0">
                <a:solidFill>
                  <a:srgbClr val="000000"/>
                </a:solidFill>
                <a:latin typeface="+mj-lt"/>
                <a:ea typeface="+mn-ea"/>
                <a:cs typeface="+mn-cs"/>
              </a:defRPr>
            </a:lvl3pPr>
            <a:lvl4pPr marL="672161"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defRPr/>
            </a:pPr>
            <a:r>
              <a:rPr lang="en-US" sz="1600">
                <a:latin typeface="Segoe UI"/>
              </a:rPr>
              <a:t>Example of </a:t>
            </a:r>
            <a:r>
              <a:rPr lang="en-US" sz="1600" err="1">
                <a:latin typeface="Segoe UI"/>
              </a:rPr>
              <a:t>filepath</a:t>
            </a:r>
            <a:r>
              <a:rPr lang="en-US" sz="1600">
                <a:latin typeface="Segoe UI"/>
              </a:rPr>
              <a:t> function</a:t>
            </a:r>
          </a:p>
        </p:txBody>
      </p:sp>
    </p:spTree>
    <p:extLst>
      <p:ext uri="{BB962C8B-B14F-4D97-AF65-F5344CB8AC3E}">
        <p14:creationId xmlns:p14="http://schemas.microsoft.com/office/powerpoint/2010/main" val="312558463"/>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4360CA-4772-4A24-AE25-C0A5F895FC77}"/>
              </a:ext>
            </a:extLst>
          </p:cNvPr>
          <p:cNvSpPr>
            <a:spLocks noGrp="1"/>
          </p:cNvSpPr>
          <p:nvPr>
            <p:ph type="title"/>
          </p:nvPr>
        </p:nvSpPr>
        <p:spPr>
          <a:xfrm>
            <a:off x="427228" y="223038"/>
            <a:ext cx="10300300" cy="757914"/>
          </a:xfrm>
        </p:spPr>
        <p:txBody>
          <a:bodyPr/>
          <a:lstStyle/>
          <a:p>
            <a:r>
              <a:rPr lang="en-US"/>
              <a:t>Synapse SQL Serverless – Querying Parquet files</a:t>
            </a:r>
          </a:p>
        </p:txBody>
      </p:sp>
      <p:sp>
        <p:nvSpPr>
          <p:cNvPr id="4" name="Text Placeholder 3">
            <a:extLst>
              <a:ext uri="{FF2B5EF4-FFF2-40B4-BE49-F238E27FC236}">
                <a16:creationId xmlns:a16="http://schemas.microsoft.com/office/drawing/2014/main" id="{A8D20B65-7EB7-4312-BF9F-00E9793577AF}"/>
              </a:ext>
            </a:extLst>
          </p:cNvPr>
          <p:cNvSpPr>
            <a:spLocks noGrp="1"/>
          </p:cNvSpPr>
          <p:nvPr>
            <p:ph type="body" sz="quarter" idx="11"/>
          </p:nvPr>
        </p:nvSpPr>
        <p:spPr>
          <a:xfrm>
            <a:off x="427229" y="1130240"/>
            <a:ext cx="5555177" cy="4600931"/>
          </a:xfrm>
        </p:spPr>
        <p:txBody>
          <a:bodyPr/>
          <a:lstStyle/>
          <a:p>
            <a:pPr>
              <a:lnSpc>
                <a:spcPct val="100000"/>
              </a:lnSpc>
              <a:spcAft>
                <a:spcPts val="600"/>
              </a:spcAft>
            </a:pPr>
            <a:r>
              <a:rPr lang="en-US" sz="1800">
                <a:solidFill>
                  <a:schemeClr val="tx2"/>
                </a:solidFill>
                <a:latin typeface="+mj-lt"/>
              </a:rPr>
              <a:t>Overview</a:t>
            </a:r>
          </a:p>
          <a:p>
            <a:pPr>
              <a:lnSpc>
                <a:spcPct val="100000"/>
              </a:lnSpc>
              <a:spcAft>
                <a:spcPts val="600"/>
              </a:spcAft>
            </a:pPr>
            <a:r>
              <a:rPr lang="en-US" sz="1600">
                <a:solidFill>
                  <a:schemeClr val="tx1"/>
                </a:solidFill>
              </a:rPr>
              <a:t>Uses OPENROWSET function to access data </a:t>
            </a:r>
          </a:p>
          <a:p>
            <a:pPr>
              <a:lnSpc>
                <a:spcPct val="100000"/>
              </a:lnSpc>
              <a:spcAft>
                <a:spcPts val="600"/>
              </a:spcAft>
            </a:pPr>
            <a:endParaRPr lang="en-US" sz="1600">
              <a:solidFill>
                <a:schemeClr val="tx2"/>
              </a:solidFill>
            </a:endParaRPr>
          </a:p>
          <a:p>
            <a:pPr>
              <a:lnSpc>
                <a:spcPct val="100000"/>
              </a:lnSpc>
              <a:spcAft>
                <a:spcPts val="600"/>
              </a:spcAft>
            </a:pPr>
            <a:r>
              <a:rPr lang="en-US" sz="1800">
                <a:solidFill>
                  <a:schemeClr val="tx2"/>
                </a:solidFill>
                <a:latin typeface="+mj-lt"/>
              </a:rPr>
              <a:t>Benefits</a:t>
            </a:r>
          </a:p>
          <a:p>
            <a:pPr>
              <a:lnSpc>
                <a:spcPct val="100000"/>
              </a:lnSpc>
              <a:spcAft>
                <a:spcPts val="600"/>
              </a:spcAft>
            </a:pPr>
            <a:r>
              <a:rPr lang="en-US" sz="1600">
                <a:solidFill>
                  <a:schemeClr val="tx1"/>
                </a:solidFill>
              </a:rPr>
              <a:t>Ability to specify column names of interest</a:t>
            </a:r>
          </a:p>
          <a:p>
            <a:pPr>
              <a:lnSpc>
                <a:spcPct val="100000"/>
              </a:lnSpc>
              <a:spcAft>
                <a:spcPts val="600"/>
              </a:spcAft>
            </a:pPr>
            <a:r>
              <a:rPr lang="en-US" sz="1600">
                <a:solidFill>
                  <a:schemeClr val="tx1"/>
                </a:solidFill>
              </a:rPr>
              <a:t>Offers auto reading of column names and data types</a:t>
            </a:r>
          </a:p>
          <a:p>
            <a:pPr>
              <a:lnSpc>
                <a:spcPct val="100000"/>
              </a:lnSpc>
              <a:spcAft>
                <a:spcPts val="600"/>
              </a:spcAft>
            </a:pPr>
            <a:r>
              <a:rPr lang="en-US" sz="1600">
                <a:solidFill>
                  <a:schemeClr val="tx1"/>
                </a:solidFill>
              </a:rPr>
              <a:t>Provides target specific partitions using </a:t>
            </a:r>
            <a:r>
              <a:rPr lang="en-US" sz="1600" err="1">
                <a:solidFill>
                  <a:schemeClr val="tx1"/>
                </a:solidFill>
              </a:rPr>
              <a:t>filepath</a:t>
            </a:r>
            <a:r>
              <a:rPr lang="en-US" sz="1600">
                <a:solidFill>
                  <a:schemeClr val="tx1"/>
                </a:solidFill>
              </a:rPr>
              <a:t> function</a:t>
            </a:r>
          </a:p>
          <a:p>
            <a:pPr>
              <a:lnSpc>
                <a:spcPct val="100000"/>
              </a:lnSpc>
              <a:spcAft>
                <a:spcPts val="600"/>
              </a:spcAft>
            </a:pPr>
            <a:endParaRPr lang="en-US"/>
          </a:p>
          <a:p>
            <a:pPr>
              <a:lnSpc>
                <a:spcPct val="100000"/>
              </a:lnSpc>
              <a:spcAft>
                <a:spcPts val="600"/>
              </a:spcAft>
            </a:pPr>
            <a:endParaRPr lang="en-US"/>
          </a:p>
        </p:txBody>
      </p:sp>
      <p:sp>
        <p:nvSpPr>
          <p:cNvPr id="6" name="Rectangle 5">
            <a:extLst>
              <a:ext uri="{FF2B5EF4-FFF2-40B4-BE49-F238E27FC236}">
                <a16:creationId xmlns:a16="http://schemas.microsoft.com/office/drawing/2014/main" id="{51DDD6C5-82D4-49F8-9C5B-F9919B9FF9B5}"/>
              </a:ext>
            </a:extLst>
          </p:cNvPr>
          <p:cNvSpPr/>
          <p:nvPr/>
        </p:nvSpPr>
        <p:spPr>
          <a:xfrm>
            <a:off x="6105424" y="1130240"/>
            <a:ext cx="6095136" cy="3600986"/>
          </a:xfrm>
          <a:prstGeom prst="rect">
            <a:avLst/>
          </a:prstGeom>
          <a:ln>
            <a:solidFill>
              <a:schemeClr val="bg2">
                <a:lumMod val="50000"/>
              </a:schemeClr>
            </a:solidFill>
          </a:ln>
        </p:spPr>
        <p:txBody>
          <a:bodyPr>
            <a:spAutoFit/>
          </a:bodyPr>
          <a:lstStyle/>
          <a:p>
            <a:pPr defTabSz="914225">
              <a:defRPr/>
            </a:pPr>
            <a:r>
              <a:rPr lang="en-US" sz="1200" dirty="0">
                <a:solidFill>
                  <a:srgbClr val="0000FF"/>
                </a:solidFill>
                <a:latin typeface="Calibri" panose="020F0502020204030204" pitchFamily="34" charset="0"/>
                <a:cs typeface="Calibri" panose="020F0502020204030204" pitchFamily="34" charset="0"/>
              </a:rPr>
              <a:t>SELECT</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YEAR</a:t>
            </a:r>
            <a:r>
              <a:rPr lang="en-US" sz="1200" dirty="0">
                <a:solidFill>
                  <a:srgbClr val="212121"/>
                </a:solidFill>
                <a:latin typeface="Calibri" panose="020F0502020204030204" pitchFamily="34" charset="0"/>
                <a:cs typeface="Calibri" panose="020F0502020204030204" pitchFamily="34" charset="0"/>
              </a:rPr>
              <a:t>(</a:t>
            </a:r>
            <a:r>
              <a:rPr lang="en-US" sz="1200" dirty="0" err="1">
                <a:solidFill>
                  <a:srgbClr val="212121"/>
                </a:solidFill>
                <a:latin typeface="Calibri" panose="020F0502020204030204" pitchFamily="34" charset="0"/>
                <a:cs typeface="Calibri" panose="020F0502020204030204" pitchFamily="34" charset="0"/>
              </a:rPr>
              <a:t>pickup_datetime</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passenger_count</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COUNT</a:t>
            </a:r>
            <a:r>
              <a:rPr lang="en-US" sz="1200" dirty="0">
                <a:solidFill>
                  <a:srgbClr val="212121"/>
                </a:solidFill>
                <a:latin typeface="Calibri" panose="020F0502020204030204" pitchFamily="34" charset="0"/>
                <a:cs typeface="Calibri" panose="020F0502020204030204" pitchFamily="34" charset="0"/>
              </a:rPr>
              <a:t>(</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AS</a:t>
            </a: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cnt</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0000FF"/>
                </a:solidFill>
                <a:latin typeface="Calibri" panose="020F0502020204030204" pitchFamily="34" charset="0"/>
                <a:cs typeface="Calibri" panose="020F0502020204030204" pitchFamily="34" charset="0"/>
              </a:rPr>
              <a:t>FROM</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OPENROWSET</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BULK </a:t>
            </a:r>
            <a:r>
              <a:rPr lang="en-US" sz="1200" dirty="0">
                <a:solidFill>
                  <a:srgbClr val="A31515"/>
                </a:solidFill>
                <a:latin typeface="Calibri" panose="020F0502020204030204" pitchFamily="34" charset="0"/>
                <a:cs typeface="Calibri" panose="020F0502020204030204" pitchFamily="34" charset="0"/>
              </a:rPr>
              <a:t>'https://XXX.blob.core.windows.net/parquet/taxi/*/*/*'</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FORMAT</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A31515"/>
                </a:solidFill>
                <a:latin typeface="Calibri" panose="020F0502020204030204" pitchFamily="34" charset="0"/>
                <a:cs typeface="Calibri" panose="020F0502020204030204" pitchFamily="34" charset="0"/>
              </a:rPr>
              <a:t>'PARQUET'</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212121"/>
                </a:solidFill>
                <a:latin typeface="Calibri" panose="020F0502020204030204" pitchFamily="34" charset="0"/>
                <a:cs typeface="Calibri" panose="020F0502020204030204" pitchFamily="34" charset="0"/>
              </a:rPr>
              <a:t>    ) </a:t>
            </a:r>
            <a:r>
              <a:rPr lang="en-US" sz="1200" dirty="0">
                <a:solidFill>
                  <a:srgbClr val="0000FF"/>
                </a:solidFill>
                <a:latin typeface="Calibri" panose="020F0502020204030204" pitchFamily="34" charset="0"/>
                <a:cs typeface="Calibri" panose="020F0502020204030204" pitchFamily="34" charset="0"/>
              </a:rPr>
              <a:t>WITH</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pickup_datetime</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DATETIME2</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passenger_count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INT</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212121"/>
                </a:solidFill>
                <a:latin typeface="Calibri" panose="020F0502020204030204" pitchFamily="34" charset="0"/>
                <a:cs typeface="Calibri" panose="020F0502020204030204" pitchFamily="34" charset="0"/>
              </a:rPr>
              <a:t>    ) </a:t>
            </a:r>
            <a:r>
              <a:rPr lang="en-US" sz="1200" dirty="0">
                <a:solidFill>
                  <a:srgbClr val="0000FF"/>
                </a:solidFill>
                <a:latin typeface="Calibri" panose="020F0502020204030204" pitchFamily="34" charset="0"/>
                <a:cs typeface="Calibri" panose="020F0502020204030204" pitchFamily="34" charset="0"/>
              </a:rPr>
              <a:t>AS</a:t>
            </a: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nyc</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0000FF"/>
                </a:solidFill>
                <a:latin typeface="Calibri" panose="020F0502020204030204" pitchFamily="34" charset="0"/>
                <a:cs typeface="Calibri" panose="020F0502020204030204" pitchFamily="34" charset="0"/>
              </a:rPr>
              <a:t>GROUP BY</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passenger_count</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YEAR</a:t>
            </a:r>
            <a:r>
              <a:rPr lang="en-US" sz="1200" dirty="0">
                <a:solidFill>
                  <a:srgbClr val="212121"/>
                </a:solidFill>
                <a:latin typeface="Calibri" panose="020F0502020204030204" pitchFamily="34" charset="0"/>
                <a:cs typeface="Calibri" panose="020F0502020204030204" pitchFamily="34" charset="0"/>
              </a:rPr>
              <a:t>(</a:t>
            </a:r>
            <a:r>
              <a:rPr lang="en-US" sz="1200" dirty="0" err="1">
                <a:solidFill>
                  <a:srgbClr val="212121"/>
                </a:solidFill>
                <a:latin typeface="Calibri" panose="020F0502020204030204" pitchFamily="34" charset="0"/>
                <a:cs typeface="Calibri" panose="020F0502020204030204" pitchFamily="34" charset="0"/>
              </a:rPr>
              <a:t>pickup_datetime</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0000FF"/>
                </a:solidFill>
                <a:latin typeface="Calibri" panose="020F0502020204030204" pitchFamily="34" charset="0"/>
                <a:cs typeface="Calibri" panose="020F0502020204030204" pitchFamily="34" charset="0"/>
              </a:rPr>
              <a:t>ORDER BY</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YEAR</a:t>
            </a:r>
            <a:r>
              <a:rPr lang="en-US" sz="1200" dirty="0">
                <a:solidFill>
                  <a:srgbClr val="212121"/>
                </a:solidFill>
                <a:latin typeface="Calibri" panose="020F0502020204030204" pitchFamily="34" charset="0"/>
                <a:cs typeface="Calibri" panose="020F0502020204030204" pitchFamily="34" charset="0"/>
              </a:rPr>
              <a:t>(</a:t>
            </a:r>
            <a:r>
              <a:rPr lang="en-US" sz="1200" dirty="0" err="1">
                <a:solidFill>
                  <a:srgbClr val="212121"/>
                </a:solidFill>
                <a:latin typeface="Calibri" panose="020F0502020204030204" pitchFamily="34" charset="0"/>
                <a:cs typeface="Calibri" panose="020F0502020204030204" pitchFamily="34" charset="0"/>
              </a:rPr>
              <a:t>pickup_datetime</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passenger_count</a:t>
            </a:r>
            <a:endParaRPr lang="en-US" sz="1200" dirty="0">
              <a:solidFill>
                <a:srgbClr val="212121"/>
              </a:solidFill>
              <a:latin typeface="Calibri" panose="020F0502020204030204" pitchFamily="34" charset="0"/>
              <a:cs typeface="Calibri" panose="020F0502020204030204" pitchFamily="34" charset="0"/>
            </a:endParaRPr>
          </a:p>
          <a:p>
            <a:pPr defTabSz="914225">
              <a:defRPr/>
            </a:pPr>
            <a:endParaRPr lang="en-US" sz="1200" dirty="0">
              <a:solidFill>
                <a:srgbClr val="000000"/>
              </a:solidFill>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AC9C8BBC-2D6E-4135-A0E0-478E952EDDDB}"/>
              </a:ext>
            </a:extLst>
          </p:cNvPr>
          <p:cNvPicPr>
            <a:picLocks noChangeAspect="1"/>
          </p:cNvPicPr>
          <p:nvPr/>
        </p:nvPicPr>
        <p:blipFill>
          <a:blip r:embed="rId2"/>
          <a:stretch>
            <a:fillRect/>
          </a:stretch>
        </p:blipFill>
        <p:spPr>
          <a:xfrm>
            <a:off x="7042806" y="4661161"/>
            <a:ext cx="4817358" cy="2133199"/>
          </a:xfrm>
          <a:prstGeom prst="rect">
            <a:avLst/>
          </a:prstGeom>
          <a:ln>
            <a:solidFill>
              <a:schemeClr val="bg2">
                <a:lumMod val="50000"/>
              </a:schemeClr>
            </a:solidFill>
          </a:ln>
        </p:spPr>
      </p:pic>
      <p:sp>
        <p:nvSpPr>
          <p:cNvPr id="8" name="Rectangle 7">
            <a:extLst>
              <a:ext uri="{FF2B5EF4-FFF2-40B4-BE49-F238E27FC236}">
                <a16:creationId xmlns:a16="http://schemas.microsoft.com/office/drawing/2014/main" id="{D848DAB5-C61A-43F8-8489-6D802014A4F3}"/>
              </a:ext>
            </a:extLst>
          </p:cNvPr>
          <p:cNvSpPr/>
          <p:nvPr/>
        </p:nvSpPr>
        <p:spPr bwMode="auto">
          <a:xfrm>
            <a:off x="6413500" y="2286000"/>
            <a:ext cx="4762500" cy="375527"/>
          </a:xfrm>
          <a:prstGeom prst="rect">
            <a:avLst/>
          </a:prstGeom>
          <a:noFill/>
          <a:ln w="190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60558149"/>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74399C3-32FE-4787-81F0-A2A383324A71}"/>
              </a:ext>
            </a:extLst>
          </p:cNvPr>
          <p:cNvSpPr>
            <a:spLocks noGrp="1"/>
          </p:cNvSpPr>
          <p:nvPr>
            <p:ph type="title"/>
          </p:nvPr>
        </p:nvSpPr>
        <p:spPr>
          <a:xfrm>
            <a:off x="427230" y="223038"/>
            <a:ext cx="11302338" cy="757914"/>
          </a:xfrm>
        </p:spPr>
        <p:txBody>
          <a:bodyPr/>
          <a:lstStyle/>
          <a:p>
            <a:r>
              <a:rPr lang="en-US"/>
              <a:t>Synapse SQL Serverless – Querying JSON files</a:t>
            </a:r>
          </a:p>
        </p:txBody>
      </p:sp>
      <p:sp>
        <p:nvSpPr>
          <p:cNvPr id="6" name="Rectangle 5">
            <a:extLst>
              <a:ext uri="{FF2B5EF4-FFF2-40B4-BE49-F238E27FC236}">
                <a16:creationId xmlns:a16="http://schemas.microsoft.com/office/drawing/2014/main" id="{F2943F9B-116B-4C8F-A912-EFEF65F37F9F}"/>
              </a:ext>
            </a:extLst>
          </p:cNvPr>
          <p:cNvSpPr/>
          <p:nvPr/>
        </p:nvSpPr>
        <p:spPr>
          <a:xfrm>
            <a:off x="6254313" y="2182683"/>
            <a:ext cx="5555178" cy="2352618"/>
          </a:xfrm>
          <a:prstGeom prst="rect">
            <a:avLst/>
          </a:prstGeom>
          <a:ln>
            <a:solidFill>
              <a:schemeClr val="bg2">
                <a:lumMod val="50000"/>
              </a:schemeClr>
            </a:solidFill>
          </a:ln>
        </p:spPr>
        <p:txBody>
          <a:bodyPr wrap="square">
            <a:spAutoFit/>
          </a:bodyPr>
          <a:lstStyle/>
          <a:p>
            <a:pPr defTabSz="914225">
              <a:defRPr/>
            </a:pPr>
            <a:r>
              <a:rPr lang="en-US" sz="1200" dirty="0">
                <a:solidFill>
                  <a:srgbClr val="0000FF"/>
                </a:solidFill>
                <a:latin typeface="Calibri" panose="020F0502020204030204" pitchFamily="34" charset="0"/>
                <a:cs typeface="Calibri" panose="020F0502020204030204" pitchFamily="34" charset="0"/>
              </a:rPr>
              <a:t>SELECT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0000FF"/>
                </a:solidFill>
                <a:latin typeface="Calibri" panose="020F0502020204030204" pitchFamily="34" charset="0"/>
                <a:cs typeface="Calibri" panose="020F0502020204030204" pitchFamily="34" charset="0"/>
              </a:rPr>
              <a:t>FROM</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OPENROWSET</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BULK </a:t>
            </a:r>
            <a:r>
              <a:rPr lang="en-US" sz="1200" dirty="0">
                <a:solidFill>
                  <a:srgbClr val="A31515"/>
                </a:solidFill>
                <a:latin typeface="Calibri" panose="020F0502020204030204" pitchFamily="34" charset="0"/>
                <a:cs typeface="Calibri" panose="020F0502020204030204" pitchFamily="34" charset="0"/>
              </a:rPr>
              <a:t>'https://XXX.blob.core.windows.net/json/books/book1.json’</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795E26"/>
                </a:solidFill>
                <a:latin typeface="Calibri" panose="020F0502020204030204" pitchFamily="34" charset="0"/>
                <a:cs typeface="Calibri" panose="020F0502020204030204" pitchFamily="34" charset="0"/>
              </a:rPr>
              <a:t>FORMAT</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A31515"/>
                </a:solidFill>
                <a:latin typeface="Calibri" panose="020F0502020204030204" pitchFamily="34" charset="0"/>
                <a:cs typeface="Calibri" panose="020F0502020204030204" pitchFamily="34" charset="0"/>
              </a:rPr>
              <a:t>'CSV'</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FIELDTERMINATOR</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A31515"/>
                </a:solidFill>
                <a:latin typeface="Calibri" panose="020F0502020204030204" pitchFamily="34" charset="0"/>
                <a:cs typeface="Calibri" panose="020F0502020204030204" pitchFamily="34" charset="0"/>
              </a:rPr>
              <a:t>'0x0b'</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FIELDQUOTE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'0x0b'</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ROWTERMINATOR</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00"/>
                </a:solidFill>
                <a:latin typeface="Calibri" panose="020F0502020204030204" pitchFamily="34" charset="0"/>
                <a:cs typeface="Calibri" panose="020F0502020204030204" pitchFamily="34" charset="0"/>
              </a:rPr>
              <a: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A31515"/>
                </a:solidFill>
                <a:latin typeface="Calibri" panose="020F0502020204030204" pitchFamily="34" charset="0"/>
                <a:cs typeface="Calibri" panose="020F0502020204030204" pitchFamily="34" charset="0"/>
              </a:rPr>
              <a:t>'0x0b'</a:t>
            </a:r>
            <a:endParaRPr lang="en-US" sz="1200" dirty="0">
              <a:solidFill>
                <a:srgbClr val="212121"/>
              </a:solidFill>
              <a:latin typeface="Calibri" panose="020F0502020204030204" pitchFamily="34" charset="0"/>
              <a:cs typeface="Calibri" panose="020F0502020204030204" pitchFamily="34" charset="0"/>
            </a:endParaRPr>
          </a:p>
          <a:p>
            <a:pPr defTabSz="914225">
              <a:defRPr/>
            </a:pP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WITH</a:t>
            </a:r>
            <a:r>
              <a:rPr lang="en-US" sz="1200" dirty="0">
                <a:solidFill>
                  <a:srgbClr val="212121"/>
                </a:solidFill>
                <a:latin typeface="Calibri" panose="020F0502020204030204" pitchFamily="34" charset="0"/>
                <a:cs typeface="Calibri" panose="020F0502020204030204" pitchFamily="34" charset="0"/>
              </a:rPr>
              <a:t> (</a:t>
            </a:r>
          </a:p>
          <a:p>
            <a:pPr defTabSz="914225">
              <a:defRPr/>
            </a:pPr>
            <a:r>
              <a:rPr lang="en-US" sz="1200" dirty="0">
                <a:solidFill>
                  <a:srgbClr val="212121"/>
                </a:solidFill>
                <a:latin typeface="Calibri" panose="020F0502020204030204" pitchFamily="34" charset="0"/>
                <a:cs typeface="Calibri" panose="020F0502020204030204" pitchFamily="34" charset="0"/>
              </a:rPr>
              <a:t>        </a:t>
            </a:r>
            <a:r>
              <a:rPr lang="en-US" sz="1200" dirty="0" err="1">
                <a:solidFill>
                  <a:srgbClr val="212121"/>
                </a:solidFill>
                <a:latin typeface="Calibri" panose="020F0502020204030204" pitchFamily="34" charset="0"/>
                <a:cs typeface="Calibri" panose="020F0502020204030204" pitchFamily="34" charset="0"/>
              </a:rPr>
              <a:t>jsonContent</a:t>
            </a:r>
            <a:r>
              <a:rPr lang="en-US" sz="1200" dirty="0">
                <a:solidFill>
                  <a:srgbClr val="212121"/>
                </a:solidFill>
                <a:latin typeface="Calibri" panose="020F0502020204030204" pitchFamily="34" charset="0"/>
                <a:cs typeface="Calibri" panose="020F0502020204030204" pitchFamily="34" charset="0"/>
              </a:rPr>
              <a:t> </a:t>
            </a:r>
            <a:r>
              <a:rPr lang="en-US" sz="1200" dirty="0">
                <a:solidFill>
                  <a:srgbClr val="0000FF"/>
                </a:solidFill>
                <a:latin typeface="Calibri" panose="020F0502020204030204" pitchFamily="34" charset="0"/>
                <a:cs typeface="Calibri" panose="020F0502020204030204" pitchFamily="34" charset="0"/>
              </a:rPr>
              <a:t>varchar</a:t>
            </a:r>
            <a:r>
              <a:rPr lang="en-US" sz="1200" dirty="0">
                <a:solidFill>
                  <a:srgbClr val="212121"/>
                </a:solidFill>
                <a:latin typeface="Calibri" panose="020F0502020204030204" pitchFamily="34" charset="0"/>
                <a:cs typeface="Calibri" panose="020F0502020204030204" pitchFamily="34" charset="0"/>
              </a:rPr>
              <a:t>(</a:t>
            </a:r>
            <a:r>
              <a:rPr lang="en-US" sz="1200" dirty="0">
                <a:solidFill>
                  <a:srgbClr val="09885A"/>
                </a:solidFill>
                <a:latin typeface="Calibri" panose="020F0502020204030204" pitchFamily="34" charset="0"/>
                <a:cs typeface="Calibri" panose="020F0502020204030204" pitchFamily="34" charset="0"/>
              </a:rPr>
              <a:t>8000</a:t>
            </a:r>
            <a:r>
              <a:rPr lang="en-US" sz="1200" dirty="0">
                <a:solidFill>
                  <a:srgbClr val="212121"/>
                </a:solidFill>
                <a:latin typeface="Calibri" panose="020F0502020204030204" pitchFamily="34" charset="0"/>
                <a:cs typeface="Calibri" panose="020F0502020204030204" pitchFamily="34" charset="0"/>
              </a:rPr>
              <a:t>)</a:t>
            </a:r>
          </a:p>
          <a:p>
            <a:pPr defTabSz="914225">
              <a:defRPr/>
            </a:pPr>
            <a:r>
              <a:rPr lang="en-US" sz="1200" dirty="0">
                <a:solidFill>
                  <a:srgbClr val="212121"/>
                </a:solidFill>
                <a:latin typeface="Calibri" panose="020F0502020204030204" pitchFamily="34" charset="0"/>
                <a:cs typeface="Calibri" panose="020F0502020204030204" pitchFamily="34" charset="0"/>
              </a:rPr>
              <a:t>    ) </a:t>
            </a:r>
            <a:r>
              <a:rPr lang="en-US" sz="1200" dirty="0">
                <a:solidFill>
                  <a:srgbClr val="0000FF"/>
                </a:solidFill>
                <a:latin typeface="Calibri" panose="020F0502020204030204" pitchFamily="34" charset="0"/>
                <a:cs typeface="Calibri" panose="020F0502020204030204" pitchFamily="34" charset="0"/>
              </a:rPr>
              <a:t>AS</a:t>
            </a:r>
            <a:r>
              <a:rPr lang="en-US" sz="1200" dirty="0">
                <a:solidFill>
                  <a:srgbClr val="212121"/>
                </a:solidFill>
                <a:latin typeface="Calibri" panose="020F0502020204030204" pitchFamily="34" charset="0"/>
                <a:cs typeface="Calibri" panose="020F0502020204030204" pitchFamily="34" charset="0"/>
              </a:rPr>
              <a:t> [r]</a:t>
            </a:r>
          </a:p>
        </p:txBody>
      </p:sp>
      <p:pic>
        <p:nvPicPr>
          <p:cNvPr id="7" name="Picture 6">
            <a:extLst>
              <a:ext uri="{FF2B5EF4-FFF2-40B4-BE49-F238E27FC236}">
                <a16:creationId xmlns:a16="http://schemas.microsoft.com/office/drawing/2014/main" id="{1D5BDB9D-183A-4099-8771-533FA549DDFD}"/>
              </a:ext>
            </a:extLst>
          </p:cNvPr>
          <p:cNvPicPr>
            <a:picLocks noChangeAspect="1"/>
          </p:cNvPicPr>
          <p:nvPr/>
        </p:nvPicPr>
        <p:blipFill>
          <a:blip r:embed="rId2"/>
          <a:stretch>
            <a:fillRect/>
          </a:stretch>
        </p:blipFill>
        <p:spPr>
          <a:xfrm>
            <a:off x="7725442" y="4587479"/>
            <a:ext cx="4004126" cy="619382"/>
          </a:xfrm>
          <a:prstGeom prst="rect">
            <a:avLst/>
          </a:prstGeom>
          <a:ln>
            <a:solidFill>
              <a:schemeClr val="bg2">
                <a:lumMod val="50000"/>
              </a:schemeClr>
            </a:solidFill>
          </a:ln>
        </p:spPr>
      </p:pic>
      <p:sp>
        <p:nvSpPr>
          <p:cNvPr id="8" name="Text Placeholder 3">
            <a:extLst>
              <a:ext uri="{FF2B5EF4-FFF2-40B4-BE49-F238E27FC236}">
                <a16:creationId xmlns:a16="http://schemas.microsoft.com/office/drawing/2014/main" id="{236D0AF9-2947-4F91-8E6D-98F84B671F2E}"/>
              </a:ext>
            </a:extLst>
          </p:cNvPr>
          <p:cNvSpPr>
            <a:spLocks noGrp="1"/>
          </p:cNvSpPr>
          <p:nvPr>
            <p:ph type="body" sz="quarter" idx="11"/>
          </p:nvPr>
        </p:nvSpPr>
        <p:spPr>
          <a:xfrm>
            <a:off x="427229" y="1130241"/>
            <a:ext cx="5049832" cy="2404797"/>
          </a:xfrm>
        </p:spPr>
        <p:txBody>
          <a:bodyPr/>
          <a:lstStyle/>
          <a:p>
            <a:pPr>
              <a:lnSpc>
                <a:spcPct val="100000"/>
              </a:lnSpc>
              <a:spcAft>
                <a:spcPts val="600"/>
              </a:spcAft>
            </a:pPr>
            <a:r>
              <a:rPr lang="en-US" sz="1961" dirty="0">
                <a:solidFill>
                  <a:schemeClr val="tx2"/>
                </a:solidFill>
                <a:latin typeface="+mj-lt"/>
              </a:rPr>
              <a:t>Overview</a:t>
            </a:r>
          </a:p>
          <a:p>
            <a:pPr>
              <a:lnSpc>
                <a:spcPct val="100000"/>
              </a:lnSpc>
              <a:spcAft>
                <a:spcPts val="600"/>
              </a:spcAft>
            </a:pPr>
            <a:r>
              <a:rPr lang="en-US" sz="1765" dirty="0">
                <a:solidFill>
                  <a:schemeClr val="tx1"/>
                </a:solidFill>
              </a:rPr>
              <a:t>Read JSON files and provides data in tabular format</a:t>
            </a:r>
          </a:p>
          <a:p>
            <a:pPr>
              <a:lnSpc>
                <a:spcPct val="100000"/>
              </a:lnSpc>
              <a:spcAft>
                <a:spcPts val="600"/>
              </a:spcAft>
            </a:pPr>
            <a:endParaRPr lang="en-US" sz="1765" dirty="0">
              <a:solidFill>
                <a:schemeClr val="tx1"/>
              </a:solidFill>
            </a:endParaRPr>
          </a:p>
          <a:p>
            <a:pPr>
              <a:lnSpc>
                <a:spcPct val="100000"/>
              </a:lnSpc>
              <a:spcAft>
                <a:spcPts val="600"/>
              </a:spcAft>
            </a:pPr>
            <a:r>
              <a:rPr lang="en-US" sz="1961" dirty="0">
                <a:solidFill>
                  <a:schemeClr val="tx2"/>
                </a:solidFill>
                <a:latin typeface="+mj-lt"/>
              </a:rPr>
              <a:t>Benefits</a:t>
            </a:r>
          </a:p>
          <a:p>
            <a:pPr>
              <a:lnSpc>
                <a:spcPct val="100000"/>
              </a:lnSpc>
              <a:spcAft>
                <a:spcPts val="600"/>
              </a:spcAft>
            </a:pPr>
            <a:r>
              <a:rPr lang="en-US" sz="1765" dirty="0">
                <a:solidFill>
                  <a:schemeClr val="tx1"/>
                </a:solidFill>
              </a:rPr>
              <a:t>Supports OPENJSON, JSON_VALUE and JSON_QUERY functions</a:t>
            </a:r>
          </a:p>
          <a:p>
            <a:pPr>
              <a:lnSpc>
                <a:spcPct val="100000"/>
              </a:lnSpc>
              <a:spcAft>
                <a:spcPts val="600"/>
              </a:spcAft>
            </a:pPr>
            <a:endParaRPr lang="en-US" sz="1600" dirty="0">
              <a:solidFill>
                <a:schemeClr val="tx1"/>
              </a:solidFill>
            </a:endParaRPr>
          </a:p>
        </p:txBody>
      </p:sp>
      <p:sp>
        <p:nvSpPr>
          <p:cNvPr id="9" name="Rectangle 8">
            <a:extLst>
              <a:ext uri="{FF2B5EF4-FFF2-40B4-BE49-F238E27FC236}">
                <a16:creationId xmlns:a16="http://schemas.microsoft.com/office/drawing/2014/main" id="{A9065DD8-1777-4473-8C6A-7B7AB9E4B9F6}"/>
              </a:ext>
            </a:extLst>
          </p:cNvPr>
          <p:cNvSpPr/>
          <p:nvPr/>
        </p:nvSpPr>
        <p:spPr bwMode="auto">
          <a:xfrm>
            <a:off x="6565900" y="2764972"/>
            <a:ext cx="4762500" cy="375527"/>
          </a:xfrm>
          <a:prstGeom prst="rect">
            <a:avLst/>
          </a:prstGeom>
          <a:noFill/>
          <a:ln w="190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26279021"/>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1DED58-CBA2-4FB5-9E8E-FAC0F571162C}"/>
              </a:ext>
            </a:extLst>
          </p:cNvPr>
          <p:cNvSpPr>
            <a:spLocks noGrp="1"/>
          </p:cNvSpPr>
          <p:nvPr>
            <p:ph type="title"/>
          </p:nvPr>
        </p:nvSpPr>
        <p:spPr>
          <a:xfrm>
            <a:off x="427231" y="223038"/>
            <a:ext cx="11570233" cy="757914"/>
          </a:xfrm>
        </p:spPr>
        <p:txBody>
          <a:bodyPr/>
          <a:lstStyle/>
          <a:p>
            <a:r>
              <a:rPr lang="en-US"/>
              <a:t>Synapse SQL Serverless – Querying JSON files</a:t>
            </a:r>
          </a:p>
        </p:txBody>
      </p:sp>
      <p:sp>
        <p:nvSpPr>
          <p:cNvPr id="5" name="Rectangle 4">
            <a:extLst>
              <a:ext uri="{FF2B5EF4-FFF2-40B4-BE49-F238E27FC236}">
                <a16:creationId xmlns:a16="http://schemas.microsoft.com/office/drawing/2014/main" id="{3302C160-2D4C-47A0-B5F5-A04CCBBB1BC3}"/>
              </a:ext>
            </a:extLst>
          </p:cNvPr>
          <p:cNvSpPr/>
          <p:nvPr/>
        </p:nvSpPr>
        <p:spPr>
          <a:xfrm>
            <a:off x="6256400" y="1830467"/>
            <a:ext cx="5860953" cy="3600986"/>
          </a:xfrm>
          <a:prstGeom prst="rect">
            <a:avLst/>
          </a:prstGeom>
          <a:ln>
            <a:solidFill>
              <a:schemeClr val="bg2">
                <a:lumMod val="50000"/>
              </a:schemeClr>
            </a:solidFill>
          </a:ln>
        </p:spPr>
        <p:txBody>
          <a:bodyPr wrap="square">
            <a:spAutoFit/>
          </a:bodyPr>
          <a:lstStyle/>
          <a:p>
            <a:pPr defTabSz="914225">
              <a:defRPr/>
            </a:pPr>
            <a:r>
              <a:rPr lang="en-US" sz="1200">
                <a:solidFill>
                  <a:srgbClr val="0000FF"/>
                </a:solidFill>
                <a:latin typeface="Calibri" panose="020F0502020204030204" pitchFamily="34" charset="0"/>
                <a:cs typeface="Calibri" panose="020F0502020204030204" pitchFamily="34" charset="0"/>
              </a:rPr>
              <a:t>SELECT</a:t>
            </a:r>
            <a:r>
              <a:rPr lang="en-US" sz="1200">
                <a:solidFill>
                  <a:srgbClr val="212121"/>
                </a:solidFill>
                <a:latin typeface="Calibri" panose="020F0502020204030204" pitchFamily="34" charset="0"/>
                <a:cs typeface="Calibri" panose="020F0502020204030204" pitchFamily="34" charset="0"/>
              </a:rPr>
              <a:t> </a:t>
            </a:r>
          </a:p>
          <a:p>
            <a:pPr defTabSz="914225">
              <a:defRPr/>
            </a:pP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212121"/>
                </a:solidFill>
                <a:latin typeface="Calibri" panose="020F0502020204030204" pitchFamily="34" charset="0"/>
                <a:cs typeface="Calibri" panose="020F0502020204030204" pitchFamily="34" charset="0"/>
              </a:rPr>
              <a:t>    JSON_QUERY(</a:t>
            </a:r>
            <a:r>
              <a:rPr lang="en-US" sz="1200" err="1">
                <a:solidFill>
                  <a:srgbClr val="212121"/>
                </a:solidFill>
                <a:latin typeface="Calibri" panose="020F0502020204030204" pitchFamily="34" charset="0"/>
                <a:cs typeface="Calibri" panose="020F0502020204030204" pitchFamily="34" charset="0"/>
              </a:rPr>
              <a:t>jsonContent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'$.authors'</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r>
              <a:rPr lang="en-US" sz="1200">
                <a:solidFill>
                  <a:srgbClr val="212121"/>
                </a:solidFill>
                <a:latin typeface="Calibri" panose="020F0502020204030204" pitchFamily="34" charset="0"/>
                <a:cs typeface="Calibri" panose="020F0502020204030204" pitchFamily="34" charset="0"/>
              </a:rPr>
              <a:t> authors,</a:t>
            </a:r>
          </a:p>
          <a:p>
            <a:pPr defTabSz="914225">
              <a:defRPr/>
            </a:pP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jsonContent</a:t>
            </a: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795E26"/>
                </a:solidFill>
                <a:latin typeface="Calibri" panose="020F0502020204030204" pitchFamily="34" charset="0"/>
                <a:cs typeface="Calibri" panose="020F0502020204030204" pitchFamily="34" charset="0"/>
              </a:rPr>
              <a:t>OPENROWSET</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BULK </a:t>
            </a:r>
            <a:r>
              <a:rPr lang="en-US" sz="1200">
                <a:solidFill>
                  <a:srgbClr val="A31515"/>
                </a:solidFill>
                <a:latin typeface="Calibri" panose="020F0502020204030204" pitchFamily="34" charset="0"/>
                <a:cs typeface="Calibri" panose="020F0502020204030204" pitchFamily="34" charset="0"/>
              </a:rPr>
              <a:t>'https://XXX.blob.core.windows.net/json/books/*.json'</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795E26"/>
                </a:solidFill>
                <a:latin typeface="Calibri" panose="020F0502020204030204" pitchFamily="34" charset="0"/>
                <a:cs typeface="Calibri" panose="020F0502020204030204" pitchFamily="34" charset="0"/>
              </a:rPr>
              <a:t>FORMAT</a:t>
            </a:r>
            <a:r>
              <a:rPr lang="en-US" sz="1200">
                <a:solidFill>
                  <a:srgbClr val="000000"/>
                </a:solidFill>
                <a:latin typeface="Calibri" panose="020F0502020204030204" pitchFamily="34" charset="0"/>
                <a:cs typeface="Calibri" panose="020F0502020204030204" pitchFamily="34" charset="0"/>
              </a:rPr>
              <a:t>=</a:t>
            </a:r>
            <a:r>
              <a:rPr lang="en-US" sz="1200">
                <a:solidFill>
                  <a:srgbClr val="A31515"/>
                </a:solidFill>
                <a:latin typeface="Calibri" panose="020F0502020204030204" pitchFamily="34" charset="0"/>
                <a:cs typeface="Calibri" panose="020F0502020204030204" pitchFamily="34" charset="0"/>
              </a:rPr>
              <a:t>'CSV'</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FIELDTERMINATOR</a:t>
            </a:r>
            <a:r>
              <a:rPr lang="en-US" sz="1200">
                <a:solidFill>
                  <a:srgbClr val="212121"/>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a:t>
            </a:r>
            <a:r>
              <a:rPr lang="en-US" sz="1200">
                <a:solidFill>
                  <a:srgbClr val="A31515"/>
                </a:solidFill>
                <a:latin typeface="Calibri" panose="020F0502020204030204" pitchFamily="34" charset="0"/>
                <a:cs typeface="Calibri" panose="020F0502020204030204" pitchFamily="34" charset="0"/>
              </a:rPr>
              <a:t>'0x0b'</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FIELDQUOTE </a:t>
            </a:r>
            <a:r>
              <a:rPr lang="en-US" sz="1200">
                <a:solidFill>
                  <a:srgbClr val="000000"/>
                </a:solidFill>
                <a:latin typeface="Calibri" panose="020F0502020204030204" pitchFamily="34" charset="0"/>
                <a:cs typeface="Calibri" panose="020F0502020204030204" pitchFamily="34" charset="0"/>
              </a:rPr>
              <a: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'0x0b'</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ROWTERMINATOR</a:t>
            </a:r>
            <a:r>
              <a:rPr lang="en-US" sz="1200">
                <a:solidFill>
                  <a:srgbClr val="212121"/>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'0x0b'</a:t>
            </a: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WITH</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jsonContent</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varchar</a:t>
            </a:r>
            <a:r>
              <a:rPr lang="en-US" sz="1200">
                <a:solidFill>
                  <a:srgbClr val="212121"/>
                </a:solidFill>
                <a:latin typeface="Calibri" panose="020F0502020204030204" pitchFamily="34" charset="0"/>
                <a:cs typeface="Calibri" panose="020F0502020204030204" pitchFamily="34" charset="0"/>
              </a:rPr>
              <a:t>(</a:t>
            </a:r>
            <a:r>
              <a:rPr lang="en-US" sz="1200">
                <a:solidFill>
                  <a:srgbClr val="09885A"/>
                </a:solidFill>
                <a:latin typeface="Calibri" panose="020F0502020204030204" pitchFamily="34" charset="0"/>
                <a:cs typeface="Calibri" panose="020F0502020204030204" pitchFamily="34" charset="0"/>
              </a:rPr>
              <a:t>8000</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 </a:t>
            </a:r>
            <a:r>
              <a:rPr lang="en-US" sz="1200">
                <a:solidFill>
                  <a:srgbClr val="0000FF"/>
                </a:solidFill>
                <a:latin typeface="Calibri" panose="020F0502020204030204" pitchFamily="34" charset="0"/>
                <a:cs typeface="Calibri" panose="020F0502020204030204" pitchFamily="34" charset="0"/>
              </a:rPr>
              <a:t>AS</a:t>
            </a:r>
            <a:r>
              <a:rPr lang="en-US" sz="1200">
                <a:solidFill>
                  <a:srgbClr val="212121"/>
                </a:solidFill>
                <a:latin typeface="Calibri" panose="020F0502020204030204" pitchFamily="34" charset="0"/>
                <a:cs typeface="Calibri" panose="020F0502020204030204" pitchFamily="34" charset="0"/>
              </a:rPr>
              <a:t> [r]</a:t>
            </a:r>
          </a:p>
          <a:p>
            <a:pPr defTabSz="914225">
              <a:defRPr/>
            </a:pPr>
            <a:r>
              <a:rPr lang="en-US" sz="1200">
                <a:solidFill>
                  <a:srgbClr val="0000FF"/>
                </a:solidFill>
                <a:latin typeface="Calibri" panose="020F0502020204030204" pitchFamily="34" charset="0"/>
                <a:cs typeface="Calibri" panose="020F0502020204030204" pitchFamily="34" charset="0"/>
              </a:rPr>
              <a:t>WHERE</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JSON_VALUE(</a:t>
            </a:r>
            <a:r>
              <a:rPr lang="en-US" sz="1200" err="1">
                <a:solidFill>
                  <a:srgbClr val="212121"/>
                </a:solidFill>
                <a:latin typeface="Calibri" panose="020F0502020204030204" pitchFamily="34" charset="0"/>
                <a:cs typeface="Calibri" panose="020F0502020204030204" pitchFamily="34" charset="0"/>
              </a:rPr>
              <a:t>jsonContent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'$.title'</a:t>
            </a:r>
            <a:r>
              <a:rPr lang="en-US" sz="1200">
                <a:solidFill>
                  <a:srgbClr val="212121"/>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'Probabilistic and Statistical Methods in Cryptology, An Introduction by Selected Topics'</a:t>
            </a:r>
            <a:endParaRPr lang="en-US" sz="1200">
              <a:solidFill>
                <a:srgbClr val="212121"/>
              </a:solidFill>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0D4BDCEF-7E4A-4B97-9D2C-FC0FDE0CD1AE}"/>
              </a:ext>
            </a:extLst>
          </p:cNvPr>
          <p:cNvPicPr>
            <a:picLocks noChangeAspect="1"/>
          </p:cNvPicPr>
          <p:nvPr/>
        </p:nvPicPr>
        <p:blipFill>
          <a:blip r:embed="rId2"/>
          <a:stretch>
            <a:fillRect/>
          </a:stretch>
        </p:blipFill>
        <p:spPr>
          <a:xfrm>
            <a:off x="6708721" y="5638752"/>
            <a:ext cx="5405052" cy="467861"/>
          </a:xfrm>
          <a:prstGeom prst="rect">
            <a:avLst/>
          </a:prstGeom>
          <a:ln>
            <a:solidFill>
              <a:schemeClr val="bg2">
                <a:lumMod val="50000"/>
              </a:schemeClr>
            </a:solidFill>
          </a:ln>
        </p:spPr>
      </p:pic>
      <p:sp>
        <p:nvSpPr>
          <p:cNvPr id="11" name="Rectangle 10">
            <a:extLst>
              <a:ext uri="{FF2B5EF4-FFF2-40B4-BE49-F238E27FC236}">
                <a16:creationId xmlns:a16="http://schemas.microsoft.com/office/drawing/2014/main" id="{462488B5-2A4A-43EF-9621-1FE3CCA536F5}"/>
              </a:ext>
            </a:extLst>
          </p:cNvPr>
          <p:cNvSpPr/>
          <p:nvPr/>
        </p:nvSpPr>
        <p:spPr>
          <a:xfrm>
            <a:off x="167680" y="1841262"/>
            <a:ext cx="5948574" cy="3785652"/>
          </a:xfrm>
          <a:prstGeom prst="rect">
            <a:avLst/>
          </a:prstGeom>
          <a:ln>
            <a:solidFill>
              <a:schemeClr val="bg2">
                <a:lumMod val="50000"/>
              </a:schemeClr>
            </a:solidFill>
          </a:ln>
        </p:spPr>
        <p:txBody>
          <a:bodyPr wrap="square">
            <a:spAutoFit/>
          </a:bodyPr>
          <a:lstStyle/>
          <a:p>
            <a:pPr defTabSz="914225">
              <a:defRPr/>
            </a:pPr>
            <a:r>
              <a:rPr lang="en-US" sz="1200">
                <a:solidFill>
                  <a:srgbClr val="0000FF"/>
                </a:solidFill>
                <a:latin typeface="Calibri" panose="020F0502020204030204" pitchFamily="34" charset="0"/>
                <a:cs typeface="Calibri" panose="020F0502020204030204" pitchFamily="34" charset="0"/>
              </a:rPr>
              <a:t>SELECT</a:t>
            </a:r>
            <a:r>
              <a:rPr lang="en-US" sz="1200">
                <a:solidFill>
                  <a:srgbClr val="212121"/>
                </a:solidFill>
                <a:latin typeface="Calibri" panose="020F0502020204030204" pitchFamily="34" charset="0"/>
                <a:cs typeface="Calibri" panose="020F0502020204030204" pitchFamily="34" charset="0"/>
              </a:rPr>
              <a:t> </a:t>
            </a:r>
          </a:p>
          <a:p>
            <a:pPr defTabSz="914225">
              <a:defRPr/>
            </a:pP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212121"/>
                </a:solidFill>
                <a:latin typeface="Calibri" panose="020F0502020204030204" pitchFamily="34" charset="0"/>
                <a:cs typeface="Calibri" panose="020F0502020204030204" pitchFamily="34" charset="0"/>
              </a:rPr>
              <a:t>    JSON_VALUE(</a:t>
            </a:r>
            <a:r>
              <a:rPr lang="en-US" sz="1200" err="1">
                <a:solidFill>
                  <a:srgbClr val="212121"/>
                </a:solidFill>
                <a:latin typeface="Calibri" panose="020F0502020204030204" pitchFamily="34" charset="0"/>
                <a:cs typeface="Calibri" panose="020F0502020204030204" pitchFamily="34" charset="0"/>
              </a:rPr>
              <a:t>jsonContent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'$.title'</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r>
              <a:rPr lang="en-US" sz="1200">
                <a:solidFill>
                  <a:srgbClr val="212121"/>
                </a:solidFill>
                <a:latin typeface="Calibri" panose="020F0502020204030204" pitchFamily="34" charset="0"/>
                <a:cs typeface="Calibri" panose="020F0502020204030204" pitchFamily="34" charset="0"/>
              </a:rPr>
              <a:t> title,</a:t>
            </a:r>
          </a:p>
          <a:p>
            <a:pPr defTabSz="914225">
              <a:defRPr/>
            </a:pPr>
            <a:r>
              <a:rPr lang="en-US" sz="1200">
                <a:solidFill>
                  <a:srgbClr val="212121"/>
                </a:solidFill>
                <a:latin typeface="Calibri" panose="020F0502020204030204" pitchFamily="34" charset="0"/>
                <a:cs typeface="Calibri" panose="020F0502020204030204" pitchFamily="34" charset="0"/>
              </a:rPr>
              <a:t>    JSON_VALUE(</a:t>
            </a:r>
            <a:r>
              <a:rPr lang="en-US" sz="1200" err="1">
                <a:solidFill>
                  <a:srgbClr val="212121"/>
                </a:solidFill>
                <a:latin typeface="Calibri" panose="020F0502020204030204" pitchFamily="34" charset="0"/>
                <a:cs typeface="Calibri" panose="020F0502020204030204" pitchFamily="34" charset="0"/>
              </a:rPr>
              <a:t>jsonContent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'$.publisher'</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r>
              <a:rPr lang="en-US" sz="1200">
                <a:solidFill>
                  <a:srgbClr val="212121"/>
                </a:solidFill>
                <a:latin typeface="Calibri" panose="020F0502020204030204" pitchFamily="34" charset="0"/>
                <a:cs typeface="Calibri" panose="020F0502020204030204" pitchFamily="34" charset="0"/>
              </a:rPr>
              <a:t> publisher,</a:t>
            </a:r>
          </a:p>
          <a:p>
            <a:pPr defTabSz="914225">
              <a:defRPr/>
            </a:pP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jsonContent</a:t>
            </a: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795E26"/>
                </a:solidFill>
                <a:latin typeface="Calibri" panose="020F0502020204030204" pitchFamily="34" charset="0"/>
                <a:cs typeface="Calibri" panose="020F0502020204030204" pitchFamily="34" charset="0"/>
              </a:rPr>
              <a:t>OPENROWSET</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BULK </a:t>
            </a:r>
            <a:r>
              <a:rPr lang="en-US" sz="1200">
                <a:solidFill>
                  <a:srgbClr val="A31515"/>
                </a:solidFill>
                <a:latin typeface="Calibri" panose="020F0502020204030204" pitchFamily="34" charset="0"/>
                <a:cs typeface="Calibri" panose="020F0502020204030204" pitchFamily="34" charset="0"/>
              </a:rPr>
              <a:t>'https://XXX.blob.core.windows.net/json/books/*.json'</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795E26"/>
                </a:solidFill>
                <a:latin typeface="Calibri" panose="020F0502020204030204" pitchFamily="34" charset="0"/>
                <a:cs typeface="Calibri" panose="020F0502020204030204" pitchFamily="34" charset="0"/>
              </a:rPr>
              <a:t>FORMAT</a:t>
            </a:r>
            <a:r>
              <a:rPr lang="en-US" sz="1200">
                <a:solidFill>
                  <a:srgbClr val="000000"/>
                </a:solidFill>
                <a:latin typeface="Calibri" panose="020F0502020204030204" pitchFamily="34" charset="0"/>
                <a:cs typeface="Calibri" panose="020F0502020204030204" pitchFamily="34" charset="0"/>
              </a:rPr>
              <a:t>=</a:t>
            </a:r>
            <a:r>
              <a:rPr lang="en-US" sz="1200">
                <a:solidFill>
                  <a:srgbClr val="A31515"/>
                </a:solidFill>
                <a:latin typeface="Calibri" panose="020F0502020204030204" pitchFamily="34" charset="0"/>
                <a:cs typeface="Calibri" panose="020F0502020204030204" pitchFamily="34" charset="0"/>
              </a:rPr>
              <a:t>'CSV'</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FIELDTERMINATOR</a:t>
            </a:r>
            <a:r>
              <a:rPr lang="en-US" sz="1200">
                <a:solidFill>
                  <a:srgbClr val="212121"/>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a:t>
            </a:r>
            <a:r>
              <a:rPr lang="en-US" sz="1200">
                <a:solidFill>
                  <a:srgbClr val="A31515"/>
                </a:solidFill>
                <a:latin typeface="Calibri" panose="020F0502020204030204" pitchFamily="34" charset="0"/>
                <a:cs typeface="Calibri" panose="020F0502020204030204" pitchFamily="34" charset="0"/>
              </a:rPr>
              <a:t>'0x0b'</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FIELDQUOTE </a:t>
            </a:r>
            <a:r>
              <a:rPr lang="en-US" sz="1200">
                <a:solidFill>
                  <a:srgbClr val="000000"/>
                </a:solidFill>
                <a:latin typeface="Calibri" panose="020F0502020204030204" pitchFamily="34" charset="0"/>
                <a:cs typeface="Calibri" panose="020F0502020204030204" pitchFamily="34" charset="0"/>
              </a:rPr>
              <a: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'0x0b'</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ROWTERMINATOR</a:t>
            </a:r>
            <a:r>
              <a:rPr lang="en-US" sz="1200">
                <a:solidFill>
                  <a:srgbClr val="212121"/>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'0x0b'</a:t>
            </a:r>
            <a:endParaRPr lang="en-US" sz="1200">
              <a:solidFill>
                <a:srgbClr val="212121"/>
              </a:solidFill>
              <a:latin typeface="Calibri" panose="020F0502020204030204" pitchFamily="34" charset="0"/>
              <a:cs typeface="Calibri" panose="020F0502020204030204" pitchFamily="34" charset="0"/>
            </a:endParaRPr>
          </a:p>
          <a:p>
            <a:pPr defTabSz="914225">
              <a:defRPr/>
            </a:pP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WITH</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a:t>
            </a:r>
            <a:r>
              <a:rPr lang="en-US" sz="1200" err="1">
                <a:solidFill>
                  <a:srgbClr val="212121"/>
                </a:solidFill>
                <a:latin typeface="Calibri" panose="020F0502020204030204" pitchFamily="34" charset="0"/>
                <a:cs typeface="Calibri" panose="020F0502020204030204" pitchFamily="34" charset="0"/>
              </a:rPr>
              <a:t>jsonContent</a:t>
            </a:r>
            <a:r>
              <a:rPr lang="en-US" sz="1200">
                <a:solidFill>
                  <a:srgbClr val="212121"/>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varchar</a:t>
            </a:r>
            <a:r>
              <a:rPr lang="en-US" sz="1200">
                <a:solidFill>
                  <a:srgbClr val="212121"/>
                </a:solidFill>
                <a:latin typeface="Calibri" panose="020F0502020204030204" pitchFamily="34" charset="0"/>
                <a:cs typeface="Calibri" panose="020F0502020204030204" pitchFamily="34" charset="0"/>
              </a:rPr>
              <a:t>(</a:t>
            </a:r>
            <a:r>
              <a:rPr lang="en-US" sz="1200">
                <a:solidFill>
                  <a:srgbClr val="09885A"/>
                </a:solidFill>
                <a:latin typeface="Calibri" panose="020F0502020204030204" pitchFamily="34" charset="0"/>
                <a:cs typeface="Calibri" panose="020F0502020204030204" pitchFamily="34" charset="0"/>
              </a:rPr>
              <a:t>8000</a:t>
            </a:r>
            <a:r>
              <a:rPr lang="en-US" sz="1200">
                <a:solidFill>
                  <a:srgbClr val="212121"/>
                </a:solidFill>
                <a:latin typeface="Calibri" panose="020F0502020204030204" pitchFamily="34" charset="0"/>
                <a:cs typeface="Calibri" panose="020F0502020204030204" pitchFamily="34" charset="0"/>
              </a:rPr>
              <a:t>)</a:t>
            </a:r>
          </a:p>
          <a:p>
            <a:pPr defTabSz="914225">
              <a:defRPr/>
            </a:pPr>
            <a:r>
              <a:rPr lang="en-US" sz="1200">
                <a:solidFill>
                  <a:srgbClr val="212121"/>
                </a:solidFill>
                <a:latin typeface="Calibri" panose="020F0502020204030204" pitchFamily="34" charset="0"/>
                <a:cs typeface="Calibri" panose="020F0502020204030204" pitchFamily="34" charset="0"/>
              </a:rPr>
              <a:t>    ) </a:t>
            </a:r>
            <a:r>
              <a:rPr lang="en-US" sz="1200">
                <a:solidFill>
                  <a:srgbClr val="0000FF"/>
                </a:solidFill>
                <a:latin typeface="Calibri" panose="020F0502020204030204" pitchFamily="34" charset="0"/>
                <a:cs typeface="Calibri" panose="020F0502020204030204" pitchFamily="34" charset="0"/>
              </a:rPr>
              <a:t>AS</a:t>
            </a:r>
            <a:r>
              <a:rPr lang="en-US" sz="1200">
                <a:solidFill>
                  <a:srgbClr val="212121"/>
                </a:solidFill>
                <a:latin typeface="Calibri" panose="020F0502020204030204" pitchFamily="34" charset="0"/>
                <a:cs typeface="Calibri" panose="020F0502020204030204" pitchFamily="34" charset="0"/>
              </a:rPr>
              <a:t> [r]</a:t>
            </a:r>
          </a:p>
          <a:p>
            <a:pPr defTabSz="914225">
              <a:defRPr/>
            </a:pPr>
            <a:r>
              <a:rPr lang="en-US" sz="1200">
                <a:solidFill>
                  <a:srgbClr val="0000FF"/>
                </a:solidFill>
                <a:latin typeface="Calibri" panose="020F0502020204030204" pitchFamily="34" charset="0"/>
                <a:cs typeface="Calibri" panose="020F0502020204030204" pitchFamily="34" charset="0"/>
              </a:rPr>
              <a:t>WHERE</a:t>
            </a:r>
            <a:r>
              <a:rPr lang="en-US" sz="1200">
                <a:solidFill>
                  <a:srgbClr val="212121"/>
                </a:solidFill>
                <a:latin typeface="Calibri" panose="020F0502020204030204" pitchFamily="34" charset="0"/>
                <a:cs typeface="Calibri" panose="020F0502020204030204" pitchFamily="34" charset="0"/>
              </a:rPr>
              <a:t> </a:t>
            </a:r>
          </a:p>
          <a:p>
            <a:pPr defTabSz="914225">
              <a:defRPr/>
            </a:pPr>
            <a:r>
              <a:rPr lang="en-US" sz="1200">
                <a:solidFill>
                  <a:srgbClr val="212121"/>
                </a:solidFill>
                <a:latin typeface="Calibri" panose="020F0502020204030204" pitchFamily="34" charset="0"/>
                <a:cs typeface="Calibri" panose="020F0502020204030204" pitchFamily="34" charset="0"/>
              </a:rPr>
              <a:t>    JSON_VALUE(</a:t>
            </a:r>
            <a:r>
              <a:rPr lang="en-US" sz="1200" err="1">
                <a:solidFill>
                  <a:srgbClr val="212121"/>
                </a:solidFill>
                <a:latin typeface="Calibri" panose="020F0502020204030204" pitchFamily="34" charset="0"/>
                <a:cs typeface="Calibri" panose="020F0502020204030204" pitchFamily="34" charset="0"/>
              </a:rPr>
              <a:t>jsonContent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'$.title'</a:t>
            </a:r>
            <a:r>
              <a:rPr lang="en-US" sz="1200">
                <a:solidFill>
                  <a:srgbClr val="212121"/>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a:t>
            </a:r>
            <a:r>
              <a:rPr lang="en-US" sz="1200">
                <a:solidFill>
                  <a:srgbClr val="212121"/>
                </a:solidFill>
                <a:latin typeface="Calibri" panose="020F0502020204030204" pitchFamily="34" charset="0"/>
                <a:cs typeface="Calibri" panose="020F0502020204030204" pitchFamily="34" charset="0"/>
              </a:rPr>
              <a:t> </a:t>
            </a:r>
            <a:r>
              <a:rPr lang="en-US" sz="1200">
                <a:solidFill>
                  <a:srgbClr val="A31515"/>
                </a:solidFill>
                <a:latin typeface="Calibri" panose="020F0502020204030204" pitchFamily="34" charset="0"/>
                <a:cs typeface="Calibri" panose="020F0502020204030204" pitchFamily="34" charset="0"/>
              </a:rPr>
              <a:t>'Probabilistic and Statistical Methods in Cryptology, An Introduction by Selected Topics'</a:t>
            </a:r>
            <a:endParaRPr lang="en-US" sz="1200">
              <a:solidFill>
                <a:srgbClr val="212121"/>
              </a:solidFill>
              <a:latin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45D9819B-693B-4D9C-A56D-EEBBD57510AE}"/>
              </a:ext>
            </a:extLst>
          </p:cNvPr>
          <p:cNvPicPr>
            <a:picLocks noChangeAspect="1"/>
          </p:cNvPicPr>
          <p:nvPr/>
        </p:nvPicPr>
        <p:blipFill>
          <a:blip r:embed="rId3"/>
          <a:stretch>
            <a:fillRect/>
          </a:stretch>
        </p:blipFill>
        <p:spPr>
          <a:xfrm>
            <a:off x="902615" y="5257098"/>
            <a:ext cx="5173135" cy="433587"/>
          </a:xfrm>
          <a:prstGeom prst="rect">
            <a:avLst/>
          </a:prstGeom>
          <a:ln>
            <a:solidFill>
              <a:schemeClr val="bg2">
                <a:lumMod val="50000"/>
              </a:schemeClr>
            </a:solidFill>
          </a:ln>
        </p:spPr>
      </p:pic>
      <p:sp>
        <p:nvSpPr>
          <p:cNvPr id="13" name="Text Placeholder 3">
            <a:extLst>
              <a:ext uri="{FF2B5EF4-FFF2-40B4-BE49-F238E27FC236}">
                <a16:creationId xmlns:a16="http://schemas.microsoft.com/office/drawing/2014/main" id="{29C7E9DC-4B40-40FB-B95F-A62950A9E817}"/>
              </a:ext>
            </a:extLst>
          </p:cNvPr>
          <p:cNvSpPr txBox="1">
            <a:spLocks/>
          </p:cNvSpPr>
          <p:nvPr/>
        </p:nvSpPr>
        <p:spPr>
          <a:xfrm>
            <a:off x="6274516" y="1479978"/>
            <a:ext cx="4982444" cy="350489"/>
          </a:xfrm>
          <a:prstGeom prst="rect">
            <a:avLst/>
          </a:prstGeom>
        </p:spPr>
        <p:txBody>
          <a:bodyPr vert="horz" wrap="square" lIns="0" tIns="0" rIns="0" bIns="0" rtlCol="0">
            <a:noAutofit/>
          </a:bodyPr>
          <a:lstStyle>
            <a:lvl1pPr marL="0" marR="0" indent="0" algn="l" defTabSz="914192"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kern="1200" spc="0" baseline="0">
                <a:solidFill>
                  <a:srgbClr val="000000"/>
                </a:solidFill>
                <a:latin typeface="+mn-lt"/>
                <a:ea typeface="+mn-ea"/>
                <a:cs typeface="+mn-cs"/>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solidFill>
                  <a:srgbClr val="000000"/>
                </a:solidFill>
                <a:latin typeface="+mn-lt"/>
                <a:ea typeface="+mn-ea"/>
                <a:cs typeface="+mn-cs"/>
              </a:defRPr>
            </a:lvl2pPr>
            <a:lvl3pPr marL="448107"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800" kern="1200" spc="0" baseline="0">
                <a:solidFill>
                  <a:srgbClr val="000000"/>
                </a:solidFill>
                <a:latin typeface="+mj-lt"/>
                <a:ea typeface="+mn-ea"/>
                <a:cs typeface="+mn-cs"/>
              </a:defRPr>
            </a:lvl3pPr>
            <a:lvl4pPr marL="672161"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defRPr/>
            </a:pPr>
            <a:r>
              <a:rPr lang="en-US" sz="1600">
                <a:latin typeface="Segoe UI"/>
              </a:rPr>
              <a:t>Example of JSON_QUERY function</a:t>
            </a:r>
          </a:p>
        </p:txBody>
      </p:sp>
      <p:sp>
        <p:nvSpPr>
          <p:cNvPr id="14" name="Text Placeholder 3">
            <a:extLst>
              <a:ext uri="{FF2B5EF4-FFF2-40B4-BE49-F238E27FC236}">
                <a16:creationId xmlns:a16="http://schemas.microsoft.com/office/drawing/2014/main" id="{A1F2F22A-CEA3-47E5-AA5C-D63977763037}"/>
              </a:ext>
            </a:extLst>
          </p:cNvPr>
          <p:cNvSpPr txBox="1">
            <a:spLocks/>
          </p:cNvSpPr>
          <p:nvPr/>
        </p:nvSpPr>
        <p:spPr>
          <a:xfrm>
            <a:off x="167679" y="1483250"/>
            <a:ext cx="4982444" cy="350489"/>
          </a:xfrm>
          <a:prstGeom prst="rect">
            <a:avLst/>
          </a:prstGeom>
        </p:spPr>
        <p:txBody>
          <a:bodyPr vert="horz" wrap="square" lIns="0" tIns="0" rIns="0" bIns="0" rtlCol="0">
            <a:noAutofit/>
          </a:bodyPr>
          <a:lstStyle>
            <a:lvl1pPr marL="0" marR="0" indent="0" algn="l" defTabSz="914192"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kern="1200" spc="0" baseline="0">
                <a:solidFill>
                  <a:srgbClr val="000000"/>
                </a:solidFill>
                <a:latin typeface="+mn-lt"/>
                <a:ea typeface="+mn-ea"/>
                <a:cs typeface="+mn-cs"/>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solidFill>
                  <a:srgbClr val="000000"/>
                </a:solidFill>
                <a:latin typeface="+mn-lt"/>
                <a:ea typeface="+mn-ea"/>
                <a:cs typeface="+mn-cs"/>
              </a:defRPr>
            </a:lvl2pPr>
            <a:lvl3pPr marL="448107"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800" kern="1200" spc="0" baseline="0">
                <a:solidFill>
                  <a:srgbClr val="000000"/>
                </a:solidFill>
                <a:latin typeface="+mj-lt"/>
                <a:ea typeface="+mn-ea"/>
                <a:cs typeface="+mn-cs"/>
              </a:defRPr>
            </a:lvl3pPr>
            <a:lvl4pPr marL="672161"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defRPr/>
            </a:pPr>
            <a:r>
              <a:rPr lang="en-US" sz="1600">
                <a:latin typeface="Segoe UI"/>
              </a:rPr>
              <a:t>Example of JSON_VALUE function</a:t>
            </a:r>
          </a:p>
        </p:txBody>
      </p:sp>
      <p:sp>
        <p:nvSpPr>
          <p:cNvPr id="15" name="Rectangle 14">
            <a:extLst>
              <a:ext uri="{FF2B5EF4-FFF2-40B4-BE49-F238E27FC236}">
                <a16:creationId xmlns:a16="http://schemas.microsoft.com/office/drawing/2014/main" id="{C9A962EC-73AB-47E4-BBD3-10BF8CB7BC68}"/>
              </a:ext>
            </a:extLst>
          </p:cNvPr>
          <p:cNvSpPr/>
          <p:nvPr/>
        </p:nvSpPr>
        <p:spPr bwMode="auto">
          <a:xfrm>
            <a:off x="250006" y="2187633"/>
            <a:ext cx="4523232" cy="516820"/>
          </a:xfrm>
          <a:prstGeom prst="rect">
            <a:avLst/>
          </a:prstGeom>
          <a:noFill/>
          <a:ln w="38100">
            <a:solidFill>
              <a:schemeClr val="tx2">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Rectangle 15">
            <a:extLst>
              <a:ext uri="{FF2B5EF4-FFF2-40B4-BE49-F238E27FC236}">
                <a16:creationId xmlns:a16="http://schemas.microsoft.com/office/drawing/2014/main" id="{D8487588-5253-4DB9-B298-9F197D4615C5}"/>
              </a:ext>
            </a:extLst>
          </p:cNvPr>
          <p:cNvSpPr/>
          <p:nvPr/>
        </p:nvSpPr>
        <p:spPr bwMode="auto">
          <a:xfrm>
            <a:off x="6397911" y="2122520"/>
            <a:ext cx="4379877" cy="413945"/>
          </a:xfrm>
          <a:prstGeom prst="rect">
            <a:avLst/>
          </a:prstGeom>
          <a:noFill/>
          <a:ln w="38100">
            <a:solidFill>
              <a:schemeClr val="tx2">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1067228916"/>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85217" y="3045595"/>
            <a:ext cx="9144000" cy="488797"/>
          </a:xfrm>
        </p:spPr>
        <p:txBody>
          <a:bodyPr/>
          <a:lstStyle/>
          <a:p>
            <a:r>
              <a:rPr lang="en-US"/>
              <a:t>Transform with Spark</a:t>
            </a:r>
          </a:p>
        </p:txBody>
      </p:sp>
    </p:spTree>
    <p:extLst>
      <p:ext uri="{BB962C8B-B14F-4D97-AF65-F5344CB8AC3E}">
        <p14:creationId xmlns:p14="http://schemas.microsoft.com/office/powerpoint/2010/main" val="2223023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FCF14BDF-B452-4D32-A5A0-A1AD4F6B15FD}"/>
              </a:ext>
            </a:extLst>
          </p:cNvPr>
          <p:cNvSpPr/>
          <p:nvPr/>
        </p:nvSpPr>
        <p:spPr bwMode="auto">
          <a:xfrm>
            <a:off x="802498" y="3133828"/>
            <a:ext cx="10485728"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STORE</a:t>
            </a:r>
            <a:endParaRPr lang="en-US" sz="2400" b="1">
              <a:solidFill>
                <a:schemeClr val="tx1">
                  <a:lumMod val="50000"/>
                  <a:lumOff val="50000"/>
                </a:schemeClr>
              </a:solidFill>
              <a:ea typeface="Segoe UI" pitchFamily="34" charset="0"/>
              <a:cs typeface="Segoe UI" pitchFamily="34" charset="0"/>
            </a:endParaRPr>
          </a:p>
        </p:txBody>
      </p:sp>
      <p:sp>
        <p:nvSpPr>
          <p:cNvPr id="91" name="Rectangle 90">
            <a:extLst>
              <a:ext uri="{FF2B5EF4-FFF2-40B4-BE49-F238E27FC236}">
                <a16:creationId xmlns:a16="http://schemas.microsoft.com/office/drawing/2014/main" id="{D1CDC214-4E1D-40C7-AE60-10304584D57A}"/>
              </a:ext>
            </a:extLst>
          </p:cNvPr>
          <p:cNvSpPr/>
          <p:nvPr/>
        </p:nvSpPr>
        <p:spPr bwMode="auto">
          <a:xfrm>
            <a:off x="9831103" y="1636150"/>
            <a:ext cx="1413210"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VISUALIZE</a:t>
            </a:r>
            <a:endParaRPr lang="en-US" sz="2400" b="1">
              <a:solidFill>
                <a:schemeClr val="tx1">
                  <a:lumMod val="50000"/>
                  <a:lumOff val="50000"/>
                </a:schemeClr>
              </a:solidFill>
              <a:ea typeface="Segoe UI" pitchFamily="34" charset="0"/>
              <a:cs typeface="Segoe UI" pitchFamily="34" charset="0"/>
            </a:endParaRPr>
          </a:p>
        </p:txBody>
      </p:sp>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endParaRPr lang="en-US"/>
          </a:p>
        </p:txBody>
      </p:sp>
      <p:sp>
        <p:nvSpPr>
          <p:cNvPr id="6" name="Rectangle 5">
            <a:extLst>
              <a:ext uri="{FF2B5EF4-FFF2-40B4-BE49-F238E27FC236}">
                <a16:creationId xmlns:a16="http://schemas.microsoft.com/office/drawing/2014/main" id="{F608A9AF-2172-430A-A048-0E42E62E1535}"/>
              </a:ext>
            </a:extLst>
          </p:cNvPr>
          <p:cNvSpPr/>
          <p:nvPr/>
        </p:nvSpPr>
        <p:spPr bwMode="auto">
          <a:xfrm>
            <a:off x="763109"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INGEST</a:t>
            </a:r>
            <a:endParaRPr lang="en-US" sz="2400" b="1">
              <a:solidFill>
                <a:schemeClr val="tx1">
                  <a:lumMod val="50000"/>
                  <a:lumOff val="50000"/>
                </a:schemeClr>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170FB63E-99E9-43E4-A4D5-CCB5FD9A85F1}"/>
              </a:ext>
            </a:extLst>
          </p:cNvPr>
          <p:cNvSpPr/>
          <p:nvPr/>
        </p:nvSpPr>
        <p:spPr bwMode="auto">
          <a:xfrm>
            <a:off x="3030107"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PREPARE</a:t>
            </a:r>
            <a:endParaRPr lang="en-US" sz="2400" b="1">
              <a:solidFill>
                <a:schemeClr val="tx1">
                  <a:lumMod val="50000"/>
                  <a:lumOff val="50000"/>
                </a:schemeClr>
              </a:solidFill>
              <a:ea typeface="Segoe UI" pitchFamily="34" charset="0"/>
              <a:cs typeface="Segoe UI" pitchFamily="34" charset="0"/>
            </a:endParaRPr>
          </a:p>
        </p:txBody>
      </p:sp>
      <p:sp>
        <p:nvSpPr>
          <p:cNvPr id="9" name="Rectangle 8">
            <a:extLst>
              <a:ext uri="{FF2B5EF4-FFF2-40B4-BE49-F238E27FC236}">
                <a16:creationId xmlns:a16="http://schemas.microsoft.com/office/drawing/2014/main" id="{07F387B8-1A81-4F0D-9875-3BB4223648CB}"/>
              </a:ext>
            </a:extLst>
          </p:cNvPr>
          <p:cNvSpPr/>
          <p:nvPr/>
        </p:nvSpPr>
        <p:spPr bwMode="auto">
          <a:xfrm>
            <a:off x="5297106"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TRANSFORM &amp; ENRICH</a:t>
            </a:r>
            <a:endParaRPr lang="en-US" sz="2400" b="1">
              <a:solidFill>
                <a:schemeClr val="tx1">
                  <a:lumMod val="50000"/>
                  <a:lumOff val="50000"/>
                </a:schemeClr>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2C66B68D-EBC5-4D15-868A-0320583AE1E5}"/>
              </a:ext>
            </a:extLst>
          </p:cNvPr>
          <p:cNvSpPr/>
          <p:nvPr/>
        </p:nvSpPr>
        <p:spPr bwMode="auto">
          <a:xfrm>
            <a:off x="7564104"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SERVE</a:t>
            </a:r>
            <a:endParaRPr lang="en-US" sz="2400" b="1">
              <a:solidFill>
                <a:schemeClr val="tx1">
                  <a:lumMod val="50000"/>
                  <a:lumOff val="50000"/>
                </a:schemeClr>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00DFB5E-1348-4628-B21C-32CA65355B33}"/>
              </a:ext>
            </a:extLst>
          </p:cNvPr>
          <p:cNvSpPr>
            <a:spLocks noGrp="1"/>
          </p:cNvSpPr>
          <p:nvPr>
            <p:ph type="title"/>
          </p:nvPr>
        </p:nvSpPr>
        <p:spPr>
          <a:xfrm>
            <a:off x="588263" y="457621"/>
            <a:ext cx="11018520" cy="543108"/>
          </a:xfrm>
        </p:spPr>
        <p:txBody>
          <a:bodyPr/>
          <a:lstStyle/>
          <a:p>
            <a:r>
              <a:rPr lang="en-US"/>
              <a:t>Modern Data Warehouse</a:t>
            </a:r>
          </a:p>
        </p:txBody>
      </p:sp>
      <p:sp>
        <p:nvSpPr>
          <p:cNvPr id="7" name="Arrow: Right 6">
            <a:extLst>
              <a:ext uri="{FF2B5EF4-FFF2-40B4-BE49-F238E27FC236}">
                <a16:creationId xmlns:a16="http://schemas.microsoft.com/office/drawing/2014/main" id="{7CD998C7-60A1-40AB-B1B0-29F3E84072DB}"/>
              </a:ext>
            </a:extLst>
          </p:cNvPr>
          <p:cNvSpPr/>
          <p:nvPr/>
        </p:nvSpPr>
        <p:spPr bwMode="auto">
          <a:xfrm>
            <a:off x="947687" y="2309118"/>
            <a:ext cx="10078648" cy="475105"/>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981934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1"/>
                                        </p:tgtEl>
                                        <p:attrNameLst>
                                          <p:attrName>style.visibility</p:attrName>
                                        </p:attrNameLst>
                                      </p:cBhvr>
                                      <p:to>
                                        <p:strVal val="visible"/>
                                      </p:to>
                                    </p:set>
                                    <p:anim calcmode="lin" valueType="num">
                                      <p:cBhvr additive="base">
                                        <p:cTn id="31" dur="500" fill="hold"/>
                                        <p:tgtEl>
                                          <p:spTgt spid="91"/>
                                        </p:tgtEl>
                                        <p:attrNameLst>
                                          <p:attrName>ppt_x</p:attrName>
                                        </p:attrNameLst>
                                      </p:cBhvr>
                                      <p:tavLst>
                                        <p:tav tm="0">
                                          <p:val>
                                            <p:strVal val="#ppt_x"/>
                                          </p:val>
                                        </p:tav>
                                        <p:tav tm="100000">
                                          <p:val>
                                            <p:strVal val="#ppt_x"/>
                                          </p:val>
                                        </p:tav>
                                      </p:tavLst>
                                    </p:anim>
                                    <p:anim calcmode="lin" valueType="num">
                                      <p:cBhvr additive="base">
                                        <p:cTn id="32" dur="500" fill="hold"/>
                                        <p:tgtEl>
                                          <p:spTgt spid="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6" grpId="0" animBg="1"/>
      <p:bldP spid="8" grpId="0" animBg="1"/>
      <p:bldP spid="9" grpId="0" animBg="1"/>
      <p:bldP spid="1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D2247-BEBD-4995-8073-EEFE084CEEAE}"/>
              </a:ext>
            </a:extLst>
          </p:cNvPr>
          <p:cNvSpPr>
            <a:spLocks noGrp="1"/>
          </p:cNvSpPr>
          <p:nvPr>
            <p:ph type="title"/>
          </p:nvPr>
        </p:nvSpPr>
        <p:spPr>
          <a:xfrm>
            <a:off x="278286" y="285109"/>
            <a:ext cx="11692057" cy="804859"/>
          </a:xfrm>
        </p:spPr>
        <p:txBody>
          <a:bodyPr>
            <a:noAutofit/>
          </a:bodyPr>
          <a:lstStyle/>
          <a:p>
            <a:r>
              <a:rPr lang="en-US" sz="3400" spc="-147"/>
              <a:t>Transforming with Spark – Querying SQL Pools</a:t>
            </a:r>
          </a:p>
        </p:txBody>
      </p:sp>
      <p:sp>
        <p:nvSpPr>
          <p:cNvPr id="3" name="Rectangle 2">
            <a:extLst>
              <a:ext uri="{FF2B5EF4-FFF2-40B4-BE49-F238E27FC236}">
                <a16:creationId xmlns:a16="http://schemas.microsoft.com/office/drawing/2014/main" id="{279D7AC5-52AD-4188-94DA-0C8D938E47D9}"/>
              </a:ext>
            </a:extLst>
          </p:cNvPr>
          <p:cNvSpPr/>
          <p:nvPr/>
        </p:nvSpPr>
        <p:spPr>
          <a:xfrm>
            <a:off x="218803" y="1952130"/>
            <a:ext cx="5662808" cy="43981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914201"/>
            <a:r>
              <a:rPr lang="en-US" sz="1400" err="1">
                <a:solidFill>
                  <a:srgbClr val="00B0F0"/>
                </a:solidFill>
                <a:latin typeface="Calibri" panose="020F0502020204030204" pitchFamily="34" charset="0"/>
                <a:cs typeface="Calibri" panose="020F0502020204030204" pitchFamily="34" charset="0"/>
              </a:rPr>
              <a:t>val</a:t>
            </a:r>
            <a:r>
              <a:rPr lang="en-US" sz="1400">
                <a:solidFill>
                  <a:prstClr val="black"/>
                </a:solidFill>
                <a:latin typeface="Calibri" panose="020F0502020204030204" pitchFamily="34" charset="0"/>
                <a:cs typeface="Calibri" panose="020F0502020204030204" pitchFamily="34" charset="0"/>
              </a:rPr>
              <a:t> </a:t>
            </a:r>
            <a:r>
              <a:rPr lang="en-US" sz="1400" err="1">
                <a:solidFill>
                  <a:prstClr val="black"/>
                </a:solidFill>
                <a:latin typeface="Calibri" panose="020F0502020204030204" pitchFamily="34" charset="0"/>
                <a:cs typeface="Calibri" panose="020F0502020204030204" pitchFamily="34" charset="0"/>
              </a:rPr>
              <a:t>jdbcUsername</a:t>
            </a:r>
            <a:r>
              <a:rPr lang="en-US" sz="1400">
                <a:solidFill>
                  <a:prstClr val="black"/>
                </a:solidFill>
                <a:latin typeface="Calibri" panose="020F0502020204030204" pitchFamily="34" charset="0"/>
                <a:cs typeface="Calibri" panose="020F0502020204030204" pitchFamily="34" charset="0"/>
              </a:rPr>
              <a:t> = "&lt;SQL DB ADMIN USER&gt;"</a:t>
            </a:r>
          </a:p>
          <a:p>
            <a:pPr defTabSz="914201"/>
            <a:r>
              <a:rPr lang="en-US" sz="1400" err="1">
                <a:solidFill>
                  <a:srgbClr val="00B0F0"/>
                </a:solidFill>
                <a:latin typeface="Calibri" panose="020F0502020204030204" pitchFamily="34" charset="0"/>
                <a:cs typeface="Calibri" panose="020F0502020204030204" pitchFamily="34" charset="0"/>
              </a:rPr>
              <a:t>val</a:t>
            </a:r>
            <a:r>
              <a:rPr lang="en-US" sz="1400">
                <a:solidFill>
                  <a:prstClr val="black"/>
                </a:solidFill>
                <a:latin typeface="Calibri" panose="020F0502020204030204" pitchFamily="34" charset="0"/>
                <a:cs typeface="Calibri" panose="020F0502020204030204" pitchFamily="34" charset="0"/>
              </a:rPr>
              <a:t> </a:t>
            </a:r>
            <a:r>
              <a:rPr lang="en-US" sz="1400" err="1">
                <a:solidFill>
                  <a:prstClr val="black"/>
                </a:solidFill>
                <a:latin typeface="Calibri" panose="020F0502020204030204" pitchFamily="34" charset="0"/>
                <a:cs typeface="Calibri" panose="020F0502020204030204" pitchFamily="34" charset="0"/>
              </a:rPr>
              <a:t>jdbcPwd</a:t>
            </a:r>
            <a:r>
              <a:rPr lang="en-US" sz="1400">
                <a:solidFill>
                  <a:prstClr val="black"/>
                </a:solidFill>
                <a:latin typeface="Calibri" panose="020F0502020204030204" pitchFamily="34" charset="0"/>
                <a:cs typeface="Calibri" panose="020F0502020204030204" pitchFamily="34" charset="0"/>
              </a:rPr>
              <a:t> = "&lt;SQL DB ADMIN PWD&gt;"</a:t>
            </a:r>
          </a:p>
          <a:p>
            <a:pPr defTabSz="914201"/>
            <a:r>
              <a:rPr lang="en-US" sz="1400" err="1">
                <a:solidFill>
                  <a:srgbClr val="00B0F0"/>
                </a:solidFill>
                <a:latin typeface="Calibri" panose="020F0502020204030204" pitchFamily="34" charset="0"/>
                <a:cs typeface="Calibri" panose="020F0502020204030204" pitchFamily="34" charset="0"/>
              </a:rPr>
              <a:t>val</a:t>
            </a:r>
            <a:r>
              <a:rPr lang="en-US" sz="1400">
                <a:solidFill>
                  <a:prstClr val="black"/>
                </a:solidFill>
                <a:latin typeface="Calibri" panose="020F0502020204030204" pitchFamily="34" charset="0"/>
                <a:cs typeface="Calibri" panose="020F0502020204030204" pitchFamily="34" charset="0"/>
              </a:rPr>
              <a:t> </a:t>
            </a:r>
            <a:r>
              <a:rPr lang="en-US" sz="1400" err="1">
                <a:solidFill>
                  <a:prstClr val="black"/>
                </a:solidFill>
                <a:latin typeface="Calibri" panose="020F0502020204030204" pitchFamily="34" charset="0"/>
                <a:cs typeface="Calibri" panose="020F0502020204030204" pitchFamily="34" charset="0"/>
              </a:rPr>
              <a:t>jdbcHostname</a:t>
            </a:r>
            <a:r>
              <a:rPr lang="en-US" sz="1400">
                <a:solidFill>
                  <a:prstClr val="black"/>
                </a:solidFill>
                <a:latin typeface="Calibri" panose="020F0502020204030204" pitchFamily="34" charset="0"/>
                <a:cs typeface="Calibri" panose="020F0502020204030204" pitchFamily="34" charset="0"/>
              </a:rPr>
              <a:t> = "servername.database.windows.net”</a:t>
            </a:r>
          </a:p>
          <a:p>
            <a:pPr defTabSz="914201"/>
            <a:r>
              <a:rPr lang="en-US" sz="1400" err="1">
                <a:solidFill>
                  <a:srgbClr val="00B0F0"/>
                </a:solidFill>
                <a:latin typeface="Calibri" panose="020F0502020204030204" pitchFamily="34" charset="0"/>
                <a:cs typeface="Calibri" panose="020F0502020204030204" pitchFamily="34" charset="0"/>
              </a:rPr>
              <a:t>val</a:t>
            </a:r>
            <a:r>
              <a:rPr lang="en-US" sz="1400">
                <a:solidFill>
                  <a:prstClr val="black"/>
                </a:solidFill>
                <a:latin typeface="Calibri" panose="020F0502020204030204" pitchFamily="34" charset="0"/>
                <a:cs typeface="Calibri" panose="020F0502020204030204" pitchFamily="34" charset="0"/>
              </a:rPr>
              <a:t> </a:t>
            </a:r>
            <a:r>
              <a:rPr lang="en-US" sz="1400" err="1">
                <a:solidFill>
                  <a:prstClr val="black"/>
                </a:solidFill>
                <a:latin typeface="Calibri" panose="020F0502020204030204" pitchFamily="34" charset="0"/>
                <a:cs typeface="Calibri" panose="020F0502020204030204" pitchFamily="34" charset="0"/>
              </a:rPr>
              <a:t>jdbcPort</a:t>
            </a:r>
            <a:r>
              <a:rPr lang="en-US" sz="1400">
                <a:solidFill>
                  <a:prstClr val="black"/>
                </a:solidFill>
                <a:latin typeface="Calibri" panose="020F0502020204030204" pitchFamily="34" charset="0"/>
                <a:cs typeface="Calibri" panose="020F0502020204030204" pitchFamily="34" charset="0"/>
              </a:rPr>
              <a:t> = 1433</a:t>
            </a:r>
          </a:p>
          <a:p>
            <a:pPr defTabSz="914201"/>
            <a:r>
              <a:rPr lang="en-US" sz="1400" err="1">
                <a:solidFill>
                  <a:srgbClr val="00B0F0"/>
                </a:solidFill>
                <a:latin typeface="Calibri" panose="020F0502020204030204" pitchFamily="34" charset="0"/>
                <a:cs typeface="Calibri" panose="020F0502020204030204" pitchFamily="34" charset="0"/>
              </a:rPr>
              <a:t>val</a:t>
            </a:r>
            <a:r>
              <a:rPr lang="en-US" sz="1400">
                <a:solidFill>
                  <a:prstClr val="black"/>
                </a:solidFill>
                <a:latin typeface="Calibri" panose="020F0502020204030204" pitchFamily="34" charset="0"/>
                <a:cs typeface="Calibri" panose="020F0502020204030204" pitchFamily="34" charset="0"/>
              </a:rPr>
              <a:t> </a:t>
            </a:r>
            <a:r>
              <a:rPr lang="en-US" sz="1400" err="1">
                <a:solidFill>
                  <a:prstClr val="black"/>
                </a:solidFill>
                <a:latin typeface="Calibri" panose="020F0502020204030204" pitchFamily="34" charset="0"/>
                <a:cs typeface="Calibri" panose="020F0502020204030204" pitchFamily="34" charset="0"/>
              </a:rPr>
              <a:t>jdbcDatabase</a:t>
            </a:r>
            <a:r>
              <a:rPr lang="en-US" sz="1400">
                <a:solidFill>
                  <a:prstClr val="black"/>
                </a:solidFill>
                <a:latin typeface="Calibri" panose="020F0502020204030204" pitchFamily="34" charset="0"/>
                <a:cs typeface="Calibri" panose="020F0502020204030204" pitchFamily="34" charset="0"/>
              </a:rPr>
              <a:t> ="&lt;AZURE SQL DB NAME&gt;“</a:t>
            </a:r>
          </a:p>
          <a:p>
            <a:pPr defTabSz="914201"/>
            <a:endParaRPr lang="en-US" sz="1400">
              <a:solidFill>
                <a:prstClr val="black"/>
              </a:solidFill>
              <a:latin typeface="Calibri" panose="020F0502020204030204" pitchFamily="34" charset="0"/>
              <a:cs typeface="Calibri" panose="020F0502020204030204" pitchFamily="34" charset="0"/>
            </a:endParaRPr>
          </a:p>
          <a:p>
            <a:pPr defTabSz="914201"/>
            <a:endParaRPr lang="en-US" sz="1400">
              <a:solidFill>
                <a:prstClr val="black"/>
              </a:solidFill>
              <a:latin typeface="Calibri" panose="020F0502020204030204" pitchFamily="34" charset="0"/>
              <a:cs typeface="Calibri" panose="020F0502020204030204" pitchFamily="34" charset="0"/>
            </a:endParaRPr>
          </a:p>
          <a:p>
            <a:pPr defTabSz="914201"/>
            <a:r>
              <a:rPr lang="en-US" sz="1400" err="1">
                <a:solidFill>
                  <a:srgbClr val="00B0F0"/>
                </a:solidFill>
                <a:latin typeface="Calibri" panose="020F0502020204030204" pitchFamily="34" charset="0"/>
                <a:cs typeface="Calibri" panose="020F0502020204030204" pitchFamily="34" charset="0"/>
              </a:rPr>
              <a:t>val</a:t>
            </a:r>
            <a:r>
              <a:rPr lang="en-US" sz="1400">
                <a:solidFill>
                  <a:prstClr val="black"/>
                </a:solidFill>
                <a:latin typeface="Calibri" panose="020F0502020204030204" pitchFamily="34" charset="0"/>
                <a:cs typeface="Calibri" panose="020F0502020204030204" pitchFamily="34" charset="0"/>
              </a:rPr>
              <a:t> </a:t>
            </a:r>
            <a:r>
              <a:rPr lang="en-US" sz="1400" err="1">
                <a:solidFill>
                  <a:prstClr val="black"/>
                </a:solidFill>
                <a:latin typeface="Calibri" panose="020F0502020204030204" pitchFamily="34" charset="0"/>
                <a:cs typeface="Calibri" panose="020F0502020204030204" pitchFamily="34" charset="0"/>
              </a:rPr>
              <a:t>jdbc_url</a:t>
            </a:r>
            <a:r>
              <a:rPr lang="en-US" sz="1400">
                <a:solidFill>
                  <a:prstClr val="black"/>
                </a:solidFill>
                <a:latin typeface="Calibri" panose="020F0502020204030204" pitchFamily="34" charset="0"/>
                <a:cs typeface="Calibri" panose="020F0502020204030204" pitchFamily="34" charset="0"/>
              </a:rPr>
              <a:t> = </a:t>
            </a:r>
            <a:r>
              <a:rPr lang="en-US" sz="1400" err="1">
                <a:solidFill>
                  <a:prstClr val="black"/>
                </a:solidFill>
                <a:latin typeface="Calibri" panose="020F0502020204030204" pitchFamily="34" charset="0"/>
                <a:cs typeface="Calibri" panose="020F0502020204030204" pitchFamily="34" charset="0"/>
              </a:rPr>
              <a:t>s"jdbc:sqlserver</a:t>
            </a:r>
            <a:r>
              <a:rPr lang="en-US" sz="1400">
                <a:solidFill>
                  <a:prstClr val="black"/>
                </a:solidFill>
                <a:latin typeface="Calibri" panose="020F0502020204030204" pitchFamily="34" charset="0"/>
                <a:cs typeface="Calibri" panose="020F0502020204030204" pitchFamily="34" charset="0"/>
              </a:rPr>
              <a:t>://${</a:t>
            </a:r>
            <a:r>
              <a:rPr lang="en-US" sz="1400" err="1">
                <a:solidFill>
                  <a:prstClr val="black"/>
                </a:solidFill>
                <a:latin typeface="Calibri" panose="020F0502020204030204" pitchFamily="34" charset="0"/>
                <a:cs typeface="Calibri" panose="020F0502020204030204" pitchFamily="34" charset="0"/>
              </a:rPr>
              <a:t>jdbcHostname</a:t>
            </a:r>
            <a:r>
              <a:rPr lang="en-US" sz="1400">
                <a:solidFill>
                  <a:prstClr val="black"/>
                </a:solidFill>
                <a:latin typeface="Calibri" panose="020F0502020204030204" pitchFamily="34" charset="0"/>
                <a:cs typeface="Calibri" panose="020F0502020204030204" pitchFamily="34" charset="0"/>
              </a:rPr>
              <a:t>}:${</a:t>
            </a:r>
            <a:r>
              <a:rPr lang="en-US" sz="1400" err="1">
                <a:solidFill>
                  <a:prstClr val="black"/>
                </a:solidFill>
                <a:latin typeface="Calibri" panose="020F0502020204030204" pitchFamily="34" charset="0"/>
                <a:cs typeface="Calibri" panose="020F0502020204030204" pitchFamily="34" charset="0"/>
              </a:rPr>
              <a:t>jdbcPort</a:t>
            </a:r>
            <a:r>
              <a:rPr lang="en-US" sz="1400">
                <a:solidFill>
                  <a:prstClr val="black"/>
                </a:solidFill>
                <a:latin typeface="Calibri" panose="020F0502020204030204" pitchFamily="34" charset="0"/>
                <a:cs typeface="Calibri" panose="020F0502020204030204" pitchFamily="34" charset="0"/>
              </a:rPr>
              <a:t>};database=${</a:t>
            </a:r>
            <a:r>
              <a:rPr lang="en-US" sz="1400" err="1">
                <a:solidFill>
                  <a:prstClr val="black"/>
                </a:solidFill>
                <a:latin typeface="Calibri" panose="020F0502020204030204" pitchFamily="34" charset="0"/>
                <a:cs typeface="Calibri" panose="020F0502020204030204" pitchFamily="34" charset="0"/>
              </a:rPr>
              <a:t>jdbcDatabase</a:t>
            </a:r>
            <a:r>
              <a:rPr lang="en-US" sz="1400">
                <a:solidFill>
                  <a:prstClr val="black"/>
                </a:solidFill>
                <a:latin typeface="Calibri" panose="020F0502020204030204" pitchFamily="34" charset="0"/>
                <a:cs typeface="Calibri" panose="020F0502020204030204" pitchFamily="34" charset="0"/>
              </a:rPr>
              <a:t>};encrypt=</a:t>
            </a:r>
            <a:r>
              <a:rPr lang="en-US" sz="1400" err="1">
                <a:solidFill>
                  <a:prstClr val="black"/>
                </a:solidFill>
                <a:latin typeface="Calibri" panose="020F0502020204030204" pitchFamily="34" charset="0"/>
                <a:cs typeface="Calibri" panose="020F0502020204030204" pitchFamily="34" charset="0"/>
              </a:rPr>
              <a:t>true;trustServerCertificate</a:t>
            </a:r>
            <a:r>
              <a:rPr lang="en-US" sz="1400">
                <a:solidFill>
                  <a:prstClr val="black"/>
                </a:solidFill>
                <a:latin typeface="Calibri" panose="020F0502020204030204" pitchFamily="34" charset="0"/>
                <a:cs typeface="Calibri" panose="020F0502020204030204" pitchFamily="34" charset="0"/>
              </a:rPr>
              <a:t>=</a:t>
            </a:r>
            <a:r>
              <a:rPr lang="en-US" sz="1400" err="1">
                <a:solidFill>
                  <a:prstClr val="black"/>
                </a:solidFill>
                <a:latin typeface="Calibri" panose="020F0502020204030204" pitchFamily="34" charset="0"/>
                <a:cs typeface="Calibri" panose="020F0502020204030204" pitchFamily="34" charset="0"/>
              </a:rPr>
              <a:t>false;hostNameInCertificate</a:t>
            </a:r>
            <a:r>
              <a:rPr lang="en-US" sz="1400">
                <a:solidFill>
                  <a:prstClr val="black"/>
                </a:solidFill>
                <a:latin typeface="Calibri" panose="020F0502020204030204" pitchFamily="34" charset="0"/>
                <a:cs typeface="Calibri" panose="020F0502020204030204" pitchFamily="34" charset="0"/>
              </a:rPr>
              <a:t>=*.</a:t>
            </a:r>
            <a:r>
              <a:rPr lang="en-US" sz="1400" err="1">
                <a:solidFill>
                  <a:prstClr val="black"/>
                </a:solidFill>
                <a:latin typeface="Calibri" panose="020F0502020204030204" pitchFamily="34" charset="0"/>
                <a:cs typeface="Calibri" panose="020F0502020204030204" pitchFamily="34" charset="0"/>
              </a:rPr>
              <a:t>database.windows.net;loginTimeout</a:t>
            </a:r>
            <a:r>
              <a:rPr lang="en-US" sz="1400">
                <a:solidFill>
                  <a:prstClr val="black"/>
                </a:solidFill>
                <a:latin typeface="Calibri" panose="020F0502020204030204" pitchFamily="34" charset="0"/>
                <a:cs typeface="Calibri" panose="020F0502020204030204" pitchFamily="34" charset="0"/>
              </a:rPr>
              <a:t>=60;“</a:t>
            </a:r>
          </a:p>
          <a:p>
            <a:pPr defTabSz="914201"/>
            <a:endParaRPr lang="en-US" sz="1400">
              <a:solidFill>
                <a:prstClr val="black"/>
              </a:solidFill>
              <a:latin typeface="Calibri" panose="020F0502020204030204" pitchFamily="34" charset="0"/>
              <a:cs typeface="Calibri" panose="020F0502020204030204" pitchFamily="34" charset="0"/>
            </a:endParaRPr>
          </a:p>
          <a:p>
            <a:pPr defTabSz="914201"/>
            <a:r>
              <a:rPr lang="en-US" sz="1400" err="1">
                <a:solidFill>
                  <a:srgbClr val="00B0F0"/>
                </a:solidFill>
                <a:latin typeface="Calibri" panose="020F0502020204030204" pitchFamily="34" charset="0"/>
                <a:cs typeface="Calibri" panose="020F0502020204030204" pitchFamily="34" charset="0"/>
              </a:rPr>
              <a:t>val</a:t>
            </a:r>
            <a:r>
              <a:rPr lang="en-US" sz="1400">
                <a:solidFill>
                  <a:prstClr val="black"/>
                </a:solidFill>
                <a:latin typeface="Calibri" panose="020F0502020204030204" pitchFamily="34" charset="0"/>
                <a:cs typeface="Calibri" panose="020F0502020204030204" pitchFamily="34" charset="0"/>
              </a:rPr>
              <a:t> </a:t>
            </a:r>
            <a:r>
              <a:rPr lang="en-US" sz="1400" err="1">
                <a:solidFill>
                  <a:prstClr val="black"/>
                </a:solidFill>
                <a:latin typeface="Calibri" panose="020F0502020204030204" pitchFamily="34" charset="0"/>
                <a:cs typeface="Calibri" panose="020F0502020204030204" pitchFamily="34" charset="0"/>
              </a:rPr>
              <a:t>connectionProperties</a:t>
            </a:r>
            <a:r>
              <a:rPr lang="en-US" sz="1400">
                <a:solidFill>
                  <a:prstClr val="black"/>
                </a:solidFill>
                <a:latin typeface="Calibri" panose="020F0502020204030204" pitchFamily="34" charset="0"/>
                <a:cs typeface="Calibri" panose="020F0502020204030204" pitchFamily="34" charset="0"/>
              </a:rPr>
              <a:t> = </a:t>
            </a:r>
            <a:r>
              <a:rPr lang="en-US" sz="1400">
                <a:solidFill>
                  <a:srgbClr val="00B0F0"/>
                </a:solidFill>
                <a:latin typeface="Calibri" panose="020F0502020204030204" pitchFamily="34" charset="0"/>
                <a:cs typeface="Calibri" panose="020F0502020204030204" pitchFamily="34" charset="0"/>
              </a:rPr>
              <a:t>new </a:t>
            </a:r>
            <a:r>
              <a:rPr lang="en-US" sz="1400">
                <a:solidFill>
                  <a:prstClr val="black"/>
                </a:solidFill>
                <a:latin typeface="Calibri" panose="020F0502020204030204" pitchFamily="34" charset="0"/>
                <a:cs typeface="Calibri" panose="020F0502020204030204" pitchFamily="34" charset="0"/>
              </a:rPr>
              <a:t>Properties()</a:t>
            </a:r>
          </a:p>
          <a:p>
            <a:pPr defTabSz="914201"/>
            <a:endParaRPr lang="en-US" sz="1400">
              <a:solidFill>
                <a:prstClr val="black"/>
              </a:solidFill>
              <a:latin typeface="Calibri" panose="020F0502020204030204" pitchFamily="34" charset="0"/>
              <a:cs typeface="Calibri" panose="020F0502020204030204" pitchFamily="34" charset="0"/>
            </a:endParaRPr>
          </a:p>
          <a:p>
            <a:pPr defTabSz="914201"/>
            <a:r>
              <a:rPr lang="en-US" sz="1400" err="1">
                <a:solidFill>
                  <a:prstClr val="black"/>
                </a:solidFill>
                <a:latin typeface="Calibri" panose="020F0502020204030204" pitchFamily="34" charset="0"/>
                <a:cs typeface="Calibri" panose="020F0502020204030204" pitchFamily="34" charset="0"/>
              </a:rPr>
              <a:t>connectionProperties.put</a:t>
            </a:r>
            <a:r>
              <a:rPr lang="en-US" sz="1400">
                <a:solidFill>
                  <a:prstClr val="black"/>
                </a:solidFill>
                <a:latin typeface="Calibri" panose="020F0502020204030204" pitchFamily="34" charset="0"/>
                <a:cs typeface="Calibri" panose="020F0502020204030204" pitchFamily="34" charset="0"/>
              </a:rPr>
              <a:t>("user", s"${</a:t>
            </a:r>
            <a:r>
              <a:rPr lang="en-US" sz="1400" err="1">
                <a:solidFill>
                  <a:prstClr val="black"/>
                </a:solidFill>
                <a:latin typeface="Calibri" panose="020F0502020204030204" pitchFamily="34" charset="0"/>
                <a:cs typeface="Calibri" panose="020F0502020204030204" pitchFamily="34" charset="0"/>
              </a:rPr>
              <a:t>jdbcUsername</a:t>
            </a:r>
            <a:r>
              <a:rPr lang="en-US" sz="1400">
                <a:solidFill>
                  <a:prstClr val="black"/>
                </a:solidFill>
                <a:latin typeface="Calibri" panose="020F0502020204030204" pitchFamily="34" charset="0"/>
                <a:cs typeface="Calibri" panose="020F0502020204030204" pitchFamily="34" charset="0"/>
              </a:rPr>
              <a:t>}")</a:t>
            </a:r>
          </a:p>
          <a:p>
            <a:pPr defTabSz="914201"/>
            <a:r>
              <a:rPr lang="en-US" sz="1400" err="1">
                <a:solidFill>
                  <a:prstClr val="black"/>
                </a:solidFill>
                <a:latin typeface="Calibri" panose="020F0502020204030204" pitchFamily="34" charset="0"/>
                <a:cs typeface="Calibri" panose="020F0502020204030204" pitchFamily="34" charset="0"/>
              </a:rPr>
              <a:t>connectionProperties.put</a:t>
            </a:r>
            <a:r>
              <a:rPr lang="en-US" sz="1400">
                <a:solidFill>
                  <a:prstClr val="black"/>
                </a:solidFill>
                <a:latin typeface="Calibri" panose="020F0502020204030204" pitchFamily="34" charset="0"/>
                <a:cs typeface="Calibri" panose="020F0502020204030204" pitchFamily="34" charset="0"/>
              </a:rPr>
              <a:t>("password", s"${</a:t>
            </a:r>
            <a:r>
              <a:rPr lang="en-US" sz="1400" err="1">
                <a:solidFill>
                  <a:prstClr val="black"/>
                </a:solidFill>
                <a:latin typeface="Calibri" panose="020F0502020204030204" pitchFamily="34" charset="0"/>
                <a:cs typeface="Calibri" panose="020F0502020204030204" pitchFamily="34" charset="0"/>
              </a:rPr>
              <a:t>jdbcPwd</a:t>
            </a:r>
            <a:r>
              <a:rPr lang="en-US" sz="1400">
                <a:solidFill>
                  <a:prstClr val="black"/>
                </a:solidFill>
                <a:latin typeface="Calibri" panose="020F0502020204030204" pitchFamily="34" charset="0"/>
                <a:cs typeface="Calibri" panose="020F0502020204030204" pitchFamily="34" charset="0"/>
              </a:rPr>
              <a:t>}") </a:t>
            </a:r>
          </a:p>
          <a:p>
            <a:pPr defTabSz="914201"/>
            <a:endParaRPr lang="en-US" sz="1400">
              <a:solidFill>
                <a:prstClr val="black"/>
              </a:solidFill>
              <a:latin typeface="Calibri" panose="020F0502020204030204" pitchFamily="34" charset="0"/>
              <a:cs typeface="Calibri" panose="020F0502020204030204" pitchFamily="34" charset="0"/>
            </a:endParaRPr>
          </a:p>
          <a:p>
            <a:pPr defTabSz="914201"/>
            <a:r>
              <a:rPr lang="en-US" sz="1400" err="1">
                <a:solidFill>
                  <a:srgbClr val="00B0F0"/>
                </a:solidFill>
                <a:latin typeface="Calibri" panose="020F0502020204030204" pitchFamily="34" charset="0"/>
                <a:cs typeface="Calibri" panose="020F0502020204030204" pitchFamily="34" charset="0"/>
              </a:rPr>
              <a:t>val</a:t>
            </a:r>
            <a:r>
              <a:rPr lang="en-US" sz="1400">
                <a:solidFill>
                  <a:srgbClr val="00B0F0"/>
                </a:solidFill>
                <a:latin typeface="Calibri" panose="020F0502020204030204" pitchFamily="34" charset="0"/>
                <a:cs typeface="Calibri" panose="020F0502020204030204" pitchFamily="34" charset="0"/>
              </a:rPr>
              <a:t> </a:t>
            </a:r>
            <a:r>
              <a:rPr lang="en-US" sz="1400" err="1">
                <a:solidFill>
                  <a:prstClr val="black"/>
                </a:solidFill>
                <a:latin typeface="Calibri" panose="020F0502020204030204" pitchFamily="34" charset="0"/>
                <a:cs typeface="Calibri" panose="020F0502020204030204" pitchFamily="34" charset="0"/>
              </a:rPr>
              <a:t>sqlTableDf</a:t>
            </a:r>
            <a:r>
              <a:rPr lang="en-US" sz="1400">
                <a:solidFill>
                  <a:prstClr val="black"/>
                </a:solidFill>
                <a:latin typeface="Calibri" panose="020F0502020204030204" pitchFamily="34" charset="0"/>
                <a:cs typeface="Calibri" panose="020F0502020204030204" pitchFamily="34" charset="0"/>
              </a:rPr>
              <a:t> = </a:t>
            </a:r>
            <a:r>
              <a:rPr lang="en-US" sz="1400" err="1">
                <a:solidFill>
                  <a:prstClr val="black"/>
                </a:solidFill>
                <a:latin typeface="Calibri" panose="020F0502020204030204" pitchFamily="34" charset="0"/>
                <a:cs typeface="Calibri" panose="020F0502020204030204" pitchFamily="34" charset="0"/>
              </a:rPr>
              <a:t>spark.read.jdbc</a:t>
            </a:r>
            <a:r>
              <a:rPr lang="en-US" sz="1400">
                <a:solidFill>
                  <a:prstClr val="black"/>
                </a:solidFill>
                <a:latin typeface="Calibri" panose="020F0502020204030204" pitchFamily="34" charset="0"/>
                <a:cs typeface="Calibri" panose="020F0502020204030204" pitchFamily="34" charset="0"/>
              </a:rPr>
              <a:t>(</a:t>
            </a:r>
            <a:r>
              <a:rPr lang="en-US" sz="1400" err="1">
                <a:solidFill>
                  <a:prstClr val="black"/>
                </a:solidFill>
                <a:latin typeface="Calibri" panose="020F0502020204030204" pitchFamily="34" charset="0"/>
                <a:cs typeface="Calibri" panose="020F0502020204030204" pitchFamily="34" charset="0"/>
              </a:rPr>
              <a:t>jdbc_url</a:t>
            </a:r>
            <a:r>
              <a:rPr lang="en-US" sz="1400">
                <a:solidFill>
                  <a:prstClr val="black"/>
                </a:solidFill>
                <a:latin typeface="Calibri" panose="020F0502020204030204" pitchFamily="34" charset="0"/>
                <a:cs typeface="Calibri" panose="020F0502020204030204" pitchFamily="34" charset="0"/>
              </a:rPr>
              <a:t>, “dbo.Tbl1", </a:t>
            </a:r>
            <a:r>
              <a:rPr lang="en-US" sz="1400" err="1">
                <a:solidFill>
                  <a:prstClr val="black"/>
                </a:solidFill>
                <a:latin typeface="Calibri" panose="020F0502020204030204" pitchFamily="34" charset="0"/>
                <a:cs typeface="Calibri" panose="020F0502020204030204" pitchFamily="34" charset="0"/>
              </a:rPr>
              <a:t>connectionProperties</a:t>
            </a:r>
            <a:r>
              <a:rPr lang="en-US" sz="1400">
                <a:solidFill>
                  <a:prstClr val="black"/>
                </a:solidFill>
                <a:latin typeface="Calibri" panose="020F0502020204030204" pitchFamily="34" charset="0"/>
                <a:cs typeface="Calibri" panose="020F0502020204030204" pitchFamily="34" charset="0"/>
              </a:rPr>
              <a:t>)</a:t>
            </a:r>
          </a:p>
        </p:txBody>
      </p:sp>
      <p:sp>
        <p:nvSpPr>
          <p:cNvPr id="15" name="Rectangle 14">
            <a:extLst>
              <a:ext uri="{FF2B5EF4-FFF2-40B4-BE49-F238E27FC236}">
                <a16:creationId xmlns:a16="http://schemas.microsoft.com/office/drawing/2014/main" id="{FBB3D7C6-605E-4439-BC16-C4D9B9DDC7E6}"/>
              </a:ext>
            </a:extLst>
          </p:cNvPr>
          <p:cNvSpPr/>
          <p:nvPr/>
        </p:nvSpPr>
        <p:spPr>
          <a:xfrm>
            <a:off x="6395443" y="1952131"/>
            <a:ext cx="5506174" cy="16053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01"/>
            <a:r>
              <a:rPr lang="en-US" sz="1400" dirty="0">
                <a:solidFill>
                  <a:srgbClr val="C00000"/>
                </a:solidFill>
                <a:latin typeface="Calibri" panose="020F0502020204030204" pitchFamily="34" charset="0"/>
                <a:cs typeface="Calibri" panose="020F0502020204030204" pitchFamily="34" charset="0"/>
              </a:rPr>
              <a:t>// Construct a Spark </a:t>
            </a:r>
            <a:r>
              <a:rPr lang="en-US" sz="1400" dirty="0" err="1">
                <a:solidFill>
                  <a:srgbClr val="C00000"/>
                </a:solidFill>
                <a:latin typeface="Calibri" panose="020F0502020204030204" pitchFamily="34" charset="0"/>
                <a:cs typeface="Calibri" panose="020F0502020204030204" pitchFamily="34" charset="0"/>
              </a:rPr>
              <a:t>DataFrame</a:t>
            </a:r>
            <a:r>
              <a:rPr lang="en-US" sz="1400" dirty="0">
                <a:solidFill>
                  <a:srgbClr val="C00000"/>
                </a:solidFill>
                <a:latin typeface="Calibri" panose="020F0502020204030204" pitchFamily="34" charset="0"/>
                <a:cs typeface="Calibri" panose="020F0502020204030204" pitchFamily="34" charset="0"/>
              </a:rPr>
              <a:t> from SQL Pool table</a:t>
            </a:r>
          </a:p>
          <a:p>
            <a:pPr defTabSz="914201"/>
            <a:r>
              <a:rPr lang="en-US" sz="1400" dirty="0">
                <a:solidFill>
                  <a:srgbClr val="00B0F0"/>
                </a:solidFill>
                <a:latin typeface="Calibri" panose="020F0502020204030204" pitchFamily="34" charset="0"/>
                <a:cs typeface="Calibri" panose="020F0502020204030204" pitchFamily="34" charset="0"/>
              </a:rPr>
              <a:t>var</a:t>
            </a:r>
            <a:r>
              <a:rPr lang="en-US" sz="1400" dirty="0">
                <a:solidFill>
                  <a:prstClr val="black"/>
                </a:solidFill>
                <a:latin typeface="Calibri" panose="020F0502020204030204" pitchFamily="34" charset="0"/>
                <a:cs typeface="Calibri" panose="020F0502020204030204" pitchFamily="34" charset="0"/>
              </a:rPr>
              <a:t> df = </a:t>
            </a:r>
            <a:r>
              <a:rPr lang="en-US" sz="1400" dirty="0" err="1">
                <a:solidFill>
                  <a:prstClr val="black"/>
                </a:solidFill>
                <a:latin typeface="Calibri" panose="020F0502020204030204" pitchFamily="34" charset="0"/>
                <a:cs typeface="Calibri" panose="020F0502020204030204" pitchFamily="34" charset="0"/>
              </a:rPr>
              <a:t>spark.read.sqlanalytics</a:t>
            </a:r>
            <a:r>
              <a:rPr lang="en-US" sz="1400" dirty="0">
                <a:solidFill>
                  <a:prstClr val="black"/>
                </a:solidFill>
                <a:latin typeface="Calibri" panose="020F0502020204030204" pitchFamily="34" charset="0"/>
                <a:cs typeface="Calibri" panose="020F0502020204030204" pitchFamily="34" charset="0"/>
              </a:rPr>
              <a:t>("sql1.dbo.Tbl1")</a:t>
            </a:r>
          </a:p>
          <a:p>
            <a:pPr defTabSz="914201"/>
            <a:endParaRPr lang="en-US" sz="1400" dirty="0">
              <a:solidFill>
                <a:prstClr val="black"/>
              </a:solidFill>
              <a:latin typeface="Calibri" panose="020F0502020204030204" pitchFamily="34" charset="0"/>
              <a:cs typeface="Calibri" panose="020F0502020204030204" pitchFamily="34" charset="0"/>
            </a:endParaRPr>
          </a:p>
          <a:p>
            <a:pPr defTabSz="914201"/>
            <a:r>
              <a:rPr lang="en-US" sz="1400" dirty="0">
                <a:solidFill>
                  <a:srgbClr val="C00000"/>
                </a:solidFill>
                <a:latin typeface="Calibri" panose="020F0502020204030204" pitchFamily="34" charset="0"/>
                <a:cs typeface="Calibri" panose="020F0502020204030204" pitchFamily="34" charset="0"/>
              </a:rPr>
              <a:t>// Write the Spark </a:t>
            </a:r>
            <a:r>
              <a:rPr lang="en-US" sz="1400" dirty="0" err="1">
                <a:solidFill>
                  <a:srgbClr val="C00000"/>
                </a:solidFill>
                <a:latin typeface="Calibri" panose="020F0502020204030204" pitchFamily="34" charset="0"/>
                <a:cs typeface="Calibri" panose="020F0502020204030204" pitchFamily="34" charset="0"/>
              </a:rPr>
              <a:t>DataFrame</a:t>
            </a:r>
            <a:r>
              <a:rPr lang="en-US" sz="1400" dirty="0">
                <a:solidFill>
                  <a:srgbClr val="C00000"/>
                </a:solidFill>
                <a:latin typeface="Calibri" panose="020F0502020204030204" pitchFamily="34" charset="0"/>
                <a:cs typeface="Calibri" panose="020F0502020204030204" pitchFamily="34" charset="0"/>
              </a:rPr>
              <a:t> into SQL Pool table</a:t>
            </a:r>
          </a:p>
          <a:p>
            <a:pPr defTabSz="914201"/>
            <a:r>
              <a:rPr lang="en-US" sz="1400" dirty="0" err="1">
                <a:solidFill>
                  <a:prstClr val="black"/>
                </a:solidFill>
                <a:latin typeface="Calibri" panose="020F0502020204030204" pitchFamily="34" charset="0"/>
                <a:cs typeface="Calibri" panose="020F0502020204030204" pitchFamily="34" charset="0"/>
              </a:rPr>
              <a:t>df.write.sqlanalytics</a:t>
            </a:r>
            <a:r>
              <a:rPr lang="en-US" sz="1400" dirty="0">
                <a:solidFill>
                  <a:prstClr val="black"/>
                </a:solidFill>
                <a:latin typeface="Calibri" panose="020F0502020204030204" pitchFamily="34" charset="0"/>
                <a:cs typeface="Calibri" panose="020F0502020204030204" pitchFamily="34" charset="0"/>
              </a:rPr>
              <a:t>(“sql1.dbo.Tbl2”)</a:t>
            </a:r>
          </a:p>
          <a:p>
            <a:pPr defTabSz="914201"/>
            <a:endParaRPr lang="en-US" sz="1400" dirty="0">
              <a:solidFill>
                <a:prstClr val="black"/>
              </a:solidFill>
              <a:latin typeface="Calibri" panose="020F0502020204030204" pitchFamily="34" charset="0"/>
              <a:cs typeface="Calibri" panose="020F0502020204030204" pitchFamily="34" charset="0"/>
            </a:endParaRPr>
          </a:p>
          <a:p>
            <a:pPr defTabSz="914201"/>
            <a:r>
              <a:rPr lang="en-US" sz="1400" dirty="0">
                <a:solidFill>
                  <a:prstClr val="black"/>
                </a:solidFill>
                <a:latin typeface="Calibri" panose="020F0502020204030204" pitchFamily="34" charset="0"/>
                <a:cs typeface="Calibri" panose="020F0502020204030204" pitchFamily="34" charset="0"/>
              </a:rPr>
              <a:t> </a:t>
            </a:r>
          </a:p>
        </p:txBody>
      </p:sp>
      <p:sp>
        <p:nvSpPr>
          <p:cNvPr id="5" name="Rectangle 4">
            <a:extLst>
              <a:ext uri="{FF2B5EF4-FFF2-40B4-BE49-F238E27FC236}">
                <a16:creationId xmlns:a16="http://schemas.microsoft.com/office/drawing/2014/main" id="{3F6B74C9-8468-4E8D-865F-482B30516A3A}"/>
              </a:ext>
            </a:extLst>
          </p:cNvPr>
          <p:cNvSpPr/>
          <p:nvPr/>
        </p:nvSpPr>
        <p:spPr>
          <a:xfrm>
            <a:off x="1283426" y="1138896"/>
            <a:ext cx="3003986" cy="8048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1"/>
            <a:r>
              <a:rPr lang="en-US" sz="2000" b="1">
                <a:solidFill>
                  <a:prstClr val="black"/>
                </a:solidFill>
                <a:latin typeface="Calibri" panose="020F0502020204030204"/>
              </a:rPr>
              <a:t>Existing Approach</a:t>
            </a:r>
          </a:p>
        </p:txBody>
      </p:sp>
      <p:sp>
        <p:nvSpPr>
          <p:cNvPr id="20" name="Rectangle 19">
            <a:extLst>
              <a:ext uri="{FF2B5EF4-FFF2-40B4-BE49-F238E27FC236}">
                <a16:creationId xmlns:a16="http://schemas.microsoft.com/office/drawing/2014/main" id="{20F71ACC-FA2F-4B5E-8D59-259A29F9EA4A}"/>
              </a:ext>
            </a:extLst>
          </p:cNvPr>
          <p:cNvSpPr/>
          <p:nvPr/>
        </p:nvSpPr>
        <p:spPr>
          <a:xfrm>
            <a:off x="7720073" y="1138896"/>
            <a:ext cx="2778957" cy="8048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1"/>
            <a:r>
              <a:rPr lang="en-US" sz="2000" b="1">
                <a:solidFill>
                  <a:prstClr val="black"/>
                </a:solidFill>
                <a:latin typeface="Calibri" panose="020F0502020204030204"/>
              </a:rPr>
              <a:t>New Approach Using Scala</a:t>
            </a:r>
          </a:p>
        </p:txBody>
      </p:sp>
      <p:sp>
        <p:nvSpPr>
          <p:cNvPr id="4" name="Rectangle 3">
            <a:extLst>
              <a:ext uri="{FF2B5EF4-FFF2-40B4-BE49-F238E27FC236}">
                <a16:creationId xmlns:a16="http://schemas.microsoft.com/office/drawing/2014/main" id="{4B4B14E9-0BA6-4395-93C9-601CF6EDE1FF}"/>
              </a:ext>
            </a:extLst>
          </p:cNvPr>
          <p:cNvSpPr/>
          <p:nvPr/>
        </p:nvSpPr>
        <p:spPr>
          <a:xfrm>
            <a:off x="6023355" y="1318737"/>
            <a:ext cx="72645" cy="53421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201"/>
            <a:endParaRPr lang="en-US">
              <a:solidFill>
                <a:prstClr val="white"/>
              </a:solidFill>
              <a:latin typeface="Calibri" panose="020F0502020204030204"/>
            </a:endParaRPr>
          </a:p>
        </p:txBody>
      </p:sp>
      <p:sp>
        <p:nvSpPr>
          <p:cNvPr id="8" name="Rectangle 7">
            <a:extLst>
              <a:ext uri="{FF2B5EF4-FFF2-40B4-BE49-F238E27FC236}">
                <a16:creationId xmlns:a16="http://schemas.microsoft.com/office/drawing/2014/main" id="{095D1B9C-4B7E-47DA-9ADE-DC0780E7037C}"/>
              </a:ext>
            </a:extLst>
          </p:cNvPr>
          <p:cNvSpPr/>
          <p:nvPr/>
        </p:nvSpPr>
        <p:spPr>
          <a:xfrm>
            <a:off x="6395444" y="3695471"/>
            <a:ext cx="5286816" cy="724143"/>
          </a:xfrm>
          <a:prstGeom prst="rect">
            <a:avLst/>
          </a:prstGeom>
        </p:spPr>
        <p:txBody>
          <a:bodyPr wrap="square">
            <a:spAutoFit/>
          </a:bodyPr>
          <a:lstStyle/>
          <a:p>
            <a:r>
              <a:rPr lang="en-US" sz="1372">
                <a:solidFill>
                  <a:srgbClr val="000000"/>
                </a:solidFill>
                <a:latin typeface="Consolas" panose="020B0609020204030204" pitchFamily="49" charset="0"/>
              </a:rPr>
              <a:t>%%spark</a:t>
            </a:r>
          </a:p>
          <a:p>
            <a:r>
              <a:rPr lang="en-US" sz="1372" err="1">
                <a:solidFill>
                  <a:srgbClr val="0000FF"/>
                </a:solidFill>
                <a:latin typeface="Consolas" panose="020B0609020204030204" pitchFamily="49" charset="0"/>
              </a:rPr>
              <a:t>val</a:t>
            </a:r>
            <a:r>
              <a:rPr lang="en-US" sz="1372">
                <a:solidFill>
                  <a:srgbClr val="000000"/>
                </a:solidFill>
                <a:latin typeface="Consolas" panose="020B0609020204030204" pitchFamily="49" charset="0"/>
              </a:rPr>
              <a:t> df = </a:t>
            </a:r>
            <a:r>
              <a:rPr lang="en-US" sz="1372" err="1">
                <a:solidFill>
                  <a:srgbClr val="000000"/>
                </a:solidFill>
                <a:latin typeface="Consolas" panose="020B0609020204030204" pitchFamily="49" charset="0"/>
              </a:rPr>
              <a:t>spark.read.sqlanalytics</a:t>
            </a:r>
            <a:r>
              <a:rPr lang="en-US" sz="1372">
                <a:solidFill>
                  <a:srgbClr val="000000"/>
                </a:solidFill>
                <a:latin typeface="Consolas" panose="020B0609020204030204" pitchFamily="49" charset="0"/>
              </a:rPr>
              <a:t>(</a:t>
            </a:r>
            <a:r>
              <a:rPr lang="en-US" sz="1372">
                <a:solidFill>
                  <a:srgbClr val="A31515"/>
                </a:solidFill>
                <a:latin typeface="Consolas" panose="020B0609020204030204" pitchFamily="49" charset="0"/>
              </a:rPr>
              <a:t>"sql1.dbo.Tbl1"</a:t>
            </a:r>
            <a:r>
              <a:rPr lang="en-US" sz="1372">
                <a:solidFill>
                  <a:srgbClr val="000000"/>
                </a:solidFill>
                <a:latin typeface="Consolas" panose="020B0609020204030204" pitchFamily="49" charset="0"/>
              </a:rPr>
              <a:t>) </a:t>
            </a:r>
          </a:p>
          <a:p>
            <a:r>
              <a:rPr lang="en-US" sz="1372" err="1">
                <a:solidFill>
                  <a:srgbClr val="000000"/>
                </a:solidFill>
                <a:latin typeface="Consolas" panose="020B0609020204030204" pitchFamily="49" charset="0"/>
              </a:rPr>
              <a:t>df.createOrReplaceTempView</a:t>
            </a:r>
            <a:r>
              <a:rPr lang="en-US" sz="1372">
                <a:solidFill>
                  <a:srgbClr val="000000"/>
                </a:solidFill>
                <a:latin typeface="Consolas" panose="020B0609020204030204" pitchFamily="49" charset="0"/>
              </a:rPr>
              <a:t>(</a:t>
            </a:r>
            <a:r>
              <a:rPr lang="en-US" sz="1372">
                <a:solidFill>
                  <a:srgbClr val="A31515"/>
                </a:solidFill>
                <a:latin typeface="Consolas" panose="020B0609020204030204" pitchFamily="49" charset="0"/>
              </a:rPr>
              <a:t>"tbl1"</a:t>
            </a:r>
            <a:r>
              <a:rPr lang="en-US" sz="1372">
                <a:solidFill>
                  <a:srgbClr val="000000"/>
                </a:solidFill>
                <a:latin typeface="Consolas" panose="020B0609020204030204" pitchFamily="49" charset="0"/>
              </a:rPr>
              <a:t>)</a:t>
            </a:r>
          </a:p>
        </p:txBody>
      </p:sp>
      <p:sp>
        <p:nvSpPr>
          <p:cNvPr id="9" name="Rectangle 8">
            <a:extLst>
              <a:ext uri="{FF2B5EF4-FFF2-40B4-BE49-F238E27FC236}">
                <a16:creationId xmlns:a16="http://schemas.microsoft.com/office/drawing/2014/main" id="{CBA39A3A-3FF4-4603-B6EB-06B92B2473AE}"/>
              </a:ext>
            </a:extLst>
          </p:cNvPr>
          <p:cNvSpPr/>
          <p:nvPr/>
        </p:nvSpPr>
        <p:spPr>
          <a:xfrm>
            <a:off x="6395443" y="4624234"/>
            <a:ext cx="6094444" cy="935351"/>
          </a:xfrm>
          <a:prstGeom prst="rect">
            <a:avLst/>
          </a:prstGeom>
        </p:spPr>
        <p:txBody>
          <a:bodyPr>
            <a:spAutoFit/>
          </a:bodyPr>
          <a:lstStyle/>
          <a:p>
            <a:r>
              <a:rPr lang="en-US" sz="1372">
                <a:solidFill>
                  <a:srgbClr val="000000"/>
                </a:solidFill>
                <a:latin typeface="Consolas" panose="020B0609020204030204" pitchFamily="49" charset="0"/>
              </a:rPr>
              <a:t>%%</a:t>
            </a:r>
            <a:r>
              <a:rPr lang="en-US" sz="1372" err="1">
                <a:solidFill>
                  <a:srgbClr val="000000"/>
                </a:solidFill>
                <a:latin typeface="Consolas" panose="020B0609020204030204" pitchFamily="49" charset="0"/>
              </a:rPr>
              <a:t>pyspark</a:t>
            </a:r>
            <a:endParaRPr lang="en-US" sz="1372">
              <a:solidFill>
                <a:srgbClr val="000000"/>
              </a:solidFill>
              <a:latin typeface="Consolas" panose="020B0609020204030204" pitchFamily="49" charset="0"/>
            </a:endParaRPr>
          </a:p>
          <a:p>
            <a:r>
              <a:rPr lang="en-US" sz="1372">
                <a:solidFill>
                  <a:srgbClr val="000000"/>
                </a:solidFill>
                <a:latin typeface="Consolas" panose="020B0609020204030204" pitchFamily="49" charset="0"/>
              </a:rPr>
              <a:t>sample = </a:t>
            </a:r>
            <a:r>
              <a:rPr lang="en-US" sz="1372" err="1">
                <a:solidFill>
                  <a:srgbClr val="000000"/>
                </a:solidFill>
                <a:latin typeface="Consolas" panose="020B0609020204030204" pitchFamily="49" charset="0"/>
              </a:rPr>
              <a:t>spark.sql</a:t>
            </a:r>
            <a:r>
              <a:rPr lang="en-US" sz="1372">
                <a:solidFill>
                  <a:srgbClr val="000000"/>
                </a:solidFill>
                <a:latin typeface="Consolas" panose="020B0609020204030204" pitchFamily="49" charset="0"/>
              </a:rPr>
              <a:t>(</a:t>
            </a:r>
            <a:r>
              <a:rPr lang="en-US" sz="1372">
                <a:solidFill>
                  <a:srgbClr val="A31515"/>
                </a:solidFill>
                <a:latin typeface="Consolas" panose="020B0609020204030204" pitchFamily="49" charset="0"/>
              </a:rPr>
              <a:t>"SELECT * FROM tbl1"</a:t>
            </a:r>
            <a:r>
              <a:rPr lang="en-US" sz="1372">
                <a:solidFill>
                  <a:srgbClr val="000000"/>
                </a:solidFill>
                <a:latin typeface="Consolas" panose="020B0609020204030204" pitchFamily="49" charset="0"/>
              </a:rPr>
              <a:t>)</a:t>
            </a:r>
          </a:p>
          <a:p>
            <a:r>
              <a:rPr lang="en-US" sz="1372" err="1">
                <a:solidFill>
                  <a:srgbClr val="000000"/>
                </a:solidFill>
                <a:latin typeface="Consolas" panose="020B0609020204030204" pitchFamily="49" charset="0"/>
              </a:rPr>
              <a:t>sample.createOrReplaceTempView</a:t>
            </a:r>
            <a:r>
              <a:rPr lang="en-US" sz="1372">
                <a:solidFill>
                  <a:srgbClr val="000000"/>
                </a:solidFill>
                <a:latin typeface="Consolas" panose="020B0609020204030204" pitchFamily="49" charset="0"/>
              </a:rPr>
              <a:t>(</a:t>
            </a:r>
            <a:r>
              <a:rPr lang="en-US" sz="1372">
                <a:solidFill>
                  <a:srgbClr val="A31515"/>
                </a:solidFill>
                <a:latin typeface="Consolas" panose="020B0609020204030204" pitchFamily="49" charset="0"/>
              </a:rPr>
              <a:t>"</a:t>
            </a:r>
            <a:r>
              <a:rPr lang="en-US" sz="1372" err="1">
                <a:solidFill>
                  <a:srgbClr val="A31515"/>
                </a:solidFill>
                <a:latin typeface="Consolas" panose="020B0609020204030204" pitchFamily="49" charset="0"/>
              </a:rPr>
              <a:t>tblnew</a:t>
            </a:r>
            <a:r>
              <a:rPr lang="en-US" sz="1372">
                <a:solidFill>
                  <a:srgbClr val="A31515"/>
                </a:solidFill>
                <a:latin typeface="Consolas" panose="020B0609020204030204" pitchFamily="49" charset="0"/>
              </a:rPr>
              <a:t>"</a:t>
            </a:r>
            <a:r>
              <a:rPr lang="en-US" sz="1372">
                <a:solidFill>
                  <a:srgbClr val="000000"/>
                </a:solidFill>
                <a:latin typeface="Consolas" panose="020B0609020204030204" pitchFamily="49" charset="0"/>
              </a:rPr>
              <a:t>)</a:t>
            </a:r>
          </a:p>
          <a:p>
            <a:endParaRPr lang="en-US" sz="1372">
              <a:solidFill>
                <a:srgbClr val="000000"/>
              </a:solidFill>
              <a:latin typeface="Consolas" panose="020B0609020204030204" pitchFamily="49" charset="0"/>
            </a:endParaRPr>
          </a:p>
        </p:txBody>
      </p:sp>
      <p:sp>
        <p:nvSpPr>
          <p:cNvPr id="12" name="Rectangle 11">
            <a:extLst>
              <a:ext uri="{FF2B5EF4-FFF2-40B4-BE49-F238E27FC236}">
                <a16:creationId xmlns:a16="http://schemas.microsoft.com/office/drawing/2014/main" id="{6330555C-1B4F-4EE7-A530-05FFFD077213}"/>
              </a:ext>
            </a:extLst>
          </p:cNvPr>
          <p:cNvSpPr/>
          <p:nvPr/>
        </p:nvSpPr>
        <p:spPr>
          <a:xfrm>
            <a:off x="6466142" y="5520659"/>
            <a:ext cx="5504200" cy="935351"/>
          </a:xfrm>
          <a:prstGeom prst="rect">
            <a:avLst/>
          </a:prstGeom>
        </p:spPr>
        <p:txBody>
          <a:bodyPr wrap="square">
            <a:spAutoFit/>
          </a:bodyPr>
          <a:lstStyle/>
          <a:p>
            <a:r>
              <a:rPr lang="en-US" sz="1372">
                <a:solidFill>
                  <a:srgbClr val="000000"/>
                </a:solidFill>
                <a:latin typeface="Consolas" panose="020B0609020204030204" pitchFamily="49" charset="0"/>
              </a:rPr>
              <a:t>%%spark</a:t>
            </a:r>
          </a:p>
          <a:p>
            <a:r>
              <a:rPr lang="en-US" sz="1372" err="1">
                <a:solidFill>
                  <a:srgbClr val="0000FF"/>
                </a:solidFill>
                <a:latin typeface="Consolas" panose="020B0609020204030204" pitchFamily="49" charset="0"/>
              </a:rPr>
              <a:t>val</a:t>
            </a:r>
            <a:r>
              <a:rPr lang="en-US" sz="1372">
                <a:solidFill>
                  <a:srgbClr val="000000"/>
                </a:solidFill>
                <a:latin typeface="Consolas" panose="020B0609020204030204" pitchFamily="49" charset="0"/>
              </a:rPr>
              <a:t> df = </a:t>
            </a:r>
            <a:r>
              <a:rPr lang="en-US" sz="1372" err="1">
                <a:solidFill>
                  <a:srgbClr val="000000"/>
                </a:solidFill>
                <a:latin typeface="Consolas" panose="020B0609020204030204" pitchFamily="49" charset="0"/>
              </a:rPr>
              <a:t>spark.sql</a:t>
            </a:r>
            <a:r>
              <a:rPr lang="en-US" sz="1372">
                <a:solidFill>
                  <a:srgbClr val="000000"/>
                </a:solidFill>
                <a:latin typeface="Consolas" panose="020B0609020204030204" pitchFamily="49" charset="0"/>
              </a:rPr>
              <a:t>(</a:t>
            </a:r>
            <a:r>
              <a:rPr lang="en-US" sz="1372">
                <a:solidFill>
                  <a:srgbClr val="A31515"/>
                </a:solidFill>
                <a:latin typeface="Consolas" panose="020B0609020204030204" pitchFamily="49" charset="0"/>
              </a:rPr>
              <a:t>"SELECT * FROM </a:t>
            </a:r>
            <a:r>
              <a:rPr lang="en-US" sz="1372" err="1">
                <a:solidFill>
                  <a:srgbClr val="A31515"/>
                </a:solidFill>
                <a:latin typeface="Consolas" panose="020B0609020204030204" pitchFamily="49" charset="0"/>
              </a:rPr>
              <a:t>tblnew</a:t>
            </a:r>
            <a:r>
              <a:rPr lang="en-US" sz="1372">
                <a:solidFill>
                  <a:srgbClr val="A31515"/>
                </a:solidFill>
                <a:latin typeface="Consolas" panose="020B0609020204030204" pitchFamily="49" charset="0"/>
              </a:rPr>
              <a:t>"</a:t>
            </a:r>
            <a:r>
              <a:rPr lang="en-US" sz="1372">
                <a:solidFill>
                  <a:srgbClr val="000000"/>
                </a:solidFill>
                <a:latin typeface="Consolas" panose="020B0609020204030204" pitchFamily="49" charset="0"/>
              </a:rPr>
              <a:t>)</a:t>
            </a:r>
          </a:p>
          <a:p>
            <a:r>
              <a:rPr lang="en-US" sz="1372" err="1">
                <a:solidFill>
                  <a:srgbClr val="000000"/>
                </a:solidFill>
                <a:latin typeface="Consolas" panose="020B0609020204030204" pitchFamily="49" charset="0"/>
              </a:rPr>
              <a:t>df.write.sqlanalytics</a:t>
            </a:r>
            <a:r>
              <a:rPr lang="en-US" sz="1372">
                <a:solidFill>
                  <a:srgbClr val="000000"/>
                </a:solidFill>
                <a:latin typeface="Consolas" panose="020B0609020204030204" pitchFamily="49" charset="0"/>
              </a:rPr>
              <a:t>(</a:t>
            </a:r>
            <a:r>
              <a:rPr lang="en-US" sz="1372">
                <a:solidFill>
                  <a:srgbClr val="A31515"/>
                </a:solidFill>
                <a:latin typeface="Consolas" panose="020B0609020204030204" pitchFamily="49" charset="0"/>
              </a:rPr>
              <a:t>“sql1.dbo.tbl2"</a:t>
            </a:r>
            <a:r>
              <a:rPr lang="en-US" sz="1372">
                <a:solidFill>
                  <a:srgbClr val="000000"/>
                </a:solidFill>
                <a:latin typeface="Consolas" panose="020B0609020204030204" pitchFamily="49" charset="0"/>
              </a:rPr>
              <a:t>, </a:t>
            </a:r>
            <a:r>
              <a:rPr lang="en-US" sz="1372" err="1">
                <a:solidFill>
                  <a:srgbClr val="000000"/>
                </a:solidFill>
                <a:latin typeface="Consolas" panose="020B0609020204030204" pitchFamily="49" charset="0"/>
              </a:rPr>
              <a:t>Constants.INTERNAL</a:t>
            </a:r>
            <a:r>
              <a:rPr lang="en-US" sz="1372">
                <a:solidFill>
                  <a:srgbClr val="000000"/>
                </a:solidFill>
                <a:latin typeface="Consolas" panose="020B0609020204030204" pitchFamily="49" charset="0"/>
              </a:rPr>
              <a:t>) </a:t>
            </a:r>
          </a:p>
        </p:txBody>
      </p:sp>
      <p:cxnSp>
        <p:nvCxnSpPr>
          <p:cNvPr id="11" name="Straight Connector 10">
            <a:extLst>
              <a:ext uri="{FF2B5EF4-FFF2-40B4-BE49-F238E27FC236}">
                <a16:creationId xmlns:a16="http://schemas.microsoft.com/office/drawing/2014/main" id="{5A3CB1A7-12FC-4735-BAF4-C06D5949C5D5}"/>
              </a:ext>
            </a:extLst>
          </p:cNvPr>
          <p:cNvCxnSpPr/>
          <p:nvPr/>
        </p:nvCxnSpPr>
        <p:spPr>
          <a:xfrm>
            <a:off x="6466142" y="3204894"/>
            <a:ext cx="4859003"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82826F03-56FD-4D08-8E21-04F052E84883}"/>
              </a:ext>
            </a:extLst>
          </p:cNvPr>
          <p:cNvSpPr/>
          <p:nvPr/>
        </p:nvSpPr>
        <p:spPr>
          <a:xfrm>
            <a:off x="7649373" y="3026571"/>
            <a:ext cx="2778957" cy="8048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1"/>
            <a:r>
              <a:rPr lang="en-US" sz="2000" b="1" dirty="0">
                <a:solidFill>
                  <a:prstClr val="black"/>
                </a:solidFill>
                <a:latin typeface="Calibri" panose="020F0502020204030204"/>
              </a:rPr>
              <a:t>Using Python</a:t>
            </a:r>
          </a:p>
        </p:txBody>
      </p:sp>
    </p:spTree>
    <p:extLst>
      <p:ext uri="{BB962C8B-B14F-4D97-AF65-F5344CB8AC3E}">
        <p14:creationId xmlns:p14="http://schemas.microsoft.com/office/powerpoint/2010/main" val="41435063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5" grpId="0" animBg="1"/>
      <p:bldP spid="5" grpId="0"/>
      <p:bldP spid="20" grpId="0"/>
      <p:bldP spid="4" grpId="0" animBg="1"/>
      <p:bldP spid="8" grpId="0"/>
      <p:bldP spid="9" grpId="0"/>
      <p:bldP spid="12" grpId="0"/>
      <p:bldP spid="16"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B47ABCA-97EB-4022-88F2-C2E89BC78398}"/>
              </a:ext>
            </a:extLst>
          </p:cNvPr>
          <p:cNvPicPr>
            <a:picLocks noChangeAspect="1"/>
          </p:cNvPicPr>
          <p:nvPr/>
        </p:nvPicPr>
        <p:blipFill rotWithShape="1">
          <a:blip r:embed="rId2"/>
          <a:srcRect b="7667"/>
          <a:stretch/>
        </p:blipFill>
        <p:spPr>
          <a:xfrm>
            <a:off x="1357455" y="613496"/>
            <a:ext cx="9477091" cy="6066760"/>
          </a:xfrm>
          <a:prstGeom prst="rect">
            <a:avLst/>
          </a:prstGeom>
          <a:ln>
            <a:solidFill>
              <a:schemeClr val="bg2">
                <a:lumMod val="50000"/>
              </a:schemeClr>
            </a:solidFill>
          </a:ln>
        </p:spPr>
      </p:pic>
      <p:cxnSp>
        <p:nvCxnSpPr>
          <p:cNvPr id="5" name="Straight Arrow Connector 4">
            <a:extLst>
              <a:ext uri="{FF2B5EF4-FFF2-40B4-BE49-F238E27FC236}">
                <a16:creationId xmlns:a16="http://schemas.microsoft.com/office/drawing/2014/main" id="{CA2B3E8E-8A30-431B-B93E-E3A69739E043}"/>
              </a:ext>
            </a:extLst>
          </p:cNvPr>
          <p:cNvCxnSpPr>
            <a:cxnSpLocks/>
            <a:stCxn id="6" idx="3"/>
          </p:cNvCxnSpPr>
          <p:nvPr/>
        </p:nvCxnSpPr>
        <p:spPr>
          <a:xfrm flipV="1">
            <a:off x="1916265" y="5228989"/>
            <a:ext cx="655584" cy="4422"/>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28FCBAC-4DCE-4F4E-A301-928593CB351A}"/>
              </a:ext>
            </a:extLst>
          </p:cNvPr>
          <p:cNvSpPr txBox="1"/>
          <p:nvPr/>
        </p:nvSpPr>
        <p:spPr>
          <a:xfrm>
            <a:off x="210355" y="4859708"/>
            <a:ext cx="1705910" cy="747406"/>
          </a:xfrm>
          <a:prstGeom prst="rect">
            <a:avLst/>
          </a:prstGeom>
          <a:noFill/>
        </p:spPr>
        <p:txBody>
          <a:bodyPr wrap="square" lIns="182854" tIns="146284" rIns="182854" bIns="146284" rtlCol="0">
            <a:spAutoFit/>
          </a:bodyPr>
          <a:lstStyle/>
          <a:p>
            <a:pPr>
              <a:lnSpc>
                <a:spcPct val="90000"/>
              </a:lnSpc>
              <a:spcAft>
                <a:spcPts val="600"/>
              </a:spcAft>
            </a:pPr>
            <a:r>
              <a:rPr lang="en-US" sz="1600">
                <a:solidFill>
                  <a:srgbClr val="FF0000"/>
                </a:solidFill>
              </a:rPr>
              <a:t>View results in table format</a:t>
            </a:r>
          </a:p>
        </p:txBody>
      </p:sp>
    </p:spTree>
    <p:extLst>
      <p:ext uri="{BB962C8B-B14F-4D97-AF65-F5344CB8AC3E}">
        <p14:creationId xmlns:p14="http://schemas.microsoft.com/office/powerpoint/2010/main" val="3818476395"/>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DCBD7F6-1AE0-4AF1-B871-F34BDCF92D14}"/>
              </a:ext>
            </a:extLst>
          </p:cNvPr>
          <p:cNvPicPr>
            <a:picLocks noChangeAspect="1"/>
          </p:cNvPicPr>
          <p:nvPr/>
        </p:nvPicPr>
        <p:blipFill rotWithShape="1">
          <a:blip r:embed="rId2"/>
          <a:srcRect b="5822"/>
          <a:stretch/>
        </p:blipFill>
        <p:spPr>
          <a:xfrm>
            <a:off x="1020502" y="529534"/>
            <a:ext cx="9734290" cy="6188041"/>
          </a:xfrm>
          <a:prstGeom prst="rect">
            <a:avLst/>
          </a:prstGeom>
          <a:ln>
            <a:solidFill>
              <a:schemeClr val="bg2">
                <a:lumMod val="50000"/>
              </a:schemeClr>
            </a:solidFill>
          </a:ln>
        </p:spPr>
      </p:pic>
      <p:cxnSp>
        <p:nvCxnSpPr>
          <p:cNvPr id="5" name="Straight Arrow Connector 4">
            <a:extLst>
              <a:ext uri="{FF2B5EF4-FFF2-40B4-BE49-F238E27FC236}">
                <a16:creationId xmlns:a16="http://schemas.microsoft.com/office/drawing/2014/main" id="{121F242C-6D7D-434B-B1DD-DE31F23128E0}"/>
              </a:ext>
            </a:extLst>
          </p:cNvPr>
          <p:cNvCxnSpPr>
            <a:cxnSpLocks/>
            <a:stCxn id="6" idx="3"/>
          </p:cNvCxnSpPr>
          <p:nvPr/>
        </p:nvCxnSpPr>
        <p:spPr>
          <a:xfrm flipV="1">
            <a:off x="2726411" y="5181371"/>
            <a:ext cx="655584" cy="4422"/>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AE5B015-F86B-4B38-A5FE-D868C6971E04}"/>
              </a:ext>
            </a:extLst>
          </p:cNvPr>
          <p:cNvSpPr txBox="1"/>
          <p:nvPr/>
        </p:nvSpPr>
        <p:spPr>
          <a:xfrm>
            <a:off x="1020502" y="4812090"/>
            <a:ext cx="1705910" cy="747406"/>
          </a:xfrm>
          <a:prstGeom prst="rect">
            <a:avLst/>
          </a:prstGeom>
          <a:noFill/>
        </p:spPr>
        <p:txBody>
          <a:bodyPr wrap="square" lIns="182854" tIns="146284" rIns="182854" bIns="146284" rtlCol="0">
            <a:spAutoFit/>
          </a:bodyPr>
          <a:lstStyle/>
          <a:p>
            <a:pPr>
              <a:lnSpc>
                <a:spcPct val="90000"/>
              </a:lnSpc>
              <a:spcAft>
                <a:spcPts val="600"/>
              </a:spcAft>
            </a:pPr>
            <a:r>
              <a:rPr lang="en-US" sz="1600">
                <a:solidFill>
                  <a:srgbClr val="FF0000"/>
                </a:solidFill>
              </a:rPr>
              <a:t>View results in chart format</a:t>
            </a:r>
          </a:p>
        </p:txBody>
      </p:sp>
      <p:cxnSp>
        <p:nvCxnSpPr>
          <p:cNvPr id="9" name="Straight Arrow Connector 8">
            <a:extLst>
              <a:ext uri="{FF2B5EF4-FFF2-40B4-BE49-F238E27FC236}">
                <a16:creationId xmlns:a16="http://schemas.microsoft.com/office/drawing/2014/main" id="{3E07940F-9CC5-4D4E-9C9B-80ED2A0FA03B}"/>
              </a:ext>
            </a:extLst>
          </p:cNvPr>
          <p:cNvCxnSpPr>
            <a:cxnSpLocks/>
            <a:stCxn id="10" idx="1"/>
            <a:endCxn id="11" idx="3"/>
          </p:cNvCxnSpPr>
          <p:nvPr/>
        </p:nvCxnSpPr>
        <p:spPr>
          <a:xfrm flipH="1" flipV="1">
            <a:off x="5315062" y="3778107"/>
            <a:ext cx="916717" cy="129248"/>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193D0FD-1F77-4420-8D51-D2F819990362}"/>
              </a:ext>
            </a:extLst>
          </p:cNvPr>
          <p:cNvSpPr txBox="1"/>
          <p:nvPr/>
        </p:nvSpPr>
        <p:spPr>
          <a:xfrm>
            <a:off x="6231778" y="3648859"/>
            <a:ext cx="1705910" cy="516991"/>
          </a:xfrm>
          <a:prstGeom prst="rect">
            <a:avLst/>
          </a:prstGeom>
          <a:noFill/>
        </p:spPr>
        <p:txBody>
          <a:bodyPr wrap="square" lIns="182854" tIns="146284" rIns="182854" bIns="146284" rtlCol="0">
            <a:spAutoFit/>
          </a:bodyPr>
          <a:lstStyle/>
          <a:p>
            <a:pPr>
              <a:lnSpc>
                <a:spcPct val="90000"/>
              </a:lnSpc>
              <a:spcAft>
                <a:spcPts val="600"/>
              </a:spcAft>
            </a:pPr>
            <a:r>
              <a:rPr lang="en-US" sz="1600">
                <a:solidFill>
                  <a:srgbClr val="FF0000"/>
                </a:solidFill>
              </a:rPr>
              <a:t>SQL support</a:t>
            </a:r>
          </a:p>
        </p:txBody>
      </p:sp>
      <p:sp>
        <p:nvSpPr>
          <p:cNvPr id="11" name="Rectangle 10">
            <a:extLst>
              <a:ext uri="{FF2B5EF4-FFF2-40B4-BE49-F238E27FC236}">
                <a16:creationId xmlns:a16="http://schemas.microsoft.com/office/drawing/2014/main" id="{0D1EC408-DE17-4C87-B2D0-071A49E78A79}"/>
              </a:ext>
            </a:extLst>
          </p:cNvPr>
          <p:cNvSpPr/>
          <p:nvPr/>
        </p:nvSpPr>
        <p:spPr bwMode="auto">
          <a:xfrm>
            <a:off x="3972228" y="3648859"/>
            <a:ext cx="1342834" cy="258496"/>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a:extLst>
              <a:ext uri="{FF2B5EF4-FFF2-40B4-BE49-F238E27FC236}">
                <a16:creationId xmlns:a16="http://schemas.microsoft.com/office/drawing/2014/main" id="{AB8AA425-F062-468F-8D9D-2F8592DFBC6F}"/>
              </a:ext>
            </a:extLst>
          </p:cNvPr>
          <p:cNvSpPr/>
          <p:nvPr/>
        </p:nvSpPr>
        <p:spPr bwMode="auto">
          <a:xfrm>
            <a:off x="5819814" y="945521"/>
            <a:ext cx="742844" cy="258496"/>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19484182"/>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3BF5E52-D5FA-4D31-9AA5-35F0F5CB1077}"/>
              </a:ext>
            </a:extLst>
          </p:cNvPr>
          <p:cNvPicPr>
            <a:picLocks noChangeAspect="1"/>
          </p:cNvPicPr>
          <p:nvPr/>
        </p:nvPicPr>
        <p:blipFill>
          <a:blip r:embed="rId2"/>
          <a:stretch>
            <a:fillRect/>
          </a:stretch>
        </p:blipFill>
        <p:spPr>
          <a:xfrm>
            <a:off x="1126746" y="286973"/>
            <a:ext cx="9938505" cy="6570541"/>
          </a:xfrm>
          <a:prstGeom prst="rect">
            <a:avLst/>
          </a:prstGeom>
          <a:ln>
            <a:solidFill>
              <a:schemeClr val="bg2">
                <a:lumMod val="50000"/>
              </a:schemeClr>
            </a:solidFill>
          </a:ln>
        </p:spPr>
      </p:pic>
      <p:cxnSp>
        <p:nvCxnSpPr>
          <p:cNvPr id="4" name="Straight Arrow Connector 3">
            <a:extLst>
              <a:ext uri="{FF2B5EF4-FFF2-40B4-BE49-F238E27FC236}">
                <a16:creationId xmlns:a16="http://schemas.microsoft.com/office/drawing/2014/main" id="{C442256C-997E-4DB6-9228-0490C573FBE7}"/>
              </a:ext>
            </a:extLst>
          </p:cNvPr>
          <p:cNvCxnSpPr>
            <a:cxnSpLocks/>
            <a:stCxn id="6" idx="1"/>
          </p:cNvCxnSpPr>
          <p:nvPr/>
        </p:nvCxnSpPr>
        <p:spPr>
          <a:xfrm flipH="1" flipV="1">
            <a:off x="5172208" y="4276612"/>
            <a:ext cx="1559222" cy="879321"/>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4D4641C-E21E-40C2-B929-291A01EF5B05}"/>
              </a:ext>
            </a:extLst>
          </p:cNvPr>
          <p:cNvSpPr txBox="1"/>
          <p:nvPr/>
        </p:nvSpPr>
        <p:spPr>
          <a:xfrm>
            <a:off x="6731432" y="4669234"/>
            <a:ext cx="2840701" cy="973398"/>
          </a:xfrm>
          <a:prstGeom prst="rect">
            <a:avLst/>
          </a:prstGeom>
          <a:noFill/>
        </p:spPr>
        <p:txBody>
          <a:bodyPr wrap="square" lIns="182854" tIns="146284" rIns="182854" bIns="146284" rtlCol="0">
            <a:spAutoFit/>
          </a:bodyPr>
          <a:lstStyle/>
          <a:p>
            <a:pPr>
              <a:lnSpc>
                <a:spcPct val="90000"/>
              </a:lnSpc>
              <a:spcAft>
                <a:spcPts val="600"/>
              </a:spcAft>
            </a:pPr>
            <a:r>
              <a:rPr lang="en-US" sz="1600">
                <a:solidFill>
                  <a:srgbClr val="FF0000"/>
                </a:solidFill>
              </a:rPr>
              <a:t>Exploratory data analysis with graphs – histogram, boxplot </a:t>
            </a:r>
            <a:r>
              <a:rPr lang="en-US" sz="1600" err="1">
                <a:solidFill>
                  <a:srgbClr val="FF0000"/>
                </a:solidFill>
              </a:rPr>
              <a:t>etc</a:t>
            </a:r>
            <a:endParaRPr lang="en-US" sz="1600">
              <a:solidFill>
                <a:srgbClr val="FF0000"/>
              </a:solidFill>
            </a:endParaRPr>
          </a:p>
        </p:txBody>
      </p:sp>
      <p:cxnSp>
        <p:nvCxnSpPr>
          <p:cNvPr id="9" name="Straight Arrow Connector 8">
            <a:extLst>
              <a:ext uri="{FF2B5EF4-FFF2-40B4-BE49-F238E27FC236}">
                <a16:creationId xmlns:a16="http://schemas.microsoft.com/office/drawing/2014/main" id="{622DB32D-2C28-40AE-95C7-8A6D2F57BA24}"/>
              </a:ext>
            </a:extLst>
          </p:cNvPr>
          <p:cNvCxnSpPr>
            <a:cxnSpLocks/>
            <a:stCxn id="6" idx="1"/>
          </p:cNvCxnSpPr>
          <p:nvPr/>
        </p:nvCxnSpPr>
        <p:spPr>
          <a:xfrm flipH="1">
            <a:off x="5172208" y="5155933"/>
            <a:ext cx="1559222" cy="739692"/>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9962109"/>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85217" y="3045595"/>
            <a:ext cx="9144000" cy="488797"/>
          </a:xfrm>
        </p:spPr>
        <p:txBody>
          <a:bodyPr/>
          <a:lstStyle/>
          <a:p>
            <a:r>
              <a:rPr lang="en-US"/>
              <a:t>Best practices</a:t>
            </a:r>
          </a:p>
        </p:txBody>
      </p:sp>
    </p:spTree>
    <p:extLst>
      <p:ext uri="{BB962C8B-B14F-4D97-AF65-F5344CB8AC3E}">
        <p14:creationId xmlns:p14="http://schemas.microsoft.com/office/powerpoint/2010/main" val="51295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3" rIns="0" bIns="0" rtlCol="0" anchor="t">
            <a:spAutoFit/>
          </a:bodyPr>
          <a:lstStyle/>
          <a:p>
            <a:pPr marL="12698">
              <a:spcBef>
                <a:spcPts val="105"/>
              </a:spcBef>
            </a:pPr>
            <a:r>
              <a:rPr spc="-5"/>
              <a:t>CCI </a:t>
            </a:r>
            <a:r>
              <a:rPr spc="-15"/>
              <a:t>vs</a:t>
            </a:r>
            <a:r>
              <a:rPr spc="-65"/>
              <a:t> </a:t>
            </a:r>
            <a:r>
              <a:rPr spc="-5"/>
              <a:t>Heap</a:t>
            </a:r>
          </a:p>
        </p:txBody>
      </p:sp>
      <p:sp>
        <p:nvSpPr>
          <p:cNvPr id="4" name="Text Placeholder 3">
            <a:extLst>
              <a:ext uri="{FF2B5EF4-FFF2-40B4-BE49-F238E27FC236}">
                <a16:creationId xmlns:a16="http://schemas.microsoft.com/office/drawing/2014/main" id="{7A1B8E62-8009-4A9A-AC68-5EB67FE6B6D0}"/>
              </a:ext>
            </a:extLst>
          </p:cNvPr>
          <p:cNvSpPr>
            <a:spLocks noGrp="1"/>
          </p:cNvSpPr>
          <p:nvPr>
            <p:ph type="body" sz="quarter" idx="10"/>
          </p:nvPr>
        </p:nvSpPr>
        <p:spPr>
          <a:xfrm>
            <a:off x="584201" y="1435781"/>
            <a:ext cx="11018520" cy="3919928"/>
          </a:xfrm>
        </p:spPr>
        <p:txBody>
          <a:bodyPr/>
          <a:lstStyle/>
          <a:p>
            <a:pPr marL="241254" marR="5079" indent="-229191">
              <a:lnSpc>
                <a:spcPct val="90000"/>
              </a:lnSpc>
              <a:spcBef>
                <a:spcPts val="430"/>
              </a:spcBef>
              <a:buFont typeface="Arial"/>
              <a:buChar char="•"/>
              <a:tabLst>
                <a:tab pos="241889" algn="l"/>
              </a:tabLst>
            </a:pPr>
            <a:r>
              <a:rPr lang="en-US" sz="2353" spc="-30" dirty="0">
                <a:latin typeface="+mn-lt"/>
                <a:cs typeface="Calibri" panose="020F0502020204030204" pitchFamily="34" charset="0"/>
              </a:rPr>
              <a:t>Transformations </a:t>
            </a:r>
            <a:r>
              <a:rPr lang="en-US" sz="2353" spc="-10" dirty="0">
                <a:latin typeface="+mn-lt"/>
                <a:cs typeface="Calibri" panose="020F0502020204030204" pitchFamily="34" charset="0"/>
              </a:rPr>
              <a:t>using Heap tables </a:t>
            </a:r>
            <a:r>
              <a:rPr lang="en-US" sz="2353" spc="-15" dirty="0">
                <a:latin typeface="+mn-lt"/>
                <a:cs typeface="Calibri" panose="020F0502020204030204" pitchFamily="34" charset="0"/>
              </a:rPr>
              <a:t>are generally </a:t>
            </a:r>
            <a:r>
              <a:rPr lang="en-US" sz="2353" spc="-25" dirty="0">
                <a:latin typeface="+mn-lt"/>
                <a:cs typeface="Calibri" panose="020F0502020204030204" pitchFamily="34" charset="0"/>
              </a:rPr>
              <a:t>faster </a:t>
            </a:r>
            <a:r>
              <a:rPr lang="en-US" sz="2353" spc="-5" dirty="0">
                <a:latin typeface="+mn-lt"/>
                <a:cs typeface="Calibri" panose="020F0502020204030204" pitchFamily="34" charset="0"/>
              </a:rPr>
              <a:t>than </a:t>
            </a:r>
            <a:r>
              <a:rPr lang="en-US" sz="2353" spc="-10" dirty="0">
                <a:latin typeface="+mn-lt"/>
                <a:cs typeface="Calibri" panose="020F0502020204030204" pitchFamily="34" charset="0"/>
              </a:rPr>
              <a:t>CCI. </a:t>
            </a:r>
            <a:r>
              <a:rPr lang="en-US" sz="2353" spc="-5" dirty="0">
                <a:latin typeface="+mn-lt"/>
                <a:cs typeface="Calibri" panose="020F0502020204030204" pitchFamily="34" charset="0"/>
              </a:rPr>
              <a:t>This  is </a:t>
            </a:r>
            <a:r>
              <a:rPr lang="en-US" sz="2353" spc="-10" dirty="0">
                <a:latin typeface="+mn-lt"/>
                <a:cs typeface="Calibri" panose="020F0502020204030204" pitchFamily="34" charset="0"/>
              </a:rPr>
              <a:t>because </a:t>
            </a:r>
            <a:r>
              <a:rPr lang="en-US" sz="2353" spc="-25" dirty="0">
                <a:latin typeface="+mn-lt"/>
                <a:cs typeface="Calibri" panose="020F0502020204030204" pitchFamily="34" charset="0"/>
              </a:rPr>
              <a:t>rows </a:t>
            </a:r>
            <a:r>
              <a:rPr lang="en-US" sz="2353" spc="-10" dirty="0">
                <a:latin typeface="+mn-lt"/>
                <a:cs typeface="Calibri" panose="020F0502020204030204" pitchFamily="34" charset="0"/>
              </a:rPr>
              <a:t>need </a:t>
            </a:r>
            <a:r>
              <a:rPr lang="en-US" sz="2353" spc="-20" dirty="0">
                <a:latin typeface="+mn-lt"/>
                <a:cs typeface="Calibri" panose="020F0502020204030204" pitchFamily="34" charset="0"/>
              </a:rPr>
              <a:t>to </a:t>
            </a:r>
            <a:r>
              <a:rPr lang="en-US" sz="2353" spc="-5" dirty="0">
                <a:latin typeface="+mn-lt"/>
                <a:cs typeface="Calibri" panose="020F0502020204030204" pitchFamily="34" charset="0"/>
              </a:rPr>
              <a:t>be assembled </a:t>
            </a:r>
            <a:r>
              <a:rPr lang="en-US" sz="2353" spc="-20" dirty="0">
                <a:latin typeface="+mn-lt"/>
                <a:cs typeface="Calibri" panose="020F0502020204030204" pitchFamily="34" charset="0"/>
              </a:rPr>
              <a:t>from </a:t>
            </a:r>
            <a:r>
              <a:rPr lang="en-US" sz="2353" spc="-10" dirty="0">
                <a:latin typeface="+mn-lt"/>
                <a:cs typeface="Calibri" panose="020F0502020204030204" pitchFamily="34" charset="0"/>
              </a:rPr>
              <a:t>column </a:t>
            </a:r>
            <a:r>
              <a:rPr lang="en-US" sz="2353" spc="-25" dirty="0">
                <a:latin typeface="+mn-lt"/>
                <a:cs typeface="Calibri" panose="020F0502020204030204" pitchFamily="34" charset="0"/>
              </a:rPr>
              <a:t>stores </a:t>
            </a:r>
            <a:r>
              <a:rPr lang="en-US" sz="2353" spc="-5" dirty="0">
                <a:latin typeface="+mn-lt"/>
                <a:cs typeface="Calibri" panose="020F0502020204030204" pitchFamily="34" charset="0"/>
              </a:rPr>
              <a:t>on </a:t>
            </a:r>
            <a:r>
              <a:rPr lang="en-US" sz="2353" spc="-15" dirty="0">
                <a:latin typeface="+mn-lt"/>
                <a:cs typeface="Calibri" panose="020F0502020204030204" pitchFamily="34" charset="0"/>
              </a:rPr>
              <a:t>read  </a:t>
            </a:r>
            <a:r>
              <a:rPr lang="en-US" sz="2353" spc="-10" dirty="0">
                <a:latin typeface="+mn-lt"/>
                <a:cs typeface="Calibri" panose="020F0502020204030204" pitchFamily="34" charset="0"/>
              </a:rPr>
              <a:t>tables, </a:t>
            </a:r>
            <a:r>
              <a:rPr lang="en-US" sz="2353" spc="-5" dirty="0">
                <a:latin typeface="+mn-lt"/>
                <a:cs typeface="Calibri" panose="020F0502020204030204" pitchFamily="34" charset="0"/>
              </a:rPr>
              <a:t>and </a:t>
            </a:r>
            <a:r>
              <a:rPr lang="en-US" sz="2353" spc="-10" dirty="0">
                <a:latin typeface="+mn-lt"/>
                <a:cs typeface="Calibri" panose="020F0502020204030204" pitchFamily="34" charset="0"/>
              </a:rPr>
              <a:t>columnar </a:t>
            </a:r>
            <a:r>
              <a:rPr lang="en-US" sz="2353" spc="-15" dirty="0">
                <a:latin typeface="+mn-lt"/>
                <a:cs typeface="Calibri" panose="020F0502020204030204" pitchFamily="34" charset="0"/>
              </a:rPr>
              <a:t>compression </a:t>
            </a:r>
            <a:r>
              <a:rPr lang="en-US" sz="2353" spc="-5" dirty="0">
                <a:latin typeface="+mn-lt"/>
                <a:cs typeface="Calibri" panose="020F0502020204030204" pitchFamily="34" charset="0"/>
              </a:rPr>
              <a:t>is </a:t>
            </a:r>
            <a:r>
              <a:rPr lang="en-US" sz="2353" spc="-10" dirty="0">
                <a:latin typeface="+mn-lt"/>
                <a:cs typeface="Calibri" panose="020F0502020204030204" pitchFamily="34" charset="0"/>
              </a:rPr>
              <a:t>needed </a:t>
            </a:r>
            <a:r>
              <a:rPr lang="en-US" sz="2353" spc="-5" dirty="0">
                <a:latin typeface="+mn-lt"/>
                <a:cs typeface="Calibri" panose="020F0502020204030204" pitchFamily="34" charset="0"/>
              </a:rPr>
              <a:t>on</a:t>
            </a:r>
            <a:r>
              <a:rPr lang="en-US" sz="2353" spc="155" dirty="0">
                <a:latin typeface="+mn-lt"/>
                <a:cs typeface="Calibri" panose="020F0502020204030204" pitchFamily="34" charset="0"/>
              </a:rPr>
              <a:t> </a:t>
            </a:r>
            <a:r>
              <a:rPr lang="en-US" sz="2353" spc="-20" dirty="0">
                <a:latin typeface="+mn-lt"/>
                <a:cs typeface="Calibri" panose="020F0502020204030204" pitchFamily="34" charset="0"/>
              </a:rPr>
              <a:t>targets.</a:t>
            </a:r>
          </a:p>
          <a:p>
            <a:pPr marL="241254" marR="5079" indent="-229191">
              <a:lnSpc>
                <a:spcPct val="90000"/>
              </a:lnSpc>
              <a:spcBef>
                <a:spcPts val="430"/>
              </a:spcBef>
              <a:buFont typeface="Arial"/>
              <a:buChar char="•"/>
              <a:tabLst>
                <a:tab pos="241889" algn="l"/>
              </a:tabLst>
            </a:pPr>
            <a:endParaRPr lang="en-US" sz="2353" dirty="0">
              <a:latin typeface="+mn-lt"/>
              <a:cs typeface="Calibri" panose="020F0502020204030204" pitchFamily="34" charset="0"/>
            </a:endParaRPr>
          </a:p>
          <a:p>
            <a:pPr marL="241254" marR="293949" indent="-229191">
              <a:lnSpc>
                <a:spcPts val="3019"/>
              </a:lnSpc>
              <a:spcBef>
                <a:spcPts val="1055"/>
              </a:spcBef>
              <a:buFont typeface="Arial"/>
              <a:buChar char="•"/>
              <a:tabLst>
                <a:tab pos="241889" algn="l"/>
              </a:tabLst>
            </a:pPr>
            <a:r>
              <a:rPr lang="en-US" sz="2353" spc="-10" dirty="0">
                <a:latin typeface="+mn-lt"/>
                <a:cs typeface="Calibri" panose="020F0502020204030204" pitchFamily="34" charset="0"/>
              </a:rPr>
              <a:t>The </a:t>
            </a:r>
            <a:r>
              <a:rPr lang="en-US" sz="2353" spc="-5" dirty="0">
                <a:latin typeface="+mn-lt"/>
                <a:cs typeface="Calibri" panose="020F0502020204030204" pitchFamily="34" charset="0"/>
              </a:rPr>
              <a:t>wider the </a:t>
            </a:r>
            <a:r>
              <a:rPr lang="en-US" sz="2353" spc="-10" dirty="0">
                <a:latin typeface="+mn-lt"/>
                <a:cs typeface="Calibri" panose="020F0502020204030204" pitchFamily="34" charset="0"/>
              </a:rPr>
              <a:t>table, </a:t>
            </a:r>
            <a:r>
              <a:rPr lang="en-US" sz="2353" spc="-5" dirty="0">
                <a:latin typeface="+mn-lt"/>
                <a:cs typeface="Calibri" panose="020F0502020204030204" pitchFamily="34" charset="0"/>
              </a:rPr>
              <a:t>and the </a:t>
            </a:r>
            <a:r>
              <a:rPr lang="en-US" sz="2353" spc="-15" dirty="0">
                <a:latin typeface="+mn-lt"/>
                <a:cs typeface="Calibri" panose="020F0502020204030204" pitchFamily="34" charset="0"/>
              </a:rPr>
              <a:t>more </a:t>
            </a:r>
            <a:r>
              <a:rPr lang="en-US" sz="2353" spc="-20" dirty="0">
                <a:latin typeface="+mn-lt"/>
                <a:cs typeface="Calibri" panose="020F0502020204030204" pitchFamily="34" charset="0"/>
              </a:rPr>
              <a:t>text </a:t>
            </a:r>
            <a:r>
              <a:rPr lang="en-US" sz="2353" spc="-10" dirty="0">
                <a:latin typeface="+mn-lt"/>
                <a:cs typeface="Calibri" panose="020F0502020204030204" pitchFamily="34" charset="0"/>
              </a:rPr>
              <a:t>fields </a:t>
            </a:r>
            <a:r>
              <a:rPr lang="en-US" sz="2353" spc="-5" dirty="0">
                <a:latin typeface="+mn-lt"/>
                <a:cs typeface="Calibri" panose="020F0502020204030204" pitchFamily="34" charset="0"/>
              </a:rPr>
              <a:t>it </a:t>
            </a:r>
            <a:r>
              <a:rPr lang="en-US" sz="2353" spc="-15" dirty="0">
                <a:latin typeface="+mn-lt"/>
                <a:cs typeface="Calibri" panose="020F0502020204030204" pitchFamily="34" charset="0"/>
              </a:rPr>
              <a:t>contains, </a:t>
            </a:r>
            <a:r>
              <a:rPr lang="en-US" sz="2353" spc="-5" dirty="0">
                <a:latin typeface="+mn-lt"/>
                <a:cs typeface="Calibri" panose="020F0502020204030204" pitchFamily="34" charset="0"/>
              </a:rPr>
              <a:t>the </a:t>
            </a:r>
            <a:r>
              <a:rPr lang="en-US" sz="2353" spc="-25" dirty="0">
                <a:latin typeface="+mn-lt"/>
                <a:cs typeface="Calibri" panose="020F0502020204030204" pitchFamily="34" charset="0"/>
              </a:rPr>
              <a:t>faster  </a:t>
            </a:r>
            <a:r>
              <a:rPr lang="en-US" sz="2353" spc="-5" dirty="0">
                <a:latin typeface="+mn-lt"/>
                <a:cs typeface="Calibri" panose="020F0502020204030204" pitchFamily="34" charset="0"/>
              </a:rPr>
              <a:t>Heap is </a:t>
            </a:r>
            <a:r>
              <a:rPr lang="en-US" sz="2353" spc="-15" dirty="0">
                <a:latin typeface="+mn-lt"/>
                <a:cs typeface="Calibri" panose="020F0502020204030204" pitchFamily="34" charset="0"/>
              </a:rPr>
              <a:t>over</a:t>
            </a:r>
            <a:r>
              <a:rPr lang="en-US" sz="2353" spc="5" dirty="0">
                <a:latin typeface="+mn-lt"/>
                <a:cs typeface="Calibri" panose="020F0502020204030204" pitchFamily="34" charset="0"/>
              </a:rPr>
              <a:t> </a:t>
            </a:r>
            <a:r>
              <a:rPr lang="en-US" sz="2353" spc="-5" dirty="0">
                <a:latin typeface="+mn-lt"/>
                <a:cs typeface="Calibri" panose="020F0502020204030204" pitchFamily="34" charset="0"/>
              </a:rPr>
              <a:t>CCI.</a:t>
            </a:r>
            <a:endParaRPr lang="en-US" sz="2353" dirty="0">
              <a:latin typeface="+mn-lt"/>
              <a:cs typeface="Calibri" panose="020F0502020204030204" pitchFamily="34" charset="0"/>
            </a:endParaRPr>
          </a:p>
          <a:p>
            <a:pPr>
              <a:spcBef>
                <a:spcPts val="15"/>
              </a:spcBef>
              <a:buFont typeface="Arial"/>
              <a:buChar char="•"/>
            </a:pPr>
            <a:endParaRPr lang="en-US" sz="2353" dirty="0">
              <a:latin typeface="+mn-lt"/>
              <a:cs typeface="Calibri" panose="020F0502020204030204" pitchFamily="34" charset="0"/>
            </a:endParaRPr>
          </a:p>
          <a:p>
            <a:pPr marL="241254" marR="999298" indent="-229191">
              <a:lnSpc>
                <a:spcPts val="3029"/>
              </a:lnSpc>
              <a:buFont typeface="Arial"/>
              <a:buChar char="•"/>
              <a:tabLst>
                <a:tab pos="241889" algn="l"/>
              </a:tabLst>
            </a:pPr>
            <a:r>
              <a:rPr lang="en-US" sz="2353" spc="-5" dirty="0">
                <a:latin typeface="+mn-lt"/>
                <a:cs typeface="Calibri" panose="020F0502020204030204" pitchFamily="34" charset="0"/>
              </a:rPr>
              <a:t>Use Heap </a:t>
            </a:r>
            <a:r>
              <a:rPr lang="en-US" sz="2353" spc="-10" dirty="0">
                <a:latin typeface="+mn-lt"/>
                <a:cs typeface="Calibri" panose="020F0502020204030204" pitchFamily="34" charset="0"/>
              </a:rPr>
              <a:t>tables </a:t>
            </a:r>
            <a:r>
              <a:rPr lang="en-US" sz="2353" spc="-15" dirty="0">
                <a:latin typeface="+mn-lt"/>
                <a:cs typeface="Calibri" panose="020F0502020204030204" pitchFamily="34" charset="0"/>
              </a:rPr>
              <a:t>at </a:t>
            </a:r>
            <a:r>
              <a:rPr lang="en-US" sz="2353" spc="-20" dirty="0">
                <a:latin typeface="+mn-lt"/>
                <a:cs typeface="Calibri" panose="020F0502020204030204" pitchFamily="34" charset="0"/>
              </a:rPr>
              <a:t>transformation </a:t>
            </a:r>
            <a:r>
              <a:rPr lang="en-US" sz="2353" spc="-60" dirty="0">
                <a:latin typeface="+mn-lt"/>
                <a:cs typeface="Calibri" panose="020F0502020204030204" pitchFamily="34" charset="0"/>
              </a:rPr>
              <a:t>layer, </a:t>
            </a:r>
            <a:r>
              <a:rPr lang="en-US" sz="2353" spc="-10" dirty="0">
                <a:latin typeface="+mn-lt"/>
                <a:cs typeface="Calibri" panose="020F0502020204030204" pitchFamily="34" charset="0"/>
              </a:rPr>
              <a:t>use CCI tables </a:t>
            </a:r>
            <a:r>
              <a:rPr lang="en-US" sz="2353" spc="-15" dirty="0">
                <a:latin typeface="+mn-lt"/>
                <a:cs typeface="Calibri" panose="020F0502020204030204" pitchFamily="34" charset="0"/>
              </a:rPr>
              <a:t>where  appropriate at presentation</a:t>
            </a:r>
            <a:r>
              <a:rPr lang="en-US" sz="2353" spc="65" dirty="0">
                <a:latin typeface="+mn-lt"/>
                <a:cs typeface="Calibri" panose="020F0502020204030204" pitchFamily="34" charset="0"/>
              </a:rPr>
              <a:t> </a:t>
            </a:r>
            <a:r>
              <a:rPr lang="en-US" sz="2353" spc="-25" dirty="0">
                <a:latin typeface="+mn-lt"/>
                <a:cs typeface="Calibri" panose="020F0502020204030204" pitchFamily="34" charset="0"/>
              </a:rPr>
              <a:t>layer</a:t>
            </a:r>
            <a:endParaRPr lang="en-US" sz="2353" dirty="0">
              <a:latin typeface="+mn-lt"/>
              <a:cs typeface="Calibri" panose="020F0502020204030204" pitchFamily="34" charset="0"/>
            </a:endParaRPr>
          </a:p>
          <a:p>
            <a:pPr marL="0" indent="0">
              <a:buNone/>
            </a:pPr>
            <a:endParaRPr lang="en-US" sz="2353" dirty="0">
              <a:latin typeface="+mn-lt"/>
              <a:cs typeface="Calibri" panose="020F0502020204030204" pitchFamily="34" charset="0"/>
            </a:endParaRPr>
          </a:p>
        </p:txBody>
      </p:sp>
    </p:spTree>
    <p:extLst>
      <p:ext uri="{BB962C8B-B14F-4D97-AF65-F5344CB8AC3E}">
        <p14:creationId xmlns:p14="http://schemas.microsoft.com/office/powerpoint/2010/main" val="1865462607"/>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3" rIns="0" bIns="0" rtlCol="0" anchor="t">
            <a:spAutoFit/>
          </a:bodyPr>
          <a:lstStyle/>
          <a:p>
            <a:pPr marL="12698">
              <a:spcBef>
                <a:spcPts val="105"/>
              </a:spcBef>
            </a:pPr>
            <a:r>
              <a:rPr spc="-5" dirty="0"/>
              <a:t>CCI </a:t>
            </a:r>
            <a:r>
              <a:rPr spc="-15" dirty="0"/>
              <a:t>Best</a:t>
            </a:r>
            <a:r>
              <a:rPr spc="-70" dirty="0"/>
              <a:t> </a:t>
            </a:r>
            <a:r>
              <a:rPr spc="-15" dirty="0"/>
              <a:t>Practice</a:t>
            </a:r>
          </a:p>
        </p:txBody>
      </p:sp>
      <p:sp>
        <p:nvSpPr>
          <p:cNvPr id="4" name="Text Placeholder 3">
            <a:extLst>
              <a:ext uri="{FF2B5EF4-FFF2-40B4-BE49-F238E27FC236}">
                <a16:creationId xmlns:a16="http://schemas.microsoft.com/office/drawing/2014/main" id="{E8ADD5C5-B44B-4F35-BEC1-0389E2EDCC52}"/>
              </a:ext>
            </a:extLst>
          </p:cNvPr>
          <p:cNvSpPr>
            <a:spLocks noGrp="1"/>
          </p:cNvSpPr>
          <p:nvPr>
            <p:ph type="body" sz="quarter" idx="10"/>
          </p:nvPr>
        </p:nvSpPr>
        <p:spPr>
          <a:xfrm>
            <a:off x="584201" y="1435781"/>
            <a:ext cx="11018520" cy="2464099"/>
          </a:xfrm>
        </p:spPr>
        <p:txBody>
          <a:bodyPr/>
          <a:lstStyle/>
          <a:p>
            <a:pPr marL="241254" indent="-229191">
              <a:spcBef>
                <a:spcPts val="774"/>
              </a:spcBef>
              <a:buFont typeface="Arial"/>
              <a:buChar char="•"/>
              <a:tabLst>
                <a:tab pos="241889" algn="l"/>
              </a:tabLst>
            </a:pPr>
            <a:r>
              <a:rPr lang="en-US" spc="-5" dirty="0">
                <a:latin typeface="Calibri"/>
                <a:cs typeface="Calibri"/>
              </a:rPr>
              <a:t>MAX </a:t>
            </a:r>
            <a:r>
              <a:rPr lang="en-US" spc="-20" dirty="0">
                <a:latin typeface="Calibri"/>
                <a:cs typeface="Calibri"/>
              </a:rPr>
              <a:t>data </a:t>
            </a:r>
            <a:r>
              <a:rPr lang="en-US" spc="-5" dirty="0">
                <a:latin typeface="Calibri"/>
                <a:cs typeface="Calibri"/>
              </a:rPr>
              <a:t>types </a:t>
            </a:r>
            <a:r>
              <a:rPr lang="en-US" spc="-10" dirty="0">
                <a:latin typeface="Calibri"/>
                <a:cs typeface="Calibri"/>
              </a:rPr>
              <a:t>not</a:t>
            </a:r>
            <a:r>
              <a:rPr lang="en-US" spc="55" dirty="0">
                <a:latin typeface="Calibri"/>
                <a:cs typeface="Calibri"/>
              </a:rPr>
              <a:t> </a:t>
            </a:r>
            <a:r>
              <a:rPr lang="en-US" spc="-10" dirty="0">
                <a:latin typeface="Calibri"/>
                <a:cs typeface="Calibri"/>
              </a:rPr>
              <a:t>supported</a:t>
            </a:r>
            <a:endParaRPr lang="en-US" dirty="0">
              <a:latin typeface="Calibri"/>
              <a:cs typeface="Calibri"/>
            </a:endParaRPr>
          </a:p>
          <a:p>
            <a:pPr marL="241254" indent="-229191">
              <a:spcBef>
                <a:spcPts val="674"/>
              </a:spcBef>
              <a:buFont typeface="Arial"/>
              <a:buChar char="•"/>
              <a:tabLst>
                <a:tab pos="241889" algn="l"/>
              </a:tabLst>
            </a:pPr>
            <a:r>
              <a:rPr lang="en-US" spc="-40" dirty="0">
                <a:latin typeface="Calibri"/>
                <a:cs typeface="Calibri"/>
              </a:rPr>
              <a:t>At </a:t>
            </a:r>
            <a:r>
              <a:rPr lang="en-US" spc="-10">
                <a:latin typeface="Calibri"/>
                <a:cs typeface="Calibri"/>
              </a:rPr>
              <a:t>least </a:t>
            </a:r>
            <a:r>
              <a:rPr lang="en-US" spc="-5">
                <a:latin typeface="Calibri"/>
                <a:cs typeface="Calibri"/>
              </a:rPr>
              <a:t>60 million </a:t>
            </a:r>
            <a:r>
              <a:rPr lang="en-US" spc="-25" dirty="0">
                <a:latin typeface="Calibri"/>
                <a:cs typeface="Calibri"/>
              </a:rPr>
              <a:t>rows </a:t>
            </a:r>
            <a:r>
              <a:rPr lang="en-US" spc="-5" dirty="0">
                <a:latin typeface="Calibri"/>
                <a:cs typeface="Calibri"/>
              </a:rPr>
              <a:t>* </a:t>
            </a:r>
            <a:r>
              <a:rPr lang="en-US" spc="-10" dirty="0">
                <a:latin typeface="Calibri"/>
                <a:cs typeface="Calibri"/>
              </a:rPr>
              <a:t>number </a:t>
            </a:r>
            <a:r>
              <a:rPr lang="en-US" spc="-5" dirty="0">
                <a:latin typeface="Calibri"/>
                <a:cs typeface="Calibri"/>
              </a:rPr>
              <a:t>of</a:t>
            </a:r>
            <a:r>
              <a:rPr lang="en-US" spc="170" dirty="0">
                <a:latin typeface="Calibri"/>
                <a:cs typeface="Calibri"/>
              </a:rPr>
              <a:t> </a:t>
            </a:r>
            <a:r>
              <a:rPr lang="en-US" spc="-10" dirty="0">
                <a:latin typeface="Calibri"/>
                <a:cs typeface="Calibri"/>
              </a:rPr>
              <a:t>partitions</a:t>
            </a:r>
            <a:endParaRPr lang="en-US" dirty="0">
              <a:latin typeface="Calibri"/>
              <a:cs typeface="Calibri"/>
            </a:endParaRPr>
          </a:p>
          <a:p>
            <a:pPr marL="241254" indent="-229191">
              <a:spcBef>
                <a:spcPts val="660"/>
              </a:spcBef>
              <a:buFont typeface="Arial"/>
              <a:buChar char="•"/>
              <a:tabLst>
                <a:tab pos="241889" algn="l"/>
              </a:tabLst>
            </a:pPr>
            <a:r>
              <a:rPr lang="en-US" spc="-40" dirty="0">
                <a:latin typeface="Calibri"/>
                <a:cs typeface="Calibri"/>
              </a:rPr>
              <a:t>At </a:t>
            </a:r>
            <a:r>
              <a:rPr lang="en-US" spc="-10" dirty="0">
                <a:latin typeface="Calibri"/>
                <a:cs typeface="Calibri"/>
              </a:rPr>
              <a:t>least </a:t>
            </a:r>
            <a:r>
              <a:rPr lang="en-US" spc="-5" dirty="0">
                <a:latin typeface="Calibri"/>
                <a:cs typeface="Calibri"/>
              </a:rPr>
              <a:t>100k </a:t>
            </a:r>
            <a:r>
              <a:rPr lang="en-US" spc="-25" dirty="0">
                <a:latin typeface="Calibri"/>
                <a:cs typeface="Calibri"/>
              </a:rPr>
              <a:t>rows </a:t>
            </a:r>
            <a:r>
              <a:rPr lang="en-US" spc="-10" dirty="0">
                <a:latin typeface="Calibri"/>
                <a:cs typeface="Calibri"/>
              </a:rPr>
              <a:t>per </a:t>
            </a:r>
            <a:r>
              <a:rPr lang="en-US" spc="-15" dirty="0">
                <a:latin typeface="Calibri"/>
                <a:cs typeface="Calibri"/>
              </a:rPr>
              <a:t>batch, </a:t>
            </a:r>
            <a:r>
              <a:rPr lang="en-US" spc="-5" dirty="0">
                <a:latin typeface="Calibri"/>
                <a:cs typeface="Calibri"/>
              </a:rPr>
              <a:t>up </a:t>
            </a:r>
            <a:r>
              <a:rPr lang="en-US" spc="-20" dirty="0">
                <a:latin typeface="Calibri"/>
                <a:cs typeface="Calibri"/>
              </a:rPr>
              <a:t>to</a:t>
            </a:r>
            <a:r>
              <a:rPr lang="en-US" spc="200" dirty="0">
                <a:latin typeface="Calibri"/>
                <a:cs typeface="Calibri"/>
              </a:rPr>
              <a:t> </a:t>
            </a:r>
            <a:r>
              <a:rPr lang="en-US" spc="-10" dirty="0">
                <a:latin typeface="Calibri"/>
                <a:cs typeface="Calibri"/>
              </a:rPr>
              <a:t>1million</a:t>
            </a:r>
            <a:endParaRPr lang="en-US" dirty="0">
              <a:latin typeface="Calibri"/>
              <a:cs typeface="Calibri"/>
            </a:endParaRPr>
          </a:p>
          <a:p>
            <a:pPr marL="241254" indent="-229191">
              <a:spcBef>
                <a:spcPts val="660"/>
              </a:spcBef>
              <a:buFont typeface="Arial"/>
              <a:buChar char="•"/>
              <a:tabLst>
                <a:tab pos="241889" algn="l"/>
              </a:tabLst>
            </a:pPr>
            <a:r>
              <a:rPr lang="en-US" spc="-5" dirty="0">
                <a:latin typeface="Calibri"/>
                <a:cs typeface="Calibri"/>
              </a:rPr>
              <a:t>Load </a:t>
            </a:r>
            <a:r>
              <a:rPr lang="en-US" spc="-10" dirty="0">
                <a:latin typeface="Calibri"/>
                <a:cs typeface="Calibri"/>
              </a:rPr>
              <a:t>using </a:t>
            </a:r>
            <a:r>
              <a:rPr lang="en-US" spc="-15" dirty="0">
                <a:latin typeface="Calibri"/>
                <a:cs typeface="Calibri"/>
              </a:rPr>
              <a:t>at </a:t>
            </a:r>
            <a:r>
              <a:rPr lang="en-US" spc="-10" dirty="0">
                <a:latin typeface="Calibri"/>
                <a:cs typeface="Calibri"/>
              </a:rPr>
              <a:t>least LARGERC </a:t>
            </a:r>
            <a:r>
              <a:rPr lang="en-US" spc="-5" dirty="0">
                <a:latin typeface="Calibri"/>
                <a:cs typeface="Calibri"/>
              </a:rPr>
              <a:t>or</a:t>
            </a:r>
            <a:r>
              <a:rPr lang="en-US" spc="75" dirty="0">
                <a:latin typeface="Calibri"/>
                <a:cs typeface="Calibri"/>
              </a:rPr>
              <a:t> </a:t>
            </a:r>
            <a:r>
              <a:rPr lang="en-US" spc="-55" dirty="0">
                <a:latin typeface="Calibri"/>
                <a:cs typeface="Calibri"/>
              </a:rPr>
              <a:t>STATICRC60</a:t>
            </a:r>
            <a:endParaRPr lang="en-US" dirty="0">
              <a:latin typeface="Calibri"/>
              <a:cs typeface="Calibri"/>
            </a:endParaRPr>
          </a:p>
          <a:p>
            <a:pPr marL="241254" indent="-229191">
              <a:spcBef>
                <a:spcPts val="674"/>
              </a:spcBef>
              <a:buFont typeface="Arial"/>
              <a:buChar char="•"/>
              <a:tabLst>
                <a:tab pos="241889" algn="l"/>
              </a:tabLst>
            </a:pPr>
            <a:r>
              <a:rPr lang="en-US" spc="-10" dirty="0">
                <a:latin typeface="Calibri"/>
                <a:cs typeface="Calibri"/>
              </a:rPr>
              <a:t>Minimal </a:t>
            </a:r>
            <a:r>
              <a:rPr lang="en-US" spc="-50" dirty="0">
                <a:latin typeface="Calibri"/>
                <a:cs typeface="Calibri"/>
              </a:rPr>
              <a:t>UPDATE </a:t>
            </a:r>
            <a:r>
              <a:rPr lang="en-US" spc="-5" dirty="0">
                <a:latin typeface="Calibri"/>
                <a:cs typeface="Calibri"/>
              </a:rPr>
              <a:t>and DELETE (or REBUILD</a:t>
            </a:r>
            <a:r>
              <a:rPr lang="en-US" spc="140" dirty="0">
                <a:latin typeface="Calibri"/>
                <a:cs typeface="Calibri"/>
              </a:rPr>
              <a:t> </a:t>
            </a:r>
            <a:r>
              <a:rPr lang="en-US" spc="-15" dirty="0">
                <a:latin typeface="Calibri"/>
                <a:cs typeface="Calibri"/>
              </a:rPr>
              <a:t>frequently)</a:t>
            </a:r>
            <a:endParaRPr lang="en-US" dirty="0">
              <a:latin typeface="Calibri"/>
              <a:cs typeface="Calibri"/>
            </a:endParaRPr>
          </a:p>
        </p:txBody>
      </p:sp>
    </p:spTree>
    <p:extLst>
      <p:ext uri="{BB962C8B-B14F-4D97-AF65-F5344CB8AC3E}">
        <p14:creationId xmlns:p14="http://schemas.microsoft.com/office/powerpoint/2010/main" val="760503169"/>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3" rIns="0" bIns="0" rtlCol="0" anchor="t">
            <a:spAutoFit/>
          </a:bodyPr>
          <a:lstStyle/>
          <a:p>
            <a:pPr marL="12698">
              <a:spcBef>
                <a:spcPts val="105"/>
              </a:spcBef>
            </a:pPr>
            <a:r>
              <a:rPr spc="-15"/>
              <a:t>Statistics</a:t>
            </a:r>
          </a:p>
        </p:txBody>
      </p:sp>
      <p:sp>
        <p:nvSpPr>
          <p:cNvPr id="4" name="Text Placeholder 3">
            <a:extLst>
              <a:ext uri="{FF2B5EF4-FFF2-40B4-BE49-F238E27FC236}">
                <a16:creationId xmlns:a16="http://schemas.microsoft.com/office/drawing/2014/main" id="{917FC62F-EB98-459F-AD22-4F8704C1D504}"/>
              </a:ext>
            </a:extLst>
          </p:cNvPr>
          <p:cNvSpPr>
            <a:spLocks noGrp="1"/>
          </p:cNvSpPr>
          <p:nvPr>
            <p:ph type="body" sz="quarter" idx="10"/>
          </p:nvPr>
        </p:nvSpPr>
        <p:spPr>
          <a:xfrm>
            <a:off x="584201" y="1435780"/>
            <a:ext cx="11018520" cy="4777836"/>
          </a:xfrm>
        </p:spPr>
        <p:txBody>
          <a:bodyPr/>
          <a:lstStyle/>
          <a:p>
            <a:pPr marL="241254" marR="5079" indent="-229191">
              <a:lnSpc>
                <a:spcPts val="3029"/>
              </a:lnSpc>
              <a:spcBef>
                <a:spcPts val="470"/>
              </a:spcBef>
              <a:buFont typeface="Arial"/>
              <a:buChar char="•"/>
              <a:tabLst>
                <a:tab pos="241889" algn="l"/>
              </a:tabLst>
            </a:pPr>
            <a:r>
              <a:rPr lang="en-US" spc="-5" dirty="0">
                <a:latin typeface="+mn-lt"/>
                <a:cs typeface="Calibri"/>
              </a:rPr>
              <a:t>Do </a:t>
            </a:r>
            <a:r>
              <a:rPr lang="en-US" spc="-10" dirty="0">
                <a:latin typeface="+mn-lt"/>
                <a:cs typeface="Calibri"/>
              </a:rPr>
              <a:t>not </a:t>
            </a:r>
            <a:r>
              <a:rPr lang="en-US" spc="-15" dirty="0">
                <a:latin typeface="+mn-lt"/>
                <a:cs typeface="Calibri"/>
              </a:rPr>
              <a:t>rely </a:t>
            </a:r>
            <a:r>
              <a:rPr lang="en-US" spc="-5" dirty="0">
                <a:latin typeface="+mn-lt"/>
                <a:cs typeface="Calibri"/>
              </a:rPr>
              <a:t>on </a:t>
            </a:r>
            <a:r>
              <a:rPr lang="en-US" spc="-10" dirty="0">
                <a:latin typeface="+mn-lt"/>
                <a:cs typeface="Calibri"/>
              </a:rPr>
              <a:t>auto </a:t>
            </a:r>
            <a:r>
              <a:rPr lang="en-US" spc="-20" dirty="0">
                <a:latin typeface="+mn-lt"/>
                <a:cs typeface="Calibri"/>
              </a:rPr>
              <a:t>statistics </a:t>
            </a:r>
            <a:r>
              <a:rPr lang="en-US" spc="-15" dirty="0">
                <a:latin typeface="+mn-lt"/>
                <a:cs typeface="Calibri"/>
              </a:rPr>
              <a:t>at </a:t>
            </a:r>
            <a:r>
              <a:rPr lang="en-US" spc="-5" dirty="0">
                <a:latin typeface="+mn-lt"/>
                <a:cs typeface="Calibri"/>
              </a:rPr>
              <a:t>this time. </a:t>
            </a:r>
            <a:r>
              <a:rPr lang="en-US" spc="-10" dirty="0">
                <a:latin typeface="+mn-lt"/>
                <a:cs typeface="Calibri"/>
              </a:rPr>
              <a:t>Auto </a:t>
            </a:r>
            <a:r>
              <a:rPr lang="en-US" spc="-20" dirty="0">
                <a:latin typeface="+mn-lt"/>
                <a:cs typeface="Calibri"/>
              </a:rPr>
              <a:t>statistics are </a:t>
            </a:r>
            <a:r>
              <a:rPr lang="en-US" spc="-15" dirty="0">
                <a:latin typeface="+mn-lt"/>
                <a:cs typeface="Calibri"/>
              </a:rPr>
              <a:t>created,  </a:t>
            </a:r>
            <a:r>
              <a:rPr lang="en-US" spc="-10" dirty="0">
                <a:latin typeface="+mn-lt"/>
                <a:cs typeface="Calibri"/>
              </a:rPr>
              <a:t>but </a:t>
            </a:r>
            <a:r>
              <a:rPr lang="en-US" spc="-15" dirty="0">
                <a:latin typeface="+mn-lt"/>
                <a:cs typeface="Calibri"/>
              </a:rPr>
              <a:t>never updated. </a:t>
            </a:r>
            <a:r>
              <a:rPr lang="en-US" spc="-10" dirty="0">
                <a:latin typeface="+mn-lt"/>
                <a:cs typeface="Calibri"/>
              </a:rPr>
              <a:t>This </a:t>
            </a:r>
            <a:r>
              <a:rPr lang="en-US" spc="-5" dirty="0">
                <a:latin typeface="+mn-lt"/>
                <a:cs typeface="Calibri"/>
              </a:rPr>
              <a:t>leads </a:t>
            </a:r>
            <a:r>
              <a:rPr lang="en-US" spc="-20" dirty="0">
                <a:latin typeface="+mn-lt"/>
                <a:cs typeface="Calibri"/>
              </a:rPr>
              <a:t>to </a:t>
            </a:r>
            <a:r>
              <a:rPr lang="en-US" spc="-10" dirty="0">
                <a:latin typeface="+mn-lt"/>
                <a:cs typeface="Calibri"/>
              </a:rPr>
              <a:t>poor </a:t>
            </a:r>
            <a:r>
              <a:rPr lang="en-US" spc="-15" dirty="0">
                <a:latin typeface="+mn-lt"/>
                <a:cs typeface="Calibri"/>
              </a:rPr>
              <a:t>performance </a:t>
            </a:r>
            <a:r>
              <a:rPr lang="en-US" spc="-5" dirty="0">
                <a:latin typeface="+mn-lt"/>
                <a:cs typeface="Calibri"/>
              </a:rPr>
              <a:t>as a </a:t>
            </a:r>
            <a:r>
              <a:rPr lang="en-US" spc="-10" dirty="0">
                <a:latin typeface="+mn-lt"/>
                <a:cs typeface="Calibri"/>
              </a:rPr>
              <a:t>table</a:t>
            </a:r>
            <a:r>
              <a:rPr lang="en-US" spc="270" dirty="0">
                <a:latin typeface="+mn-lt"/>
                <a:cs typeface="Calibri"/>
              </a:rPr>
              <a:t> </a:t>
            </a:r>
            <a:r>
              <a:rPr lang="en-US" spc="-10" dirty="0">
                <a:latin typeface="+mn-lt"/>
                <a:cs typeface="Calibri"/>
              </a:rPr>
              <a:t>changes</a:t>
            </a:r>
            <a:endParaRPr lang="en-US" dirty="0">
              <a:latin typeface="+mn-lt"/>
              <a:cs typeface="Calibri"/>
            </a:endParaRPr>
          </a:p>
          <a:p>
            <a:pPr marL="241254" marR="512981" indent="-229191">
              <a:lnSpc>
                <a:spcPts val="3019"/>
              </a:lnSpc>
              <a:spcBef>
                <a:spcPts val="1005"/>
              </a:spcBef>
              <a:buFont typeface="Arial"/>
              <a:buChar char="•"/>
              <a:tabLst>
                <a:tab pos="241889" algn="l"/>
              </a:tabLst>
            </a:pPr>
            <a:endParaRPr lang="en-US" spc="-5" dirty="0">
              <a:latin typeface="+mn-lt"/>
              <a:cs typeface="Calibri"/>
            </a:endParaRPr>
          </a:p>
          <a:p>
            <a:pPr marL="241254" marR="512981" indent="-229191">
              <a:lnSpc>
                <a:spcPts val="3019"/>
              </a:lnSpc>
              <a:spcBef>
                <a:spcPts val="1005"/>
              </a:spcBef>
              <a:buFont typeface="Arial"/>
              <a:buChar char="•"/>
              <a:tabLst>
                <a:tab pos="241889" algn="l"/>
              </a:tabLst>
            </a:pPr>
            <a:r>
              <a:rPr lang="en-US" spc="-5" dirty="0">
                <a:latin typeface="+mn-lt"/>
                <a:cs typeface="Calibri"/>
              </a:rPr>
              <a:t>Manually </a:t>
            </a:r>
            <a:r>
              <a:rPr lang="en-US" spc="-20" dirty="0">
                <a:latin typeface="+mn-lt"/>
                <a:cs typeface="Calibri"/>
              </a:rPr>
              <a:t>create statistics </a:t>
            </a:r>
            <a:r>
              <a:rPr lang="en-US" spc="-5" dirty="0">
                <a:latin typeface="+mn-lt"/>
                <a:cs typeface="Calibri"/>
              </a:rPr>
              <a:t>on </a:t>
            </a:r>
            <a:r>
              <a:rPr lang="en-US" spc="-10" dirty="0">
                <a:latin typeface="+mn-lt"/>
                <a:cs typeface="Calibri"/>
              </a:rPr>
              <a:t>columns used </a:t>
            </a:r>
            <a:r>
              <a:rPr lang="en-US" spc="-5" dirty="0">
                <a:latin typeface="+mn-lt"/>
                <a:cs typeface="Calibri"/>
              </a:rPr>
              <a:t>in JOIN, </a:t>
            </a:r>
            <a:r>
              <a:rPr lang="en-US" spc="-10" dirty="0">
                <a:latin typeface="+mn-lt"/>
                <a:cs typeface="Calibri"/>
              </a:rPr>
              <a:t>GROUP </a:t>
            </a:r>
            <a:r>
              <a:rPr lang="en-US" spc="-40" dirty="0">
                <a:latin typeface="+mn-lt"/>
                <a:cs typeface="Calibri"/>
              </a:rPr>
              <a:t>BY </a:t>
            </a:r>
            <a:r>
              <a:rPr lang="en-US" spc="-5" dirty="0">
                <a:latin typeface="+mn-lt"/>
                <a:cs typeface="Calibri"/>
              </a:rPr>
              <a:t>and  </a:t>
            </a:r>
            <a:r>
              <a:rPr lang="en-US" spc="-10" dirty="0">
                <a:latin typeface="+mn-lt"/>
                <a:cs typeface="Calibri"/>
              </a:rPr>
              <a:t>ORDER </a:t>
            </a:r>
            <a:r>
              <a:rPr lang="en-US" spc="-40" dirty="0">
                <a:latin typeface="+mn-lt"/>
                <a:cs typeface="Calibri"/>
              </a:rPr>
              <a:t>BY</a:t>
            </a:r>
            <a:r>
              <a:rPr lang="en-US" spc="15" dirty="0">
                <a:latin typeface="+mn-lt"/>
                <a:cs typeface="Calibri"/>
              </a:rPr>
              <a:t> </a:t>
            </a:r>
            <a:r>
              <a:rPr lang="en-US" spc="-5" dirty="0">
                <a:latin typeface="+mn-lt"/>
                <a:cs typeface="Calibri"/>
              </a:rPr>
              <a:t>clauses</a:t>
            </a:r>
            <a:endParaRPr lang="en-US" dirty="0">
              <a:latin typeface="+mn-lt"/>
              <a:cs typeface="Calibri"/>
            </a:endParaRPr>
          </a:p>
          <a:p>
            <a:pPr>
              <a:spcBef>
                <a:spcPts val="5"/>
              </a:spcBef>
              <a:buFont typeface="Arial"/>
              <a:buChar char="•"/>
            </a:pPr>
            <a:endParaRPr lang="en-US" sz="3529" dirty="0">
              <a:latin typeface="+mn-lt"/>
              <a:cs typeface="Calibri"/>
            </a:endParaRPr>
          </a:p>
          <a:p>
            <a:pPr marL="241254" indent="-229191">
              <a:buFont typeface="Arial"/>
              <a:buChar char="•"/>
              <a:tabLst>
                <a:tab pos="241889" algn="l"/>
              </a:tabLst>
            </a:pPr>
            <a:r>
              <a:rPr lang="en-US" spc="-15" dirty="0">
                <a:latin typeface="+mn-lt"/>
                <a:cs typeface="Calibri"/>
              </a:rPr>
              <a:t>Update </a:t>
            </a:r>
            <a:r>
              <a:rPr lang="en-US" spc="-20" dirty="0">
                <a:latin typeface="+mn-lt"/>
                <a:cs typeface="Calibri"/>
              </a:rPr>
              <a:t>statistics </a:t>
            </a:r>
            <a:r>
              <a:rPr lang="en-US" spc="-10" dirty="0">
                <a:latin typeface="+mn-lt"/>
                <a:cs typeface="Calibri"/>
              </a:rPr>
              <a:t>after every </a:t>
            </a:r>
            <a:r>
              <a:rPr lang="en-US" spc="-5" dirty="0">
                <a:latin typeface="+mn-lt"/>
                <a:cs typeface="Calibri"/>
              </a:rPr>
              <a:t>major </a:t>
            </a:r>
            <a:r>
              <a:rPr lang="en-US" spc="-15" dirty="0">
                <a:latin typeface="+mn-lt"/>
                <a:cs typeface="Calibri"/>
              </a:rPr>
              <a:t>update </a:t>
            </a:r>
            <a:r>
              <a:rPr lang="en-US" spc="-20" dirty="0">
                <a:latin typeface="+mn-lt"/>
                <a:cs typeface="Calibri"/>
              </a:rPr>
              <a:t>to </a:t>
            </a:r>
            <a:r>
              <a:rPr lang="en-US" spc="-5" dirty="0">
                <a:latin typeface="+mn-lt"/>
                <a:cs typeface="Calibri"/>
              </a:rPr>
              <a:t>a</a:t>
            </a:r>
            <a:r>
              <a:rPr lang="en-US" spc="124" dirty="0">
                <a:latin typeface="+mn-lt"/>
                <a:cs typeface="Calibri"/>
              </a:rPr>
              <a:t> </a:t>
            </a:r>
            <a:r>
              <a:rPr lang="en-US" spc="-10" dirty="0">
                <a:latin typeface="+mn-lt"/>
                <a:cs typeface="Calibri"/>
              </a:rPr>
              <a:t>table</a:t>
            </a:r>
            <a:endParaRPr lang="en-US" dirty="0">
              <a:latin typeface="+mn-lt"/>
              <a:cs typeface="Calibri"/>
            </a:endParaRPr>
          </a:p>
          <a:p>
            <a:pPr marL="241254" indent="-229191">
              <a:spcBef>
                <a:spcPts val="674"/>
              </a:spcBef>
              <a:buFont typeface="Arial"/>
              <a:buChar char="•"/>
              <a:tabLst>
                <a:tab pos="241889" algn="l"/>
              </a:tabLst>
            </a:pPr>
            <a:endParaRPr lang="en-US" spc="-25" dirty="0">
              <a:latin typeface="+mn-lt"/>
              <a:cs typeface="Calibri"/>
            </a:endParaRPr>
          </a:p>
          <a:p>
            <a:pPr marL="241254" indent="-229191">
              <a:spcBef>
                <a:spcPts val="674"/>
              </a:spcBef>
              <a:buFont typeface="Arial"/>
              <a:buChar char="•"/>
              <a:tabLst>
                <a:tab pos="241889" algn="l"/>
              </a:tabLst>
            </a:pPr>
            <a:r>
              <a:rPr lang="en-US" spc="-25" dirty="0">
                <a:latin typeface="+mn-lt"/>
                <a:cs typeface="Calibri"/>
              </a:rPr>
              <a:t>Failure </a:t>
            </a:r>
            <a:r>
              <a:rPr lang="en-US" spc="-20" dirty="0">
                <a:latin typeface="+mn-lt"/>
                <a:cs typeface="Calibri"/>
              </a:rPr>
              <a:t>to </a:t>
            </a:r>
            <a:r>
              <a:rPr lang="en-US" spc="-15" dirty="0">
                <a:latin typeface="+mn-lt"/>
                <a:cs typeface="Calibri"/>
              </a:rPr>
              <a:t>maintain current </a:t>
            </a:r>
            <a:r>
              <a:rPr lang="en-US" spc="-20" dirty="0">
                <a:latin typeface="+mn-lt"/>
                <a:cs typeface="Calibri"/>
              </a:rPr>
              <a:t>statistics </a:t>
            </a:r>
            <a:r>
              <a:rPr lang="en-US" spc="-5" dirty="0">
                <a:latin typeface="+mn-lt"/>
                <a:cs typeface="Calibri"/>
              </a:rPr>
              <a:t>WILL lead </a:t>
            </a:r>
            <a:r>
              <a:rPr lang="en-US" spc="-15" dirty="0">
                <a:latin typeface="+mn-lt"/>
                <a:cs typeface="Calibri"/>
              </a:rPr>
              <a:t>to </a:t>
            </a:r>
            <a:r>
              <a:rPr lang="en-US" spc="-5" dirty="0">
                <a:latin typeface="+mn-lt"/>
                <a:cs typeface="Calibri"/>
              </a:rPr>
              <a:t>bad</a:t>
            </a:r>
            <a:r>
              <a:rPr lang="en-US" spc="240" dirty="0">
                <a:latin typeface="+mn-lt"/>
                <a:cs typeface="Calibri"/>
              </a:rPr>
              <a:t> </a:t>
            </a:r>
            <a:r>
              <a:rPr lang="en-US" spc="-15" dirty="0">
                <a:latin typeface="+mn-lt"/>
                <a:cs typeface="Calibri"/>
              </a:rPr>
              <a:t>performance</a:t>
            </a:r>
            <a:endParaRPr lang="en-US" dirty="0">
              <a:latin typeface="+mn-lt"/>
              <a:cs typeface="Calibri"/>
            </a:endParaRPr>
          </a:p>
          <a:p>
            <a:pPr marL="0" indent="0">
              <a:buNone/>
            </a:pPr>
            <a:endParaRPr lang="en-US" dirty="0">
              <a:latin typeface="+mn-lt"/>
            </a:endParaRPr>
          </a:p>
        </p:txBody>
      </p:sp>
      <p:sp>
        <p:nvSpPr>
          <p:cNvPr id="3" name="TextBox 2">
            <a:extLst>
              <a:ext uri="{FF2B5EF4-FFF2-40B4-BE49-F238E27FC236}">
                <a16:creationId xmlns:a16="http://schemas.microsoft.com/office/drawing/2014/main" id="{17FE8F7C-04F3-4419-966B-6D70A37FC9BD}"/>
              </a:ext>
            </a:extLst>
          </p:cNvPr>
          <p:cNvSpPr txBox="1"/>
          <p:nvPr/>
        </p:nvSpPr>
        <p:spPr>
          <a:xfrm>
            <a:off x="6618514" y="280685"/>
            <a:ext cx="4759196" cy="905248"/>
          </a:xfrm>
          <a:prstGeom prst="rect">
            <a:avLst/>
          </a:prstGeom>
          <a:solidFill>
            <a:srgbClr val="ED7D31"/>
          </a:solid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1961" dirty="0">
                <a:gradFill>
                  <a:gsLst>
                    <a:gs pos="2917">
                      <a:schemeClr val="tx1"/>
                    </a:gs>
                    <a:gs pos="30000">
                      <a:schemeClr val="tx1"/>
                    </a:gs>
                  </a:gsLst>
                  <a:lin ang="5400000" scaled="0"/>
                </a:gradFill>
              </a:rPr>
              <a:t>Current best practice for stats: </a:t>
            </a:r>
            <a:br>
              <a:rPr lang="en-US" sz="1961" dirty="0">
                <a:gradFill>
                  <a:gsLst>
                    <a:gs pos="2917">
                      <a:schemeClr val="tx1"/>
                    </a:gs>
                    <a:gs pos="30000">
                      <a:schemeClr val="tx1"/>
                    </a:gs>
                  </a:gsLst>
                  <a:lin ang="5400000" scaled="0"/>
                </a:gradFill>
              </a:rPr>
            </a:br>
            <a:r>
              <a:rPr lang="en-US" sz="1961" dirty="0">
                <a:gradFill>
                  <a:gsLst>
                    <a:gs pos="2917">
                      <a:schemeClr val="tx1"/>
                    </a:gs>
                    <a:gs pos="30000">
                      <a:schemeClr val="tx1"/>
                    </a:gs>
                  </a:gsLst>
                  <a:lin ang="5400000" scaled="0"/>
                </a:gradFill>
              </a:rPr>
              <a:t>Use auto stats creation for single column-stats, but manually update statistics</a:t>
            </a:r>
            <a:endParaRPr lang="en-US" sz="1765" dirty="0"/>
          </a:p>
        </p:txBody>
      </p:sp>
    </p:spTree>
    <p:extLst>
      <p:ext uri="{BB962C8B-B14F-4D97-AF65-F5344CB8AC3E}">
        <p14:creationId xmlns:p14="http://schemas.microsoft.com/office/powerpoint/2010/main" val="3707555023"/>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3" rIns="0" bIns="0" rtlCol="0" anchor="t">
            <a:spAutoFit/>
          </a:bodyPr>
          <a:lstStyle/>
          <a:p>
            <a:pPr marL="12698">
              <a:spcBef>
                <a:spcPts val="105"/>
              </a:spcBef>
            </a:pPr>
            <a:r>
              <a:rPr spc="-85"/>
              <a:t>CTAS </a:t>
            </a:r>
            <a:r>
              <a:rPr spc="-15"/>
              <a:t>vs </a:t>
            </a:r>
            <a:r>
              <a:t>Insert / </a:t>
            </a:r>
            <a:r>
              <a:rPr spc="-15"/>
              <a:t>Update </a:t>
            </a:r>
            <a:r>
              <a:t>/ </a:t>
            </a:r>
            <a:r>
              <a:rPr spc="-10"/>
              <a:t>Delete </a:t>
            </a:r>
            <a:r>
              <a:t>/</a:t>
            </a:r>
            <a:r>
              <a:rPr spc="124"/>
              <a:t> </a:t>
            </a:r>
            <a:r>
              <a:rPr spc="-20"/>
              <a:t>Merge</a:t>
            </a:r>
          </a:p>
        </p:txBody>
      </p:sp>
      <p:sp>
        <p:nvSpPr>
          <p:cNvPr id="4" name="Text Placeholder 3">
            <a:extLst>
              <a:ext uri="{FF2B5EF4-FFF2-40B4-BE49-F238E27FC236}">
                <a16:creationId xmlns:a16="http://schemas.microsoft.com/office/drawing/2014/main" id="{717BBF4A-FDE9-4B01-995B-F422040FB296}"/>
              </a:ext>
            </a:extLst>
          </p:cNvPr>
          <p:cNvSpPr>
            <a:spLocks noGrp="1"/>
          </p:cNvSpPr>
          <p:nvPr>
            <p:ph type="body" sz="quarter" idx="10"/>
          </p:nvPr>
        </p:nvSpPr>
        <p:spPr>
          <a:xfrm>
            <a:off x="584201" y="1435781"/>
            <a:ext cx="11018520" cy="2302169"/>
          </a:xfrm>
        </p:spPr>
        <p:txBody>
          <a:bodyPr/>
          <a:lstStyle/>
          <a:p>
            <a:pPr marL="241254" indent="-229191">
              <a:spcBef>
                <a:spcPts val="95"/>
              </a:spcBef>
              <a:buFont typeface="Arial"/>
              <a:buChar char="•"/>
              <a:tabLst>
                <a:tab pos="241889" algn="l"/>
              </a:tabLst>
            </a:pPr>
            <a:r>
              <a:rPr lang="en-US" spc="-30" dirty="0">
                <a:latin typeface="+mn-lt"/>
                <a:cs typeface="Calibri" panose="020F0502020204030204" pitchFamily="34" charset="0"/>
              </a:rPr>
              <a:t>Prefer </a:t>
            </a:r>
            <a:r>
              <a:rPr lang="en-US" spc="-55" dirty="0">
                <a:latin typeface="+mn-lt"/>
                <a:cs typeface="Calibri" panose="020F0502020204030204" pitchFamily="34" charset="0"/>
              </a:rPr>
              <a:t>CTAS </a:t>
            </a:r>
            <a:r>
              <a:rPr lang="en-US" spc="-5" dirty="0">
                <a:latin typeface="+mn-lt"/>
                <a:cs typeface="Calibri" panose="020F0502020204030204" pitchFamily="34" charset="0"/>
              </a:rPr>
              <a:t>when </a:t>
            </a:r>
            <a:r>
              <a:rPr lang="en-US" spc="-20" dirty="0">
                <a:latin typeface="+mn-lt"/>
                <a:cs typeface="Calibri" panose="020F0502020204030204" pitchFamily="34" charset="0"/>
              </a:rPr>
              <a:t>you </a:t>
            </a:r>
            <a:r>
              <a:rPr lang="en-US" spc="-15" dirty="0">
                <a:latin typeface="+mn-lt"/>
                <a:cs typeface="Calibri" panose="020F0502020204030204" pitchFamily="34" charset="0"/>
              </a:rPr>
              <a:t>update </a:t>
            </a:r>
            <a:r>
              <a:rPr lang="en-US" spc="-5" dirty="0">
                <a:latin typeface="+mn-lt"/>
                <a:cs typeface="Calibri" panose="020F0502020204030204" pitchFamily="34" charset="0"/>
              </a:rPr>
              <a:t>or </a:t>
            </a:r>
            <a:r>
              <a:rPr lang="en-US" spc="-15" dirty="0">
                <a:latin typeface="+mn-lt"/>
                <a:cs typeface="Calibri" panose="020F0502020204030204" pitchFamily="34" charset="0"/>
              </a:rPr>
              <a:t>delete more </a:t>
            </a:r>
            <a:r>
              <a:rPr lang="en-US" spc="-5" dirty="0">
                <a:latin typeface="+mn-lt"/>
                <a:cs typeface="Calibri" panose="020F0502020204030204" pitchFamily="34" charset="0"/>
              </a:rPr>
              <a:t>than 10% of</a:t>
            </a:r>
            <a:r>
              <a:rPr lang="en-US" spc="250" dirty="0">
                <a:latin typeface="+mn-lt"/>
                <a:cs typeface="Calibri" panose="020F0502020204030204" pitchFamily="34" charset="0"/>
              </a:rPr>
              <a:t> </a:t>
            </a:r>
            <a:r>
              <a:rPr lang="en-US" spc="-25" dirty="0">
                <a:latin typeface="+mn-lt"/>
                <a:cs typeface="Calibri" panose="020F0502020204030204" pitchFamily="34" charset="0"/>
              </a:rPr>
              <a:t>rows</a:t>
            </a:r>
            <a:endParaRPr lang="en-US" dirty="0">
              <a:latin typeface="+mn-lt"/>
              <a:cs typeface="Calibri" panose="020F0502020204030204" pitchFamily="34" charset="0"/>
            </a:endParaRPr>
          </a:p>
          <a:p>
            <a:pPr>
              <a:spcBef>
                <a:spcPts val="10"/>
              </a:spcBef>
              <a:buFont typeface="Arial"/>
              <a:buChar char="•"/>
            </a:pPr>
            <a:endParaRPr lang="en-US" sz="3921" dirty="0">
              <a:latin typeface="+mn-lt"/>
              <a:cs typeface="Calibri" panose="020F0502020204030204" pitchFamily="34" charset="0"/>
            </a:endParaRPr>
          </a:p>
          <a:p>
            <a:pPr marL="241254" marR="93962" indent="-229191">
              <a:lnSpc>
                <a:spcPts val="3019"/>
              </a:lnSpc>
              <a:spcBef>
                <a:spcPts val="5"/>
              </a:spcBef>
              <a:buFont typeface="Arial"/>
              <a:buChar char="•"/>
              <a:tabLst>
                <a:tab pos="241889" algn="l"/>
              </a:tabLst>
            </a:pPr>
            <a:r>
              <a:rPr lang="en-US" spc="-30" dirty="0">
                <a:latin typeface="+mn-lt"/>
                <a:cs typeface="Calibri" panose="020F0502020204030204" pitchFamily="34" charset="0"/>
              </a:rPr>
              <a:t>Prefer </a:t>
            </a:r>
            <a:r>
              <a:rPr lang="en-US" spc="-55" dirty="0">
                <a:latin typeface="+mn-lt"/>
                <a:cs typeface="Calibri" panose="020F0502020204030204" pitchFamily="34" charset="0"/>
              </a:rPr>
              <a:t>CTAS </a:t>
            </a:r>
            <a:r>
              <a:rPr lang="en-US" spc="-5" dirty="0">
                <a:latin typeface="+mn-lt"/>
                <a:cs typeface="Calibri" panose="020F0502020204030204" pitchFamily="34" charset="0"/>
              </a:rPr>
              <a:t>when </a:t>
            </a:r>
            <a:r>
              <a:rPr lang="en-US" spc="-20" dirty="0">
                <a:latin typeface="+mn-lt"/>
                <a:cs typeface="Calibri" panose="020F0502020204030204" pitchFamily="34" charset="0"/>
              </a:rPr>
              <a:t>you are </a:t>
            </a:r>
            <a:r>
              <a:rPr lang="en-US" spc="-15" dirty="0">
                <a:latin typeface="+mn-lt"/>
                <a:cs typeface="Calibri" panose="020F0502020204030204" pitchFamily="34" charset="0"/>
              </a:rPr>
              <a:t>updating </a:t>
            </a:r>
            <a:r>
              <a:rPr lang="en-US" spc="-5" dirty="0">
                <a:latin typeface="+mn-lt"/>
                <a:cs typeface="Calibri" panose="020F0502020204030204" pitchFamily="34" charset="0"/>
              </a:rPr>
              <a:t>or </a:t>
            </a:r>
            <a:r>
              <a:rPr lang="en-US" spc="-10" dirty="0">
                <a:latin typeface="+mn-lt"/>
                <a:cs typeface="Calibri" panose="020F0502020204030204" pitchFamily="34" charset="0"/>
              </a:rPr>
              <a:t>deleting </a:t>
            </a:r>
            <a:r>
              <a:rPr lang="en-US" spc="-5" dirty="0">
                <a:latin typeface="+mn-lt"/>
                <a:cs typeface="Calibri" panose="020F0502020204030204" pitchFamily="34" charset="0"/>
              </a:rPr>
              <a:t>a </a:t>
            </a:r>
            <a:r>
              <a:rPr lang="en-US" spc="-15" dirty="0">
                <a:latin typeface="+mn-lt"/>
                <a:cs typeface="Calibri" panose="020F0502020204030204" pitchFamily="34" charset="0"/>
              </a:rPr>
              <a:t>clustered  </a:t>
            </a:r>
            <a:r>
              <a:rPr lang="en-US" spc="-20" dirty="0" err="1">
                <a:latin typeface="+mn-lt"/>
                <a:cs typeface="Calibri" panose="020F0502020204030204" pitchFamily="34" charset="0"/>
              </a:rPr>
              <a:t>Columnstore</a:t>
            </a:r>
            <a:r>
              <a:rPr lang="en-US" spc="-20" dirty="0">
                <a:latin typeface="+mn-lt"/>
                <a:cs typeface="Calibri" panose="020F0502020204030204" pitchFamily="34" charset="0"/>
              </a:rPr>
              <a:t> </a:t>
            </a:r>
            <a:r>
              <a:rPr lang="en-US" spc="-15" dirty="0">
                <a:latin typeface="+mn-lt"/>
                <a:cs typeface="Calibri" panose="020F0502020204030204" pitchFamily="34" charset="0"/>
              </a:rPr>
              <a:t>index, </a:t>
            </a:r>
            <a:r>
              <a:rPr lang="en-US" spc="-5" dirty="0">
                <a:latin typeface="+mn-lt"/>
                <a:cs typeface="Calibri" panose="020F0502020204030204" pitchFamily="34" charset="0"/>
              </a:rPr>
              <a:t>and do not </a:t>
            </a:r>
            <a:r>
              <a:rPr lang="en-US" spc="-25" dirty="0">
                <a:latin typeface="+mn-lt"/>
                <a:cs typeface="Calibri" panose="020F0502020204030204" pitchFamily="34" charset="0"/>
              </a:rPr>
              <a:t>have </a:t>
            </a:r>
            <a:r>
              <a:rPr lang="en-US" spc="-5" dirty="0">
                <a:latin typeface="+mn-lt"/>
                <a:cs typeface="Calibri" panose="020F0502020204030204" pitchFamily="34" charset="0"/>
              </a:rPr>
              <a:t>time </a:t>
            </a:r>
            <a:r>
              <a:rPr lang="en-US" spc="-25" dirty="0">
                <a:latin typeface="+mn-lt"/>
                <a:cs typeface="Calibri" panose="020F0502020204030204" pitchFamily="34" charset="0"/>
              </a:rPr>
              <a:t>for </a:t>
            </a:r>
            <a:r>
              <a:rPr lang="en-US" spc="-5" dirty="0">
                <a:latin typeface="+mn-lt"/>
                <a:cs typeface="Calibri" panose="020F0502020204030204" pitchFamily="34" charset="0"/>
              </a:rPr>
              <a:t>an </a:t>
            </a:r>
            <a:r>
              <a:rPr lang="en-US" spc="-10" dirty="0">
                <a:latin typeface="+mn-lt"/>
                <a:cs typeface="Calibri" panose="020F0502020204030204" pitchFamily="34" charset="0"/>
              </a:rPr>
              <a:t>offline</a:t>
            </a:r>
            <a:r>
              <a:rPr lang="en-US" spc="215" dirty="0">
                <a:latin typeface="+mn-lt"/>
                <a:cs typeface="Calibri" panose="020F0502020204030204" pitchFamily="34" charset="0"/>
              </a:rPr>
              <a:t> </a:t>
            </a:r>
            <a:r>
              <a:rPr lang="en-US" spc="-15" dirty="0">
                <a:latin typeface="+mn-lt"/>
                <a:cs typeface="Calibri" panose="020F0502020204030204" pitchFamily="34" charset="0"/>
              </a:rPr>
              <a:t>rebuild</a:t>
            </a:r>
            <a:endParaRPr lang="en-US" dirty="0">
              <a:latin typeface="+mn-lt"/>
              <a:cs typeface="Calibri" panose="020F0502020204030204" pitchFamily="34" charset="0"/>
            </a:endParaRPr>
          </a:p>
          <a:p>
            <a:pPr marL="0" indent="0">
              <a:buNone/>
            </a:pPr>
            <a:endParaRPr lang="en-US" dirty="0">
              <a:latin typeface="+mn-lt"/>
              <a:cs typeface="Calibri" panose="020F0502020204030204" pitchFamily="34" charset="0"/>
            </a:endParaRPr>
          </a:p>
        </p:txBody>
      </p:sp>
    </p:spTree>
    <p:extLst>
      <p:ext uri="{BB962C8B-B14F-4D97-AF65-F5344CB8AC3E}">
        <p14:creationId xmlns:p14="http://schemas.microsoft.com/office/powerpoint/2010/main" val="3867072965"/>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3" rIns="0" bIns="0" rtlCol="0" anchor="t">
            <a:spAutoFit/>
          </a:bodyPr>
          <a:lstStyle/>
          <a:p>
            <a:pPr marL="12698">
              <a:spcBef>
                <a:spcPts val="105"/>
              </a:spcBef>
            </a:pPr>
            <a:r>
              <a:rPr spc="-65"/>
              <a:t>UPDATE </a:t>
            </a:r>
            <a:r>
              <a:rPr spc="-10"/>
              <a:t>FROM </a:t>
            </a:r>
            <a:r>
              <a:t>and DELETE</a:t>
            </a:r>
            <a:r>
              <a:rPr spc="20"/>
              <a:t> </a:t>
            </a:r>
            <a:r>
              <a:rPr spc="-15"/>
              <a:t>FROM</a:t>
            </a:r>
          </a:p>
        </p:txBody>
      </p:sp>
      <p:sp>
        <p:nvSpPr>
          <p:cNvPr id="4" name="Text Placeholder 3">
            <a:extLst>
              <a:ext uri="{FF2B5EF4-FFF2-40B4-BE49-F238E27FC236}">
                <a16:creationId xmlns:a16="http://schemas.microsoft.com/office/drawing/2014/main" id="{F984D79D-227E-4506-98B3-83CC19C8A3DA}"/>
              </a:ext>
            </a:extLst>
          </p:cNvPr>
          <p:cNvSpPr>
            <a:spLocks noGrp="1"/>
          </p:cNvSpPr>
          <p:nvPr>
            <p:ph type="body" sz="quarter" idx="10"/>
          </p:nvPr>
        </p:nvSpPr>
        <p:spPr>
          <a:xfrm>
            <a:off x="584201" y="1435781"/>
            <a:ext cx="11018520" cy="3807837"/>
          </a:xfrm>
        </p:spPr>
        <p:txBody>
          <a:bodyPr/>
          <a:lstStyle/>
          <a:p>
            <a:pPr marL="241254" marR="718682" indent="-229191">
              <a:lnSpc>
                <a:spcPts val="3029"/>
              </a:lnSpc>
              <a:spcBef>
                <a:spcPts val="470"/>
              </a:spcBef>
              <a:buFont typeface="Arial"/>
              <a:buChar char="•"/>
              <a:tabLst>
                <a:tab pos="241889" algn="l"/>
              </a:tabLst>
            </a:pPr>
            <a:r>
              <a:rPr lang="en-US" spc="-20">
                <a:latin typeface="Calibri"/>
                <a:cs typeface="Calibri"/>
              </a:rPr>
              <a:t>Azure </a:t>
            </a:r>
            <a:r>
              <a:rPr lang="en-US" spc="-15">
                <a:latin typeface="Calibri"/>
                <a:cs typeface="Calibri"/>
              </a:rPr>
              <a:t>Synapse </a:t>
            </a:r>
            <a:r>
              <a:rPr lang="en-US" spc="-5">
                <a:latin typeface="Calibri"/>
                <a:cs typeface="Calibri"/>
              </a:rPr>
              <a:t>Analytics </a:t>
            </a:r>
            <a:r>
              <a:rPr lang="en-US" spc="-10">
                <a:latin typeface="Calibri"/>
                <a:cs typeface="Calibri"/>
              </a:rPr>
              <a:t>does not currently support </a:t>
            </a:r>
            <a:r>
              <a:rPr lang="en-US" spc="-5">
                <a:latin typeface="Calibri"/>
                <a:cs typeface="Calibri"/>
              </a:rPr>
              <a:t>(*) joins in  </a:t>
            </a:r>
            <a:r>
              <a:rPr lang="en-US" spc="-50">
                <a:latin typeface="Calibri"/>
                <a:cs typeface="Calibri"/>
              </a:rPr>
              <a:t>UPDATE </a:t>
            </a:r>
            <a:r>
              <a:rPr lang="en-US" spc="-10">
                <a:latin typeface="Calibri"/>
                <a:cs typeface="Calibri"/>
              </a:rPr>
              <a:t>FROM </a:t>
            </a:r>
            <a:r>
              <a:rPr lang="en-US" spc="-5">
                <a:latin typeface="Calibri"/>
                <a:cs typeface="Calibri"/>
              </a:rPr>
              <a:t>and DELETE </a:t>
            </a:r>
            <a:r>
              <a:rPr lang="en-US" spc="-15">
                <a:latin typeface="Calibri"/>
                <a:cs typeface="Calibri"/>
              </a:rPr>
              <a:t>FROM</a:t>
            </a:r>
            <a:r>
              <a:rPr lang="en-US" spc="110">
                <a:latin typeface="Calibri"/>
                <a:cs typeface="Calibri"/>
              </a:rPr>
              <a:t> </a:t>
            </a:r>
            <a:r>
              <a:rPr lang="en-US" spc="-10">
                <a:latin typeface="Calibri"/>
                <a:cs typeface="Calibri"/>
              </a:rPr>
              <a:t>queries.</a:t>
            </a:r>
            <a:endParaRPr lang="en-US">
              <a:latin typeface="Calibri"/>
              <a:cs typeface="Calibri"/>
            </a:endParaRPr>
          </a:p>
          <a:p>
            <a:pPr>
              <a:spcBef>
                <a:spcPts val="15"/>
              </a:spcBef>
              <a:buFont typeface="Arial"/>
              <a:buChar char="•"/>
            </a:pPr>
            <a:endParaRPr lang="en-US" sz="3921">
              <a:latin typeface="Calibri"/>
              <a:cs typeface="Calibri"/>
            </a:endParaRPr>
          </a:p>
          <a:p>
            <a:pPr marL="241254" marR="5079" indent="-229191">
              <a:lnSpc>
                <a:spcPts val="3029"/>
              </a:lnSpc>
              <a:buFont typeface="Arial"/>
              <a:buChar char="•"/>
              <a:tabLst>
                <a:tab pos="241889" algn="l"/>
              </a:tabLst>
            </a:pPr>
            <a:r>
              <a:rPr lang="en-US" spc="-10">
                <a:latin typeface="Calibri"/>
                <a:cs typeface="Calibri"/>
              </a:rPr>
              <a:t>Implement </a:t>
            </a:r>
            <a:r>
              <a:rPr lang="en-US" spc="-5">
                <a:latin typeface="Calibri"/>
                <a:cs typeface="Calibri"/>
              </a:rPr>
              <a:t>the join as a </a:t>
            </a:r>
            <a:r>
              <a:rPr lang="en-US" spc="-15">
                <a:latin typeface="Calibri"/>
                <a:cs typeface="Calibri"/>
              </a:rPr>
              <a:t>temporary </a:t>
            </a:r>
            <a:r>
              <a:rPr lang="en-US" spc="-5">
                <a:latin typeface="Calibri"/>
                <a:cs typeface="Calibri"/>
              </a:rPr>
              <a:t>/ </a:t>
            </a:r>
            <a:r>
              <a:rPr lang="en-US" spc="-15">
                <a:latin typeface="Calibri"/>
                <a:cs typeface="Calibri"/>
              </a:rPr>
              <a:t>transient </a:t>
            </a:r>
            <a:r>
              <a:rPr lang="en-US" spc="-10">
                <a:latin typeface="Calibri"/>
                <a:cs typeface="Calibri"/>
              </a:rPr>
              <a:t>table, </a:t>
            </a:r>
            <a:r>
              <a:rPr lang="en-US" spc="-5">
                <a:latin typeface="Calibri"/>
                <a:cs typeface="Calibri"/>
              </a:rPr>
              <a:t>then </a:t>
            </a:r>
            <a:r>
              <a:rPr lang="en-US" spc="-50">
                <a:latin typeface="Calibri"/>
                <a:cs typeface="Calibri"/>
              </a:rPr>
              <a:t>UPDATE </a:t>
            </a:r>
            <a:r>
              <a:rPr lang="en-US" spc="-5">
                <a:latin typeface="Calibri"/>
                <a:cs typeface="Calibri"/>
              </a:rPr>
              <a:t>/  DELETE </a:t>
            </a:r>
            <a:r>
              <a:rPr lang="en-US" spc="-20">
                <a:latin typeface="Calibri"/>
                <a:cs typeface="Calibri"/>
              </a:rPr>
              <a:t>from </a:t>
            </a:r>
            <a:r>
              <a:rPr lang="en-US" spc="-10">
                <a:latin typeface="Calibri"/>
                <a:cs typeface="Calibri"/>
              </a:rPr>
              <a:t>that</a:t>
            </a:r>
            <a:r>
              <a:rPr lang="en-US" spc="20">
                <a:latin typeface="Calibri"/>
                <a:cs typeface="Calibri"/>
              </a:rPr>
              <a:t> </a:t>
            </a:r>
            <a:r>
              <a:rPr lang="en-US" spc="-10">
                <a:latin typeface="Calibri"/>
                <a:cs typeface="Calibri"/>
              </a:rPr>
              <a:t>table</a:t>
            </a:r>
            <a:endParaRPr lang="en-US">
              <a:latin typeface="Calibri"/>
              <a:cs typeface="Calibri"/>
            </a:endParaRPr>
          </a:p>
          <a:p>
            <a:endParaRPr lang="en-US" sz="3529">
              <a:latin typeface="Calibri"/>
              <a:cs typeface="Calibri"/>
            </a:endParaRPr>
          </a:p>
          <a:p>
            <a:pPr marL="12698">
              <a:spcBef>
                <a:spcPts val="5"/>
              </a:spcBef>
            </a:pPr>
            <a:r>
              <a:rPr lang="en-US" spc="-5">
                <a:latin typeface="Calibri"/>
                <a:cs typeface="Calibri"/>
              </a:rPr>
              <a:t>(*) Coming</a:t>
            </a:r>
            <a:r>
              <a:rPr lang="en-US" spc="30">
                <a:latin typeface="Calibri"/>
                <a:cs typeface="Calibri"/>
              </a:rPr>
              <a:t> </a:t>
            </a:r>
            <a:r>
              <a:rPr lang="en-US" spc="-10">
                <a:latin typeface="Calibri"/>
                <a:cs typeface="Calibri"/>
              </a:rPr>
              <a:t>soon</a:t>
            </a:r>
            <a:endParaRPr lang="en-US">
              <a:latin typeface="Calibri"/>
              <a:cs typeface="Calibri"/>
            </a:endParaRPr>
          </a:p>
          <a:p>
            <a:pPr marL="0" indent="0">
              <a:buNone/>
            </a:pPr>
            <a:endParaRPr lang="en-US"/>
          </a:p>
        </p:txBody>
      </p:sp>
    </p:spTree>
    <p:extLst>
      <p:ext uri="{BB962C8B-B14F-4D97-AF65-F5344CB8AC3E}">
        <p14:creationId xmlns:p14="http://schemas.microsoft.com/office/powerpoint/2010/main" val="9336930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A9587E9-D217-4C83-B90E-9AA545BABC27}"/>
              </a:ext>
            </a:extLst>
          </p:cNvPr>
          <p:cNvSpPr>
            <a:spLocks noGrp="1"/>
          </p:cNvSpPr>
          <p:nvPr>
            <p:ph type="title"/>
          </p:nvPr>
        </p:nvSpPr>
        <p:spPr/>
        <p:txBody>
          <a:bodyPr/>
          <a:lstStyle/>
          <a:p>
            <a:r>
              <a:rPr lang="en-US"/>
              <a:t>Ingest - Orchestration with Pipelines</a:t>
            </a:r>
          </a:p>
        </p:txBody>
      </p:sp>
    </p:spTree>
    <p:extLst>
      <p:ext uri="{BB962C8B-B14F-4D97-AF65-F5344CB8AC3E}">
        <p14:creationId xmlns:p14="http://schemas.microsoft.com/office/powerpoint/2010/main" val="1618946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3" rIns="0" bIns="0" rtlCol="0" anchor="t">
            <a:spAutoFit/>
          </a:bodyPr>
          <a:lstStyle/>
          <a:p>
            <a:pPr marL="12698">
              <a:spcBef>
                <a:spcPts val="105"/>
              </a:spcBef>
            </a:pPr>
            <a:r>
              <a:rPr>
                <a:uFill>
                  <a:solidFill>
                    <a:srgbClr val="000000"/>
                  </a:solidFill>
                </a:uFill>
              </a:rPr>
              <a:t>Simple</a:t>
            </a:r>
            <a:r>
              <a:t> is </a:t>
            </a:r>
            <a:r>
              <a:rPr spc="-25"/>
              <a:t>better </a:t>
            </a:r>
            <a:r>
              <a:t>than</a:t>
            </a:r>
            <a:r>
              <a:rPr spc="-25"/>
              <a:t> </a:t>
            </a:r>
            <a:r>
              <a:rPr spc="-20"/>
              <a:t>clever</a:t>
            </a:r>
          </a:p>
        </p:txBody>
      </p:sp>
      <p:sp>
        <p:nvSpPr>
          <p:cNvPr id="4" name="Text Placeholder 3">
            <a:extLst>
              <a:ext uri="{FF2B5EF4-FFF2-40B4-BE49-F238E27FC236}">
                <a16:creationId xmlns:a16="http://schemas.microsoft.com/office/drawing/2014/main" id="{B2B49E0E-0871-451B-B0ED-C9CFE4A59A24}"/>
              </a:ext>
            </a:extLst>
          </p:cNvPr>
          <p:cNvSpPr>
            <a:spLocks noGrp="1"/>
          </p:cNvSpPr>
          <p:nvPr>
            <p:ph type="body" sz="quarter" idx="10"/>
          </p:nvPr>
        </p:nvSpPr>
        <p:spPr>
          <a:xfrm>
            <a:off x="584201" y="1435780"/>
            <a:ext cx="11018520" cy="3224088"/>
          </a:xfrm>
        </p:spPr>
        <p:txBody>
          <a:bodyPr/>
          <a:lstStyle/>
          <a:p>
            <a:pPr marL="241254" marR="99676">
              <a:lnSpc>
                <a:spcPts val="3019"/>
              </a:lnSpc>
              <a:spcBef>
                <a:spcPts val="480"/>
              </a:spcBef>
              <a:buFont typeface="Arial"/>
              <a:buChar char="•"/>
              <a:tabLst>
                <a:tab pos="241254" algn="l"/>
              </a:tabLst>
            </a:pPr>
            <a:r>
              <a:rPr lang="en-US" spc="-30" dirty="0">
                <a:latin typeface="Calibri"/>
                <a:cs typeface="Calibri"/>
              </a:rPr>
              <a:t>Persist </a:t>
            </a:r>
            <a:r>
              <a:rPr lang="en-US" spc="-20" dirty="0">
                <a:latin typeface="Calibri"/>
                <a:cs typeface="Calibri"/>
              </a:rPr>
              <a:t>standard </a:t>
            </a:r>
            <a:r>
              <a:rPr lang="en-US" spc="-10" dirty="0">
                <a:latin typeface="Calibri"/>
                <a:cs typeface="Calibri"/>
              </a:rPr>
              <a:t>columns </a:t>
            </a:r>
            <a:r>
              <a:rPr lang="en-US" spc="-40" dirty="0">
                <a:latin typeface="Calibri"/>
                <a:cs typeface="Calibri"/>
              </a:rPr>
              <a:t>early, </a:t>
            </a:r>
            <a:r>
              <a:rPr lang="en-US" spc="-20" dirty="0">
                <a:latin typeface="Calibri"/>
                <a:cs typeface="Calibri"/>
              </a:rPr>
              <a:t>to avoid </a:t>
            </a:r>
            <a:r>
              <a:rPr lang="en-US" spc="-10" dirty="0">
                <a:latin typeface="Calibri"/>
                <a:cs typeface="Calibri"/>
              </a:rPr>
              <a:t>calculations </a:t>
            </a:r>
            <a:r>
              <a:rPr lang="en-US" spc="-5" dirty="0">
                <a:latin typeface="Calibri"/>
                <a:cs typeface="Calibri"/>
              </a:rPr>
              <a:t>and functions  </a:t>
            </a:r>
            <a:r>
              <a:rPr lang="en-US" spc="-10" dirty="0">
                <a:latin typeface="Calibri"/>
                <a:cs typeface="Calibri"/>
              </a:rPr>
              <a:t>in WHERE</a:t>
            </a:r>
            <a:r>
              <a:rPr lang="en-US" spc="10" dirty="0">
                <a:latin typeface="Calibri"/>
                <a:cs typeface="Calibri"/>
              </a:rPr>
              <a:t> </a:t>
            </a:r>
            <a:r>
              <a:rPr lang="en-US" spc="-5" dirty="0">
                <a:latin typeface="Calibri"/>
                <a:cs typeface="Calibri"/>
              </a:rPr>
              <a:t>clause</a:t>
            </a:r>
            <a:endParaRPr lang="en-US" dirty="0">
              <a:latin typeface="Calibri"/>
              <a:cs typeface="Calibri"/>
            </a:endParaRPr>
          </a:p>
          <a:p>
            <a:pPr marL="241254" marR="5079">
              <a:lnSpc>
                <a:spcPts val="3019"/>
              </a:lnSpc>
              <a:spcBef>
                <a:spcPts val="1015"/>
              </a:spcBef>
              <a:buFont typeface="Arial"/>
              <a:buChar char="•"/>
              <a:tabLst>
                <a:tab pos="241254" algn="l"/>
              </a:tabLst>
            </a:pPr>
            <a:r>
              <a:rPr lang="en-US" spc="-15" dirty="0">
                <a:latin typeface="Calibri"/>
                <a:cs typeface="Calibri"/>
              </a:rPr>
              <a:t>Unroll </a:t>
            </a:r>
            <a:r>
              <a:rPr lang="en-US" spc="-5" dirty="0">
                <a:latin typeface="Calibri"/>
                <a:cs typeface="Calibri"/>
              </a:rPr>
              <a:t>CTEs and JOIN sub-selects </a:t>
            </a:r>
            <a:r>
              <a:rPr lang="en-US" spc="-20" dirty="0">
                <a:latin typeface="Calibri"/>
                <a:cs typeface="Calibri"/>
              </a:rPr>
              <a:t>to </a:t>
            </a:r>
            <a:r>
              <a:rPr lang="en-US" spc="-15" dirty="0">
                <a:latin typeface="Calibri"/>
                <a:cs typeface="Calibri"/>
              </a:rPr>
              <a:t>transient </a:t>
            </a:r>
            <a:r>
              <a:rPr lang="en-US" spc="-5" dirty="0">
                <a:latin typeface="Calibri"/>
                <a:cs typeface="Calibri"/>
              </a:rPr>
              <a:t>/ </a:t>
            </a:r>
            <a:r>
              <a:rPr lang="en-US" spc="-15" dirty="0">
                <a:latin typeface="Calibri"/>
                <a:cs typeface="Calibri"/>
              </a:rPr>
              <a:t>temporary </a:t>
            </a:r>
            <a:r>
              <a:rPr lang="en-US" spc="-10" dirty="0">
                <a:latin typeface="Calibri"/>
                <a:cs typeface="Calibri"/>
              </a:rPr>
              <a:t>tables </a:t>
            </a:r>
            <a:r>
              <a:rPr lang="en-US" spc="-15" dirty="0">
                <a:latin typeface="Calibri"/>
                <a:cs typeface="Calibri"/>
              </a:rPr>
              <a:t>to  </a:t>
            </a:r>
            <a:r>
              <a:rPr lang="en-US" spc="-10" dirty="0">
                <a:latin typeface="Calibri"/>
                <a:cs typeface="Calibri"/>
              </a:rPr>
              <a:t>manage</a:t>
            </a:r>
            <a:r>
              <a:rPr lang="en-US" spc="-5" dirty="0">
                <a:latin typeface="Calibri"/>
                <a:cs typeface="Calibri"/>
              </a:rPr>
              <a:t> </a:t>
            </a:r>
            <a:r>
              <a:rPr lang="en-US" spc="-10" dirty="0">
                <a:latin typeface="Calibri"/>
                <a:cs typeface="Calibri"/>
              </a:rPr>
              <a:t>distribution</a:t>
            </a:r>
            <a:endParaRPr lang="en-US" dirty="0">
              <a:latin typeface="Calibri"/>
              <a:cs typeface="Calibri"/>
            </a:endParaRPr>
          </a:p>
          <a:p>
            <a:pPr>
              <a:spcBef>
                <a:spcPts val="5"/>
              </a:spcBef>
              <a:buFont typeface="Arial"/>
              <a:buChar char="•"/>
            </a:pPr>
            <a:endParaRPr lang="en-US" sz="3529" dirty="0">
              <a:latin typeface="Calibri"/>
              <a:cs typeface="Calibri"/>
            </a:endParaRPr>
          </a:p>
          <a:p>
            <a:pPr marL="241254">
              <a:buFont typeface="Arial"/>
              <a:buChar char="•"/>
              <a:tabLst>
                <a:tab pos="241254" algn="l"/>
              </a:tabLst>
            </a:pPr>
            <a:r>
              <a:rPr lang="en-US" spc="-10" dirty="0">
                <a:latin typeface="Calibri"/>
                <a:cs typeface="Calibri"/>
              </a:rPr>
              <a:t>Simple queries </a:t>
            </a:r>
            <a:r>
              <a:rPr lang="en-US" spc="-20" dirty="0">
                <a:latin typeface="Calibri"/>
                <a:cs typeface="Calibri"/>
              </a:rPr>
              <a:t>are </a:t>
            </a:r>
            <a:r>
              <a:rPr lang="en-US" spc="-5" dirty="0">
                <a:latin typeface="Calibri"/>
                <a:cs typeface="Calibri"/>
              </a:rPr>
              <a:t>easier </a:t>
            </a:r>
            <a:r>
              <a:rPr lang="en-US" spc="-20" dirty="0">
                <a:latin typeface="Calibri"/>
                <a:cs typeface="Calibri"/>
              </a:rPr>
              <a:t>to </a:t>
            </a:r>
            <a:r>
              <a:rPr lang="en-US" spc="-5" dirty="0">
                <a:latin typeface="Calibri"/>
                <a:cs typeface="Calibri"/>
              </a:rPr>
              <a:t>tune and</a:t>
            </a:r>
            <a:r>
              <a:rPr lang="en-US" spc="124" dirty="0">
                <a:latin typeface="Calibri"/>
                <a:cs typeface="Calibri"/>
              </a:rPr>
              <a:t> </a:t>
            </a:r>
            <a:r>
              <a:rPr lang="en-US" spc="-10" dirty="0">
                <a:latin typeface="Calibri"/>
                <a:cs typeface="Calibri"/>
              </a:rPr>
              <a:t>debug</a:t>
            </a:r>
            <a:endParaRPr lang="en-US" dirty="0">
              <a:latin typeface="Calibri"/>
              <a:cs typeface="Calibri"/>
            </a:endParaRPr>
          </a:p>
          <a:p>
            <a:pPr marL="0" indent="0">
              <a:buNone/>
            </a:pPr>
            <a:endParaRPr lang="en-US" dirty="0"/>
          </a:p>
        </p:txBody>
      </p:sp>
    </p:spTree>
    <p:extLst>
      <p:ext uri="{BB962C8B-B14F-4D97-AF65-F5344CB8AC3E}">
        <p14:creationId xmlns:p14="http://schemas.microsoft.com/office/powerpoint/2010/main" val="2366320617"/>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C7D83-33EE-4E4E-864F-EA5B1045616B}"/>
              </a:ext>
            </a:extLst>
          </p:cNvPr>
          <p:cNvSpPr>
            <a:spLocks noGrp="1"/>
          </p:cNvSpPr>
          <p:nvPr>
            <p:ph type="title"/>
          </p:nvPr>
        </p:nvSpPr>
        <p:spPr>
          <a:xfrm>
            <a:off x="584984" y="2579750"/>
            <a:ext cx="4161390" cy="553982"/>
          </a:xfrm>
        </p:spPr>
        <p:txBody>
          <a:bodyPr/>
          <a:lstStyle/>
          <a:p>
            <a:r>
              <a:rPr lang="en-US" dirty="0"/>
              <a:t>Pop Quiz #2</a:t>
            </a:r>
          </a:p>
        </p:txBody>
      </p:sp>
      <p:sp>
        <p:nvSpPr>
          <p:cNvPr id="3" name="Text Placeholder 2">
            <a:extLst>
              <a:ext uri="{FF2B5EF4-FFF2-40B4-BE49-F238E27FC236}">
                <a16:creationId xmlns:a16="http://schemas.microsoft.com/office/drawing/2014/main" id="{10CDDD0A-9784-4335-88C2-CC556DE94B02}"/>
              </a:ext>
            </a:extLst>
          </p:cNvPr>
          <p:cNvSpPr>
            <a:spLocks noGrp="1"/>
          </p:cNvSpPr>
          <p:nvPr>
            <p:ph type="body" sz="quarter" idx="10"/>
          </p:nvPr>
        </p:nvSpPr>
        <p:spPr>
          <a:xfrm>
            <a:off x="585765" y="3535512"/>
            <a:ext cx="4161244" cy="1292583"/>
          </a:xfrm>
        </p:spPr>
        <p:txBody>
          <a:bodyPr/>
          <a:lstStyle/>
          <a:p>
            <a:r>
              <a:rPr lang="en-US" dirty="0"/>
              <a:t>What is the optimal size for a rowgroup in columnstore format in a Synapse SQL Pool?</a:t>
            </a:r>
          </a:p>
          <a:p>
            <a:endParaRPr lang="en-US" dirty="0"/>
          </a:p>
        </p:txBody>
      </p:sp>
      <p:sp>
        <p:nvSpPr>
          <p:cNvPr id="7" name="Oval 6">
            <a:extLst>
              <a:ext uri="{FF2B5EF4-FFF2-40B4-BE49-F238E27FC236}">
                <a16:creationId xmlns:a16="http://schemas.microsoft.com/office/drawing/2014/main" id="{51B2DE4C-6BFE-4649-9A47-230747715EF6}"/>
              </a:ext>
            </a:extLst>
          </p:cNvPr>
          <p:cNvSpPr/>
          <p:nvPr/>
        </p:nvSpPr>
        <p:spPr bwMode="auto">
          <a:xfrm>
            <a:off x="2488845" y="2513989"/>
            <a:ext cx="703664" cy="703664"/>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51" rIns="0" bIns="47551" numCol="1" rtlCol="0" anchor="ctr" anchorCtr="0" compatLnSpc="1">
            <a:prstTxWarp prst="textNoShape">
              <a:avLst/>
            </a:prstTxWarp>
          </a:bodyPr>
          <a:lstStyle/>
          <a:p>
            <a:pPr algn="ctr" defTabSz="950663" fontAlgn="base">
              <a:spcBef>
                <a:spcPct val="0"/>
              </a:spcBef>
              <a:spcAft>
                <a:spcPct val="0"/>
              </a:spcAft>
              <a:defRPr/>
            </a:pPr>
            <a:endParaRPr lang="en-US" sz="2040" kern="0" dirty="0">
              <a:gradFill>
                <a:gsLst>
                  <a:gs pos="0">
                    <a:srgbClr val="FFFFFF"/>
                  </a:gs>
                  <a:gs pos="100000">
                    <a:srgbClr val="FFFFFF"/>
                  </a:gs>
                </a:gsLst>
                <a:lin ang="5400000" scaled="0"/>
              </a:gradFill>
              <a:latin typeface="Segoe UI Semilight"/>
            </a:endParaRPr>
          </a:p>
        </p:txBody>
      </p:sp>
      <p:sp>
        <p:nvSpPr>
          <p:cNvPr id="8" name="Freeform: Shape 7">
            <a:extLst>
              <a:ext uri="{FF2B5EF4-FFF2-40B4-BE49-F238E27FC236}">
                <a16:creationId xmlns:a16="http://schemas.microsoft.com/office/drawing/2014/main" id="{CEB72F7D-B3AC-48E6-8668-778840F238A6}"/>
              </a:ext>
            </a:extLst>
          </p:cNvPr>
          <p:cNvSpPr/>
          <p:nvPr/>
        </p:nvSpPr>
        <p:spPr bwMode="auto">
          <a:xfrm>
            <a:off x="2567975" y="3011457"/>
            <a:ext cx="545405" cy="172864"/>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68" tIns="149175" rIns="186468" bIns="149175"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2" name="Graphic 5">
            <a:extLst>
              <a:ext uri="{FF2B5EF4-FFF2-40B4-BE49-F238E27FC236}">
                <a16:creationId xmlns:a16="http://schemas.microsoft.com/office/drawing/2014/main" id="{F9E26839-BA5D-48C2-963C-3A64D54BE54A}"/>
              </a:ext>
            </a:extLst>
          </p:cNvPr>
          <p:cNvGrpSpPr/>
          <p:nvPr/>
        </p:nvGrpSpPr>
        <p:grpSpPr>
          <a:xfrm>
            <a:off x="2699910" y="2660702"/>
            <a:ext cx="281535" cy="410237"/>
            <a:chOff x="5746326" y="3305731"/>
            <a:chExt cx="533605" cy="777539"/>
          </a:xfrm>
        </p:grpSpPr>
        <p:sp>
          <p:nvSpPr>
            <p:cNvPr id="13" name="Freeform: Shape 12">
              <a:extLst>
                <a:ext uri="{FF2B5EF4-FFF2-40B4-BE49-F238E27FC236}">
                  <a16:creationId xmlns:a16="http://schemas.microsoft.com/office/drawing/2014/main" id="{DABBCEE2-2339-4CE5-A0D1-611DF17A3FE4}"/>
                </a:ext>
              </a:extLst>
            </p:cNvPr>
            <p:cNvSpPr/>
            <p:nvPr/>
          </p:nvSpPr>
          <p:spPr>
            <a:xfrm>
              <a:off x="5734892" y="3294297"/>
              <a:ext cx="564097" cy="792785"/>
            </a:xfrm>
            <a:custGeom>
              <a:avLst/>
              <a:gdLst>
                <a:gd name="connsiteX0" fmla="*/ 11434 w 564096"/>
                <a:gd name="connsiteY0" fmla="*/ 788973 h 792784"/>
                <a:gd name="connsiteX1" fmla="*/ 11434 w 564096"/>
                <a:gd name="connsiteY1" fmla="*/ 727990 h 792784"/>
                <a:gd name="connsiteX2" fmla="*/ 28205 w 564096"/>
                <a:gd name="connsiteY2" fmla="*/ 615171 h 792784"/>
                <a:gd name="connsiteX3" fmla="*/ 78516 w 564096"/>
                <a:gd name="connsiteY3" fmla="*/ 525220 h 792784"/>
                <a:gd name="connsiteX4" fmla="*/ 198958 w 564096"/>
                <a:gd name="connsiteY4" fmla="*/ 416974 h 792784"/>
                <a:gd name="connsiteX5" fmla="*/ 279762 w 564096"/>
                <a:gd name="connsiteY5" fmla="*/ 348368 h 792784"/>
                <a:gd name="connsiteX6" fmla="*/ 310253 w 564096"/>
                <a:gd name="connsiteY6" fmla="*/ 307204 h 792784"/>
                <a:gd name="connsiteX7" fmla="*/ 319401 w 564096"/>
                <a:gd name="connsiteY7" fmla="*/ 264516 h 792784"/>
                <a:gd name="connsiteX8" fmla="*/ 227926 w 564096"/>
                <a:gd name="connsiteY8" fmla="*/ 188286 h 792784"/>
                <a:gd name="connsiteX9" fmla="*/ 51074 w 564096"/>
                <a:gd name="connsiteY9" fmla="*/ 255368 h 792784"/>
                <a:gd name="connsiteX10" fmla="*/ 51074 w 564096"/>
                <a:gd name="connsiteY10" fmla="*/ 67844 h 792784"/>
                <a:gd name="connsiteX11" fmla="*/ 169991 w 564096"/>
                <a:gd name="connsiteY11" fmla="*/ 23631 h 792784"/>
                <a:gd name="connsiteX12" fmla="*/ 282811 w 564096"/>
                <a:gd name="connsiteY12" fmla="*/ 11434 h 792784"/>
                <a:gd name="connsiteX13" fmla="*/ 476433 w 564096"/>
                <a:gd name="connsiteY13" fmla="*/ 70893 h 792784"/>
                <a:gd name="connsiteX14" fmla="*/ 545039 w 564096"/>
                <a:gd name="connsiteY14" fmla="*/ 238598 h 792784"/>
                <a:gd name="connsiteX15" fmla="*/ 509974 w 564096"/>
                <a:gd name="connsiteY15" fmla="*/ 378860 h 792784"/>
                <a:gd name="connsiteX16" fmla="*/ 377335 w 564096"/>
                <a:gd name="connsiteY16" fmla="*/ 499302 h 792784"/>
                <a:gd name="connsiteX17" fmla="*/ 278237 w 564096"/>
                <a:gd name="connsiteY17" fmla="*/ 569433 h 792784"/>
                <a:gd name="connsiteX18" fmla="*/ 253844 w 564096"/>
                <a:gd name="connsiteY18" fmla="*/ 607548 h 792784"/>
                <a:gd name="connsiteX19" fmla="*/ 552662 w 564096"/>
                <a:gd name="connsiteY19" fmla="*/ 607548 h 792784"/>
                <a:gd name="connsiteX20" fmla="*/ 552662 w 564096"/>
                <a:gd name="connsiteY20" fmla="*/ 790498 h 792784"/>
                <a:gd name="connsiteX21" fmla="*/ 11434 w 564096"/>
                <a:gd name="connsiteY21" fmla="*/ 790498 h 792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64096" h="792784">
                  <a:moveTo>
                    <a:pt x="11434" y="788973"/>
                  </a:moveTo>
                  <a:lnTo>
                    <a:pt x="11434" y="727990"/>
                  </a:lnTo>
                  <a:cubicBezTo>
                    <a:pt x="11434" y="685302"/>
                    <a:pt x="17533" y="647187"/>
                    <a:pt x="28205" y="615171"/>
                  </a:cubicBezTo>
                  <a:cubicBezTo>
                    <a:pt x="38877" y="583154"/>
                    <a:pt x="55647" y="552663"/>
                    <a:pt x="78516" y="525220"/>
                  </a:cubicBezTo>
                  <a:cubicBezTo>
                    <a:pt x="101385" y="497777"/>
                    <a:pt x="141024" y="461187"/>
                    <a:pt x="198958" y="416974"/>
                  </a:cubicBezTo>
                  <a:cubicBezTo>
                    <a:pt x="240122" y="384958"/>
                    <a:pt x="266040" y="362089"/>
                    <a:pt x="279762" y="348368"/>
                  </a:cubicBezTo>
                  <a:cubicBezTo>
                    <a:pt x="293483" y="334647"/>
                    <a:pt x="302630" y="320925"/>
                    <a:pt x="310253" y="307204"/>
                  </a:cubicBezTo>
                  <a:cubicBezTo>
                    <a:pt x="316352" y="293483"/>
                    <a:pt x="319401" y="279762"/>
                    <a:pt x="319401" y="264516"/>
                  </a:cubicBezTo>
                  <a:cubicBezTo>
                    <a:pt x="319401" y="214204"/>
                    <a:pt x="288909" y="188286"/>
                    <a:pt x="227926" y="188286"/>
                  </a:cubicBezTo>
                  <a:cubicBezTo>
                    <a:pt x="165418" y="188286"/>
                    <a:pt x="105959" y="211155"/>
                    <a:pt x="51074" y="255368"/>
                  </a:cubicBezTo>
                  <a:lnTo>
                    <a:pt x="51074" y="67844"/>
                  </a:lnTo>
                  <a:cubicBezTo>
                    <a:pt x="93762" y="46500"/>
                    <a:pt x="133401" y="31254"/>
                    <a:pt x="169991" y="23631"/>
                  </a:cubicBezTo>
                  <a:cubicBezTo>
                    <a:pt x="205057" y="16008"/>
                    <a:pt x="243171" y="11434"/>
                    <a:pt x="282811" y="11434"/>
                  </a:cubicBezTo>
                  <a:cubicBezTo>
                    <a:pt x="366663" y="11434"/>
                    <a:pt x="430695" y="31254"/>
                    <a:pt x="476433" y="70893"/>
                  </a:cubicBezTo>
                  <a:cubicBezTo>
                    <a:pt x="522171" y="110533"/>
                    <a:pt x="545039" y="165418"/>
                    <a:pt x="545039" y="238598"/>
                  </a:cubicBezTo>
                  <a:cubicBezTo>
                    <a:pt x="545039" y="293483"/>
                    <a:pt x="532843" y="340745"/>
                    <a:pt x="509974" y="378860"/>
                  </a:cubicBezTo>
                  <a:cubicBezTo>
                    <a:pt x="485581" y="416974"/>
                    <a:pt x="441368" y="456614"/>
                    <a:pt x="377335" y="499302"/>
                  </a:cubicBezTo>
                  <a:cubicBezTo>
                    <a:pt x="328548" y="531318"/>
                    <a:pt x="295007" y="554187"/>
                    <a:pt x="278237" y="569433"/>
                  </a:cubicBezTo>
                  <a:cubicBezTo>
                    <a:pt x="261466" y="584679"/>
                    <a:pt x="253844" y="596876"/>
                    <a:pt x="253844" y="607548"/>
                  </a:cubicBezTo>
                  <a:lnTo>
                    <a:pt x="552662" y="607548"/>
                  </a:lnTo>
                  <a:lnTo>
                    <a:pt x="552662" y="790498"/>
                  </a:lnTo>
                  <a:lnTo>
                    <a:pt x="11434" y="790498"/>
                  </a:lnTo>
                  <a:close/>
                </a:path>
              </a:pathLst>
            </a:custGeom>
            <a:solidFill>
              <a:schemeClr val="bg1"/>
            </a:solidFill>
            <a:ln w="9525" cap="flat">
              <a:noFill/>
              <a:prstDash val="solid"/>
              <a:miter/>
            </a:ln>
          </p:spPr>
          <p:txBody>
            <a:bodyPr rtlCol="0" anchor="ctr"/>
            <a:lstStyle/>
            <a:p>
              <a:pPr defTabSz="914016">
                <a:defRPr/>
              </a:pPr>
              <a:endParaRPr lang="en-US" sz="1836" dirty="0">
                <a:solidFill>
                  <a:srgbClr val="1A1A1A"/>
                </a:solidFill>
                <a:latin typeface="Segoe UI"/>
              </a:endParaRPr>
            </a:p>
          </p:txBody>
        </p:sp>
        <p:sp>
          <p:nvSpPr>
            <p:cNvPr id="14" name="Freeform: Shape 13">
              <a:extLst>
                <a:ext uri="{FF2B5EF4-FFF2-40B4-BE49-F238E27FC236}">
                  <a16:creationId xmlns:a16="http://schemas.microsoft.com/office/drawing/2014/main" id="{AD929987-42BC-4168-BE87-28F74B0E0C63}"/>
                </a:ext>
              </a:extLst>
            </p:cNvPr>
            <p:cNvSpPr/>
            <p:nvPr/>
          </p:nvSpPr>
          <p:spPr>
            <a:xfrm>
              <a:off x="5734892" y="3974262"/>
              <a:ext cx="548851" cy="106721"/>
            </a:xfrm>
            <a:custGeom>
              <a:avLst/>
              <a:gdLst>
                <a:gd name="connsiteX0" fmla="*/ 11434 w 548850"/>
                <a:gd name="connsiteY0" fmla="*/ 109008 h 106721"/>
                <a:gd name="connsiteX1" fmla="*/ 11434 w 548850"/>
                <a:gd name="connsiteY1" fmla="*/ 12959 h 106721"/>
                <a:gd name="connsiteX2" fmla="*/ 551138 w 548850"/>
                <a:gd name="connsiteY2" fmla="*/ 11434 h 106721"/>
                <a:gd name="connsiteX3" fmla="*/ 551138 w 548850"/>
                <a:gd name="connsiteY3" fmla="*/ 109008 h 106721"/>
                <a:gd name="connsiteX4" fmla="*/ 11434 w 548850"/>
                <a:gd name="connsiteY4" fmla="*/ 109008 h 106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850" h="106721">
                  <a:moveTo>
                    <a:pt x="11434" y="109008"/>
                  </a:moveTo>
                  <a:lnTo>
                    <a:pt x="11434" y="12959"/>
                  </a:lnTo>
                  <a:lnTo>
                    <a:pt x="551138" y="11434"/>
                  </a:lnTo>
                  <a:lnTo>
                    <a:pt x="551138" y="109008"/>
                  </a:lnTo>
                  <a:lnTo>
                    <a:pt x="11434" y="109008"/>
                  </a:lnTo>
                  <a:close/>
                </a:path>
              </a:pathLst>
            </a:custGeom>
            <a:solidFill>
              <a:srgbClr val="A6A6A6"/>
            </a:solidFill>
            <a:ln w="9525" cap="flat">
              <a:noFill/>
              <a:prstDash val="solid"/>
              <a:miter/>
            </a:ln>
          </p:spPr>
          <p:txBody>
            <a:bodyPr rtlCol="0" anchor="ctr"/>
            <a:lstStyle/>
            <a:p>
              <a:pPr defTabSz="914016">
                <a:defRPr/>
              </a:pPr>
              <a:endParaRPr lang="en-US" sz="1836">
                <a:solidFill>
                  <a:srgbClr val="1A1A1A"/>
                </a:solidFill>
                <a:latin typeface="Segoe UI"/>
              </a:endParaRPr>
            </a:p>
          </p:txBody>
        </p:sp>
        <p:sp>
          <p:nvSpPr>
            <p:cNvPr id="15" name="Freeform: Shape 14">
              <a:extLst>
                <a:ext uri="{FF2B5EF4-FFF2-40B4-BE49-F238E27FC236}">
                  <a16:creationId xmlns:a16="http://schemas.microsoft.com/office/drawing/2014/main" id="{1AAB4E98-4EE4-42ED-9DD2-569241BC1BAE}"/>
                </a:ext>
              </a:extLst>
            </p:cNvPr>
            <p:cNvSpPr/>
            <p:nvPr/>
          </p:nvSpPr>
          <p:spPr>
            <a:xfrm>
              <a:off x="5773006" y="3388821"/>
              <a:ext cx="381146" cy="259180"/>
            </a:xfrm>
            <a:custGeom>
              <a:avLst/>
              <a:gdLst>
                <a:gd name="connsiteX0" fmla="*/ 240122 w 381146"/>
                <a:gd name="connsiteY0" fmla="*/ 252319 h 259179"/>
                <a:gd name="connsiteX1" fmla="*/ 270614 w 381146"/>
                <a:gd name="connsiteY1" fmla="*/ 211155 h 259179"/>
                <a:gd name="connsiteX2" fmla="*/ 279762 w 381146"/>
                <a:gd name="connsiteY2" fmla="*/ 168467 h 259179"/>
                <a:gd name="connsiteX3" fmla="*/ 188286 w 381146"/>
                <a:gd name="connsiteY3" fmla="*/ 92237 h 259179"/>
                <a:gd name="connsiteX4" fmla="*/ 11434 w 381146"/>
                <a:gd name="connsiteY4" fmla="*/ 159319 h 259179"/>
                <a:gd name="connsiteX5" fmla="*/ 11434 w 381146"/>
                <a:gd name="connsiteY5" fmla="*/ 67844 h 259179"/>
                <a:gd name="connsiteX6" fmla="*/ 130352 w 381146"/>
                <a:gd name="connsiteY6" fmla="*/ 23631 h 259179"/>
                <a:gd name="connsiteX7" fmla="*/ 243171 w 381146"/>
                <a:gd name="connsiteY7" fmla="*/ 11434 h 259179"/>
                <a:gd name="connsiteX8" fmla="*/ 363614 w 381146"/>
                <a:gd name="connsiteY8" fmla="*/ 70893 h 259179"/>
                <a:gd name="connsiteX9" fmla="*/ 355991 w 381146"/>
                <a:gd name="connsiteY9" fmla="*/ 150172 h 259179"/>
                <a:gd name="connsiteX10" fmla="*/ 240122 w 381146"/>
                <a:gd name="connsiteY10" fmla="*/ 252319 h 25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146" h="259179">
                  <a:moveTo>
                    <a:pt x="240122" y="252319"/>
                  </a:moveTo>
                  <a:cubicBezTo>
                    <a:pt x="253844" y="238598"/>
                    <a:pt x="262991" y="224876"/>
                    <a:pt x="270614" y="211155"/>
                  </a:cubicBezTo>
                  <a:cubicBezTo>
                    <a:pt x="276712" y="197434"/>
                    <a:pt x="279762" y="183713"/>
                    <a:pt x="279762" y="168467"/>
                  </a:cubicBezTo>
                  <a:cubicBezTo>
                    <a:pt x="279762" y="118155"/>
                    <a:pt x="249270" y="92237"/>
                    <a:pt x="188286" y="92237"/>
                  </a:cubicBezTo>
                  <a:cubicBezTo>
                    <a:pt x="125778" y="92237"/>
                    <a:pt x="66319" y="115106"/>
                    <a:pt x="11434" y="159319"/>
                  </a:cubicBezTo>
                  <a:lnTo>
                    <a:pt x="11434" y="67844"/>
                  </a:lnTo>
                  <a:cubicBezTo>
                    <a:pt x="54123" y="46500"/>
                    <a:pt x="93762" y="32779"/>
                    <a:pt x="130352" y="23631"/>
                  </a:cubicBezTo>
                  <a:cubicBezTo>
                    <a:pt x="166942" y="16008"/>
                    <a:pt x="205057" y="11434"/>
                    <a:pt x="243171" y="11434"/>
                  </a:cubicBezTo>
                  <a:cubicBezTo>
                    <a:pt x="327024" y="11434"/>
                    <a:pt x="355991" y="51074"/>
                    <a:pt x="363614" y="70893"/>
                  </a:cubicBezTo>
                  <a:cubicBezTo>
                    <a:pt x="371237" y="90713"/>
                    <a:pt x="375810" y="122729"/>
                    <a:pt x="355991" y="150172"/>
                  </a:cubicBezTo>
                  <a:cubicBezTo>
                    <a:pt x="336171" y="177614"/>
                    <a:pt x="279762" y="221827"/>
                    <a:pt x="240122" y="252319"/>
                  </a:cubicBezTo>
                  <a:close/>
                </a:path>
              </a:pathLst>
            </a:custGeom>
            <a:solidFill>
              <a:srgbClr val="A6A6A6"/>
            </a:solidFill>
            <a:ln w="9525" cap="flat">
              <a:noFill/>
              <a:prstDash val="solid"/>
              <a:miter/>
            </a:ln>
          </p:spPr>
          <p:txBody>
            <a:bodyPr rtlCol="0" anchor="ctr"/>
            <a:lstStyle/>
            <a:p>
              <a:pPr defTabSz="914016">
                <a:defRPr/>
              </a:pPr>
              <a:endParaRPr lang="en-US" sz="1836">
                <a:solidFill>
                  <a:srgbClr val="1A1A1A"/>
                </a:solidFill>
                <a:latin typeface="Segoe UI"/>
              </a:endParaRPr>
            </a:p>
          </p:txBody>
        </p:sp>
        <p:sp>
          <p:nvSpPr>
            <p:cNvPr id="16" name="Freeform: Shape 15">
              <a:extLst>
                <a:ext uri="{FF2B5EF4-FFF2-40B4-BE49-F238E27FC236}">
                  <a16:creationId xmlns:a16="http://schemas.microsoft.com/office/drawing/2014/main" id="{CA8D657E-82DD-4B8C-8484-F1FA38D5136A}"/>
                </a:ext>
              </a:extLst>
            </p:cNvPr>
            <p:cNvSpPr/>
            <p:nvPr/>
          </p:nvSpPr>
          <p:spPr>
            <a:xfrm>
              <a:off x="5904121" y="3519935"/>
              <a:ext cx="381146" cy="381147"/>
            </a:xfrm>
            <a:custGeom>
              <a:avLst/>
              <a:gdLst>
                <a:gd name="connsiteX0" fmla="*/ 11434 w 381146"/>
                <a:gd name="connsiteY0" fmla="*/ 380384 h 381146"/>
                <a:gd name="connsiteX1" fmla="*/ 55647 w 381146"/>
                <a:gd name="connsiteY1" fmla="*/ 298057 h 381146"/>
                <a:gd name="connsiteX2" fmla="*/ 182188 w 381146"/>
                <a:gd name="connsiteY2" fmla="*/ 202008 h 381146"/>
                <a:gd name="connsiteX3" fmla="*/ 272139 w 381146"/>
                <a:gd name="connsiteY3" fmla="*/ 150172 h 381146"/>
                <a:gd name="connsiteX4" fmla="*/ 331597 w 381146"/>
                <a:gd name="connsiteY4" fmla="*/ 96811 h 381146"/>
                <a:gd name="connsiteX5" fmla="*/ 377335 w 381146"/>
                <a:gd name="connsiteY5" fmla="*/ 11434 h 381146"/>
                <a:gd name="connsiteX6" fmla="*/ 342269 w 381146"/>
                <a:gd name="connsiteY6" fmla="*/ 151696 h 381146"/>
                <a:gd name="connsiteX7" fmla="*/ 209631 w 381146"/>
                <a:gd name="connsiteY7" fmla="*/ 272139 h 381146"/>
                <a:gd name="connsiteX8" fmla="*/ 110532 w 381146"/>
                <a:gd name="connsiteY8" fmla="*/ 342270 h 381146"/>
                <a:gd name="connsiteX9" fmla="*/ 86139 w 381146"/>
                <a:gd name="connsiteY9" fmla="*/ 380384 h 381146"/>
                <a:gd name="connsiteX10" fmla="*/ 11434 w 381146"/>
                <a:gd name="connsiteY10" fmla="*/ 380384 h 38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146" h="381146">
                  <a:moveTo>
                    <a:pt x="11434" y="380384"/>
                  </a:moveTo>
                  <a:cubicBezTo>
                    <a:pt x="11434" y="380384"/>
                    <a:pt x="32779" y="327024"/>
                    <a:pt x="55647" y="298057"/>
                  </a:cubicBezTo>
                  <a:cubicBezTo>
                    <a:pt x="78516" y="270614"/>
                    <a:pt x="118155" y="240122"/>
                    <a:pt x="182188" y="202008"/>
                  </a:cubicBezTo>
                  <a:cubicBezTo>
                    <a:pt x="226401" y="176090"/>
                    <a:pt x="272139" y="150172"/>
                    <a:pt x="272139" y="150172"/>
                  </a:cubicBezTo>
                  <a:cubicBezTo>
                    <a:pt x="272139" y="150172"/>
                    <a:pt x="322450" y="109008"/>
                    <a:pt x="331597" y="96811"/>
                  </a:cubicBezTo>
                  <a:cubicBezTo>
                    <a:pt x="340745" y="86139"/>
                    <a:pt x="355991" y="60221"/>
                    <a:pt x="377335" y="11434"/>
                  </a:cubicBezTo>
                  <a:cubicBezTo>
                    <a:pt x="377335" y="66319"/>
                    <a:pt x="365138" y="113582"/>
                    <a:pt x="342269" y="151696"/>
                  </a:cubicBezTo>
                  <a:cubicBezTo>
                    <a:pt x="317876" y="189811"/>
                    <a:pt x="273663" y="229450"/>
                    <a:pt x="209631" y="272139"/>
                  </a:cubicBezTo>
                  <a:cubicBezTo>
                    <a:pt x="160844" y="304155"/>
                    <a:pt x="127303" y="327024"/>
                    <a:pt x="110532" y="342270"/>
                  </a:cubicBezTo>
                  <a:cubicBezTo>
                    <a:pt x="93762" y="357515"/>
                    <a:pt x="86139" y="369712"/>
                    <a:pt x="86139" y="380384"/>
                  </a:cubicBezTo>
                  <a:lnTo>
                    <a:pt x="11434" y="380384"/>
                  </a:lnTo>
                  <a:close/>
                </a:path>
              </a:pathLst>
            </a:custGeom>
            <a:solidFill>
              <a:srgbClr val="A6A6A6"/>
            </a:solidFill>
            <a:ln w="9525" cap="flat">
              <a:noFill/>
              <a:prstDash val="solid"/>
              <a:miter/>
            </a:ln>
          </p:spPr>
          <p:txBody>
            <a:bodyPr rtlCol="0" anchor="ctr"/>
            <a:lstStyle/>
            <a:p>
              <a:pPr defTabSz="914016">
                <a:defRPr/>
              </a:pPr>
              <a:endParaRPr lang="en-US" sz="1836" dirty="0">
                <a:solidFill>
                  <a:srgbClr val="1A1A1A"/>
                </a:solidFill>
                <a:latin typeface="Segoe UI"/>
              </a:endParaRPr>
            </a:p>
          </p:txBody>
        </p:sp>
      </p:grpSp>
      <p:grpSp>
        <p:nvGrpSpPr>
          <p:cNvPr id="17" name="Group 16">
            <a:extLst>
              <a:ext uri="{FF2B5EF4-FFF2-40B4-BE49-F238E27FC236}">
                <a16:creationId xmlns:a16="http://schemas.microsoft.com/office/drawing/2014/main" id="{079D543C-3929-4A54-A65A-8DC1FF262E7E}"/>
              </a:ext>
            </a:extLst>
          </p:cNvPr>
          <p:cNvGrpSpPr/>
          <p:nvPr/>
        </p:nvGrpSpPr>
        <p:grpSpPr>
          <a:xfrm>
            <a:off x="6274084" y="657328"/>
            <a:ext cx="5280360" cy="5575488"/>
            <a:chOff x="8923338" y="96838"/>
            <a:chExt cx="1050925" cy="1109663"/>
          </a:xfrm>
        </p:grpSpPr>
        <p:sp>
          <p:nvSpPr>
            <p:cNvPr id="19" name="Freeform 1437">
              <a:extLst>
                <a:ext uri="{FF2B5EF4-FFF2-40B4-BE49-F238E27FC236}">
                  <a16:creationId xmlns:a16="http://schemas.microsoft.com/office/drawing/2014/main" id="{6B8B377A-40A9-4C76-A3D5-196AC660F442}"/>
                </a:ext>
              </a:extLst>
            </p:cNvPr>
            <p:cNvSpPr>
              <a:spLocks/>
            </p:cNvSpPr>
            <p:nvPr/>
          </p:nvSpPr>
          <p:spPr bwMode="auto">
            <a:xfrm>
              <a:off x="9488488" y="1008063"/>
              <a:ext cx="485775" cy="198438"/>
            </a:xfrm>
            <a:custGeom>
              <a:avLst/>
              <a:gdLst>
                <a:gd name="T0" fmla="*/ 153 w 166"/>
                <a:gd name="T1" fmla="*/ 41 h 68"/>
                <a:gd name="T2" fmla="*/ 145 w 166"/>
                <a:gd name="T3" fmla="*/ 43 h 68"/>
                <a:gd name="T4" fmla="*/ 145 w 166"/>
                <a:gd name="T5" fmla="*/ 42 h 68"/>
                <a:gd name="T6" fmla="*/ 119 w 166"/>
                <a:gd name="T7" fmla="*/ 16 h 68"/>
                <a:gd name="T8" fmla="*/ 101 w 166"/>
                <a:gd name="T9" fmla="*/ 23 h 68"/>
                <a:gd name="T10" fmla="*/ 69 w 166"/>
                <a:gd name="T11" fmla="*/ 0 h 68"/>
                <a:gd name="T12" fmla="*/ 35 w 166"/>
                <a:gd name="T13" fmla="*/ 34 h 68"/>
                <a:gd name="T14" fmla="*/ 20 w 166"/>
                <a:gd name="T15" fmla="*/ 27 h 68"/>
                <a:gd name="T16" fmla="*/ 0 w 166"/>
                <a:gd name="T17" fmla="*/ 48 h 68"/>
                <a:gd name="T18" fmla="*/ 20 w 166"/>
                <a:gd name="T19" fmla="*/ 68 h 68"/>
                <a:gd name="T20" fmla="*/ 153 w 166"/>
                <a:gd name="T21" fmla="*/ 68 h 68"/>
                <a:gd name="T22" fmla="*/ 166 w 166"/>
                <a:gd name="T23" fmla="*/ 55 h 68"/>
                <a:gd name="T24" fmla="*/ 153 w 166"/>
                <a:gd name="T25" fmla="*/ 4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 h="68">
                  <a:moveTo>
                    <a:pt x="153" y="41"/>
                  </a:moveTo>
                  <a:cubicBezTo>
                    <a:pt x="150" y="41"/>
                    <a:pt x="147" y="42"/>
                    <a:pt x="145" y="43"/>
                  </a:cubicBezTo>
                  <a:cubicBezTo>
                    <a:pt x="145" y="43"/>
                    <a:pt x="145" y="42"/>
                    <a:pt x="145" y="42"/>
                  </a:cubicBezTo>
                  <a:cubicBezTo>
                    <a:pt x="145" y="27"/>
                    <a:pt x="134" y="16"/>
                    <a:pt x="119" y="16"/>
                  </a:cubicBezTo>
                  <a:cubicBezTo>
                    <a:pt x="112" y="16"/>
                    <a:pt x="106" y="18"/>
                    <a:pt x="101" y="23"/>
                  </a:cubicBezTo>
                  <a:cubicBezTo>
                    <a:pt x="96" y="10"/>
                    <a:pt x="84" y="0"/>
                    <a:pt x="69" y="0"/>
                  </a:cubicBezTo>
                  <a:cubicBezTo>
                    <a:pt x="50" y="0"/>
                    <a:pt x="35" y="15"/>
                    <a:pt x="35" y="34"/>
                  </a:cubicBezTo>
                  <a:cubicBezTo>
                    <a:pt x="31" y="30"/>
                    <a:pt x="26" y="27"/>
                    <a:pt x="20" y="27"/>
                  </a:cubicBezTo>
                  <a:cubicBezTo>
                    <a:pt x="9" y="27"/>
                    <a:pt x="0" y="37"/>
                    <a:pt x="0" y="48"/>
                  </a:cubicBezTo>
                  <a:cubicBezTo>
                    <a:pt x="0" y="59"/>
                    <a:pt x="9" y="68"/>
                    <a:pt x="20" y="68"/>
                  </a:cubicBezTo>
                  <a:cubicBezTo>
                    <a:pt x="153" y="68"/>
                    <a:pt x="153" y="68"/>
                    <a:pt x="153" y="68"/>
                  </a:cubicBezTo>
                  <a:cubicBezTo>
                    <a:pt x="160" y="68"/>
                    <a:pt x="166" y="62"/>
                    <a:pt x="166" y="55"/>
                  </a:cubicBezTo>
                  <a:cubicBezTo>
                    <a:pt x="166" y="47"/>
                    <a:pt x="160" y="41"/>
                    <a:pt x="153" y="4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0" name="Freeform 1438">
              <a:extLst>
                <a:ext uri="{FF2B5EF4-FFF2-40B4-BE49-F238E27FC236}">
                  <a16:creationId xmlns:a16="http://schemas.microsoft.com/office/drawing/2014/main" id="{711B942A-0219-4FA3-A0F3-EBF17C071CFF}"/>
                </a:ext>
              </a:extLst>
            </p:cNvPr>
            <p:cNvSpPr>
              <a:spLocks/>
            </p:cNvSpPr>
            <p:nvPr/>
          </p:nvSpPr>
          <p:spPr bwMode="auto">
            <a:xfrm>
              <a:off x="8923338" y="787400"/>
              <a:ext cx="638175" cy="263525"/>
            </a:xfrm>
            <a:custGeom>
              <a:avLst/>
              <a:gdLst>
                <a:gd name="T0" fmla="*/ 16 w 218"/>
                <a:gd name="T1" fmla="*/ 58 h 90"/>
                <a:gd name="T2" fmla="*/ 28 w 218"/>
                <a:gd name="T3" fmla="*/ 63 h 90"/>
                <a:gd name="T4" fmla="*/ 27 w 218"/>
                <a:gd name="T5" fmla="*/ 60 h 90"/>
                <a:gd name="T6" fmla="*/ 57 w 218"/>
                <a:gd name="T7" fmla="*/ 30 h 90"/>
                <a:gd name="T8" fmla="*/ 83 w 218"/>
                <a:gd name="T9" fmla="*/ 45 h 90"/>
                <a:gd name="T10" fmla="*/ 83 w 218"/>
                <a:gd name="T11" fmla="*/ 45 h 90"/>
                <a:gd name="T12" fmla="*/ 128 w 218"/>
                <a:gd name="T13" fmla="*/ 0 h 90"/>
                <a:gd name="T14" fmla="*/ 173 w 218"/>
                <a:gd name="T15" fmla="*/ 45 h 90"/>
                <a:gd name="T16" fmla="*/ 172 w 218"/>
                <a:gd name="T17" fmla="*/ 54 h 90"/>
                <a:gd name="T18" fmla="*/ 193 w 218"/>
                <a:gd name="T19" fmla="*/ 42 h 90"/>
                <a:gd name="T20" fmla="*/ 218 w 218"/>
                <a:gd name="T21" fmla="*/ 66 h 90"/>
                <a:gd name="T22" fmla="*/ 193 w 218"/>
                <a:gd name="T23" fmla="*/ 90 h 90"/>
                <a:gd name="T24" fmla="*/ 128 w 218"/>
                <a:gd name="T25" fmla="*/ 90 h 90"/>
                <a:gd name="T26" fmla="*/ 57 w 218"/>
                <a:gd name="T27" fmla="*/ 90 h 90"/>
                <a:gd name="T28" fmla="*/ 16 w 218"/>
                <a:gd name="T29" fmla="*/ 90 h 90"/>
                <a:gd name="T30" fmla="*/ 0 w 218"/>
                <a:gd name="T31" fmla="*/ 74 h 90"/>
                <a:gd name="T32" fmla="*/ 16 w 218"/>
                <a:gd name="T33"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8" h="90">
                  <a:moveTo>
                    <a:pt x="16" y="58"/>
                  </a:moveTo>
                  <a:cubicBezTo>
                    <a:pt x="20" y="58"/>
                    <a:pt x="25" y="60"/>
                    <a:pt x="28" y="63"/>
                  </a:cubicBezTo>
                  <a:cubicBezTo>
                    <a:pt x="27" y="62"/>
                    <a:pt x="27" y="61"/>
                    <a:pt x="27" y="60"/>
                  </a:cubicBezTo>
                  <a:cubicBezTo>
                    <a:pt x="27" y="44"/>
                    <a:pt x="41" y="30"/>
                    <a:pt x="57" y="30"/>
                  </a:cubicBezTo>
                  <a:cubicBezTo>
                    <a:pt x="68" y="30"/>
                    <a:pt x="78" y="36"/>
                    <a:pt x="83" y="45"/>
                  </a:cubicBezTo>
                  <a:cubicBezTo>
                    <a:pt x="83" y="45"/>
                    <a:pt x="83" y="45"/>
                    <a:pt x="83" y="45"/>
                  </a:cubicBezTo>
                  <a:cubicBezTo>
                    <a:pt x="83" y="20"/>
                    <a:pt x="103" y="0"/>
                    <a:pt x="128" y="0"/>
                  </a:cubicBezTo>
                  <a:cubicBezTo>
                    <a:pt x="153" y="0"/>
                    <a:pt x="173" y="20"/>
                    <a:pt x="173" y="45"/>
                  </a:cubicBezTo>
                  <a:cubicBezTo>
                    <a:pt x="173" y="48"/>
                    <a:pt x="173" y="51"/>
                    <a:pt x="172" y="54"/>
                  </a:cubicBezTo>
                  <a:cubicBezTo>
                    <a:pt x="176" y="47"/>
                    <a:pt x="184" y="42"/>
                    <a:pt x="193" y="42"/>
                  </a:cubicBezTo>
                  <a:cubicBezTo>
                    <a:pt x="207" y="42"/>
                    <a:pt x="218" y="53"/>
                    <a:pt x="218" y="66"/>
                  </a:cubicBezTo>
                  <a:cubicBezTo>
                    <a:pt x="218" y="79"/>
                    <a:pt x="207" y="90"/>
                    <a:pt x="193" y="90"/>
                  </a:cubicBezTo>
                  <a:cubicBezTo>
                    <a:pt x="128" y="90"/>
                    <a:pt x="128" y="90"/>
                    <a:pt x="128" y="90"/>
                  </a:cubicBezTo>
                  <a:cubicBezTo>
                    <a:pt x="57" y="90"/>
                    <a:pt x="57" y="90"/>
                    <a:pt x="57" y="90"/>
                  </a:cubicBezTo>
                  <a:cubicBezTo>
                    <a:pt x="16" y="90"/>
                    <a:pt x="16" y="90"/>
                    <a:pt x="16" y="90"/>
                  </a:cubicBezTo>
                  <a:cubicBezTo>
                    <a:pt x="7" y="90"/>
                    <a:pt x="0" y="83"/>
                    <a:pt x="0" y="74"/>
                  </a:cubicBezTo>
                  <a:cubicBezTo>
                    <a:pt x="0" y="65"/>
                    <a:pt x="7" y="58"/>
                    <a:pt x="16" y="5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1" name="Freeform 1439">
              <a:extLst>
                <a:ext uri="{FF2B5EF4-FFF2-40B4-BE49-F238E27FC236}">
                  <a16:creationId xmlns:a16="http://schemas.microsoft.com/office/drawing/2014/main" id="{C92BE0FD-F9F0-4659-B726-EC35C1B48797}"/>
                </a:ext>
              </a:extLst>
            </p:cNvPr>
            <p:cNvSpPr>
              <a:spLocks/>
            </p:cNvSpPr>
            <p:nvPr/>
          </p:nvSpPr>
          <p:spPr bwMode="auto">
            <a:xfrm>
              <a:off x="9093200" y="163513"/>
              <a:ext cx="122238" cy="85725"/>
            </a:xfrm>
            <a:custGeom>
              <a:avLst/>
              <a:gdLst>
                <a:gd name="T0" fmla="*/ 38 w 42"/>
                <a:gd name="T1" fmla="*/ 21 h 29"/>
                <a:gd name="T2" fmla="*/ 36 w 42"/>
                <a:gd name="T3" fmla="*/ 21 h 29"/>
                <a:gd name="T4" fmla="*/ 38 w 42"/>
                <a:gd name="T5" fmla="*/ 14 h 29"/>
                <a:gd name="T6" fmla="*/ 23 w 42"/>
                <a:gd name="T7" fmla="*/ 0 h 29"/>
                <a:gd name="T8" fmla="*/ 9 w 42"/>
                <a:gd name="T9" fmla="*/ 14 h 29"/>
                <a:gd name="T10" fmla="*/ 9 w 42"/>
                <a:gd name="T11" fmla="*/ 16 h 29"/>
                <a:gd name="T12" fmla="*/ 7 w 42"/>
                <a:gd name="T13" fmla="*/ 15 h 29"/>
                <a:gd name="T14" fmla="*/ 0 w 42"/>
                <a:gd name="T15" fmla="*/ 22 h 29"/>
                <a:gd name="T16" fmla="*/ 7 w 42"/>
                <a:gd name="T17" fmla="*/ 29 h 29"/>
                <a:gd name="T18" fmla="*/ 38 w 42"/>
                <a:gd name="T19" fmla="*/ 29 h 29"/>
                <a:gd name="T20" fmla="*/ 42 w 42"/>
                <a:gd name="T21" fmla="*/ 25 h 29"/>
                <a:gd name="T22" fmla="*/ 38 w 42"/>
                <a:gd name="T2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29">
                  <a:moveTo>
                    <a:pt x="38" y="21"/>
                  </a:moveTo>
                  <a:cubicBezTo>
                    <a:pt x="37" y="21"/>
                    <a:pt x="36" y="21"/>
                    <a:pt x="36" y="21"/>
                  </a:cubicBezTo>
                  <a:cubicBezTo>
                    <a:pt x="37" y="19"/>
                    <a:pt x="38" y="17"/>
                    <a:pt x="38" y="14"/>
                  </a:cubicBezTo>
                  <a:cubicBezTo>
                    <a:pt x="38" y="7"/>
                    <a:pt x="31" y="0"/>
                    <a:pt x="23" y="0"/>
                  </a:cubicBezTo>
                  <a:cubicBezTo>
                    <a:pt x="16" y="0"/>
                    <a:pt x="9" y="7"/>
                    <a:pt x="9" y="14"/>
                  </a:cubicBezTo>
                  <a:cubicBezTo>
                    <a:pt x="9" y="15"/>
                    <a:pt x="9" y="15"/>
                    <a:pt x="9" y="16"/>
                  </a:cubicBezTo>
                  <a:cubicBezTo>
                    <a:pt x="9" y="16"/>
                    <a:pt x="8" y="15"/>
                    <a:pt x="7" y="15"/>
                  </a:cubicBezTo>
                  <a:cubicBezTo>
                    <a:pt x="3" y="15"/>
                    <a:pt x="0" y="18"/>
                    <a:pt x="0" y="22"/>
                  </a:cubicBezTo>
                  <a:cubicBezTo>
                    <a:pt x="0" y="26"/>
                    <a:pt x="3" y="29"/>
                    <a:pt x="7" y="29"/>
                  </a:cubicBezTo>
                  <a:cubicBezTo>
                    <a:pt x="38" y="29"/>
                    <a:pt x="38" y="29"/>
                    <a:pt x="38" y="29"/>
                  </a:cubicBezTo>
                  <a:cubicBezTo>
                    <a:pt x="40" y="29"/>
                    <a:pt x="42" y="27"/>
                    <a:pt x="42" y="25"/>
                  </a:cubicBezTo>
                  <a:cubicBezTo>
                    <a:pt x="42" y="23"/>
                    <a:pt x="40" y="21"/>
                    <a:pt x="38" y="21"/>
                  </a:cubicBezTo>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2" name="Freeform 1440">
              <a:extLst>
                <a:ext uri="{FF2B5EF4-FFF2-40B4-BE49-F238E27FC236}">
                  <a16:creationId xmlns:a16="http://schemas.microsoft.com/office/drawing/2014/main" id="{213F73BD-6AD1-422A-9EC8-EE81AAEA7F95}"/>
                </a:ext>
              </a:extLst>
            </p:cNvPr>
            <p:cNvSpPr>
              <a:spLocks noEditPoints="1"/>
            </p:cNvSpPr>
            <p:nvPr/>
          </p:nvSpPr>
          <p:spPr bwMode="auto">
            <a:xfrm>
              <a:off x="9031288" y="96838"/>
              <a:ext cx="893763" cy="498475"/>
            </a:xfrm>
            <a:custGeom>
              <a:avLst/>
              <a:gdLst>
                <a:gd name="T0" fmla="*/ 293 w 305"/>
                <a:gd name="T1" fmla="*/ 147 h 170"/>
                <a:gd name="T2" fmla="*/ 285 w 305"/>
                <a:gd name="T3" fmla="*/ 150 h 170"/>
                <a:gd name="T4" fmla="*/ 285 w 305"/>
                <a:gd name="T5" fmla="*/ 149 h 170"/>
                <a:gd name="T6" fmla="*/ 264 w 305"/>
                <a:gd name="T7" fmla="*/ 128 h 170"/>
                <a:gd name="T8" fmla="*/ 249 w 305"/>
                <a:gd name="T9" fmla="*/ 134 h 170"/>
                <a:gd name="T10" fmla="*/ 249 w 305"/>
                <a:gd name="T11" fmla="*/ 116 h 170"/>
                <a:gd name="T12" fmla="*/ 237 w 305"/>
                <a:gd name="T13" fmla="*/ 116 h 170"/>
                <a:gd name="T14" fmla="*/ 236 w 305"/>
                <a:gd name="T15" fmla="*/ 115 h 170"/>
                <a:gd name="T16" fmla="*/ 236 w 305"/>
                <a:gd name="T17" fmla="*/ 47 h 170"/>
                <a:gd name="T18" fmla="*/ 197 w 305"/>
                <a:gd name="T19" fmla="*/ 47 h 170"/>
                <a:gd name="T20" fmla="*/ 197 w 305"/>
                <a:gd name="T21" fmla="*/ 72 h 170"/>
                <a:gd name="T22" fmla="*/ 177 w 305"/>
                <a:gd name="T23" fmla="*/ 72 h 170"/>
                <a:gd name="T24" fmla="*/ 177 w 305"/>
                <a:gd name="T25" fmla="*/ 19 h 170"/>
                <a:gd name="T26" fmla="*/ 145 w 305"/>
                <a:gd name="T27" fmla="*/ 19 h 170"/>
                <a:gd name="T28" fmla="*/ 145 w 305"/>
                <a:gd name="T29" fmla="*/ 59 h 170"/>
                <a:gd name="T30" fmla="*/ 137 w 305"/>
                <a:gd name="T31" fmla="*/ 59 h 170"/>
                <a:gd name="T32" fmla="*/ 137 w 305"/>
                <a:gd name="T33" fmla="*/ 0 h 170"/>
                <a:gd name="T34" fmla="*/ 113 w 305"/>
                <a:gd name="T35" fmla="*/ 25 h 170"/>
                <a:gd name="T36" fmla="*/ 113 w 305"/>
                <a:gd name="T37" fmla="*/ 108 h 170"/>
                <a:gd name="T38" fmla="*/ 65 w 305"/>
                <a:gd name="T39" fmla="*/ 108 h 170"/>
                <a:gd name="T40" fmla="*/ 65 w 305"/>
                <a:gd name="T41" fmla="*/ 81 h 170"/>
                <a:gd name="T42" fmla="*/ 47 w 305"/>
                <a:gd name="T43" fmla="*/ 81 h 170"/>
                <a:gd name="T44" fmla="*/ 47 w 305"/>
                <a:gd name="T45" fmla="*/ 125 h 170"/>
                <a:gd name="T46" fmla="*/ 41 w 305"/>
                <a:gd name="T47" fmla="*/ 125 h 170"/>
                <a:gd name="T48" fmla="*/ 41 w 305"/>
                <a:gd name="T49" fmla="*/ 109 h 170"/>
                <a:gd name="T50" fmla="*/ 27 w 305"/>
                <a:gd name="T51" fmla="*/ 109 h 170"/>
                <a:gd name="T52" fmla="*/ 27 w 305"/>
                <a:gd name="T53" fmla="*/ 125 h 170"/>
                <a:gd name="T54" fmla="*/ 15 w 305"/>
                <a:gd name="T55" fmla="*/ 125 h 170"/>
                <a:gd name="T56" fmla="*/ 15 w 305"/>
                <a:gd name="T57" fmla="*/ 142 h 170"/>
                <a:gd name="T58" fmla="*/ 11 w 305"/>
                <a:gd name="T59" fmla="*/ 141 h 170"/>
                <a:gd name="T60" fmla="*/ 0 w 305"/>
                <a:gd name="T61" fmla="*/ 152 h 170"/>
                <a:gd name="T62" fmla="*/ 11 w 305"/>
                <a:gd name="T63" fmla="*/ 163 h 170"/>
                <a:gd name="T64" fmla="*/ 55 w 305"/>
                <a:gd name="T65" fmla="*/ 163 h 170"/>
                <a:gd name="T66" fmla="*/ 63 w 305"/>
                <a:gd name="T67" fmla="*/ 155 h 170"/>
                <a:gd name="T68" fmla="*/ 57 w 305"/>
                <a:gd name="T69" fmla="*/ 147 h 170"/>
                <a:gd name="T70" fmla="*/ 67 w 305"/>
                <a:gd name="T71" fmla="*/ 147 h 170"/>
                <a:gd name="T72" fmla="*/ 152 w 305"/>
                <a:gd name="T73" fmla="*/ 147 h 170"/>
                <a:gd name="T74" fmla="*/ 151 w 305"/>
                <a:gd name="T75" fmla="*/ 153 h 170"/>
                <a:gd name="T76" fmla="*/ 168 w 305"/>
                <a:gd name="T77" fmla="*/ 170 h 170"/>
                <a:gd name="T78" fmla="*/ 214 w 305"/>
                <a:gd name="T79" fmla="*/ 170 h 170"/>
                <a:gd name="T80" fmla="*/ 264 w 305"/>
                <a:gd name="T81" fmla="*/ 170 h 170"/>
                <a:gd name="T82" fmla="*/ 293 w 305"/>
                <a:gd name="T83" fmla="*/ 170 h 170"/>
                <a:gd name="T84" fmla="*/ 305 w 305"/>
                <a:gd name="T85" fmla="*/ 158 h 170"/>
                <a:gd name="T86" fmla="*/ 293 w 305"/>
                <a:gd name="T87" fmla="*/ 147 h 170"/>
                <a:gd name="T88" fmla="*/ 51 w 305"/>
                <a:gd name="T89" fmla="*/ 148 h 170"/>
                <a:gd name="T90" fmla="*/ 51 w 305"/>
                <a:gd name="T91" fmla="*/ 147 h 170"/>
                <a:gd name="T92" fmla="*/ 52 w 305"/>
                <a:gd name="T93" fmla="*/ 147 h 170"/>
                <a:gd name="T94" fmla="*/ 51 w 305"/>
                <a:gd name="T95" fmla="*/ 14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5" h="170">
                  <a:moveTo>
                    <a:pt x="293" y="147"/>
                  </a:moveTo>
                  <a:cubicBezTo>
                    <a:pt x="290" y="147"/>
                    <a:pt x="287" y="148"/>
                    <a:pt x="285" y="150"/>
                  </a:cubicBezTo>
                  <a:cubicBezTo>
                    <a:pt x="285" y="150"/>
                    <a:pt x="285" y="149"/>
                    <a:pt x="285" y="149"/>
                  </a:cubicBezTo>
                  <a:cubicBezTo>
                    <a:pt x="285" y="137"/>
                    <a:pt x="276" y="128"/>
                    <a:pt x="264" y="128"/>
                  </a:cubicBezTo>
                  <a:cubicBezTo>
                    <a:pt x="258" y="128"/>
                    <a:pt x="253" y="130"/>
                    <a:pt x="249" y="134"/>
                  </a:cubicBezTo>
                  <a:cubicBezTo>
                    <a:pt x="249" y="116"/>
                    <a:pt x="249" y="116"/>
                    <a:pt x="249" y="116"/>
                  </a:cubicBezTo>
                  <a:cubicBezTo>
                    <a:pt x="237" y="116"/>
                    <a:pt x="237" y="116"/>
                    <a:pt x="237" y="116"/>
                  </a:cubicBezTo>
                  <a:cubicBezTo>
                    <a:pt x="237" y="115"/>
                    <a:pt x="236" y="115"/>
                    <a:pt x="236" y="115"/>
                  </a:cubicBezTo>
                  <a:cubicBezTo>
                    <a:pt x="236" y="47"/>
                    <a:pt x="236" y="47"/>
                    <a:pt x="236" y="47"/>
                  </a:cubicBezTo>
                  <a:cubicBezTo>
                    <a:pt x="197" y="47"/>
                    <a:pt x="197" y="47"/>
                    <a:pt x="197" y="47"/>
                  </a:cubicBezTo>
                  <a:cubicBezTo>
                    <a:pt x="197" y="72"/>
                    <a:pt x="197" y="72"/>
                    <a:pt x="197" y="72"/>
                  </a:cubicBezTo>
                  <a:cubicBezTo>
                    <a:pt x="177" y="72"/>
                    <a:pt x="177" y="72"/>
                    <a:pt x="177" y="72"/>
                  </a:cubicBezTo>
                  <a:cubicBezTo>
                    <a:pt x="177" y="19"/>
                    <a:pt x="177" y="19"/>
                    <a:pt x="177" y="19"/>
                  </a:cubicBezTo>
                  <a:cubicBezTo>
                    <a:pt x="145" y="19"/>
                    <a:pt x="145" y="19"/>
                    <a:pt x="145" y="19"/>
                  </a:cubicBezTo>
                  <a:cubicBezTo>
                    <a:pt x="145" y="59"/>
                    <a:pt x="145" y="59"/>
                    <a:pt x="145" y="59"/>
                  </a:cubicBezTo>
                  <a:cubicBezTo>
                    <a:pt x="137" y="59"/>
                    <a:pt x="137" y="59"/>
                    <a:pt x="137" y="59"/>
                  </a:cubicBezTo>
                  <a:cubicBezTo>
                    <a:pt x="137" y="0"/>
                    <a:pt x="137" y="0"/>
                    <a:pt x="137" y="0"/>
                  </a:cubicBezTo>
                  <a:cubicBezTo>
                    <a:pt x="113" y="25"/>
                    <a:pt x="113" y="25"/>
                    <a:pt x="113" y="25"/>
                  </a:cubicBezTo>
                  <a:cubicBezTo>
                    <a:pt x="113" y="108"/>
                    <a:pt x="113" y="108"/>
                    <a:pt x="113" y="108"/>
                  </a:cubicBezTo>
                  <a:cubicBezTo>
                    <a:pt x="65" y="108"/>
                    <a:pt x="65" y="108"/>
                    <a:pt x="65" y="108"/>
                  </a:cubicBezTo>
                  <a:cubicBezTo>
                    <a:pt x="65" y="81"/>
                    <a:pt x="65" y="81"/>
                    <a:pt x="65" y="81"/>
                  </a:cubicBezTo>
                  <a:cubicBezTo>
                    <a:pt x="47" y="81"/>
                    <a:pt x="47" y="81"/>
                    <a:pt x="47" y="81"/>
                  </a:cubicBezTo>
                  <a:cubicBezTo>
                    <a:pt x="47" y="125"/>
                    <a:pt x="47" y="125"/>
                    <a:pt x="47" y="125"/>
                  </a:cubicBezTo>
                  <a:cubicBezTo>
                    <a:pt x="41" y="125"/>
                    <a:pt x="41" y="125"/>
                    <a:pt x="41" y="125"/>
                  </a:cubicBezTo>
                  <a:cubicBezTo>
                    <a:pt x="41" y="109"/>
                    <a:pt x="41" y="109"/>
                    <a:pt x="41" y="109"/>
                  </a:cubicBezTo>
                  <a:cubicBezTo>
                    <a:pt x="27" y="109"/>
                    <a:pt x="27" y="109"/>
                    <a:pt x="27" y="109"/>
                  </a:cubicBezTo>
                  <a:cubicBezTo>
                    <a:pt x="27" y="125"/>
                    <a:pt x="27" y="125"/>
                    <a:pt x="27" y="125"/>
                  </a:cubicBezTo>
                  <a:cubicBezTo>
                    <a:pt x="15" y="125"/>
                    <a:pt x="15" y="125"/>
                    <a:pt x="15" y="125"/>
                  </a:cubicBezTo>
                  <a:cubicBezTo>
                    <a:pt x="15" y="142"/>
                    <a:pt x="15" y="142"/>
                    <a:pt x="15" y="142"/>
                  </a:cubicBezTo>
                  <a:cubicBezTo>
                    <a:pt x="13" y="141"/>
                    <a:pt x="12" y="141"/>
                    <a:pt x="11" y="141"/>
                  </a:cubicBezTo>
                  <a:cubicBezTo>
                    <a:pt x="5" y="141"/>
                    <a:pt x="0" y="146"/>
                    <a:pt x="0" y="152"/>
                  </a:cubicBezTo>
                  <a:cubicBezTo>
                    <a:pt x="0" y="158"/>
                    <a:pt x="5" y="163"/>
                    <a:pt x="11" y="163"/>
                  </a:cubicBezTo>
                  <a:cubicBezTo>
                    <a:pt x="55" y="163"/>
                    <a:pt x="55" y="163"/>
                    <a:pt x="55" y="163"/>
                  </a:cubicBezTo>
                  <a:cubicBezTo>
                    <a:pt x="59" y="163"/>
                    <a:pt x="63" y="159"/>
                    <a:pt x="63" y="155"/>
                  </a:cubicBezTo>
                  <a:cubicBezTo>
                    <a:pt x="63" y="151"/>
                    <a:pt x="60" y="148"/>
                    <a:pt x="57" y="147"/>
                  </a:cubicBezTo>
                  <a:cubicBezTo>
                    <a:pt x="67" y="147"/>
                    <a:pt x="67" y="147"/>
                    <a:pt x="67" y="147"/>
                  </a:cubicBezTo>
                  <a:cubicBezTo>
                    <a:pt x="152" y="147"/>
                    <a:pt x="152" y="147"/>
                    <a:pt x="152" y="147"/>
                  </a:cubicBezTo>
                  <a:cubicBezTo>
                    <a:pt x="152" y="149"/>
                    <a:pt x="151" y="151"/>
                    <a:pt x="151" y="153"/>
                  </a:cubicBezTo>
                  <a:cubicBezTo>
                    <a:pt x="151" y="162"/>
                    <a:pt x="159" y="170"/>
                    <a:pt x="168" y="170"/>
                  </a:cubicBezTo>
                  <a:cubicBezTo>
                    <a:pt x="214" y="170"/>
                    <a:pt x="214" y="170"/>
                    <a:pt x="214" y="170"/>
                  </a:cubicBezTo>
                  <a:cubicBezTo>
                    <a:pt x="264" y="170"/>
                    <a:pt x="264" y="170"/>
                    <a:pt x="264" y="170"/>
                  </a:cubicBezTo>
                  <a:cubicBezTo>
                    <a:pt x="293" y="170"/>
                    <a:pt x="293" y="170"/>
                    <a:pt x="293" y="170"/>
                  </a:cubicBezTo>
                  <a:cubicBezTo>
                    <a:pt x="300" y="170"/>
                    <a:pt x="305" y="165"/>
                    <a:pt x="305" y="158"/>
                  </a:cubicBezTo>
                  <a:cubicBezTo>
                    <a:pt x="305" y="152"/>
                    <a:pt x="300" y="147"/>
                    <a:pt x="293" y="147"/>
                  </a:cubicBezTo>
                  <a:moveTo>
                    <a:pt x="51" y="148"/>
                  </a:moveTo>
                  <a:cubicBezTo>
                    <a:pt x="51" y="148"/>
                    <a:pt x="51" y="147"/>
                    <a:pt x="51" y="147"/>
                  </a:cubicBezTo>
                  <a:cubicBezTo>
                    <a:pt x="52" y="147"/>
                    <a:pt x="52" y="147"/>
                    <a:pt x="52" y="147"/>
                  </a:cubicBezTo>
                  <a:cubicBezTo>
                    <a:pt x="52" y="147"/>
                    <a:pt x="51" y="147"/>
                    <a:pt x="51" y="148"/>
                  </a:cubicBezTo>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3" name="Rectangle 1441">
              <a:extLst>
                <a:ext uri="{FF2B5EF4-FFF2-40B4-BE49-F238E27FC236}">
                  <a16:creationId xmlns:a16="http://schemas.microsoft.com/office/drawing/2014/main" id="{B2A835CC-7760-469A-B70D-BA75EBBC5FB9}"/>
                </a:ext>
              </a:extLst>
            </p:cNvPr>
            <p:cNvSpPr>
              <a:spLocks noChangeArrowheads="1"/>
            </p:cNvSpPr>
            <p:nvPr/>
          </p:nvSpPr>
          <p:spPr bwMode="auto">
            <a:xfrm>
              <a:off x="9266238" y="249238"/>
              <a:ext cx="171450" cy="3571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4" name="Rectangle 1442">
              <a:extLst>
                <a:ext uri="{FF2B5EF4-FFF2-40B4-BE49-F238E27FC236}">
                  <a16:creationId xmlns:a16="http://schemas.microsoft.com/office/drawing/2014/main" id="{900FD761-F086-4140-BF87-F45DEC92C5FF}"/>
                </a:ext>
              </a:extLst>
            </p:cNvPr>
            <p:cNvSpPr>
              <a:spLocks noChangeArrowheads="1"/>
            </p:cNvSpPr>
            <p:nvPr/>
          </p:nvSpPr>
          <p:spPr bwMode="auto">
            <a:xfrm>
              <a:off x="9437688" y="249238"/>
              <a:ext cx="50800" cy="357188"/>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5" name="Rectangle 1443">
              <a:extLst>
                <a:ext uri="{FF2B5EF4-FFF2-40B4-BE49-F238E27FC236}">
                  <a16:creationId xmlns:a16="http://schemas.microsoft.com/office/drawing/2014/main" id="{EBF7A951-25A7-43C8-BD81-D15693C6C7E9}"/>
                </a:ext>
              </a:extLst>
            </p:cNvPr>
            <p:cNvSpPr>
              <a:spLocks noChangeArrowheads="1"/>
            </p:cNvSpPr>
            <p:nvPr/>
          </p:nvSpPr>
          <p:spPr bwMode="auto">
            <a:xfrm>
              <a:off x="9283700" y="266700"/>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6" name="Rectangle 1444">
              <a:extLst>
                <a:ext uri="{FF2B5EF4-FFF2-40B4-BE49-F238E27FC236}">
                  <a16:creationId xmlns:a16="http://schemas.microsoft.com/office/drawing/2014/main" id="{8512C4EE-4F20-4AA1-BF95-C6380EF9E095}"/>
                </a:ext>
              </a:extLst>
            </p:cNvPr>
            <p:cNvSpPr>
              <a:spLocks noChangeArrowheads="1"/>
            </p:cNvSpPr>
            <p:nvPr/>
          </p:nvSpPr>
          <p:spPr bwMode="auto">
            <a:xfrm>
              <a:off x="9288463" y="273050"/>
              <a:ext cx="6350"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7" name="Rectangle 1445">
              <a:extLst>
                <a:ext uri="{FF2B5EF4-FFF2-40B4-BE49-F238E27FC236}">
                  <a16:creationId xmlns:a16="http://schemas.microsoft.com/office/drawing/2014/main" id="{C42493A4-59BE-450B-B6E7-312071BA5A84}"/>
                </a:ext>
              </a:extLst>
            </p:cNvPr>
            <p:cNvSpPr>
              <a:spLocks noChangeArrowheads="1"/>
            </p:cNvSpPr>
            <p:nvPr/>
          </p:nvSpPr>
          <p:spPr bwMode="auto">
            <a:xfrm>
              <a:off x="9297988" y="273050"/>
              <a:ext cx="7938"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8" name="Rectangle 1446">
              <a:extLst>
                <a:ext uri="{FF2B5EF4-FFF2-40B4-BE49-F238E27FC236}">
                  <a16:creationId xmlns:a16="http://schemas.microsoft.com/office/drawing/2014/main" id="{183D6C80-4EFA-490D-A31B-75535553B102}"/>
                </a:ext>
              </a:extLst>
            </p:cNvPr>
            <p:cNvSpPr>
              <a:spLocks noChangeArrowheads="1"/>
            </p:cNvSpPr>
            <p:nvPr/>
          </p:nvSpPr>
          <p:spPr bwMode="auto">
            <a:xfrm>
              <a:off x="9309100" y="273050"/>
              <a:ext cx="6350"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9" name="Rectangle 1447">
              <a:extLst>
                <a:ext uri="{FF2B5EF4-FFF2-40B4-BE49-F238E27FC236}">
                  <a16:creationId xmlns:a16="http://schemas.microsoft.com/office/drawing/2014/main" id="{87CDB160-AE8D-472F-B01D-F66DAB286967}"/>
                </a:ext>
              </a:extLst>
            </p:cNvPr>
            <p:cNvSpPr>
              <a:spLocks noChangeArrowheads="1"/>
            </p:cNvSpPr>
            <p:nvPr/>
          </p:nvSpPr>
          <p:spPr bwMode="auto">
            <a:xfrm>
              <a:off x="9318625" y="273050"/>
              <a:ext cx="7938"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0" name="Oval 1448">
              <a:extLst>
                <a:ext uri="{FF2B5EF4-FFF2-40B4-BE49-F238E27FC236}">
                  <a16:creationId xmlns:a16="http://schemas.microsoft.com/office/drawing/2014/main" id="{C32CB623-43A6-4AEA-A15E-AC101B62D9D9}"/>
                </a:ext>
              </a:extLst>
            </p:cNvPr>
            <p:cNvSpPr>
              <a:spLocks noChangeArrowheads="1"/>
            </p:cNvSpPr>
            <p:nvPr/>
          </p:nvSpPr>
          <p:spPr bwMode="auto">
            <a:xfrm>
              <a:off x="9391650" y="28098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1" name="Oval 1449">
              <a:extLst>
                <a:ext uri="{FF2B5EF4-FFF2-40B4-BE49-F238E27FC236}">
                  <a16:creationId xmlns:a16="http://schemas.microsoft.com/office/drawing/2014/main" id="{6E3899A9-2134-49A0-9D76-204539C2D390}"/>
                </a:ext>
              </a:extLst>
            </p:cNvPr>
            <p:cNvSpPr>
              <a:spLocks noChangeArrowheads="1"/>
            </p:cNvSpPr>
            <p:nvPr/>
          </p:nvSpPr>
          <p:spPr bwMode="auto">
            <a:xfrm>
              <a:off x="9405938" y="28098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2" name="Rectangle 1450">
              <a:extLst>
                <a:ext uri="{FF2B5EF4-FFF2-40B4-BE49-F238E27FC236}">
                  <a16:creationId xmlns:a16="http://schemas.microsoft.com/office/drawing/2014/main" id="{15655FE9-8337-42B4-9D81-F6F2E99C7F8C}"/>
                </a:ext>
              </a:extLst>
            </p:cNvPr>
            <p:cNvSpPr>
              <a:spLocks noChangeArrowheads="1"/>
            </p:cNvSpPr>
            <p:nvPr/>
          </p:nvSpPr>
          <p:spPr bwMode="auto">
            <a:xfrm>
              <a:off x="9283700" y="312738"/>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3" name="Rectangle 1451">
              <a:extLst>
                <a:ext uri="{FF2B5EF4-FFF2-40B4-BE49-F238E27FC236}">
                  <a16:creationId xmlns:a16="http://schemas.microsoft.com/office/drawing/2014/main" id="{27AD8640-29D8-4393-B3F7-981415E06F39}"/>
                </a:ext>
              </a:extLst>
            </p:cNvPr>
            <p:cNvSpPr>
              <a:spLocks noChangeArrowheads="1"/>
            </p:cNvSpPr>
            <p:nvPr/>
          </p:nvSpPr>
          <p:spPr bwMode="auto">
            <a:xfrm>
              <a:off x="9288463" y="3190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4" name="Rectangle 1452">
              <a:extLst>
                <a:ext uri="{FF2B5EF4-FFF2-40B4-BE49-F238E27FC236}">
                  <a16:creationId xmlns:a16="http://schemas.microsoft.com/office/drawing/2014/main" id="{3D0F15F5-0B10-4F53-8072-F6B2D1CC57EC}"/>
                </a:ext>
              </a:extLst>
            </p:cNvPr>
            <p:cNvSpPr>
              <a:spLocks noChangeArrowheads="1"/>
            </p:cNvSpPr>
            <p:nvPr/>
          </p:nvSpPr>
          <p:spPr bwMode="auto">
            <a:xfrm>
              <a:off x="9297988" y="3190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5" name="Rectangle 1453">
              <a:extLst>
                <a:ext uri="{FF2B5EF4-FFF2-40B4-BE49-F238E27FC236}">
                  <a16:creationId xmlns:a16="http://schemas.microsoft.com/office/drawing/2014/main" id="{09B33B07-CFC0-4D39-955C-17E99DF073EE}"/>
                </a:ext>
              </a:extLst>
            </p:cNvPr>
            <p:cNvSpPr>
              <a:spLocks noChangeArrowheads="1"/>
            </p:cNvSpPr>
            <p:nvPr/>
          </p:nvSpPr>
          <p:spPr bwMode="auto">
            <a:xfrm>
              <a:off x="9309100" y="3190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6" name="Rectangle 1454">
              <a:extLst>
                <a:ext uri="{FF2B5EF4-FFF2-40B4-BE49-F238E27FC236}">
                  <a16:creationId xmlns:a16="http://schemas.microsoft.com/office/drawing/2014/main" id="{896F19B4-5553-4B4F-8B51-53D9F49ACD21}"/>
                </a:ext>
              </a:extLst>
            </p:cNvPr>
            <p:cNvSpPr>
              <a:spLocks noChangeArrowheads="1"/>
            </p:cNvSpPr>
            <p:nvPr/>
          </p:nvSpPr>
          <p:spPr bwMode="auto">
            <a:xfrm>
              <a:off x="9318625" y="3190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7" name="Oval 1455">
              <a:extLst>
                <a:ext uri="{FF2B5EF4-FFF2-40B4-BE49-F238E27FC236}">
                  <a16:creationId xmlns:a16="http://schemas.microsoft.com/office/drawing/2014/main" id="{E6CDDE54-0ACF-4E78-B38A-F22D0C433452}"/>
                </a:ext>
              </a:extLst>
            </p:cNvPr>
            <p:cNvSpPr>
              <a:spLocks noChangeArrowheads="1"/>
            </p:cNvSpPr>
            <p:nvPr/>
          </p:nvSpPr>
          <p:spPr bwMode="auto">
            <a:xfrm>
              <a:off x="9391650" y="328613"/>
              <a:ext cx="7938"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8" name="Oval 1456">
              <a:extLst>
                <a:ext uri="{FF2B5EF4-FFF2-40B4-BE49-F238E27FC236}">
                  <a16:creationId xmlns:a16="http://schemas.microsoft.com/office/drawing/2014/main" id="{11AAFEE3-D6BD-43D9-9ACA-211B829B27D6}"/>
                </a:ext>
              </a:extLst>
            </p:cNvPr>
            <p:cNvSpPr>
              <a:spLocks noChangeArrowheads="1"/>
            </p:cNvSpPr>
            <p:nvPr/>
          </p:nvSpPr>
          <p:spPr bwMode="auto">
            <a:xfrm>
              <a:off x="9405938" y="328613"/>
              <a:ext cx="6350"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9" name="Rectangle 1457">
              <a:extLst>
                <a:ext uri="{FF2B5EF4-FFF2-40B4-BE49-F238E27FC236}">
                  <a16:creationId xmlns:a16="http://schemas.microsoft.com/office/drawing/2014/main" id="{B2CB71BD-D631-48E8-AB55-8052E324DD8E}"/>
                </a:ext>
              </a:extLst>
            </p:cNvPr>
            <p:cNvSpPr>
              <a:spLocks noChangeArrowheads="1"/>
            </p:cNvSpPr>
            <p:nvPr/>
          </p:nvSpPr>
          <p:spPr bwMode="auto">
            <a:xfrm>
              <a:off x="9283700" y="357188"/>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0" name="Rectangle 1458">
              <a:extLst>
                <a:ext uri="{FF2B5EF4-FFF2-40B4-BE49-F238E27FC236}">
                  <a16:creationId xmlns:a16="http://schemas.microsoft.com/office/drawing/2014/main" id="{D8C4A71E-1ED2-4114-9BAC-6874E89E9302}"/>
                </a:ext>
              </a:extLst>
            </p:cNvPr>
            <p:cNvSpPr>
              <a:spLocks noChangeArrowheads="1"/>
            </p:cNvSpPr>
            <p:nvPr/>
          </p:nvSpPr>
          <p:spPr bwMode="auto">
            <a:xfrm>
              <a:off x="9288463" y="363538"/>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1" name="Rectangle 1459">
              <a:extLst>
                <a:ext uri="{FF2B5EF4-FFF2-40B4-BE49-F238E27FC236}">
                  <a16:creationId xmlns:a16="http://schemas.microsoft.com/office/drawing/2014/main" id="{9F89476B-3F1B-4979-A64E-E52A10589433}"/>
                </a:ext>
              </a:extLst>
            </p:cNvPr>
            <p:cNvSpPr>
              <a:spLocks noChangeArrowheads="1"/>
            </p:cNvSpPr>
            <p:nvPr/>
          </p:nvSpPr>
          <p:spPr bwMode="auto">
            <a:xfrm>
              <a:off x="9297988" y="363538"/>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2" name="Rectangle 1460">
              <a:extLst>
                <a:ext uri="{FF2B5EF4-FFF2-40B4-BE49-F238E27FC236}">
                  <a16:creationId xmlns:a16="http://schemas.microsoft.com/office/drawing/2014/main" id="{4EBA9ECF-5B78-4556-BFBB-B42C4849DED3}"/>
                </a:ext>
              </a:extLst>
            </p:cNvPr>
            <p:cNvSpPr>
              <a:spLocks noChangeArrowheads="1"/>
            </p:cNvSpPr>
            <p:nvPr/>
          </p:nvSpPr>
          <p:spPr bwMode="auto">
            <a:xfrm>
              <a:off x="9309100" y="363538"/>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3" name="Rectangle 1461">
              <a:extLst>
                <a:ext uri="{FF2B5EF4-FFF2-40B4-BE49-F238E27FC236}">
                  <a16:creationId xmlns:a16="http://schemas.microsoft.com/office/drawing/2014/main" id="{29ABC76C-6138-47A9-8AEF-A17E50016926}"/>
                </a:ext>
              </a:extLst>
            </p:cNvPr>
            <p:cNvSpPr>
              <a:spLocks noChangeArrowheads="1"/>
            </p:cNvSpPr>
            <p:nvPr/>
          </p:nvSpPr>
          <p:spPr bwMode="auto">
            <a:xfrm>
              <a:off x="9318625" y="363538"/>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4" name="Oval 1462">
              <a:extLst>
                <a:ext uri="{FF2B5EF4-FFF2-40B4-BE49-F238E27FC236}">
                  <a16:creationId xmlns:a16="http://schemas.microsoft.com/office/drawing/2014/main" id="{557A0F52-6F96-4699-B928-BDE25236AA3C}"/>
                </a:ext>
              </a:extLst>
            </p:cNvPr>
            <p:cNvSpPr>
              <a:spLocks noChangeArrowheads="1"/>
            </p:cNvSpPr>
            <p:nvPr/>
          </p:nvSpPr>
          <p:spPr bwMode="auto">
            <a:xfrm>
              <a:off x="9391650" y="374650"/>
              <a:ext cx="7938"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5" name="Oval 1463">
              <a:extLst>
                <a:ext uri="{FF2B5EF4-FFF2-40B4-BE49-F238E27FC236}">
                  <a16:creationId xmlns:a16="http://schemas.microsoft.com/office/drawing/2014/main" id="{C18C6803-9C25-4977-A550-412C15958075}"/>
                </a:ext>
              </a:extLst>
            </p:cNvPr>
            <p:cNvSpPr>
              <a:spLocks noChangeArrowheads="1"/>
            </p:cNvSpPr>
            <p:nvPr/>
          </p:nvSpPr>
          <p:spPr bwMode="auto">
            <a:xfrm>
              <a:off x="9405938" y="374650"/>
              <a:ext cx="6350" cy="6350"/>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6" name="Rectangle 1464">
              <a:extLst>
                <a:ext uri="{FF2B5EF4-FFF2-40B4-BE49-F238E27FC236}">
                  <a16:creationId xmlns:a16="http://schemas.microsoft.com/office/drawing/2014/main" id="{63BC1F41-8727-47FA-A848-99A6395DA5BD}"/>
                </a:ext>
              </a:extLst>
            </p:cNvPr>
            <p:cNvSpPr>
              <a:spLocks noChangeArrowheads="1"/>
            </p:cNvSpPr>
            <p:nvPr/>
          </p:nvSpPr>
          <p:spPr bwMode="auto">
            <a:xfrm>
              <a:off x="9283700" y="404813"/>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7" name="Rectangle 1465">
              <a:extLst>
                <a:ext uri="{FF2B5EF4-FFF2-40B4-BE49-F238E27FC236}">
                  <a16:creationId xmlns:a16="http://schemas.microsoft.com/office/drawing/2014/main" id="{3B2ED042-B298-4503-8D79-B1330E66F2A2}"/>
                </a:ext>
              </a:extLst>
            </p:cNvPr>
            <p:cNvSpPr>
              <a:spLocks noChangeArrowheads="1"/>
            </p:cNvSpPr>
            <p:nvPr/>
          </p:nvSpPr>
          <p:spPr bwMode="auto">
            <a:xfrm>
              <a:off x="9288463" y="40957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8" name="Rectangle 1466">
              <a:extLst>
                <a:ext uri="{FF2B5EF4-FFF2-40B4-BE49-F238E27FC236}">
                  <a16:creationId xmlns:a16="http://schemas.microsoft.com/office/drawing/2014/main" id="{9E31F02A-ECEF-4C7B-A54A-E555AE4886A3}"/>
                </a:ext>
              </a:extLst>
            </p:cNvPr>
            <p:cNvSpPr>
              <a:spLocks noChangeArrowheads="1"/>
            </p:cNvSpPr>
            <p:nvPr/>
          </p:nvSpPr>
          <p:spPr bwMode="auto">
            <a:xfrm>
              <a:off x="9297988" y="409575"/>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9" name="Rectangle 1467">
              <a:extLst>
                <a:ext uri="{FF2B5EF4-FFF2-40B4-BE49-F238E27FC236}">
                  <a16:creationId xmlns:a16="http://schemas.microsoft.com/office/drawing/2014/main" id="{3A04EA46-2DB6-4EF2-9075-D6AAB1B21402}"/>
                </a:ext>
              </a:extLst>
            </p:cNvPr>
            <p:cNvSpPr>
              <a:spLocks noChangeArrowheads="1"/>
            </p:cNvSpPr>
            <p:nvPr/>
          </p:nvSpPr>
          <p:spPr bwMode="auto">
            <a:xfrm>
              <a:off x="9309100" y="40957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0" name="Rectangle 1468">
              <a:extLst>
                <a:ext uri="{FF2B5EF4-FFF2-40B4-BE49-F238E27FC236}">
                  <a16:creationId xmlns:a16="http://schemas.microsoft.com/office/drawing/2014/main" id="{C7C8A0FE-986F-4E58-8BB0-2704F3B1EF23}"/>
                </a:ext>
              </a:extLst>
            </p:cNvPr>
            <p:cNvSpPr>
              <a:spLocks noChangeArrowheads="1"/>
            </p:cNvSpPr>
            <p:nvPr/>
          </p:nvSpPr>
          <p:spPr bwMode="auto">
            <a:xfrm>
              <a:off x="9318625" y="409575"/>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1" name="Rectangle 1469">
              <a:extLst>
                <a:ext uri="{FF2B5EF4-FFF2-40B4-BE49-F238E27FC236}">
                  <a16:creationId xmlns:a16="http://schemas.microsoft.com/office/drawing/2014/main" id="{D1C044A3-CA38-4887-9965-15B5EE61BFC7}"/>
                </a:ext>
              </a:extLst>
            </p:cNvPr>
            <p:cNvSpPr>
              <a:spLocks noChangeArrowheads="1"/>
            </p:cNvSpPr>
            <p:nvPr/>
          </p:nvSpPr>
          <p:spPr bwMode="auto">
            <a:xfrm>
              <a:off x="9283700" y="447675"/>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2" name="Rectangle 1470">
              <a:extLst>
                <a:ext uri="{FF2B5EF4-FFF2-40B4-BE49-F238E27FC236}">
                  <a16:creationId xmlns:a16="http://schemas.microsoft.com/office/drawing/2014/main" id="{64E59F00-897D-4D7A-972E-E00EE3CD7679}"/>
                </a:ext>
              </a:extLst>
            </p:cNvPr>
            <p:cNvSpPr>
              <a:spLocks noChangeArrowheads="1"/>
            </p:cNvSpPr>
            <p:nvPr/>
          </p:nvSpPr>
          <p:spPr bwMode="auto">
            <a:xfrm>
              <a:off x="9288463" y="45402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3" name="Rectangle 1471">
              <a:extLst>
                <a:ext uri="{FF2B5EF4-FFF2-40B4-BE49-F238E27FC236}">
                  <a16:creationId xmlns:a16="http://schemas.microsoft.com/office/drawing/2014/main" id="{BBFD7E0D-CF7A-4B64-B859-146C679145BE}"/>
                </a:ext>
              </a:extLst>
            </p:cNvPr>
            <p:cNvSpPr>
              <a:spLocks noChangeArrowheads="1"/>
            </p:cNvSpPr>
            <p:nvPr/>
          </p:nvSpPr>
          <p:spPr bwMode="auto">
            <a:xfrm>
              <a:off x="9297988" y="454025"/>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4" name="Rectangle 1472">
              <a:extLst>
                <a:ext uri="{FF2B5EF4-FFF2-40B4-BE49-F238E27FC236}">
                  <a16:creationId xmlns:a16="http://schemas.microsoft.com/office/drawing/2014/main" id="{075A71F9-6F15-4D4C-89D1-B963576299D6}"/>
                </a:ext>
              </a:extLst>
            </p:cNvPr>
            <p:cNvSpPr>
              <a:spLocks noChangeArrowheads="1"/>
            </p:cNvSpPr>
            <p:nvPr/>
          </p:nvSpPr>
          <p:spPr bwMode="auto">
            <a:xfrm>
              <a:off x="9309100" y="45402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5" name="Rectangle 1473">
              <a:extLst>
                <a:ext uri="{FF2B5EF4-FFF2-40B4-BE49-F238E27FC236}">
                  <a16:creationId xmlns:a16="http://schemas.microsoft.com/office/drawing/2014/main" id="{B706605E-6A58-407D-98FA-A8B2458D781D}"/>
                </a:ext>
              </a:extLst>
            </p:cNvPr>
            <p:cNvSpPr>
              <a:spLocks noChangeArrowheads="1"/>
            </p:cNvSpPr>
            <p:nvPr/>
          </p:nvSpPr>
          <p:spPr bwMode="auto">
            <a:xfrm>
              <a:off x="9318625" y="454025"/>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6" name="Oval 1474">
              <a:extLst>
                <a:ext uri="{FF2B5EF4-FFF2-40B4-BE49-F238E27FC236}">
                  <a16:creationId xmlns:a16="http://schemas.microsoft.com/office/drawing/2014/main" id="{B5AD07A1-0CD4-444A-B37F-6F8248F35784}"/>
                </a:ext>
              </a:extLst>
            </p:cNvPr>
            <p:cNvSpPr>
              <a:spLocks noChangeArrowheads="1"/>
            </p:cNvSpPr>
            <p:nvPr/>
          </p:nvSpPr>
          <p:spPr bwMode="auto">
            <a:xfrm>
              <a:off x="9391650" y="46513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7" name="Oval 1475">
              <a:extLst>
                <a:ext uri="{FF2B5EF4-FFF2-40B4-BE49-F238E27FC236}">
                  <a16:creationId xmlns:a16="http://schemas.microsoft.com/office/drawing/2014/main" id="{02131625-47F1-445D-9942-7710E1F82303}"/>
                </a:ext>
              </a:extLst>
            </p:cNvPr>
            <p:cNvSpPr>
              <a:spLocks noChangeArrowheads="1"/>
            </p:cNvSpPr>
            <p:nvPr/>
          </p:nvSpPr>
          <p:spPr bwMode="auto">
            <a:xfrm>
              <a:off x="9405938" y="46513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8" name="Rectangle 1476">
              <a:extLst>
                <a:ext uri="{FF2B5EF4-FFF2-40B4-BE49-F238E27FC236}">
                  <a16:creationId xmlns:a16="http://schemas.microsoft.com/office/drawing/2014/main" id="{9F0706C1-09A0-458D-85CA-0D84CBF5EBF3}"/>
                </a:ext>
              </a:extLst>
            </p:cNvPr>
            <p:cNvSpPr>
              <a:spLocks noChangeArrowheads="1"/>
            </p:cNvSpPr>
            <p:nvPr/>
          </p:nvSpPr>
          <p:spPr bwMode="auto">
            <a:xfrm>
              <a:off x="9283700" y="495300"/>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9" name="Rectangle 1477">
              <a:extLst>
                <a:ext uri="{FF2B5EF4-FFF2-40B4-BE49-F238E27FC236}">
                  <a16:creationId xmlns:a16="http://schemas.microsoft.com/office/drawing/2014/main" id="{B2B78B56-E0F2-4243-838A-A62818B406C4}"/>
                </a:ext>
              </a:extLst>
            </p:cNvPr>
            <p:cNvSpPr>
              <a:spLocks noChangeArrowheads="1"/>
            </p:cNvSpPr>
            <p:nvPr/>
          </p:nvSpPr>
          <p:spPr bwMode="auto">
            <a:xfrm>
              <a:off x="9288463" y="501650"/>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0" name="Rectangle 1478">
              <a:extLst>
                <a:ext uri="{FF2B5EF4-FFF2-40B4-BE49-F238E27FC236}">
                  <a16:creationId xmlns:a16="http://schemas.microsoft.com/office/drawing/2014/main" id="{E12BDCAB-158C-49A8-BF32-069D6EA5081E}"/>
                </a:ext>
              </a:extLst>
            </p:cNvPr>
            <p:cNvSpPr>
              <a:spLocks noChangeArrowheads="1"/>
            </p:cNvSpPr>
            <p:nvPr/>
          </p:nvSpPr>
          <p:spPr bwMode="auto">
            <a:xfrm>
              <a:off x="9297988" y="501650"/>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1" name="Rectangle 1479">
              <a:extLst>
                <a:ext uri="{FF2B5EF4-FFF2-40B4-BE49-F238E27FC236}">
                  <a16:creationId xmlns:a16="http://schemas.microsoft.com/office/drawing/2014/main" id="{A35430C0-7DD7-4C5F-A4A8-01D4BD8E36B2}"/>
                </a:ext>
              </a:extLst>
            </p:cNvPr>
            <p:cNvSpPr>
              <a:spLocks noChangeArrowheads="1"/>
            </p:cNvSpPr>
            <p:nvPr/>
          </p:nvSpPr>
          <p:spPr bwMode="auto">
            <a:xfrm>
              <a:off x="9309100" y="501650"/>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2" name="Rectangle 1480">
              <a:extLst>
                <a:ext uri="{FF2B5EF4-FFF2-40B4-BE49-F238E27FC236}">
                  <a16:creationId xmlns:a16="http://schemas.microsoft.com/office/drawing/2014/main" id="{27385139-92CF-465A-B045-90540811ECE0}"/>
                </a:ext>
              </a:extLst>
            </p:cNvPr>
            <p:cNvSpPr>
              <a:spLocks noChangeArrowheads="1"/>
            </p:cNvSpPr>
            <p:nvPr/>
          </p:nvSpPr>
          <p:spPr bwMode="auto">
            <a:xfrm>
              <a:off x="9318625" y="501650"/>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3" name="Oval 1481">
              <a:extLst>
                <a:ext uri="{FF2B5EF4-FFF2-40B4-BE49-F238E27FC236}">
                  <a16:creationId xmlns:a16="http://schemas.microsoft.com/office/drawing/2014/main" id="{B50CE798-F842-4601-8251-0AD75D709A31}"/>
                </a:ext>
              </a:extLst>
            </p:cNvPr>
            <p:cNvSpPr>
              <a:spLocks noChangeArrowheads="1"/>
            </p:cNvSpPr>
            <p:nvPr/>
          </p:nvSpPr>
          <p:spPr bwMode="auto">
            <a:xfrm>
              <a:off x="9391650" y="50958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4" name="Oval 1482">
              <a:extLst>
                <a:ext uri="{FF2B5EF4-FFF2-40B4-BE49-F238E27FC236}">
                  <a16:creationId xmlns:a16="http://schemas.microsoft.com/office/drawing/2014/main" id="{07FF6153-C263-4505-AAF2-50951FB9F9F6}"/>
                </a:ext>
              </a:extLst>
            </p:cNvPr>
            <p:cNvSpPr>
              <a:spLocks noChangeArrowheads="1"/>
            </p:cNvSpPr>
            <p:nvPr/>
          </p:nvSpPr>
          <p:spPr bwMode="auto">
            <a:xfrm>
              <a:off x="9405938" y="50958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5" name="Rectangle 1483">
              <a:extLst>
                <a:ext uri="{FF2B5EF4-FFF2-40B4-BE49-F238E27FC236}">
                  <a16:creationId xmlns:a16="http://schemas.microsoft.com/office/drawing/2014/main" id="{8866CCB7-1A67-4425-A2FA-7821BEBAE21E}"/>
                </a:ext>
              </a:extLst>
            </p:cNvPr>
            <p:cNvSpPr>
              <a:spLocks noChangeArrowheads="1"/>
            </p:cNvSpPr>
            <p:nvPr/>
          </p:nvSpPr>
          <p:spPr bwMode="auto">
            <a:xfrm>
              <a:off x="9283700" y="541338"/>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6" name="Rectangle 1484">
              <a:extLst>
                <a:ext uri="{FF2B5EF4-FFF2-40B4-BE49-F238E27FC236}">
                  <a16:creationId xmlns:a16="http://schemas.microsoft.com/office/drawing/2014/main" id="{D72EFDA5-3078-456E-9429-EB744546F311}"/>
                </a:ext>
              </a:extLst>
            </p:cNvPr>
            <p:cNvSpPr>
              <a:spLocks noChangeArrowheads="1"/>
            </p:cNvSpPr>
            <p:nvPr/>
          </p:nvSpPr>
          <p:spPr bwMode="auto">
            <a:xfrm>
              <a:off x="9288463" y="5476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7" name="Rectangle 1485">
              <a:extLst>
                <a:ext uri="{FF2B5EF4-FFF2-40B4-BE49-F238E27FC236}">
                  <a16:creationId xmlns:a16="http://schemas.microsoft.com/office/drawing/2014/main" id="{32563E72-F25D-441D-AD50-4C2551F15013}"/>
                </a:ext>
              </a:extLst>
            </p:cNvPr>
            <p:cNvSpPr>
              <a:spLocks noChangeArrowheads="1"/>
            </p:cNvSpPr>
            <p:nvPr/>
          </p:nvSpPr>
          <p:spPr bwMode="auto">
            <a:xfrm>
              <a:off x="9297988" y="5476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8" name="Rectangle 1486">
              <a:extLst>
                <a:ext uri="{FF2B5EF4-FFF2-40B4-BE49-F238E27FC236}">
                  <a16:creationId xmlns:a16="http://schemas.microsoft.com/office/drawing/2014/main" id="{F2C1FDC8-4147-496C-8170-C729B38209E1}"/>
                </a:ext>
              </a:extLst>
            </p:cNvPr>
            <p:cNvSpPr>
              <a:spLocks noChangeArrowheads="1"/>
            </p:cNvSpPr>
            <p:nvPr/>
          </p:nvSpPr>
          <p:spPr bwMode="auto">
            <a:xfrm>
              <a:off x="9309100" y="5476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9" name="Rectangle 1487">
              <a:extLst>
                <a:ext uri="{FF2B5EF4-FFF2-40B4-BE49-F238E27FC236}">
                  <a16:creationId xmlns:a16="http://schemas.microsoft.com/office/drawing/2014/main" id="{50BB0271-6CBD-4A21-B83C-5486E2C1D2E8}"/>
                </a:ext>
              </a:extLst>
            </p:cNvPr>
            <p:cNvSpPr>
              <a:spLocks noChangeArrowheads="1"/>
            </p:cNvSpPr>
            <p:nvPr/>
          </p:nvSpPr>
          <p:spPr bwMode="auto">
            <a:xfrm>
              <a:off x="9318625" y="5476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0" name="Oval 1488">
              <a:extLst>
                <a:ext uri="{FF2B5EF4-FFF2-40B4-BE49-F238E27FC236}">
                  <a16:creationId xmlns:a16="http://schemas.microsoft.com/office/drawing/2014/main" id="{72E1922F-5F9A-4E42-844D-0A67517CBCE0}"/>
                </a:ext>
              </a:extLst>
            </p:cNvPr>
            <p:cNvSpPr>
              <a:spLocks noChangeArrowheads="1"/>
            </p:cNvSpPr>
            <p:nvPr/>
          </p:nvSpPr>
          <p:spPr bwMode="auto">
            <a:xfrm>
              <a:off x="9391650" y="557213"/>
              <a:ext cx="7938"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1" name="Oval 1489">
              <a:extLst>
                <a:ext uri="{FF2B5EF4-FFF2-40B4-BE49-F238E27FC236}">
                  <a16:creationId xmlns:a16="http://schemas.microsoft.com/office/drawing/2014/main" id="{611F3AF8-E0F2-4973-9684-E7C911300BD7}"/>
                </a:ext>
              </a:extLst>
            </p:cNvPr>
            <p:cNvSpPr>
              <a:spLocks noChangeArrowheads="1"/>
            </p:cNvSpPr>
            <p:nvPr/>
          </p:nvSpPr>
          <p:spPr bwMode="auto">
            <a:xfrm>
              <a:off x="9405938" y="557213"/>
              <a:ext cx="6350"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2" name="Rectangle 1490">
              <a:extLst>
                <a:ext uri="{FF2B5EF4-FFF2-40B4-BE49-F238E27FC236}">
                  <a16:creationId xmlns:a16="http://schemas.microsoft.com/office/drawing/2014/main" id="{01485B49-6BF5-44C4-ADF6-D147194C04F5}"/>
                </a:ext>
              </a:extLst>
            </p:cNvPr>
            <p:cNvSpPr>
              <a:spLocks noChangeArrowheads="1"/>
            </p:cNvSpPr>
            <p:nvPr/>
          </p:nvSpPr>
          <p:spPr bwMode="auto">
            <a:xfrm>
              <a:off x="9458325" y="312738"/>
              <a:ext cx="173038" cy="360363"/>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3" name="Rectangle 1491">
              <a:extLst>
                <a:ext uri="{FF2B5EF4-FFF2-40B4-BE49-F238E27FC236}">
                  <a16:creationId xmlns:a16="http://schemas.microsoft.com/office/drawing/2014/main" id="{ED2CB107-4FEF-4FFE-A647-F4EA82C1E558}"/>
                </a:ext>
              </a:extLst>
            </p:cNvPr>
            <p:cNvSpPr>
              <a:spLocks noChangeArrowheads="1"/>
            </p:cNvSpPr>
            <p:nvPr/>
          </p:nvSpPr>
          <p:spPr bwMode="auto">
            <a:xfrm>
              <a:off x="9631363" y="312738"/>
              <a:ext cx="49213" cy="360363"/>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4" name="Rectangle 1492">
              <a:extLst>
                <a:ext uri="{FF2B5EF4-FFF2-40B4-BE49-F238E27FC236}">
                  <a16:creationId xmlns:a16="http://schemas.microsoft.com/office/drawing/2014/main" id="{B5CCB0A2-A3AB-4A53-9A6A-7C0AD31B16C5}"/>
                </a:ext>
              </a:extLst>
            </p:cNvPr>
            <p:cNvSpPr>
              <a:spLocks noChangeArrowheads="1"/>
            </p:cNvSpPr>
            <p:nvPr/>
          </p:nvSpPr>
          <p:spPr bwMode="auto">
            <a:xfrm>
              <a:off x="9474200" y="333375"/>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5" name="Rectangle 1493">
              <a:extLst>
                <a:ext uri="{FF2B5EF4-FFF2-40B4-BE49-F238E27FC236}">
                  <a16:creationId xmlns:a16="http://schemas.microsoft.com/office/drawing/2014/main" id="{6BE47617-1581-412F-A770-B82066E99799}"/>
                </a:ext>
              </a:extLst>
            </p:cNvPr>
            <p:cNvSpPr>
              <a:spLocks noChangeArrowheads="1"/>
            </p:cNvSpPr>
            <p:nvPr/>
          </p:nvSpPr>
          <p:spPr bwMode="auto">
            <a:xfrm>
              <a:off x="9482138" y="3397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6" name="Rectangle 1494">
              <a:extLst>
                <a:ext uri="{FF2B5EF4-FFF2-40B4-BE49-F238E27FC236}">
                  <a16:creationId xmlns:a16="http://schemas.microsoft.com/office/drawing/2014/main" id="{4C9AFC4C-E83D-4265-A568-D923564E1FCD}"/>
                </a:ext>
              </a:extLst>
            </p:cNvPr>
            <p:cNvSpPr>
              <a:spLocks noChangeArrowheads="1"/>
            </p:cNvSpPr>
            <p:nvPr/>
          </p:nvSpPr>
          <p:spPr bwMode="auto">
            <a:xfrm>
              <a:off x="9491663" y="339725"/>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7" name="Rectangle 1495">
              <a:extLst>
                <a:ext uri="{FF2B5EF4-FFF2-40B4-BE49-F238E27FC236}">
                  <a16:creationId xmlns:a16="http://schemas.microsoft.com/office/drawing/2014/main" id="{751B8A53-AAAA-4E54-9799-977C2BDCD617}"/>
                </a:ext>
              </a:extLst>
            </p:cNvPr>
            <p:cNvSpPr>
              <a:spLocks noChangeArrowheads="1"/>
            </p:cNvSpPr>
            <p:nvPr/>
          </p:nvSpPr>
          <p:spPr bwMode="auto">
            <a:xfrm>
              <a:off x="9502775" y="3397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8" name="Rectangle 1496">
              <a:extLst>
                <a:ext uri="{FF2B5EF4-FFF2-40B4-BE49-F238E27FC236}">
                  <a16:creationId xmlns:a16="http://schemas.microsoft.com/office/drawing/2014/main" id="{730AE64C-7D80-438A-BE21-D12CC1C20454}"/>
                </a:ext>
              </a:extLst>
            </p:cNvPr>
            <p:cNvSpPr>
              <a:spLocks noChangeArrowheads="1"/>
            </p:cNvSpPr>
            <p:nvPr/>
          </p:nvSpPr>
          <p:spPr bwMode="auto">
            <a:xfrm>
              <a:off x="9510713" y="339725"/>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9" name="Oval 1497">
              <a:extLst>
                <a:ext uri="{FF2B5EF4-FFF2-40B4-BE49-F238E27FC236}">
                  <a16:creationId xmlns:a16="http://schemas.microsoft.com/office/drawing/2014/main" id="{EE475ABA-7478-40A1-8357-E84E7F18AC6D}"/>
                </a:ext>
              </a:extLst>
            </p:cNvPr>
            <p:cNvSpPr>
              <a:spLocks noChangeArrowheads="1"/>
            </p:cNvSpPr>
            <p:nvPr/>
          </p:nvSpPr>
          <p:spPr bwMode="auto">
            <a:xfrm>
              <a:off x="9585325" y="349250"/>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0" name="Oval 1498">
              <a:extLst>
                <a:ext uri="{FF2B5EF4-FFF2-40B4-BE49-F238E27FC236}">
                  <a16:creationId xmlns:a16="http://schemas.microsoft.com/office/drawing/2014/main" id="{A1E729E5-F224-4499-9A02-9346ACA76872}"/>
                </a:ext>
              </a:extLst>
            </p:cNvPr>
            <p:cNvSpPr>
              <a:spLocks noChangeArrowheads="1"/>
            </p:cNvSpPr>
            <p:nvPr/>
          </p:nvSpPr>
          <p:spPr bwMode="auto">
            <a:xfrm>
              <a:off x="9596438" y="349250"/>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1" name="Rectangle 1499">
              <a:extLst>
                <a:ext uri="{FF2B5EF4-FFF2-40B4-BE49-F238E27FC236}">
                  <a16:creationId xmlns:a16="http://schemas.microsoft.com/office/drawing/2014/main" id="{446CD4F3-195B-4A8F-9B77-3EAC2A72877F}"/>
                </a:ext>
              </a:extLst>
            </p:cNvPr>
            <p:cNvSpPr>
              <a:spLocks noChangeArrowheads="1"/>
            </p:cNvSpPr>
            <p:nvPr/>
          </p:nvSpPr>
          <p:spPr bwMode="auto">
            <a:xfrm>
              <a:off x="9474200" y="377825"/>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2" name="Rectangle 1500">
              <a:extLst>
                <a:ext uri="{FF2B5EF4-FFF2-40B4-BE49-F238E27FC236}">
                  <a16:creationId xmlns:a16="http://schemas.microsoft.com/office/drawing/2014/main" id="{E8AF5C24-8076-41F4-BA01-7D025B30B4DD}"/>
                </a:ext>
              </a:extLst>
            </p:cNvPr>
            <p:cNvSpPr>
              <a:spLocks noChangeArrowheads="1"/>
            </p:cNvSpPr>
            <p:nvPr/>
          </p:nvSpPr>
          <p:spPr bwMode="auto">
            <a:xfrm>
              <a:off x="9482138" y="3841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3" name="Rectangle 1501">
              <a:extLst>
                <a:ext uri="{FF2B5EF4-FFF2-40B4-BE49-F238E27FC236}">
                  <a16:creationId xmlns:a16="http://schemas.microsoft.com/office/drawing/2014/main" id="{EC2499EF-63BD-4154-B6DD-87C73CB26198}"/>
                </a:ext>
              </a:extLst>
            </p:cNvPr>
            <p:cNvSpPr>
              <a:spLocks noChangeArrowheads="1"/>
            </p:cNvSpPr>
            <p:nvPr/>
          </p:nvSpPr>
          <p:spPr bwMode="auto">
            <a:xfrm>
              <a:off x="9491663" y="384175"/>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4" name="Rectangle 1502">
              <a:extLst>
                <a:ext uri="{FF2B5EF4-FFF2-40B4-BE49-F238E27FC236}">
                  <a16:creationId xmlns:a16="http://schemas.microsoft.com/office/drawing/2014/main" id="{B259D19A-AC85-4FFB-BB5F-11231243F770}"/>
                </a:ext>
              </a:extLst>
            </p:cNvPr>
            <p:cNvSpPr>
              <a:spLocks noChangeArrowheads="1"/>
            </p:cNvSpPr>
            <p:nvPr/>
          </p:nvSpPr>
          <p:spPr bwMode="auto">
            <a:xfrm>
              <a:off x="9502775" y="3841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5" name="Rectangle 1503">
              <a:extLst>
                <a:ext uri="{FF2B5EF4-FFF2-40B4-BE49-F238E27FC236}">
                  <a16:creationId xmlns:a16="http://schemas.microsoft.com/office/drawing/2014/main" id="{CFD59FEB-A68D-408D-8618-5476A42601F1}"/>
                </a:ext>
              </a:extLst>
            </p:cNvPr>
            <p:cNvSpPr>
              <a:spLocks noChangeArrowheads="1"/>
            </p:cNvSpPr>
            <p:nvPr/>
          </p:nvSpPr>
          <p:spPr bwMode="auto">
            <a:xfrm>
              <a:off x="9510713" y="384175"/>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6" name="Oval 1504">
              <a:extLst>
                <a:ext uri="{FF2B5EF4-FFF2-40B4-BE49-F238E27FC236}">
                  <a16:creationId xmlns:a16="http://schemas.microsoft.com/office/drawing/2014/main" id="{729371A5-F8EE-4207-A83F-4D76C1AF110C}"/>
                </a:ext>
              </a:extLst>
            </p:cNvPr>
            <p:cNvSpPr>
              <a:spLocks noChangeArrowheads="1"/>
            </p:cNvSpPr>
            <p:nvPr/>
          </p:nvSpPr>
          <p:spPr bwMode="auto">
            <a:xfrm>
              <a:off x="9585325" y="392113"/>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7" name="Oval 1505">
              <a:extLst>
                <a:ext uri="{FF2B5EF4-FFF2-40B4-BE49-F238E27FC236}">
                  <a16:creationId xmlns:a16="http://schemas.microsoft.com/office/drawing/2014/main" id="{3AEE5F75-DF51-4845-AFB2-929157DD9FBA}"/>
                </a:ext>
              </a:extLst>
            </p:cNvPr>
            <p:cNvSpPr>
              <a:spLocks noChangeArrowheads="1"/>
            </p:cNvSpPr>
            <p:nvPr/>
          </p:nvSpPr>
          <p:spPr bwMode="auto">
            <a:xfrm>
              <a:off x="9596438" y="392113"/>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8" name="Rectangle 1506">
              <a:extLst>
                <a:ext uri="{FF2B5EF4-FFF2-40B4-BE49-F238E27FC236}">
                  <a16:creationId xmlns:a16="http://schemas.microsoft.com/office/drawing/2014/main" id="{5A9ECFE6-B317-412B-B3A9-69F71B1321D2}"/>
                </a:ext>
              </a:extLst>
            </p:cNvPr>
            <p:cNvSpPr>
              <a:spLocks noChangeArrowheads="1"/>
            </p:cNvSpPr>
            <p:nvPr/>
          </p:nvSpPr>
          <p:spPr bwMode="auto">
            <a:xfrm>
              <a:off x="9474200" y="425450"/>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9" name="Rectangle 1507">
              <a:extLst>
                <a:ext uri="{FF2B5EF4-FFF2-40B4-BE49-F238E27FC236}">
                  <a16:creationId xmlns:a16="http://schemas.microsoft.com/office/drawing/2014/main" id="{D62C51E7-1076-43F1-9C97-968CBBFED6F3}"/>
                </a:ext>
              </a:extLst>
            </p:cNvPr>
            <p:cNvSpPr>
              <a:spLocks noChangeArrowheads="1"/>
            </p:cNvSpPr>
            <p:nvPr/>
          </p:nvSpPr>
          <p:spPr bwMode="auto">
            <a:xfrm>
              <a:off x="9482138" y="430213"/>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0" name="Rectangle 1508">
              <a:extLst>
                <a:ext uri="{FF2B5EF4-FFF2-40B4-BE49-F238E27FC236}">
                  <a16:creationId xmlns:a16="http://schemas.microsoft.com/office/drawing/2014/main" id="{8FDD5EA4-6126-4345-BD90-CD57D3302B05}"/>
                </a:ext>
              </a:extLst>
            </p:cNvPr>
            <p:cNvSpPr>
              <a:spLocks noChangeArrowheads="1"/>
            </p:cNvSpPr>
            <p:nvPr/>
          </p:nvSpPr>
          <p:spPr bwMode="auto">
            <a:xfrm>
              <a:off x="9491663" y="430213"/>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1" name="Rectangle 1509">
              <a:extLst>
                <a:ext uri="{FF2B5EF4-FFF2-40B4-BE49-F238E27FC236}">
                  <a16:creationId xmlns:a16="http://schemas.microsoft.com/office/drawing/2014/main" id="{2B1BCDE8-6037-4A6A-ABE7-145A2CE26FEC}"/>
                </a:ext>
              </a:extLst>
            </p:cNvPr>
            <p:cNvSpPr>
              <a:spLocks noChangeArrowheads="1"/>
            </p:cNvSpPr>
            <p:nvPr/>
          </p:nvSpPr>
          <p:spPr bwMode="auto">
            <a:xfrm>
              <a:off x="9502775" y="430213"/>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2" name="Rectangle 1510">
              <a:extLst>
                <a:ext uri="{FF2B5EF4-FFF2-40B4-BE49-F238E27FC236}">
                  <a16:creationId xmlns:a16="http://schemas.microsoft.com/office/drawing/2014/main" id="{9BCE2DE3-9BBD-41F7-B9FA-319DF7E1DCAD}"/>
                </a:ext>
              </a:extLst>
            </p:cNvPr>
            <p:cNvSpPr>
              <a:spLocks noChangeArrowheads="1"/>
            </p:cNvSpPr>
            <p:nvPr/>
          </p:nvSpPr>
          <p:spPr bwMode="auto">
            <a:xfrm>
              <a:off x="9510713" y="430213"/>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3" name="Oval 1511">
              <a:extLst>
                <a:ext uri="{FF2B5EF4-FFF2-40B4-BE49-F238E27FC236}">
                  <a16:creationId xmlns:a16="http://schemas.microsoft.com/office/drawing/2014/main" id="{4BDA9EF8-ECF2-4C6C-BE01-8D8A3986E99E}"/>
                </a:ext>
              </a:extLst>
            </p:cNvPr>
            <p:cNvSpPr>
              <a:spLocks noChangeArrowheads="1"/>
            </p:cNvSpPr>
            <p:nvPr/>
          </p:nvSpPr>
          <p:spPr bwMode="auto">
            <a:xfrm>
              <a:off x="9585325" y="439738"/>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4" name="Oval 1512">
              <a:extLst>
                <a:ext uri="{FF2B5EF4-FFF2-40B4-BE49-F238E27FC236}">
                  <a16:creationId xmlns:a16="http://schemas.microsoft.com/office/drawing/2014/main" id="{469F7EE7-28AB-4FE4-80C3-C62877C11473}"/>
                </a:ext>
              </a:extLst>
            </p:cNvPr>
            <p:cNvSpPr>
              <a:spLocks noChangeArrowheads="1"/>
            </p:cNvSpPr>
            <p:nvPr/>
          </p:nvSpPr>
          <p:spPr bwMode="auto">
            <a:xfrm>
              <a:off x="9596438" y="439738"/>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5" name="Rectangle 1513">
              <a:extLst>
                <a:ext uri="{FF2B5EF4-FFF2-40B4-BE49-F238E27FC236}">
                  <a16:creationId xmlns:a16="http://schemas.microsoft.com/office/drawing/2014/main" id="{9B152BE9-4F91-486E-B7C3-C44BD14F08B2}"/>
                </a:ext>
              </a:extLst>
            </p:cNvPr>
            <p:cNvSpPr>
              <a:spLocks noChangeArrowheads="1"/>
            </p:cNvSpPr>
            <p:nvPr/>
          </p:nvSpPr>
          <p:spPr bwMode="auto">
            <a:xfrm>
              <a:off x="9474200" y="468313"/>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6" name="Rectangle 1514">
              <a:extLst>
                <a:ext uri="{FF2B5EF4-FFF2-40B4-BE49-F238E27FC236}">
                  <a16:creationId xmlns:a16="http://schemas.microsoft.com/office/drawing/2014/main" id="{3E2C8948-59C2-4F8A-9622-E5ECFE55BB4D}"/>
                </a:ext>
              </a:extLst>
            </p:cNvPr>
            <p:cNvSpPr>
              <a:spLocks noChangeArrowheads="1"/>
            </p:cNvSpPr>
            <p:nvPr/>
          </p:nvSpPr>
          <p:spPr bwMode="auto">
            <a:xfrm>
              <a:off x="9482138" y="474663"/>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7" name="Rectangle 1515">
              <a:extLst>
                <a:ext uri="{FF2B5EF4-FFF2-40B4-BE49-F238E27FC236}">
                  <a16:creationId xmlns:a16="http://schemas.microsoft.com/office/drawing/2014/main" id="{90F39EC3-E6F1-4D87-8CFC-B71844C32BA4}"/>
                </a:ext>
              </a:extLst>
            </p:cNvPr>
            <p:cNvSpPr>
              <a:spLocks noChangeArrowheads="1"/>
            </p:cNvSpPr>
            <p:nvPr/>
          </p:nvSpPr>
          <p:spPr bwMode="auto">
            <a:xfrm>
              <a:off x="9491663" y="474663"/>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8" name="Rectangle 1516">
              <a:extLst>
                <a:ext uri="{FF2B5EF4-FFF2-40B4-BE49-F238E27FC236}">
                  <a16:creationId xmlns:a16="http://schemas.microsoft.com/office/drawing/2014/main" id="{23BC7483-6226-4743-B2F7-8636FC293FE1}"/>
                </a:ext>
              </a:extLst>
            </p:cNvPr>
            <p:cNvSpPr>
              <a:spLocks noChangeArrowheads="1"/>
            </p:cNvSpPr>
            <p:nvPr/>
          </p:nvSpPr>
          <p:spPr bwMode="auto">
            <a:xfrm>
              <a:off x="9502775" y="474663"/>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9" name="Rectangle 1517">
              <a:extLst>
                <a:ext uri="{FF2B5EF4-FFF2-40B4-BE49-F238E27FC236}">
                  <a16:creationId xmlns:a16="http://schemas.microsoft.com/office/drawing/2014/main" id="{61188257-E258-401E-BFFE-7E51D0FDDF09}"/>
                </a:ext>
              </a:extLst>
            </p:cNvPr>
            <p:cNvSpPr>
              <a:spLocks noChangeArrowheads="1"/>
            </p:cNvSpPr>
            <p:nvPr/>
          </p:nvSpPr>
          <p:spPr bwMode="auto">
            <a:xfrm>
              <a:off x="9510713" y="474663"/>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0" name="Oval 1518">
              <a:extLst>
                <a:ext uri="{FF2B5EF4-FFF2-40B4-BE49-F238E27FC236}">
                  <a16:creationId xmlns:a16="http://schemas.microsoft.com/office/drawing/2014/main" id="{A7EE5DF1-A8C1-4FF8-9E81-ED47DBC16692}"/>
                </a:ext>
              </a:extLst>
            </p:cNvPr>
            <p:cNvSpPr>
              <a:spLocks noChangeArrowheads="1"/>
            </p:cNvSpPr>
            <p:nvPr/>
          </p:nvSpPr>
          <p:spPr bwMode="auto">
            <a:xfrm>
              <a:off x="9585325" y="485775"/>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1" name="Oval 1519">
              <a:extLst>
                <a:ext uri="{FF2B5EF4-FFF2-40B4-BE49-F238E27FC236}">
                  <a16:creationId xmlns:a16="http://schemas.microsoft.com/office/drawing/2014/main" id="{7FA48C3A-3F50-48A2-9D22-EA93628814CB}"/>
                </a:ext>
              </a:extLst>
            </p:cNvPr>
            <p:cNvSpPr>
              <a:spLocks noChangeArrowheads="1"/>
            </p:cNvSpPr>
            <p:nvPr/>
          </p:nvSpPr>
          <p:spPr bwMode="auto">
            <a:xfrm>
              <a:off x="9596438" y="485775"/>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2" name="Rectangle 1520">
              <a:extLst>
                <a:ext uri="{FF2B5EF4-FFF2-40B4-BE49-F238E27FC236}">
                  <a16:creationId xmlns:a16="http://schemas.microsoft.com/office/drawing/2014/main" id="{B4EF8544-A2CC-47BC-AB52-4F64E84C73A5}"/>
                </a:ext>
              </a:extLst>
            </p:cNvPr>
            <p:cNvSpPr>
              <a:spLocks noChangeArrowheads="1"/>
            </p:cNvSpPr>
            <p:nvPr/>
          </p:nvSpPr>
          <p:spPr bwMode="auto">
            <a:xfrm>
              <a:off x="9474200" y="515938"/>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3" name="Rectangle 1521">
              <a:extLst>
                <a:ext uri="{FF2B5EF4-FFF2-40B4-BE49-F238E27FC236}">
                  <a16:creationId xmlns:a16="http://schemas.microsoft.com/office/drawing/2014/main" id="{588A99B5-CAAD-45E2-9723-D00E86E0C56B}"/>
                </a:ext>
              </a:extLst>
            </p:cNvPr>
            <p:cNvSpPr>
              <a:spLocks noChangeArrowheads="1"/>
            </p:cNvSpPr>
            <p:nvPr/>
          </p:nvSpPr>
          <p:spPr bwMode="auto">
            <a:xfrm>
              <a:off x="9482138" y="520700"/>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4" name="Rectangle 1522">
              <a:extLst>
                <a:ext uri="{FF2B5EF4-FFF2-40B4-BE49-F238E27FC236}">
                  <a16:creationId xmlns:a16="http://schemas.microsoft.com/office/drawing/2014/main" id="{7830B590-7E71-4C02-9DA8-FE5981337920}"/>
                </a:ext>
              </a:extLst>
            </p:cNvPr>
            <p:cNvSpPr>
              <a:spLocks noChangeArrowheads="1"/>
            </p:cNvSpPr>
            <p:nvPr/>
          </p:nvSpPr>
          <p:spPr bwMode="auto">
            <a:xfrm>
              <a:off x="9491663" y="520700"/>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5" name="Rectangle 1523">
              <a:extLst>
                <a:ext uri="{FF2B5EF4-FFF2-40B4-BE49-F238E27FC236}">
                  <a16:creationId xmlns:a16="http://schemas.microsoft.com/office/drawing/2014/main" id="{1C656706-8039-4A16-B698-5E24BE273609}"/>
                </a:ext>
              </a:extLst>
            </p:cNvPr>
            <p:cNvSpPr>
              <a:spLocks noChangeArrowheads="1"/>
            </p:cNvSpPr>
            <p:nvPr/>
          </p:nvSpPr>
          <p:spPr bwMode="auto">
            <a:xfrm>
              <a:off x="9502775" y="520700"/>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6" name="Rectangle 1524">
              <a:extLst>
                <a:ext uri="{FF2B5EF4-FFF2-40B4-BE49-F238E27FC236}">
                  <a16:creationId xmlns:a16="http://schemas.microsoft.com/office/drawing/2014/main" id="{A61ABC5E-79B5-4CB2-B7CE-263C3B266B4B}"/>
                </a:ext>
              </a:extLst>
            </p:cNvPr>
            <p:cNvSpPr>
              <a:spLocks noChangeArrowheads="1"/>
            </p:cNvSpPr>
            <p:nvPr/>
          </p:nvSpPr>
          <p:spPr bwMode="auto">
            <a:xfrm>
              <a:off x="9510713" y="520700"/>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7" name="Oval 1525">
              <a:extLst>
                <a:ext uri="{FF2B5EF4-FFF2-40B4-BE49-F238E27FC236}">
                  <a16:creationId xmlns:a16="http://schemas.microsoft.com/office/drawing/2014/main" id="{045A65CE-6F92-403F-B253-85BAB37A756F}"/>
                </a:ext>
              </a:extLst>
            </p:cNvPr>
            <p:cNvSpPr>
              <a:spLocks noChangeArrowheads="1"/>
            </p:cNvSpPr>
            <p:nvPr/>
          </p:nvSpPr>
          <p:spPr bwMode="auto">
            <a:xfrm>
              <a:off x="9585325" y="530225"/>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8" name="Oval 1526">
              <a:extLst>
                <a:ext uri="{FF2B5EF4-FFF2-40B4-BE49-F238E27FC236}">
                  <a16:creationId xmlns:a16="http://schemas.microsoft.com/office/drawing/2014/main" id="{EA0FF066-D495-48A3-BE8F-73875D4D725C}"/>
                </a:ext>
              </a:extLst>
            </p:cNvPr>
            <p:cNvSpPr>
              <a:spLocks noChangeArrowheads="1"/>
            </p:cNvSpPr>
            <p:nvPr/>
          </p:nvSpPr>
          <p:spPr bwMode="auto">
            <a:xfrm>
              <a:off x="9596438" y="530225"/>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9" name="Rectangle 1527">
              <a:extLst>
                <a:ext uri="{FF2B5EF4-FFF2-40B4-BE49-F238E27FC236}">
                  <a16:creationId xmlns:a16="http://schemas.microsoft.com/office/drawing/2014/main" id="{74F9AB90-0A75-4EBD-8504-EED2BBABF66D}"/>
                </a:ext>
              </a:extLst>
            </p:cNvPr>
            <p:cNvSpPr>
              <a:spLocks noChangeArrowheads="1"/>
            </p:cNvSpPr>
            <p:nvPr/>
          </p:nvSpPr>
          <p:spPr bwMode="auto">
            <a:xfrm>
              <a:off x="9474200" y="561975"/>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0" name="Rectangle 1528">
              <a:extLst>
                <a:ext uri="{FF2B5EF4-FFF2-40B4-BE49-F238E27FC236}">
                  <a16:creationId xmlns:a16="http://schemas.microsoft.com/office/drawing/2014/main" id="{37CA40C1-C0E6-4DDA-BDE2-251E8F07FE02}"/>
                </a:ext>
              </a:extLst>
            </p:cNvPr>
            <p:cNvSpPr>
              <a:spLocks noChangeArrowheads="1"/>
            </p:cNvSpPr>
            <p:nvPr/>
          </p:nvSpPr>
          <p:spPr bwMode="auto">
            <a:xfrm>
              <a:off x="9482138" y="5683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1" name="Rectangle 1529">
              <a:extLst>
                <a:ext uri="{FF2B5EF4-FFF2-40B4-BE49-F238E27FC236}">
                  <a16:creationId xmlns:a16="http://schemas.microsoft.com/office/drawing/2014/main" id="{46972E78-BB75-4646-BEDD-25AB097F4B09}"/>
                </a:ext>
              </a:extLst>
            </p:cNvPr>
            <p:cNvSpPr>
              <a:spLocks noChangeArrowheads="1"/>
            </p:cNvSpPr>
            <p:nvPr/>
          </p:nvSpPr>
          <p:spPr bwMode="auto">
            <a:xfrm>
              <a:off x="9491663" y="568325"/>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2" name="Rectangle 1530">
              <a:extLst>
                <a:ext uri="{FF2B5EF4-FFF2-40B4-BE49-F238E27FC236}">
                  <a16:creationId xmlns:a16="http://schemas.microsoft.com/office/drawing/2014/main" id="{B6C50E3A-5A31-4D40-9E9B-584EC66F49D6}"/>
                </a:ext>
              </a:extLst>
            </p:cNvPr>
            <p:cNvSpPr>
              <a:spLocks noChangeArrowheads="1"/>
            </p:cNvSpPr>
            <p:nvPr/>
          </p:nvSpPr>
          <p:spPr bwMode="auto">
            <a:xfrm>
              <a:off x="9502775" y="5683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3" name="Rectangle 1531">
              <a:extLst>
                <a:ext uri="{FF2B5EF4-FFF2-40B4-BE49-F238E27FC236}">
                  <a16:creationId xmlns:a16="http://schemas.microsoft.com/office/drawing/2014/main" id="{3C3BB6B9-4FEB-43B1-9215-C781E1FCE4F6}"/>
                </a:ext>
              </a:extLst>
            </p:cNvPr>
            <p:cNvSpPr>
              <a:spLocks noChangeArrowheads="1"/>
            </p:cNvSpPr>
            <p:nvPr/>
          </p:nvSpPr>
          <p:spPr bwMode="auto">
            <a:xfrm>
              <a:off x="9510713" y="568325"/>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4" name="Oval 1532">
              <a:extLst>
                <a:ext uri="{FF2B5EF4-FFF2-40B4-BE49-F238E27FC236}">
                  <a16:creationId xmlns:a16="http://schemas.microsoft.com/office/drawing/2014/main" id="{120F2E1C-23FB-4D6A-B17D-4A10A4BFA2F9}"/>
                </a:ext>
              </a:extLst>
            </p:cNvPr>
            <p:cNvSpPr>
              <a:spLocks noChangeArrowheads="1"/>
            </p:cNvSpPr>
            <p:nvPr/>
          </p:nvSpPr>
          <p:spPr bwMode="auto">
            <a:xfrm>
              <a:off x="9585325" y="577850"/>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5" name="Oval 1533">
              <a:extLst>
                <a:ext uri="{FF2B5EF4-FFF2-40B4-BE49-F238E27FC236}">
                  <a16:creationId xmlns:a16="http://schemas.microsoft.com/office/drawing/2014/main" id="{3C483955-99B6-4F86-B7AD-5DBF8EE9D58A}"/>
                </a:ext>
              </a:extLst>
            </p:cNvPr>
            <p:cNvSpPr>
              <a:spLocks noChangeArrowheads="1"/>
            </p:cNvSpPr>
            <p:nvPr/>
          </p:nvSpPr>
          <p:spPr bwMode="auto">
            <a:xfrm>
              <a:off x="9596438" y="577850"/>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6" name="Rectangle 1534">
              <a:extLst>
                <a:ext uri="{FF2B5EF4-FFF2-40B4-BE49-F238E27FC236}">
                  <a16:creationId xmlns:a16="http://schemas.microsoft.com/office/drawing/2014/main" id="{2423B2C8-8C77-4728-AC1C-09E5C6A96B09}"/>
                </a:ext>
              </a:extLst>
            </p:cNvPr>
            <p:cNvSpPr>
              <a:spLocks noChangeArrowheads="1"/>
            </p:cNvSpPr>
            <p:nvPr/>
          </p:nvSpPr>
          <p:spPr bwMode="auto">
            <a:xfrm>
              <a:off x="9474200" y="606425"/>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7" name="Rectangle 1535">
              <a:extLst>
                <a:ext uri="{FF2B5EF4-FFF2-40B4-BE49-F238E27FC236}">
                  <a16:creationId xmlns:a16="http://schemas.microsoft.com/office/drawing/2014/main" id="{51CF664B-CA8F-48BB-AB6D-1A2BDB5A9897}"/>
                </a:ext>
              </a:extLst>
            </p:cNvPr>
            <p:cNvSpPr>
              <a:spLocks noChangeArrowheads="1"/>
            </p:cNvSpPr>
            <p:nvPr/>
          </p:nvSpPr>
          <p:spPr bwMode="auto">
            <a:xfrm>
              <a:off x="9482138" y="6127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8" name="Rectangle 1536">
              <a:extLst>
                <a:ext uri="{FF2B5EF4-FFF2-40B4-BE49-F238E27FC236}">
                  <a16:creationId xmlns:a16="http://schemas.microsoft.com/office/drawing/2014/main" id="{64522522-1572-43AC-B85D-C0D20EA2B5A5}"/>
                </a:ext>
              </a:extLst>
            </p:cNvPr>
            <p:cNvSpPr>
              <a:spLocks noChangeArrowheads="1"/>
            </p:cNvSpPr>
            <p:nvPr/>
          </p:nvSpPr>
          <p:spPr bwMode="auto">
            <a:xfrm>
              <a:off x="9491663" y="612775"/>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9" name="Rectangle 1537">
              <a:extLst>
                <a:ext uri="{FF2B5EF4-FFF2-40B4-BE49-F238E27FC236}">
                  <a16:creationId xmlns:a16="http://schemas.microsoft.com/office/drawing/2014/main" id="{690D10F4-7BCC-4914-B8A6-53F65FF7B0D8}"/>
                </a:ext>
              </a:extLst>
            </p:cNvPr>
            <p:cNvSpPr>
              <a:spLocks noChangeArrowheads="1"/>
            </p:cNvSpPr>
            <p:nvPr/>
          </p:nvSpPr>
          <p:spPr bwMode="auto">
            <a:xfrm>
              <a:off x="9502775" y="6127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0" name="Rectangle 1538">
              <a:extLst>
                <a:ext uri="{FF2B5EF4-FFF2-40B4-BE49-F238E27FC236}">
                  <a16:creationId xmlns:a16="http://schemas.microsoft.com/office/drawing/2014/main" id="{B2246188-E35D-4005-83FA-ACB4008B0616}"/>
                </a:ext>
              </a:extLst>
            </p:cNvPr>
            <p:cNvSpPr>
              <a:spLocks noChangeArrowheads="1"/>
            </p:cNvSpPr>
            <p:nvPr/>
          </p:nvSpPr>
          <p:spPr bwMode="auto">
            <a:xfrm>
              <a:off x="9510713" y="612775"/>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1" name="Oval 1539">
              <a:extLst>
                <a:ext uri="{FF2B5EF4-FFF2-40B4-BE49-F238E27FC236}">
                  <a16:creationId xmlns:a16="http://schemas.microsoft.com/office/drawing/2014/main" id="{5E04A6E4-1237-466E-B3A3-8FFE23571A4C}"/>
                </a:ext>
              </a:extLst>
            </p:cNvPr>
            <p:cNvSpPr>
              <a:spLocks noChangeArrowheads="1"/>
            </p:cNvSpPr>
            <p:nvPr/>
          </p:nvSpPr>
          <p:spPr bwMode="auto">
            <a:xfrm>
              <a:off x="9585325" y="623888"/>
              <a:ext cx="4763"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2" name="Oval 1540">
              <a:extLst>
                <a:ext uri="{FF2B5EF4-FFF2-40B4-BE49-F238E27FC236}">
                  <a16:creationId xmlns:a16="http://schemas.microsoft.com/office/drawing/2014/main" id="{3656EC19-6CD7-4CFE-BC5C-8261878C56B5}"/>
                </a:ext>
              </a:extLst>
            </p:cNvPr>
            <p:cNvSpPr>
              <a:spLocks noChangeArrowheads="1"/>
            </p:cNvSpPr>
            <p:nvPr/>
          </p:nvSpPr>
          <p:spPr bwMode="auto">
            <a:xfrm>
              <a:off x="9596438" y="623888"/>
              <a:ext cx="9525" cy="6350"/>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3" name="Freeform 1541">
              <a:extLst>
                <a:ext uri="{FF2B5EF4-FFF2-40B4-BE49-F238E27FC236}">
                  <a16:creationId xmlns:a16="http://schemas.microsoft.com/office/drawing/2014/main" id="{C5CCD09A-504A-448F-8F69-03FA2136F218}"/>
                </a:ext>
              </a:extLst>
            </p:cNvPr>
            <p:cNvSpPr>
              <a:spLocks/>
            </p:cNvSpPr>
            <p:nvPr/>
          </p:nvSpPr>
          <p:spPr bwMode="auto">
            <a:xfrm>
              <a:off x="9080500" y="471488"/>
              <a:ext cx="682625" cy="222250"/>
            </a:xfrm>
            <a:custGeom>
              <a:avLst/>
              <a:gdLst>
                <a:gd name="T0" fmla="*/ 219 w 233"/>
                <a:gd name="T1" fmla="*/ 48 h 76"/>
                <a:gd name="T2" fmla="*/ 213 w 233"/>
                <a:gd name="T3" fmla="*/ 49 h 76"/>
                <a:gd name="T4" fmla="*/ 213 w 233"/>
                <a:gd name="T5" fmla="*/ 48 h 76"/>
                <a:gd name="T6" fmla="*/ 185 w 233"/>
                <a:gd name="T7" fmla="*/ 20 h 76"/>
                <a:gd name="T8" fmla="*/ 157 w 233"/>
                <a:gd name="T9" fmla="*/ 45 h 76"/>
                <a:gd name="T10" fmla="*/ 142 w 233"/>
                <a:gd name="T11" fmla="*/ 37 h 76"/>
                <a:gd name="T12" fmla="*/ 134 w 233"/>
                <a:gd name="T13" fmla="*/ 39 h 76"/>
                <a:gd name="T14" fmla="*/ 127 w 233"/>
                <a:gd name="T15" fmla="*/ 36 h 76"/>
                <a:gd name="T16" fmla="*/ 120 w 233"/>
                <a:gd name="T17" fmla="*/ 39 h 76"/>
                <a:gd name="T18" fmla="*/ 120 w 233"/>
                <a:gd name="T19" fmla="*/ 38 h 76"/>
                <a:gd name="T20" fmla="*/ 101 w 233"/>
                <a:gd name="T21" fmla="*/ 19 h 76"/>
                <a:gd name="T22" fmla="*/ 85 w 233"/>
                <a:gd name="T23" fmla="*/ 29 h 76"/>
                <a:gd name="T24" fmla="*/ 85 w 233"/>
                <a:gd name="T25" fmla="*/ 28 h 76"/>
                <a:gd name="T26" fmla="*/ 56 w 233"/>
                <a:gd name="T27" fmla="*/ 0 h 76"/>
                <a:gd name="T28" fmla="*/ 28 w 233"/>
                <a:gd name="T29" fmla="*/ 28 h 76"/>
                <a:gd name="T30" fmla="*/ 28 w 233"/>
                <a:gd name="T31" fmla="*/ 34 h 76"/>
                <a:gd name="T32" fmla="*/ 15 w 233"/>
                <a:gd name="T33" fmla="*/ 26 h 76"/>
                <a:gd name="T34" fmla="*/ 0 w 233"/>
                <a:gd name="T35" fmla="*/ 42 h 76"/>
                <a:gd name="T36" fmla="*/ 15 w 233"/>
                <a:gd name="T37" fmla="*/ 57 h 76"/>
                <a:gd name="T38" fmla="*/ 56 w 233"/>
                <a:gd name="T39" fmla="*/ 57 h 76"/>
                <a:gd name="T40" fmla="*/ 101 w 233"/>
                <a:gd name="T41" fmla="*/ 57 h 76"/>
                <a:gd name="T42" fmla="*/ 123 w 233"/>
                <a:gd name="T43" fmla="*/ 57 h 76"/>
                <a:gd name="T44" fmla="*/ 142 w 233"/>
                <a:gd name="T45" fmla="*/ 76 h 76"/>
                <a:gd name="T46" fmla="*/ 219 w 233"/>
                <a:gd name="T47" fmla="*/ 76 h 76"/>
                <a:gd name="T48" fmla="*/ 233 w 233"/>
                <a:gd name="T49" fmla="*/ 62 h 76"/>
                <a:gd name="T50" fmla="*/ 219 w 233"/>
                <a:gd name="T51" fmla="*/ 4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3" h="76">
                  <a:moveTo>
                    <a:pt x="219" y="48"/>
                  </a:moveTo>
                  <a:cubicBezTo>
                    <a:pt x="217" y="48"/>
                    <a:pt x="215" y="48"/>
                    <a:pt x="213" y="49"/>
                  </a:cubicBezTo>
                  <a:cubicBezTo>
                    <a:pt x="213" y="49"/>
                    <a:pt x="213" y="48"/>
                    <a:pt x="213" y="48"/>
                  </a:cubicBezTo>
                  <a:cubicBezTo>
                    <a:pt x="213" y="32"/>
                    <a:pt x="201" y="20"/>
                    <a:pt x="185" y="20"/>
                  </a:cubicBezTo>
                  <a:cubicBezTo>
                    <a:pt x="170" y="20"/>
                    <a:pt x="158" y="31"/>
                    <a:pt x="157" y="45"/>
                  </a:cubicBezTo>
                  <a:cubicBezTo>
                    <a:pt x="154" y="41"/>
                    <a:pt x="148" y="37"/>
                    <a:pt x="142" y="37"/>
                  </a:cubicBezTo>
                  <a:cubicBezTo>
                    <a:pt x="139" y="37"/>
                    <a:pt x="137" y="38"/>
                    <a:pt x="134" y="39"/>
                  </a:cubicBezTo>
                  <a:cubicBezTo>
                    <a:pt x="132" y="37"/>
                    <a:pt x="130" y="36"/>
                    <a:pt x="127" y="36"/>
                  </a:cubicBezTo>
                  <a:cubicBezTo>
                    <a:pt x="124" y="36"/>
                    <a:pt x="122" y="38"/>
                    <a:pt x="120" y="39"/>
                  </a:cubicBezTo>
                  <a:cubicBezTo>
                    <a:pt x="120" y="39"/>
                    <a:pt x="120" y="39"/>
                    <a:pt x="120" y="38"/>
                  </a:cubicBezTo>
                  <a:cubicBezTo>
                    <a:pt x="120" y="28"/>
                    <a:pt x="111" y="19"/>
                    <a:pt x="101" y="19"/>
                  </a:cubicBezTo>
                  <a:cubicBezTo>
                    <a:pt x="94" y="19"/>
                    <a:pt x="88" y="23"/>
                    <a:pt x="85" y="29"/>
                  </a:cubicBezTo>
                  <a:cubicBezTo>
                    <a:pt x="85" y="28"/>
                    <a:pt x="85" y="28"/>
                    <a:pt x="85" y="28"/>
                  </a:cubicBezTo>
                  <a:cubicBezTo>
                    <a:pt x="85" y="13"/>
                    <a:pt x="72" y="0"/>
                    <a:pt x="56" y="0"/>
                  </a:cubicBezTo>
                  <a:cubicBezTo>
                    <a:pt x="41" y="0"/>
                    <a:pt x="28" y="13"/>
                    <a:pt x="28" y="28"/>
                  </a:cubicBezTo>
                  <a:cubicBezTo>
                    <a:pt x="28" y="30"/>
                    <a:pt x="28" y="32"/>
                    <a:pt x="28" y="34"/>
                  </a:cubicBezTo>
                  <a:cubicBezTo>
                    <a:pt x="26" y="30"/>
                    <a:pt x="21" y="26"/>
                    <a:pt x="15" y="26"/>
                  </a:cubicBezTo>
                  <a:cubicBezTo>
                    <a:pt x="7" y="26"/>
                    <a:pt x="0" y="33"/>
                    <a:pt x="0" y="42"/>
                  </a:cubicBezTo>
                  <a:cubicBezTo>
                    <a:pt x="0" y="50"/>
                    <a:pt x="7" y="57"/>
                    <a:pt x="15" y="57"/>
                  </a:cubicBezTo>
                  <a:cubicBezTo>
                    <a:pt x="56" y="57"/>
                    <a:pt x="56" y="57"/>
                    <a:pt x="56" y="57"/>
                  </a:cubicBezTo>
                  <a:cubicBezTo>
                    <a:pt x="101" y="57"/>
                    <a:pt x="101" y="57"/>
                    <a:pt x="101" y="57"/>
                  </a:cubicBezTo>
                  <a:cubicBezTo>
                    <a:pt x="123" y="57"/>
                    <a:pt x="123" y="57"/>
                    <a:pt x="123" y="57"/>
                  </a:cubicBezTo>
                  <a:cubicBezTo>
                    <a:pt x="123" y="67"/>
                    <a:pt x="131" y="76"/>
                    <a:pt x="142" y="76"/>
                  </a:cubicBezTo>
                  <a:cubicBezTo>
                    <a:pt x="219" y="76"/>
                    <a:pt x="219" y="76"/>
                    <a:pt x="219" y="76"/>
                  </a:cubicBezTo>
                  <a:cubicBezTo>
                    <a:pt x="227" y="76"/>
                    <a:pt x="233" y="69"/>
                    <a:pt x="233" y="62"/>
                  </a:cubicBezTo>
                  <a:cubicBezTo>
                    <a:pt x="233" y="54"/>
                    <a:pt x="227" y="48"/>
                    <a:pt x="219" y="4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4" name="Freeform 1542">
              <a:extLst>
                <a:ext uri="{FF2B5EF4-FFF2-40B4-BE49-F238E27FC236}">
                  <a16:creationId xmlns:a16="http://schemas.microsoft.com/office/drawing/2014/main" id="{32735D35-0055-4876-A535-AAE889DD00B8}"/>
                </a:ext>
              </a:extLst>
            </p:cNvPr>
            <p:cNvSpPr>
              <a:spLocks/>
            </p:cNvSpPr>
            <p:nvPr/>
          </p:nvSpPr>
          <p:spPr bwMode="auto">
            <a:xfrm>
              <a:off x="9096375" y="749300"/>
              <a:ext cx="357188" cy="214313"/>
            </a:xfrm>
            <a:custGeom>
              <a:avLst/>
              <a:gdLst>
                <a:gd name="T0" fmla="*/ 0 w 122"/>
                <a:gd name="T1" fmla="*/ 0 h 73"/>
                <a:gd name="T2" fmla="*/ 0 w 122"/>
                <a:gd name="T3" fmla="*/ 73 h 73"/>
                <a:gd name="T4" fmla="*/ 44 w 122"/>
                <a:gd name="T5" fmla="*/ 73 h 73"/>
                <a:gd name="T6" fmla="*/ 76 w 122"/>
                <a:gd name="T7" fmla="*/ 62 h 73"/>
                <a:gd name="T8" fmla="*/ 108 w 122"/>
                <a:gd name="T9" fmla="*/ 73 h 73"/>
                <a:gd name="T10" fmla="*/ 122 w 122"/>
                <a:gd name="T11" fmla="*/ 73 h 73"/>
                <a:gd name="T12" fmla="*/ 122 w 122"/>
                <a:gd name="T13" fmla="*/ 0 h 73"/>
                <a:gd name="T14" fmla="*/ 0 w 122"/>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73">
                  <a:moveTo>
                    <a:pt x="0" y="0"/>
                  </a:moveTo>
                  <a:cubicBezTo>
                    <a:pt x="0" y="73"/>
                    <a:pt x="0" y="73"/>
                    <a:pt x="0" y="73"/>
                  </a:cubicBezTo>
                  <a:cubicBezTo>
                    <a:pt x="44" y="73"/>
                    <a:pt x="44" y="73"/>
                    <a:pt x="44" y="73"/>
                  </a:cubicBezTo>
                  <a:cubicBezTo>
                    <a:pt x="52" y="66"/>
                    <a:pt x="64" y="62"/>
                    <a:pt x="76" y="62"/>
                  </a:cubicBezTo>
                  <a:cubicBezTo>
                    <a:pt x="88" y="62"/>
                    <a:pt x="100" y="66"/>
                    <a:pt x="108" y="73"/>
                  </a:cubicBezTo>
                  <a:cubicBezTo>
                    <a:pt x="122" y="73"/>
                    <a:pt x="122" y="73"/>
                    <a:pt x="122" y="73"/>
                  </a:cubicBezTo>
                  <a:cubicBezTo>
                    <a:pt x="122" y="0"/>
                    <a:pt x="122" y="0"/>
                    <a:pt x="122" y="0"/>
                  </a:cubicBez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5" name="Freeform 1543">
              <a:extLst>
                <a:ext uri="{FF2B5EF4-FFF2-40B4-BE49-F238E27FC236}">
                  <a16:creationId xmlns:a16="http://schemas.microsoft.com/office/drawing/2014/main" id="{4CA04F0F-FE9C-48CC-96A2-62CBD3BEB60F}"/>
                </a:ext>
              </a:extLst>
            </p:cNvPr>
            <p:cNvSpPr>
              <a:spLocks/>
            </p:cNvSpPr>
            <p:nvPr/>
          </p:nvSpPr>
          <p:spPr bwMode="auto">
            <a:xfrm>
              <a:off x="9326563" y="749300"/>
              <a:ext cx="127000" cy="127000"/>
            </a:xfrm>
            <a:custGeom>
              <a:avLst/>
              <a:gdLst>
                <a:gd name="T0" fmla="*/ 0 w 80"/>
                <a:gd name="T1" fmla="*/ 0 h 80"/>
                <a:gd name="T2" fmla="*/ 80 w 80"/>
                <a:gd name="T3" fmla="*/ 80 h 80"/>
                <a:gd name="T4" fmla="*/ 80 w 80"/>
                <a:gd name="T5" fmla="*/ 0 h 80"/>
                <a:gd name="T6" fmla="*/ 0 w 80"/>
                <a:gd name="T7" fmla="*/ 0 h 80"/>
              </a:gdLst>
              <a:ahLst/>
              <a:cxnLst>
                <a:cxn ang="0">
                  <a:pos x="T0" y="T1"/>
                </a:cxn>
                <a:cxn ang="0">
                  <a:pos x="T2" y="T3"/>
                </a:cxn>
                <a:cxn ang="0">
                  <a:pos x="T4" y="T5"/>
                </a:cxn>
                <a:cxn ang="0">
                  <a:pos x="T6" y="T7"/>
                </a:cxn>
              </a:cxnLst>
              <a:rect l="0" t="0" r="r" b="b"/>
              <a:pathLst>
                <a:path w="80" h="80">
                  <a:moveTo>
                    <a:pt x="0" y="0"/>
                  </a:moveTo>
                  <a:lnTo>
                    <a:pt x="80" y="80"/>
                  </a:lnTo>
                  <a:lnTo>
                    <a:pt x="80" y="0"/>
                  </a:ln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6" name="Freeform 1544">
              <a:extLst>
                <a:ext uri="{FF2B5EF4-FFF2-40B4-BE49-F238E27FC236}">
                  <a16:creationId xmlns:a16="http://schemas.microsoft.com/office/drawing/2014/main" id="{572A1D79-B594-4B7F-BBF4-0D967BFD57EF}"/>
                </a:ext>
              </a:extLst>
            </p:cNvPr>
            <p:cNvSpPr>
              <a:spLocks/>
            </p:cNvSpPr>
            <p:nvPr/>
          </p:nvSpPr>
          <p:spPr bwMode="auto">
            <a:xfrm>
              <a:off x="9118600" y="762000"/>
              <a:ext cx="311150" cy="190500"/>
            </a:xfrm>
            <a:custGeom>
              <a:avLst/>
              <a:gdLst>
                <a:gd name="T0" fmla="*/ 68 w 106"/>
                <a:gd name="T1" fmla="*/ 58 h 65"/>
                <a:gd name="T2" fmla="*/ 94 w 106"/>
                <a:gd name="T3" fmla="*/ 65 h 65"/>
                <a:gd name="T4" fmla="*/ 106 w 106"/>
                <a:gd name="T5" fmla="*/ 65 h 65"/>
                <a:gd name="T6" fmla="*/ 106 w 106"/>
                <a:gd name="T7" fmla="*/ 0 h 65"/>
                <a:gd name="T8" fmla="*/ 0 w 106"/>
                <a:gd name="T9" fmla="*/ 0 h 65"/>
                <a:gd name="T10" fmla="*/ 0 w 106"/>
                <a:gd name="T11" fmla="*/ 65 h 65"/>
                <a:gd name="T12" fmla="*/ 42 w 106"/>
                <a:gd name="T13" fmla="*/ 65 h 65"/>
                <a:gd name="T14" fmla="*/ 68 w 106"/>
                <a:gd name="T15" fmla="*/ 58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65">
                  <a:moveTo>
                    <a:pt x="68" y="58"/>
                  </a:moveTo>
                  <a:cubicBezTo>
                    <a:pt x="77" y="58"/>
                    <a:pt x="86" y="60"/>
                    <a:pt x="94" y="65"/>
                  </a:cubicBezTo>
                  <a:cubicBezTo>
                    <a:pt x="106" y="65"/>
                    <a:pt x="106" y="65"/>
                    <a:pt x="106" y="65"/>
                  </a:cubicBezTo>
                  <a:cubicBezTo>
                    <a:pt x="106" y="0"/>
                    <a:pt x="106" y="0"/>
                    <a:pt x="106" y="0"/>
                  </a:cubicBezTo>
                  <a:cubicBezTo>
                    <a:pt x="0" y="0"/>
                    <a:pt x="0" y="0"/>
                    <a:pt x="0" y="0"/>
                  </a:cubicBezTo>
                  <a:cubicBezTo>
                    <a:pt x="0" y="65"/>
                    <a:pt x="0" y="65"/>
                    <a:pt x="0" y="65"/>
                  </a:cubicBezTo>
                  <a:cubicBezTo>
                    <a:pt x="42" y="65"/>
                    <a:pt x="42" y="65"/>
                    <a:pt x="42" y="65"/>
                  </a:cubicBezTo>
                  <a:cubicBezTo>
                    <a:pt x="50" y="60"/>
                    <a:pt x="59" y="58"/>
                    <a:pt x="68" y="58"/>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7" name="Freeform 1545">
              <a:extLst>
                <a:ext uri="{FF2B5EF4-FFF2-40B4-BE49-F238E27FC236}">
                  <a16:creationId xmlns:a16="http://schemas.microsoft.com/office/drawing/2014/main" id="{154259AC-47DC-4155-A0DD-51D4A491B137}"/>
                </a:ext>
              </a:extLst>
            </p:cNvPr>
            <p:cNvSpPr>
              <a:spLocks/>
            </p:cNvSpPr>
            <p:nvPr/>
          </p:nvSpPr>
          <p:spPr bwMode="auto">
            <a:xfrm>
              <a:off x="9415463" y="963613"/>
              <a:ext cx="90488" cy="20638"/>
            </a:xfrm>
            <a:custGeom>
              <a:avLst/>
              <a:gdLst>
                <a:gd name="T0" fmla="*/ 0 w 31"/>
                <a:gd name="T1" fmla="*/ 0 h 7"/>
                <a:gd name="T2" fmla="*/ 7 w 31"/>
                <a:gd name="T3" fmla="*/ 7 h 7"/>
                <a:gd name="T4" fmla="*/ 26 w 31"/>
                <a:gd name="T5" fmla="*/ 7 h 7"/>
                <a:gd name="T6" fmla="*/ 31 w 31"/>
                <a:gd name="T7" fmla="*/ 2 h 7"/>
                <a:gd name="T8" fmla="*/ 31 w 31"/>
                <a:gd name="T9" fmla="*/ 0 h 7"/>
                <a:gd name="T10" fmla="*/ 0 w 31"/>
                <a:gd name="T11" fmla="*/ 0 h 7"/>
              </a:gdLst>
              <a:ahLst/>
              <a:cxnLst>
                <a:cxn ang="0">
                  <a:pos x="T0" y="T1"/>
                </a:cxn>
                <a:cxn ang="0">
                  <a:pos x="T2" y="T3"/>
                </a:cxn>
                <a:cxn ang="0">
                  <a:pos x="T4" y="T5"/>
                </a:cxn>
                <a:cxn ang="0">
                  <a:pos x="T6" y="T7"/>
                </a:cxn>
                <a:cxn ang="0">
                  <a:pos x="T8" y="T9"/>
                </a:cxn>
                <a:cxn ang="0">
                  <a:pos x="T10" y="T11"/>
                </a:cxn>
              </a:cxnLst>
              <a:rect l="0" t="0" r="r" b="b"/>
              <a:pathLst>
                <a:path w="31" h="7">
                  <a:moveTo>
                    <a:pt x="0" y="0"/>
                  </a:moveTo>
                  <a:cubicBezTo>
                    <a:pt x="2" y="2"/>
                    <a:pt x="4" y="4"/>
                    <a:pt x="7" y="7"/>
                  </a:cubicBezTo>
                  <a:cubicBezTo>
                    <a:pt x="26" y="7"/>
                    <a:pt x="26" y="7"/>
                    <a:pt x="26" y="7"/>
                  </a:cubicBezTo>
                  <a:cubicBezTo>
                    <a:pt x="29" y="7"/>
                    <a:pt x="31" y="5"/>
                    <a:pt x="31" y="2"/>
                  </a:cubicBezTo>
                  <a:cubicBezTo>
                    <a:pt x="31" y="0"/>
                    <a:pt x="31" y="0"/>
                    <a:pt x="31" y="0"/>
                  </a:cubicBezTo>
                  <a:lnTo>
                    <a:pt x="0" y="0"/>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8" name="Freeform 1546">
              <a:extLst>
                <a:ext uri="{FF2B5EF4-FFF2-40B4-BE49-F238E27FC236}">
                  <a16:creationId xmlns:a16="http://schemas.microsoft.com/office/drawing/2014/main" id="{94F281CD-5789-42B2-897F-B7FB72BFFB31}"/>
                </a:ext>
              </a:extLst>
            </p:cNvPr>
            <p:cNvSpPr>
              <a:spLocks/>
            </p:cNvSpPr>
            <p:nvPr/>
          </p:nvSpPr>
          <p:spPr bwMode="auto">
            <a:xfrm>
              <a:off x="9045575" y="963613"/>
              <a:ext cx="179388" cy="20638"/>
            </a:xfrm>
            <a:custGeom>
              <a:avLst/>
              <a:gdLst>
                <a:gd name="T0" fmla="*/ 61 w 61"/>
                <a:gd name="T1" fmla="*/ 0 h 7"/>
                <a:gd name="T2" fmla="*/ 0 w 61"/>
                <a:gd name="T3" fmla="*/ 0 h 7"/>
                <a:gd name="T4" fmla="*/ 0 w 61"/>
                <a:gd name="T5" fmla="*/ 2 h 7"/>
                <a:gd name="T6" fmla="*/ 4 w 61"/>
                <a:gd name="T7" fmla="*/ 7 h 7"/>
                <a:gd name="T8" fmla="*/ 53 w 61"/>
                <a:gd name="T9" fmla="*/ 7 h 7"/>
                <a:gd name="T10" fmla="*/ 61 w 61"/>
                <a:gd name="T11" fmla="*/ 0 h 7"/>
              </a:gdLst>
              <a:ahLst/>
              <a:cxnLst>
                <a:cxn ang="0">
                  <a:pos x="T0" y="T1"/>
                </a:cxn>
                <a:cxn ang="0">
                  <a:pos x="T2" y="T3"/>
                </a:cxn>
                <a:cxn ang="0">
                  <a:pos x="T4" y="T5"/>
                </a:cxn>
                <a:cxn ang="0">
                  <a:pos x="T6" y="T7"/>
                </a:cxn>
                <a:cxn ang="0">
                  <a:pos x="T8" y="T9"/>
                </a:cxn>
                <a:cxn ang="0">
                  <a:pos x="T10" y="T11"/>
                </a:cxn>
              </a:cxnLst>
              <a:rect l="0" t="0" r="r" b="b"/>
              <a:pathLst>
                <a:path w="61" h="7">
                  <a:moveTo>
                    <a:pt x="61" y="0"/>
                  </a:moveTo>
                  <a:cubicBezTo>
                    <a:pt x="0" y="0"/>
                    <a:pt x="0" y="0"/>
                    <a:pt x="0" y="0"/>
                  </a:cubicBezTo>
                  <a:cubicBezTo>
                    <a:pt x="0" y="2"/>
                    <a:pt x="0" y="2"/>
                    <a:pt x="0" y="2"/>
                  </a:cubicBezTo>
                  <a:cubicBezTo>
                    <a:pt x="0" y="5"/>
                    <a:pt x="2" y="7"/>
                    <a:pt x="4" y="7"/>
                  </a:cubicBezTo>
                  <a:cubicBezTo>
                    <a:pt x="53" y="7"/>
                    <a:pt x="53" y="7"/>
                    <a:pt x="53" y="7"/>
                  </a:cubicBezTo>
                  <a:cubicBezTo>
                    <a:pt x="56" y="4"/>
                    <a:pt x="58" y="2"/>
                    <a:pt x="61" y="0"/>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9" name="Rectangle 1547">
              <a:extLst>
                <a:ext uri="{FF2B5EF4-FFF2-40B4-BE49-F238E27FC236}">
                  <a16:creationId xmlns:a16="http://schemas.microsoft.com/office/drawing/2014/main" id="{FE87B244-F469-4CFA-98C9-C3C229EA6CA5}"/>
                </a:ext>
              </a:extLst>
            </p:cNvPr>
            <p:cNvSpPr>
              <a:spLocks noChangeArrowheads="1"/>
            </p:cNvSpPr>
            <p:nvPr/>
          </p:nvSpPr>
          <p:spPr bwMode="auto">
            <a:xfrm>
              <a:off x="9312275" y="779463"/>
              <a:ext cx="90488" cy="6350"/>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0" name="Rectangle 1548">
              <a:extLst>
                <a:ext uri="{FF2B5EF4-FFF2-40B4-BE49-F238E27FC236}">
                  <a16:creationId xmlns:a16="http://schemas.microsoft.com/office/drawing/2014/main" id="{644B725A-E39A-432E-AF75-6728ABA8EC1B}"/>
                </a:ext>
              </a:extLst>
            </p:cNvPr>
            <p:cNvSpPr>
              <a:spLocks noChangeArrowheads="1"/>
            </p:cNvSpPr>
            <p:nvPr/>
          </p:nvSpPr>
          <p:spPr bwMode="auto">
            <a:xfrm>
              <a:off x="9312275" y="800100"/>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1" name="Rectangle 1549">
              <a:extLst>
                <a:ext uri="{FF2B5EF4-FFF2-40B4-BE49-F238E27FC236}">
                  <a16:creationId xmlns:a16="http://schemas.microsoft.com/office/drawing/2014/main" id="{3DD7319A-78FC-478A-9515-7745A297C691}"/>
                </a:ext>
              </a:extLst>
            </p:cNvPr>
            <p:cNvSpPr>
              <a:spLocks noChangeArrowheads="1"/>
            </p:cNvSpPr>
            <p:nvPr/>
          </p:nvSpPr>
          <p:spPr bwMode="auto">
            <a:xfrm>
              <a:off x="9312275" y="820738"/>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2" name="Rectangle 1550">
              <a:extLst>
                <a:ext uri="{FF2B5EF4-FFF2-40B4-BE49-F238E27FC236}">
                  <a16:creationId xmlns:a16="http://schemas.microsoft.com/office/drawing/2014/main" id="{06EA24F9-8C71-481E-AFC6-973EB79BD0E0}"/>
                </a:ext>
              </a:extLst>
            </p:cNvPr>
            <p:cNvSpPr>
              <a:spLocks noChangeArrowheads="1"/>
            </p:cNvSpPr>
            <p:nvPr/>
          </p:nvSpPr>
          <p:spPr bwMode="auto">
            <a:xfrm>
              <a:off x="9312275" y="841375"/>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3" name="Rectangle 1551">
              <a:extLst>
                <a:ext uri="{FF2B5EF4-FFF2-40B4-BE49-F238E27FC236}">
                  <a16:creationId xmlns:a16="http://schemas.microsoft.com/office/drawing/2014/main" id="{5B754EB0-18E3-4D30-BA36-1E8D7892683D}"/>
                </a:ext>
              </a:extLst>
            </p:cNvPr>
            <p:cNvSpPr>
              <a:spLocks noChangeArrowheads="1"/>
            </p:cNvSpPr>
            <p:nvPr/>
          </p:nvSpPr>
          <p:spPr bwMode="auto">
            <a:xfrm>
              <a:off x="9312275" y="863600"/>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4" name="Rectangle 1552">
              <a:extLst>
                <a:ext uri="{FF2B5EF4-FFF2-40B4-BE49-F238E27FC236}">
                  <a16:creationId xmlns:a16="http://schemas.microsoft.com/office/drawing/2014/main" id="{68DA433D-5E19-45F0-BB61-8044AFF6881D}"/>
                </a:ext>
              </a:extLst>
            </p:cNvPr>
            <p:cNvSpPr>
              <a:spLocks noChangeArrowheads="1"/>
            </p:cNvSpPr>
            <p:nvPr/>
          </p:nvSpPr>
          <p:spPr bwMode="auto">
            <a:xfrm>
              <a:off x="9312275" y="884238"/>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5" name="Rectangle 1553">
              <a:extLst>
                <a:ext uri="{FF2B5EF4-FFF2-40B4-BE49-F238E27FC236}">
                  <a16:creationId xmlns:a16="http://schemas.microsoft.com/office/drawing/2014/main" id="{1AD096C0-F9B5-4E42-A139-98CBB1949A9E}"/>
                </a:ext>
              </a:extLst>
            </p:cNvPr>
            <p:cNvSpPr>
              <a:spLocks noChangeArrowheads="1"/>
            </p:cNvSpPr>
            <p:nvPr/>
          </p:nvSpPr>
          <p:spPr bwMode="auto">
            <a:xfrm>
              <a:off x="9312275" y="904875"/>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6" name="Freeform 1554">
              <a:extLst>
                <a:ext uri="{FF2B5EF4-FFF2-40B4-BE49-F238E27FC236}">
                  <a16:creationId xmlns:a16="http://schemas.microsoft.com/office/drawing/2014/main" id="{64A6AD79-386C-40E6-8B41-DF4534AB7BD9}"/>
                </a:ext>
              </a:extLst>
            </p:cNvPr>
            <p:cNvSpPr>
              <a:spLocks/>
            </p:cNvSpPr>
            <p:nvPr/>
          </p:nvSpPr>
          <p:spPr bwMode="auto">
            <a:xfrm>
              <a:off x="9312275" y="925513"/>
              <a:ext cx="90488" cy="9525"/>
            </a:xfrm>
            <a:custGeom>
              <a:avLst/>
              <a:gdLst>
                <a:gd name="T0" fmla="*/ 2 w 31"/>
                <a:gd name="T1" fmla="*/ 2 h 3"/>
                <a:gd name="T2" fmla="*/ 14 w 31"/>
                <a:gd name="T3" fmla="*/ 3 h 3"/>
                <a:gd name="T4" fmla="*/ 31 w 31"/>
                <a:gd name="T5" fmla="*/ 3 h 3"/>
                <a:gd name="T6" fmla="*/ 31 w 31"/>
                <a:gd name="T7" fmla="*/ 0 h 3"/>
                <a:gd name="T8" fmla="*/ 0 w 31"/>
                <a:gd name="T9" fmla="*/ 0 h 3"/>
                <a:gd name="T10" fmla="*/ 0 w 31"/>
                <a:gd name="T11" fmla="*/ 2 h 3"/>
                <a:gd name="T12" fmla="*/ 2 w 31"/>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1" h="3">
                  <a:moveTo>
                    <a:pt x="2" y="2"/>
                  </a:moveTo>
                  <a:cubicBezTo>
                    <a:pt x="6" y="2"/>
                    <a:pt x="10" y="2"/>
                    <a:pt x="14" y="3"/>
                  </a:cubicBezTo>
                  <a:cubicBezTo>
                    <a:pt x="31" y="3"/>
                    <a:pt x="31" y="3"/>
                    <a:pt x="31" y="3"/>
                  </a:cubicBezTo>
                  <a:cubicBezTo>
                    <a:pt x="31" y="0"/>
                    <a:pt x="31" y="0"/>
                    <a:pt x="31" y="0"/>
                  </a:cubicBezTo>
                  <a:cubicBezTo>
                    <a:pt x="0" y="0"/>
                    <a:pt x="0" y="0"/>
                    <a:pt x="0" y="0"/>
                  </a:cubicBezTo>
                  <a:cubicBezTo>
                    <a:pt x="0" y="2"/>
                    <a:pt x="0" y="2"/>
                    <a:pt x="0" y="2"/>
                  </a:cubicBezTo>
                  <a:cubicBezTo>
                    <a:pt x="1" y="2"/>
                    <a:pt x="1" y="2"/>
                    <a:pt x="2" y="2"/>
                  </a:cubicBezTo>
                </a:path>
              </a:pathLst>
            </a:custGeom>
            <a:solidFill>
              <a:srgbClr val="C58D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7" name="Freeform 1555">
              <a:extLst>
                <a:ext uri="{FF2B5EF4-FFF2-40B4-BE49-F238E27FC236}">
                  <a16:creationId xmlns:a16="http://schemas.microsoft.com/office/drawing/2014/main" id="{7149E2B2-5437-49BD-80EB-68DE7A245C54}"/>
                </a:ext>
              </a:extLst>
            </p:cNvPr>
            <p:cNvSpPr>
              <a:spLocks/>
            </p:cNvSpPr>
            <p:nvPr/>
          </p:nvSpPr>
          <p:spPr bwMode="auto">
            <a:xfrm>
              <a:off x="9142413" y="776288"/>
              <a:ext cx="76200" cy="82550"/>
            </a:xfrm>
            <a:custGeom>
              <a:avLst/>
              <a:gdLst>
                <a:gd name="T0" fmla="*/ 26 w 26"/>
                <a:gd name="T1" fmla="*/ 28 h 28"/>
                <a:gd name="T2" fmla="*/ 0 w 26"/>
                <a:gd name="T3" fmla="*/ 19 h 28"/>
                <a:gd name="T4" fmla="*/ 26 w 26"/>
                <a:gd name="T5" fmla="*/ 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0" y="19"/>
                    <a:pt x="0" y="19"/>
                    <a:pt x="0" y="19"/>
                  </a:cubicBezTo>
                  <a:cubicBezTo>
                    <a:pt x="4" y="8"/>
                    <a:pt x="14" y="0"/>
                    <a:pt x="26" y="0"/>
                  </a:cubicBezTo>
                  <a:lnTo>
                    <a:pt x="26"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8" name="Freeform 1556">
              <a:extLst>
                <a:ext uri="{FF2B5EF4-FFF2-40B4-BE49-F238E27FC236}">
                  <a16:creationId xmlns:a16="http://schemas.microsoft.com/office/drawing/2014/main" id="{5B1994D0-CF5D-46C0-A377-C0A81A83AD04}"/>
                </a:ext>
              </a:extLst>
            </p:cNvPr>
            <p:cNvSpPr>
              <a:spLocks/>
            </p:cNvSpPr>
            <p:nvPr/>
          </p:nvSpPr>
          <p:spPr bwMode="auto">
            <a:xfrm>
              <a:off x="9142413" y="858838"/>
              <a:ext cx="76200" cy="60325"/>
            </a:xfrm>
            <a:custGeom>
              <a:avLst/>
              <a:gdLst>
                <a:gd name="T0" fmla="*/ 26 w 26"/>
                <a:gd name="T1" fmla="*/ 0 h 21"/>
                <a:gd name="T2" fmla="*/ 10 w 26"/>
                <a:gd name="T3" fmla="*/ 21 h 21"/>
                <a:gd name="T4" fmla="*/ 0 w 26"/>
                <a:gd name="T5" fmla="*/ 8 h 21"/>
                <a:gd name="T6" fmla="*/ 26 w 26"/>
                <a:gd name="T7" fmla="*/ 0 h 21"/>
              </a:gdLst>
              <a:ahLst/>
              <a:cxnLst>
                <a:cxn ang="0">
                  <a:pos x="T0" y="T1"/>
                </a:cxn>
                <a:cxn ang="0">
                  <a:pos x="T2" y="T3"/>
                </a:cxn>
                <a:cxn ang="0">
                  <a:pos x="T4" y="T5"/>
                </a:cxn>
                <a:cxn ang="0">
                  <a:pos x="T6" y="T7"/>
                </a:cxn>
              </a:cxnLst>
              <a:rect l="0" t="0" r="r" b="b"/>
              <a:pathLst>
                <a:path w="26" h="21">
                  <a:moveTo>
                    <a:pt x="26" y="0"/>
                  </a:moveTo>
                  <a:cubicBezTo>
                    <a:pt x="10" y="21"/>
                    <a:pt x="10" y="21"/>
                    <a:pt x="10" y="21"/>
                  </a:cubicBezTo>
                  <a:cubicBezTo>
                    <a:pt x="5" y="18"/>
                    <a:pt x="2" y="14"/>
                    <a:pt x="0" y="8"/>
                  </a:cubicBezTo>
                  <a:lnTo>
                    <a:pt x="2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9" name="Freeform 1557">
              <a:extLst>
                <a:ext uri="{FF2B5EF4-FFF2-40B4-BE49-F238E27FC236}">
                  <a16:creationId xmlns:a16="http://schemas.microsoft.com/office/drawing/2014/main" id="{FA64E9F3-92FA-4895-B697-4F65B7BC8309}"/>
                </a:ext>
              </a:extLst>
            </p:cNvPr>
            <p:cNvSpPr>
              <a:spLocks/>
            </p:cNvSpPr>
            <p:nvPr/>
          </p:nvSpPr>
          <p:spPr bwMode="auto">
            <a:xfrm>
              <a:off x="9172575" y="858838"/>
              <a:ext cx="122238" cy="87313"/>
            </a:xfrm>
            <a:custGeom>
              <a:avLst/>
              <a:gdLst>
                <a:gd name="T0" fmla="*/ 16 w 42"/>
                <a:gd name="T1" fmla="*/ 0 h 30"/>
                <a:gd name="T2" fmla="*/ 42 w 42"/>
                <a:gd name="T3" fmla="*/ 8 h 30"/>
                <a:gd name="T4" fmla="*/ 7 w 42"/>
                <a:gd name="T5" fmla="*/ 25 h 30"/>
                <a:gd name="T6" fmla="*/ 0 w 42"/>
                <a:gd name="T7" fmla="*/ 21 h 30"/>
                <a:gd name="T8" fmla="*/ 16 w 42"/>
                <a:gd name="T9" fmla="*/ 0 h 30"/>
              </a:gdLst>
              <a:ahLst/>
              <a:cxnLst>
                <a:cxn ang="0">
                  <a:pos x="T0" y="T1"/>
                </a:cxn>
                <a:cxn ang="0">
                  <a:pos x="T2" y="T3"/>
                </a:cxn>
                <a:cxn ang="0">
                  <a:pos x="T4" y="T5"/>
                </a:cxn>
                <a:cxn ang="0">
                  <a:pos x="T6" y="T7"/>
                </a:cxn>
                <a:cxn ang="0">
                  <a:pos x="T8" y="T9"/>
                </a:cxn>
              </a:cxnLst>
              <a:rect l="0" t="0" r="r" b="b"/>
              <a:pathLst>
                <a:path w="42" h="30">
                  <a:moveTo>
                    <a:pt x="16" y="0"/>
                  </a:moveTo>
                  <a:cubicBezTo>
                    <a:pt x="42" y="8"/>
                    <a:pt x="42" y="8"/>
                    <a:pt x="42" y="8"/>
                  </a:cubicBezTo>
                  <a:cubicBezTo>
                    <a:pt x="37" y="22"/>
                    <a:pt x="22" y="30"/>
                    <a:pt x="7" y="25"/>
                  </a:cubicBezTo>
                  <a:cubicBezTo>
                    <a:pt x="5" y="24"/>
                    <a:pt x="2" y="23"/>
                    <a:pt x="0" y="21"/>
                  </a:cubicBezTo>
                  <a:lnTo>
                    <a:pt x="16"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0" name="Freeform 1558">
              <a:extLst>
                <a:ext uri="{FF2B5EF4-FFF2-40B4-BE49-F238E27FC236}">
                  <a16:creationId xmlns:a16="http://schemas.microsoft.com/office/drawing/2014/main" id="{E0F8D31D-A206-4853-ACB1-12415646EAD2}"/>
                </a:ext>
              </a:extLst>
            </p:cNvPr>
            <p:cNvSpPr>
              <a:spLocks/>
            </p:cNvSpPr>
            <p:nvPr/>
          </p:nvSpPr>
          <p:spPr bwMode="auto">
            <a:xfrm>
              <a:off x="9218613" y="776288"/>
              <a:ext cx="79375" cy="104775"/>
            </a:xfrm>
            <a:custGeom>
              <a:avLst/>
              <a:gdLst>
                <a:gd name="T0" fmla="*/ 0 w 27"/>
                <a:gd name="T1" fmla="*/ 28 h 36"/>
                <a:gd name="T2" fmla="*/ 0 w 27"/>
                <a:gd name="T3" fmla="*/ 0 h 36"/>
                <a:gd name="T4" fmla="*/ 27 w 27"/>
                <a:gd name="T5" fmla="*/ 28 h 36"/>
                <a:gd name="T6" fmla="*/ 26 w 27"/>
                <a:gd name="T7" fmla="*/ 36 h 36"/>
                <a:gd name="T8" fmla="*/ 0 w 27"/>
                <a:gd name="T9" fmla="*/ 28 h 36"/>
              </a:gdLst>
              <a:ahLst/>
              <a:cxnLst>
                <a:cxn ang="0">
                  <a:pos x="T0" y="T1"/>
                </a:cxn>
                <a:cxn ang="0">
                  <a:pos x="T2" y="T3"/>
                </a:cxn>
                <a:cxn ang="0">
                  <a:pos x="T4" y="T5"/>
                </a:cxn>
                <a:cxn ang="0">
                  <a:pos x="T6" y="T7"/>
                </a:cxn>
                <a:cxn ang="0">
                  <a:pos x="T8" y="T9"/>
                </a:cxn>
              </a:cxnLst>
              <a:rect l="0" t="0" r="r" b="b"/>
              <a:pathLst>
                <a:path w="27" h="36">
                  <a:moveTo>
                    <a:pt x="0" y="28"/>
                  </a:moveTo>
                  <a:cubicBezTo>
                    <a:pt x="0" y="0"/>
                    <a:pt x="0" y="0"/>
                    <a:pt x="0" y="0"/>
                  </a:cubicBezTo>
                  <a:cubicBezTo>
                    <a:pt x="15" y="0"/>
                    <a:pt x="27" y="13"/>
                    <a:pt x="27" y="28"/>
                  </a:cubicBezTo>
                  <a:cubicBezTo>
                    <a:pt x="27" y="31"/>
                    <a:pt x="27" y="33"/>
                    <a:pt x="26" y="36"/>
                  </a:cubicBezTo>
                  <a:lnTo>
                    <a:pt x="0" y="28"/>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1" name="Freeform 1559">
              <a:extLst>
                <a:ext uri="{FF2B5EF4-FFF2-40B4-BE49-F238E27FC236}">
                  <a16:creationId xmlns:a16="http://schemas.microsoft.com/office/drawing/2014/main" id="{CAB55941-4B65-4BEB-9C29-B3A796DE3058}"/>
                </a:ext>
              </a:extLst>
            </p:cNvPr>
            <p:cNvSpPr>
              <a:spLocks/>
            </p:cNvSpPr>
            <p:nvPr/>
          </p:nvSpPr>
          <p:spPr bwMode="auto">
            <a:xfrm>
              <a:off x="9625013" y="990600"/>
              <a:ext cx="234950" cy="142875"/>
            </a:xfrm>
            <a:custGeom>
              <a:avLst/>
              <a:gdLst>
                <a:gd name="T0" fmla="*/ 0 w 80"/>
                <a:gd name="T1" fmla="*/ 0 h 49"/>
                <a:gd name="T2" fmla="*/ 0 w 80"/>
                <a:gd name="T3" fmla="*/ 49 h 49"/>
                <a:gd name="T4" fmla="*/ 5 w 80"/>
                <a:gd name="T5" fmla="*/ 49 h 49"/>
                <a:gd name="T6" fmla="*/ 20 w 80"/>
                <a:gd name="T7" fmla="*/ 45 h 49"/>
                <a:gd name="T8" fmla="*/ 35 w 80"/>
                <a:gd name="T9" fmla="*/ 49 h 49"/>
                <a:gd name="T10" fmla="*/ 80 w 80"/>
                <a:gd name="T11" fmla="*/ 49 h 49"/>
                <a:gd name="T12" fmla="*/ 80 w 80"/>
                <a:gd name="T13" fmla="*/ 0 h 49"/>
                <a:gd name="T14" fmla="*/ 0 w 80"/>
                <a:gd name="T15" fmla="*/ 0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49">
                  <a:moveTo>
                    <a:pt x="0" y="0"/>
                  </a:moveTo>
                  <a:cubicBezTo>
                    <a:pt x="0" y="49"/>
                    <a:pt x="0" y="49"/>
                    <a:pt x="0" y="49"/>
                  </a:cubicBezTo>
                  <a:cubicBezTo>
                    <a:pt x="5" y="49"/>
                    <a:pt x="5" y="49"/>
                    <a:pt x="5" y="49"/>
                  </a:cubicBezTo>
                  <a:cubicBezTo>
                    <a:pt x="10" y="47"/>
                    <a:pt x="15" y="45"/>
                    <a:pt x="20" y="45"/>
                  </a:cubicBezTo>
                  <a:cubicBezTo>
                    <a:pt x="25" y="45"/>
                    <a:pt x="30" y="47"/>
                    <a:pt x="35" y="49"/>
                  </a:cubicBezTo>
                  <a:cubicBezTo>
                    <a:pt x="80" y="49"/>
                    <a:pt x="80" y="49"/>
                    <a:pt x="80" y="49"/>
                  </a:cubicBezTo>
                  <a:cubicBezTo>
                    <a:pt x="80" y="0"/>
                    <a:pt x="80" y="0"/>
                    <a:pt x="80" y="0"/>
                  </a:cubicBez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2" name="Freeform 1560">
              <a:extLst>
                <a:ext uri="{FF2B5EF4-FFF2-40B4-BE49-F238E27FC236}">
                  <a16:creationId xmlns:a16="http://schemas.microsoft.com/office/drawing/2014/main" id="{5B06E8ED-6E50-44CD-A25D-E797FF58B846}"/>
                </a:ext>
              </a:extLst>
            </p:cNvPr>
            <p:cNvSpPr>
              <a:spLocks/>
            </p:cNvSpPr>
            <p:nvPr/>
          </p:nvSpPr>
          <p:spPr bwMode="auto">
            <a:xfrm>
              <a:off x="9777413" y="990600"/>
              <a:ext cx="82550" cy="84138"/>
            </a:xfrm>
            <a:custGeom>
              <a:avLst/>
              <a:gdLst>
                <a:gd name="T0" fmla="*/ 0 w 52"/>
                <a:gd name="T1" fmla="*/ 0 h 53"/>
                <a:gd name="T2" fmla="*/ 52 w 52"/>
                <a:gd name="T3" fmla="*/ 53 h 53"/>
                <a:gd name="T4" fmla="*/ 52 w 52"/>
                <a:gd name="T5" fmla="*/ 0 h 53"/>
                <a:gd name="T6" fmla="*/ 0 w 52"/>
                <a:gd name="T7" fmla="*/ 0 h 53"/>
              </a:gdLst>
              <a:ahLst/>
              <a:cxnLst>
                <a:cxn ang="0">
                  <a:pos x="T0" y="T1"/>
                </a:cxn>
                <a:cxn ang="0">
                  <a:pos x="T2" y="T3"/>
                </a:cxn>
                <a:cxn ang="0">
                  <a:pos x="T4" y="T5"/>
                </a:cxn>
                <a:cxn ang="0">
                  <a:pos x="T6" y="T7"/>
                </a:cxn>
              </a:cxnLst>
              <a:rect l="0" t="0" r="r" b="b"/>
              <a:pathLst>
                <a:path w="52" h="53">
                  <a:moveTo>
                    <a:pt x="0" y="0"/>
                  </a:moveTo>
                  <a:lnTo>
                    <a:pt x="52" y="53"/>
                  </a:lnTo>
                  <a:lnTo>
                    <a:pt x="52" y="0"/>
                  </a:ln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3" name="Freeform 1561">
              <a:extLst>
                <a:ext uri="{FF2B5EF4-FFF2-40B4-BE49-F238E27FC236}">
                  <a16:creationId xmlns:a16="http://schemas.microsoft.com/office/drawing/2014/main" id="{8BFC4C71-DF0B-4BDE-BC31-8000AEEFB760}"/>
                </a:ext>
              </a:extLst>
            </p:cNvPr>
            <p:cNvSpPr>
              <a:spLocks/>
            </p:cNvSpPr>
            <p:nvPr/>
          </p:nvSpPr>
          <p:spPr bwMode="auto">
            <a:xfrm>
              <a:off x="9590088" y="1133475"/>
              <a:ext cx="50800" cy="11113"/>
            </a:xfrm>
            <a:custGeom>
              <a:avLst/>
              <a:gdLst>
                <a:gd name="T0" fmla="*/ 17 w 17"/>
                <a:gd name="T1" fmla="*/ 0 h 4"/>
                <a:gd name="T2" fmla="*/ 0 w 17"/>
                <a:gd name="T3" fmla="*/ 0 h 4"/>
                <a:gd name="T4" fmla="*/ 0 w 17"/>
                <a:gd name="T5" fmla="*/ 1 h 4"/>
                <a:gd name="T6" fmla="*/ 3 w 17"/>
                <a:gd name="T7" fmla="*/ 4 h 4"/>
                <a:gd name="T8" fmla="*/ 11 w 17"/>
                <a:gd name="T9" fmla="*/ 4 h 4"/>
                <a:gd name="T10" fmla="*/ 17 w 17"/>
                <a:gd name="T11" fmla="*/ 0 h 4"/>
              </a:gdLst>
              <a:ahLst/>
              <a:cxnLst>
                <a:cxn ang="0">
                  <a:pos x="T0" y="T1"/>
                </a:cxn>
                <a:cxn ang="0">
                  <a:pos x="T2" y="T3"/>
                </a:cxn>
                <a:cxn ang="0">
                  <a:pos x="T4" y="T5"/>
                </a:cxn>
                <a:cxn ang="0">
                  <a:pos x="T6" y="T7"/>
                </a:cxn>
                <a:cxn ang="0">
                  <a:pos x="T8" y="T9"/>
                </a:cxn>
                <a:cxn ang="0">
                  <a:pos x="T10" y="T11"/>
                </a:cxn>
              </a:cxnLst>
              <a:rect l="0" t="0" r="r" b="b"/>
              <a:pathLst>
                <a:path w="17" h="4">
                  <a:moveTo>
                    <a:pt x="17" y="0"/>
                  </a:moveTo>
                  <a:cubicBezTo>
                    <a:pt x="0" y="0"/>
                    <a:pt x="0" y="0"/>
                    <a:pt x="0" y="0"/>
                  </a:cubicBezTo>
                  <a:cubicBezTo>
                    <a:pt x="0" y="1"/>
                    <a:pt x="0" y="1"/>
                    <a:pt x="0" y="1"/>
                  </a:cubicBezTo>
                  <a:cubicBezTo>
                    <a:pt x="0" y="3"/>
                    <a:pt x="2" y="4"/>
                    <a:pt x="3" y="4"/>
                  </a:cubicBezTo>
                  <a:cubicBezTo>
                    <a:pt x="11" y="4"/>
                    <a:pt x="11" y="4"/>
                    <a:pt x="11" y="4"/>
                  </a:cubicBezTo>
                  <a:cubicBezTo>
                    <a:pt x="13" y="2"/>
                    <a:pt x="15" y="1"/>
                    <a:pt x="17" y="0"/>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4" name="Freeform 1562">
              <a:extLst>
                <a:ext uri="{FF2B5EF4-FFF2-40B4-BE49-F238E27FC236}">
                  <a16:creationId xmlns:a16="http://schemas.microsoft.com/office/drawing/2014/main" id="{E7ED4154-1F0A-44DF-A9C8-D48569CDA385}"/>
                </a:ext>
              </a:extLst>
            </p:cNvPr>
            <p:cNvSpPr>
              <a:spLocks/>
            </p:cNvSpPr>
            <p:nvPr/>
          </p:nvSpPr>
          <p:spPr bwMode="auto">
            <a:xfrm>
              <a:off x="9728200" y="1133475"/>
              <a:ext cx="166688" cy="11113"/>
            </a:xfrm>
            <a:custGeom>
              <a:avLst/>
              <a:gdLst>
                <a:gd name="T0" fmla="*/ 0 w 57"/>
                <a:gd name="T1" fmla="*/ 0 h 4"/>
                <a:gd name="T2" fmla="*/ 6 w 57"/>
                <a:gd name="T3" fmla="*/ 4 h 4"/>
                <a:gd name="T4" fmla="*/ 54 w 57"/>
                <a:gd name="T5" fmla="*/ 4 h 4"/>
                <a:gd name="T6" fmla="*/ 57 w 57"/>
                <a:gd name="T7" fmla="*/ 1 h 4"/>
                <a:gd name="T8" fmla="*/ 57 w 57"/>
                <a:gd name="T9" fmla="*/ 0 h 4"/>
                <a:gd name="T10" fmla="*/ 0 w 57"/>
                <a:gd name="T11" fmla="*/ 0 h 4"/>
              </a:gdLst>
              <a:ahLst/>
              <a:cxnLst>
                <a:cxn ang="0">
                  <a:pos x="T0" y="T1"/>
                </a:cxn>
                <a:cxn ang="0">
                  <a:pos x="T2" y="T3"/>
                </a:cxn>
                <a:cxn ang="0">
                  <a:pos x="T4" y="T5"/>
                </a:cxn>
                <a:cxn ang="0">
                  <a:pos x="T6" y="T7"/>
                </a:cxn>
                <a:cxn ang="0">
                  <a:pos x="T8" y="T9"/>
                </a:cxn>
                <a:cxn ang="0">
                  <a:pos x="T10" y="T11"/>
                </a:cxn>
              </a:cxnLst>
              <a:rect l="0" t="0" r="r" b="b"/>
              <a:pathLst>
                <a:path w="57" h="4">
                  <a:moveTo>
                    <a:pt x="0" y="0"/>
                  </a:moveTo>
                  <a:cubicBezTo>
                    <a:pt x="2" y="1"/>
                    <a:pt x="4" y="2"/>
                    <a:pt x="6" y="4"/>
                  </a:cubicBezTo>
                  <a:cubicBezTo>
                    <a:pt x="54" y="4"/>
                    <a:pt x="54" y="4"/>
                    <a:pt x="54" y="4"/>
                  </a:cubicBezTo>
                  <a:cubicBezTo>
                    <a:pt x="55" y="4"/>
                    <a:pt x="57" y="3"/>
                    <a:pt x="57" y="1"/>
                  </a:cubicBezTo>
                  <a:cubicBezTo>
                    <a:pt x="57" y="0"/>
                    <a:pt x="57" y="0"/>
                    <a:pt x="57" y="0"/>
                  </a:cubicBezTo>
                  <a:lnTo>
                    <a:pt x="0" y="0"/>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5" name="Freeform 1563">
              <a:extLst>
                <a:ext uri="{FF2B5EF4-FFF2-40B4-BE49-F238E27FC236}">
                  <a16:creationId xmlns:a16="http://schemas.microsoft.com/office/drawing/2014/main" id="{4B6E32F4-F6BD-47CB-B979-31CF3436AAB1}"/>
                </a:ext>
              </a:extLst>
            </p:cNvPr>
            <p:cNvSpPr>
              <a:spLocks/>
            </p:cNvSpPr>
            <p:nvPr/>
          </p:nvSpPr>
          <p:spPr bwMode="auto">
            <a:xfrm>
              <a:off x="9596438" y="349250"/>
              <a:ext cx="249238" cy="776288"/>
            </a:xfrm>
            <a:custGeom>
              <a:avLst/>
              <a:gdLst>
                <a:gd name="T0" fmla="*/ 49 w 85"/>
                <a:gd name="T1" fmla="*/ 222 h 265"/>
                <a:gd name="T2" fmla="*/ 49 w 85"/>
                <a:gd name="T3" fmla="*/ 18 h 265"/>
                <a:gd name="T4" fmla="*/ 31 w 85"/>
                <a:gd name="T5" fmla="*/ 0 h 265"/>
                <a:gd name="T6" fmla="*/ 2 w 85"/>
                <a:gd name="T7" fmla="*/ 0 h 265"/>
                <a:gd name="T8" fmla="*/ 0 w 85"/>
                <a:gd name="T9" fmla="*/ 1 h 265"/>
                <a:gd name="T10" fmla="*/ 2 w 85"/>
                <a:gd name="T11" fmla="*/ 3 h 265"/>
                <a:gd name="T12" fmla="*/ 31 w 85"/>
                <a:gd name="T13" fmla="*/ 3 h 265"/>
                <a:gd name="T14" fmla="*/ 46 w 85"/>
                <a:gd name="T15" fmla="*/ 18 h 265"/>
                <a:gd name="T16" fmla="*/ 46 w 85"/>
                <a:gd name="T17" fmla="*/ 222 h 265"/>
                <a:gd name="T18" fmla="*/ 15 w 85"/>
                <a:gd name="T19" fmla="*/ 222 h 265"/>
                <a:gd name="T20" fmla="*/ 15 w 85"/>
                <a:gd name="T21" fmla="*/ 265 h 265"/>
                <a:gd name="T22" fmla="*/ 24 w 85"/>
                <a:gd name="T23" fmla="*/ 265 h 265"/>
                <a:gd name="T24" fmla="*/ 30 w 85"/>
                <a:gd name="T25" fmla="*/ 264 h 265"/>
                <a:gd name="T26" fmla="*/ 36 w 85"/>
                <a:gd name="T27" fmla="*/ 265 h 265"/>
                <a:gd name="T28" fmla="*/ 85 w 85"/>
                <a:gd name="T29" fmla="*/ 265 h 265"/>
                <a:gd name="T30" fmla="*/ 85 w 85"/>
                <a:gd name="T31" fmla="*/ 222 h 265"/>
                <a:gd name="T32" fmla="*/ 49 w 85"/>
                <a:gd name="T33" fmla="*/ 22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5" h="265">
                  <a:moveTo>
                    <a:pt x="49" y="222"/>
                  </a:moveTo>
                  <a:cubicBezTo>
                    <a:pt x="49" y="18"/>
                    <a:pt x="49" y="18"/>
                    <a:pt x="49" y="18"/>
                  </a:cubicBezTo>
                  <a:cubicBezTo>
                    <a:pt x="49" y="8"/>
                    <a:pt x="41" y="0"/>
                    <a:pt x="31" y="0"/>
                  </a:cubicBezTo>
                  <a:cubicBezTo>
                    <a:pt x="2" y="0"/>
                    <a:pt x="2" y="0"/>
                    <a:pt x="2" y="0"/>
                  </a:cubicBezTo>
                  <a:cubicBezTo>
                    <a:pt x="1" y="0"/>
                    <a:pt x="0" y="0"/>
                    <a:pt x="0" y="1"/>
                  </a:cubicBezTo>
                  <a:cubicBezTo>
                    <a:pt x="0" y="2"/>
                    <a:pt x="1" y="3"/>
                    <a:pt x="2" y="3"/>
                  </a:cubicBezTo>
                  <a:cubicBezTo>
                    <a:pt x="31" y="3"/>
                    <a:pt x="31" y="3"/>
                    <a:pt x="31" y="3"/>
                  </a:cubicBezTo>
                  <a:cubicBezTo>
                    <a:pt x="39" y="3"/>
                    <a:pt x="46" y="9"/>
                    <a:pt x="46" y="18"/>
                  </a:cubicBezTo>
                  <a:cubicBezTo>
                    <a:pt x="46" y="222"/>
                    <a:pt x="46" y="222"/>
                    <a:pt x="46" y="222"/>
                  </a:cubicBezTo>
                  <a:cubicBezTo>
                    <a:pt x="15" y="222"/>
                    <a:pt x="15" y="222"/>
                    <a:pt x="15" y="222"/>
                  </a:cubicBezTo>
                  <a:cubicBezTo>
                    <a:pt x="15" y="265"/>
                    <a:pt x="15" y="265"/>
                    <a:pt x="15" y="265"/>
                  </a:cubicBezTo>
                  <a:cubicBezTo>
                    <a:pt x="24" y="265"/>
                    <a:pt x="24" y="265"/>
                    <a:pt x="24" y="265"/>
                  </a:cubicBezTo>
                  <a:cubicBezTo>
                    <a:pt x="26" y="264"/>
                    <a:pt x="28" y="264"/>
                    <a:pt x="30" y="264"/>
                  </a:cubicBezTo>
                  <a:cubicBezTo>
                    <a:pt x="32" y="264"/>
                    <a:pt x="34" y="264"/>
                    <a:pt x="36" y="265"/>
                  </a:cubicBezTo>
                  <a:cubicBezTo>
                    <a:pt x="85" y="265"/>
                    <a:pt x="85" y="265"/>
                    <a:pt x="85" y="265"/>
                  </a:cubicBezTo>
                  <a:cubicBezTo>
                    <a:pt x="85" y="222"/>
                    <a:pt x="85" y="222"/>
                    <a:pt x="85" y="222"/>
                  </a:cubicBezTo>
                  <a:lnTo>
                    <a:pt x="49" y="222"/>
                  </a:lnTo>
                  <a:close/>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6" name="Freeform 1564">
              <a:extLst>
                <a:ext uri="{FF2B5EF4-FFF2-40B4-BE49-F238E27FC236}">
                  <a16:creationId xmlns:a16="http://schemas.microsoft.com/office/drawing/2014/main" id="{900CD74D-19C4-42DB-ACF4-C883FE4095C1}"/>
                </a:ext>
              </a:extLst>
            </p:cNvPr>
            <p:cNvSpPr>
              <a:spLocks/>
            </p:cNvSpPr>
            <p:nvPr/>
          </p:nvSpPr>
          <p:spPr bwMode="auto">
            <a:xfrm>
              <a:off x="9218613" y="419100"/>
              <a:ext cx="196850" cy="350838"/>
            </a:xfrm>
            <a:custGeom>
              <a:avLst/>
              <a:gdLst>
                <a:gd name="T0" fmla="*/ 1 w 67"/>
                <a:gd name="T1" fmla="*/ 120 h 120"/>
                <a:gd name="T2" fmla="*/ 0 w 67"/>
                <a:gd name="T3" fmla="*/ 119 h 120"/>
                <a:gd name="T4" fmla="*/ 0 w 67"/>
                <a:gd name="T5" fmla="*/ 22 h 120"/>
                <a:gd name="T6" fmla="*/ 22 w 67"/>
                <a:gd name="T7" fmla="*/ 0 h 120"/>
                <a:gd name="T8" fmla="*/ 65 w 67"/>
                <a:gd name="T9" fmla="*/ 0 h 120"/>
                <a:gd name="T10" fmla="*/ 67 w 67"/>
                <a:gd name="T11" fmla="*/ 2 h 120"/>
                <a:gd name="T12" fmla="*/ 65 w 67"/>
                <a:gd name="T13" fmla="*/ 3 h 120"/>
                <a:gd name="T14" fmla="*/ 22 w 67"/>
                <a:gd name="T15" fmla="*/ 3 h 120"/>
                <a:gd name="T16" fmla="*/ 3 w 67"/>
                <a:gd name="T17" fmla="*/ 22 h 120"/>
                <a:gd name="T18" fmla="*/ 3 w 67"/>
                <a:gd name="T19" fmla="*/ 119 h 120"/>
                <a:gd name="T20" fmla="*/ 1 w 67"/>
                <a:gd name="T21"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0">
                  <a:moveTo>
                    <a:pt x="1" y="120"/>
                  </a:moveTo>
                  <a:cubicBezTo>
                    <a:pt x="0" y="120"/>
                    <a:pt x="0" y="120"/>
                    <a:pt x="0" y="119"/>
                  </a:cubicBezTo>
                  <a:cubicBezTo>
                    <a:pt x="0" y="22"/>
                    <a:pt x="0" y="22"/>
                    <a:pt x="0" y="22"/>
                  </a:cubicBezTo>
                  <a:cubicBezTo>
                    <a:pt x="0" y="10"/>
                    <a:pt x="10" y="0"/>
                    <a:pt x="22" y="0"/>
                  </a:cubicBezTo>
                  <a:cubicBezTo>
                    <a:pt x="65" y="0"/>
                    <a:pt x="65" y="0"/>
                    <a:pt x="65" y="0"/>
                  </a:cubicBezTo>
                  <a:cubicBezTo>
                    <a:pt x="66" y="0"/>
                    <a:pt x="67" y="1"/>
                    <a:pt x="67" y="2"/>
                  </a:cubicBezTo>
                  <a:cubicBezTo>
                    <a:pt x="67" y="2"/>
                    <a:pt x="66" y="3"/>
                    <a:pt x="65" y="3"/>
                  </a:cubicBezTo>
                  <a:cubicBezTo>
                    <a:pt x="22" y="3"/>
                    <a:pt x="22" y="3"/>
                    <a:pt x="22" y="3"/>
                  </a:cubicBezTo>
                  <a:cubicBezTo>
                    <a:pt x="11" y="3"/>
                    <a:pt x="3" y="12"/>
                    <a:pt x="3" y="22"/>
                  </a:cubicBezTo>
                  <a:cubicBezTo>
                    <a:pt x="3" y="119"/>
                    <a:pt x="3" y="119"/>
                    <a:pt x="3" y="119"/>
                  </a:cubicBezTo>
                  <a:cubicBezTo>
                    <a:pt x="3" y="120"/>
                    <a:pt x="2" y="120"/>
                    <a:pt x="1" y="120"/>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7" name="Rectangle 1565">
              <a:extLst>
                <a:ext uri="{FF2B5EF4-FFF2-40B4-BE49-F238E27FC236}">
                  <a16:creationId xmlns:a16="http://schemas.microsoft.com/office/drawing/2014/main" id="{F7AC543A-E072-4527-949A-AF3B7F8A2DBC}"/>
                </a:ext>
              </a:extLst>
            </p:cNvPr>
            <p:cNvSpPr>
              <a:spLocks noChangeArrowheads="1"/>
            </p:cNvSpPr>
            <p:nvPr/>
          </p:nvSpPr>
          <p:spPr bwMode="auto">
            <a:xfrm>
              <a:off x="9696450" y="1081088"/>
              <a:ext cx="22225" cy="34925"/>
            </a:xfrm>
            <a:prstGeom prst="rect">
              <a:avLst/>
            </a:prstGeom>
            <a:solidFill>
              <a:srgbClr val="1386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8" name="Rectangle 1566">
              <a:extLst>
                <a:ext uri="{FF2B5EF4-FFF2-40B4-BE49-F238E27FC236}">
                  <a16:creationId xmlns:a16="http://schemas.microsoft.com/office/drawing/2014/main" id="{C705D6BE-E227-4E16-9124-A382E8CCCED8}"/>
                </a:ext>
              </a:extLst>
            </p:cNvPr>
            <p:cNvSpPr>
              <a:spLocks noChangeArrowheads="1"/>
            </p:cNvSpPr>
            <p:nvPr/>
          </p:nvSpPr>
          <p:spPr bwMode="auto">
            <a:xfrm>
              <a:off x="9731375" y="1042988"/>
              <a:ext cx="23813" cy="73025"/>
            </a:xfrm>
            <a:prstGeom prst="rect">
              <a:avLst/>
            </a:prstGeom>
            <a:solidFill>
              <a:srgbClr val="1DB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9" name="Rectangle 1567">
              <a:extLst>
                <a:ext uri="{FF2B5EF4-FFF2-40B4-BE49-F238E27FC236}">
                  <a16:creationId xmlns:a16="http://schemas.microsoft.com/office/drawing/2014/main" id="{0261C134-82BC-4ECF-9F3E-8500A59583DF}"/>
                </a:ext>
              </a:extLst>
            </p:cNvPr>
            <p:cNvSpPr>
              <a:spLocks noChangeArrowheads="1"/>
            </p:cNvSpPr>
            <p:nvPr/>
          </p:nvSpPr>
          <p:spPr bwMode="auto">
            <a:xfrm>
              <a:off x="9766300" y="1011238"/>
              <a:ext cx="23813" cy="104775"/>
            </a:xfrm>
            <a:prstGeom prst="rect">
              <a:avLst/>
            </a:prstGeom>
            <a:solidFill>
              <a:srgbClr val="49CD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50" name="Freeform 1568">
              <a:extLst>
                <a:ext uri="{FF2B5EF4-FFF2-40B4-BE49-F238E27FC236}">
                  <a16:creationId xmlns:a16="http://schemas.microsoft.com/office/drawing/2014/main" id="{E6360E9C-7472-44BD-A890-D5204BDBEDC9}"/>
                </a:ext>
              </a:extLst>
            </p:cNvPr>
            <p:cNvSpPr>
              <a:spLocks/>
            </p:cNvSpPr>
            <p:nvPr/>
          </p:nvSpPr>
          <p:spPr bwMode="auto">
            <a:xfrm>
              <a:off x="9699625" y="1050925"/>
              <a:ext cx="84138" cy="38100"/>
            </a:xfrm>
            <a:custGeom>
              <a:avLst/>
              <a:gdLst>
                <a:gd name="T0" fmla="*/ 27 w 29"/>
                <a:gd name="T1" fmla="*/ 8 h 13"/>
                <a:gd name="T2" fmla="*/ 25 w 29"/>
                <a:gd name="T3" fmla="*/ 9 h 13"/>
                <a:gd name="T4" fmla="*/ 17 w 29"/>
                <a:gd name="T5" fmla="*/ 3 h 13"/>
                <a:gd name="T6" fmla="*/ 17 w 29"/>
                <a:gd name="T7" fmla="*/ 2 h 13"/>
                <a:gd name="T8" fmla="*/ 14 w 29"/>
                <a:gd name="T9" fmla="*/ 0 h 13"/>
                <a:gd name="T10" fmla="*/ 12 w 29"/>
                <a:gd name="T11" fmla="*/ 2 h 13"/>
                <a:gd name="T12" fmla="*/ 12 w 29"/>
                <a:gd name="T13" fmla="*/ 2 h 13"/>
                <a:gd name="T14" fmla="*/ 5 w 29"/>
                <a:gd name="T15" fmla="*/ 5 h 13"/>
                <a:gd name="T16" fmla="*/ 3 w 29"/>
                <a:gd name="T17" fmla="*/ 4 h 13"/>
                <a:gd name="T18" fmla="*/ 0 w 29"/>
                <a:gd name="T19" fmla="*/ 6 h 13"/>
                <a:gd name="T20" fmla="*/ 3 w 29"/>
                <a:gd name="T21" fmla="*/ 8 h 13"/>
                <a:gd name="T22" fmla="*/ 5 w 29"/>
                <a:gd name="T23" fmla="*/ 6 h 13"/>
                <a:gd name="T24" fmla="*/ 5 w 29"/>
                <a:gd name="T25" fmla="*/ 6 h 13"/>
                <a:gd name="T26" fmla="*/ 12 w 29"/>
                <a:gd name="T27" fmla="*/ 3 h 13"/>
                <a:gd name="T28" fmla="*/ 14 w 29"/>
                <a:gd name="T29" fmla="*/ 4 h 13"/>
                <a:gd name="T30" fmla="*/ 16 w 29"/>
                <a:gd name="T31" fmla="*/ 4 h 13"/>
                <a:gd name="T32" fmla="*/ 24 w 29"/>
                <a:gd name="T33" fmla="*/ 10 h 13"/>
                <a:gd name="T34" fmla="*/ 24 w 29"/>
                <a:gd name="T35" fmla="*/ 10 h 13"/>
                <a:gd name="T36" fmla="*/ 27 w 29"/>
                <a:gd name="T37" fmla="*/ 13 h 13"/>
                <a:gd name="T38" fmla="*/ 29 w 29"/>
                <a:gd name="T39" fmla="*/ 10 h 13"/>
                <a:gd name="T40" fmla="*/ 27 w 29"/>
                <a:gd name="T4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13">
                  <a:moveTo>
                    <a:pt x="27" y="8"/>
                  </a:moveTo>
                  <a:cubicBezTo>
                    <a:pt x="26" y="8"/>
                    <a:pt x="25" y="8"/>
                    <a:pt x="25" y="9"/>
                  </a:cubicBezTo>
                  <a:cubicBezTo>
                    <a:pt x="17" y="3"/>
                    <a:pt x="17" y="3"/>
                    <a:pt x="17" y="3"/>
                  </a:cubicBezTo>
                  <a:cubicBezTo>
                    <a:pt x="17" y="3"/>
                    <a:pt x="17" y="2"/>
                    <a:pt x="17" y="2"/>
                  </a:cubicBezTo>
                  <a:cubicBezTo>
                    <a:pt x="17" y="1"/>
                    <a:pt x="16" y="0"/>
                    <a:pt x="14" y="0"/>
                  </a:cubicBezTo>
                  <a:cubicBezTo>
                    <a:pt x="13" y="0"/>
                    <a:pt x="12" y="1"/>
                    <a:pt x="12" y="2"/>
                  </a:cubicBezTo>
                  <a:cubicBezTo>
                    <a:pt x="12" y="2"/>
                    <a:pt x="12" y="2"/>
                    <a:pt x="12" y="2"/>
                  </a:cubicBezTo>
                  <a:cubicBezTo>
                    <a:pt x="5" y="5"/>
                    <a:pt x="5" y="5"/>
                    <a:pt x="5" y="5"/>
                  </a:cubicBezTo>
                  <a:cubicBezTo>
                    <a:pt x="4" y="4"/>
                    <a:pt x="3" y="4"/>
                    <a:pt x="3" y="4"/>
                  </a:cubicBezTo>
                  <a:cubicBezTo>
                    <a:pt x="1" y="4"/>
                    <a:pt x="0" y="5"/>
                    <a:pt x="0" y="6"/>
                  </a:cubicBezTo>
                  <a:cubicBezTo>
                    <a:pt x="0" y="7"/>
                    <a:pt x="1" y="8"/>
                    <a:pt x="3" y="8"/>
                  </a:cubicBezTo>
                  <a:cubicBezTo>
                    <a:pt x="4" y="8"/>
                    <a:pt x="5" y="7"/>
                    <a:pt x="5" y="6"/>
                  </a:cubicBezTo>
                  <a:cubicBezTo>
                    <a:pt x="5" y="6"/>
                    <a:pt x="5" y="6"/>
                    <a:pt x="5" y="6"/>
                  </a:cubicBezTo>
                  <a:cubicBezTo>
                    <a:pt x="12" y="3"/>
                    <a:pt x="12" y="3"/>
                    <a:pt x="12" y="3"/>
                  </a:cubicBezTo>
                  <a:cubicBezTo>
                    <a:pt x="13" y="4"/>
                    <a:pt x="14" y="4"/>
                    <a:pt x="14" y="4"/>
                  </a:cubicBezTo>
                  <a:cubicBezTo>
                    <a:pt x="15" y="4"/>
                    <a:pt x="16" y="4"/>
                    <a:pt x="16" y="4"/>
                  </a:cubicBezTo>
                  <a:cubicBezTo>
                    <a:pt x="24" y="10"/>
                    <a:pt x="24" y="10"/>
                    <a:pt x="24" y="10"/>
                  </a:cubicBezTo>
                  <a:cubicBezTo>
                    <a:pt x="24" y="10"/>
                    <a:pt x="24" y="10"/>
                    <a:pt x="24" y="10"/>
                  </a:cubicBezTo>
                  <a:cubicBezTo>
                    <a:pt x="24" y="12"/>
                    <a:pt x="25" y="13"/>
                    <a:pt x="27" y="13"/>
                  </a:cubicBezTo>
                  <a:cubicBezTo>
                    <a:pt x="28" y="13"/>
                    <a:pt x="29" y="12"/>
                    <a:pt x="29" y="10"/>
                  </a:cubicBezTo>
                  <a:cubicBezTo>
                    <a:pt x="29" y="9"/>
                    <a:pt x="28" y="8"/>
                    <a:pt x="27" y="8"/>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grpSp>
      <p:sp>
        <p:nvSpPr>
          <p:cNvPr id="4" name="Rectangle: Rounded Corners 3">
            <a:extLst>
              <a:ext uri="{FF2B5EF4-FFF2-40B4-BE49-F238E27FC236}">
                <a16:creationId xmlns:a16="http://schemas.microsoft.com/office/drawing/2014/main" id="{28603FFA-0BEC-40E9-AA68-3A81B1EBEBF9}"/>
              </a:ext>
            </a:extLst>
          </p:cNvPr>
          <p:cNvSpPr/>
          <p:nvPr/>
        </p:nvSpPr>
        <p:spPr bwMode="auto">
          <a:xfrm>
            <a:off x="118359" y="4860574"/>
            <a:ext cx="1637042"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A)</a:t>
            </a:r>
          </a:p>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99,999</a:t>
            </a:r>
          </a:p>
        </p:txBody>
      </p:sp>
      <p:sp>
        <p:nvSpPr>
          <p:cNvPr id="5" name="Rectangle: Rounded Corners 4">
            <a:extLst>
              <a:ext uri="{FF2B5EF4-FFF2-40B4-BE49-F238E27FC236}">
                <a16:creationId xmlns:a16="http://schemas.microsoft.com/office/drawing/2014/main" id="{7F2F21BD-558F-4E43-B2D1-C92A12E1629B}"/>
              </a:ext>
            </a:extLst>
          </p:cNvPr>
          <p:cNvSpPr/>
          <p:nvPr/>
        </p:nvSpPr>
        <p:spPr bwMode="auto">
          <a:xfrm>
            <a:off x="1823200" y="4860574"/>
            <a:ext cx="1637042"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B)</a:t>
            </a:r>
          </a:p>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60,000,000</a:t>
            </a:r>
          </a:p>
        </p:txBody>
      </p:sp>
      <p:sp>
        <p:nvSpPr>
          <p:cNvPr id="6" name="Rectangle: Rounded Corners 5">
            <a:extLst>
              <a:ext uri="{FF2B5EF4-FFF2-40B4-BE49-F238E27FC236}">
                <a16:creationId xmlns:a16="http://schemas.microsoft.com/office/drawing/2014/main" id="{4304B953-A69A-4B95-BC80-39A7DA749DA8}"/>
              </a:ext>
            </a:extLst>
          </p:cNvPr>
          <p:cNvSpPr/>
          <p:nvPr/>
        </p:nvSpPr>
        <p:spPr bwMode="auto">
          <a:xfrm>
            <a:off x="3528041" y="4860574"/>
            <a:ext cx="1637042"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C)</a:t>
            </a:r>
          </a:p>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1,048,576</a:t>
            </a:r>
          </a:p>
        </p:txBody>
      </p:sp>
    </p:spTree>
    <p:extLst>
      <p:ext uri="{BB962C8B-B14F-4D97-AF65-F5344CB8AC3E}">
        <p14:creationId xmlns:p14="http://schemas.microsoft.com/office/powerpoint/2010/main" val="494873239"/>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C7D83-33EE-4E4E-864F-EA5B1045616B}"/>
              </a:ext>
            </a:extLst>
          </p:cNvPr>
          <p:cNvSpPr>
            <a:spLocks noGrp="1"/>
          </p:cNvSpPr>
          <p:nvPr>
            <p:ph type="title"/>
          </p:nvPr>
        </p:nvSpPr>
        <p:spPr>
          <a:xfrm>
            <a:off x="584984" y="2579750"/>
            <a:ext cx="4161390" cy="553982"/>
          </a:xfrm>
        </p:spPr>
        <p:txBody>
          <a:bodyPr/>
          <a:lstStyle/>
          <a:p>
            <a:r>
              <a:rPr lang="en-US" dirty="0"/>
              <a:t>Pop Quiz #2</a:t>
            </a:r>
          </a:p>
        </p:txBody>
      </p:sp>
      <p:sp>
        <p:nvSpPr>
          <p:cNvPr id="3" name="Text Placeholder 2">
            <a:extLst>
              <a:ext uri="{FF2B5EF4-FFF2-40B4-BE49-F238E27FC236}">
                <a16:creationId xmlns:a16="http://schemas.microsoft.com/office/drawing/2014/main" id="{10CDDD0A-9784-4335-88C2-CC556DE94B02}"/>
              </a:ext>
            </a:extLst>
          </p:cNvPr>
          <p:cNvSpPr>
            <a:spLocks noGrp="1"/>
          </p:cNvSpPr>
          <p:nvPr>
            <p:ph type="body" sz="quarter" idx="10"/>
          </p:nvPr>
        </p:nvSpPr>
        <p:spPr>
          <a:xfrm>
            <a:off x="585765" y="3535512"/>
            <a:ext cx="4161244" cy="1292583"/>
          </a:xfrm>
        </p:spPr>
        <p:txBody>
          <a:bodyPr/>
          <a:lstStyle/>
          <a:p>
            <a:r>
              <a:rPr lang="en-US" dirty="0"/>
              <a:t>What is the optimal size for a rowgroup in columnstore format in a Synapse SQL Pool?</a:t>
            </a:r>
          </a:p>
          <a:p>
            <a:endParaRPr lang="en-US" dirty="0"/>
          </a:p>
        </p:txBody>
      </p:sp>
      <p:sp>
        <p:nvSpPr>
          <p:cNvPr id="7" name="Oval 6">
            <a:extLst>
              <a:ext uri="{FF2B5EF4-FFF2-40B4-BE49-F238E27FC236}">
                <a16:creationId xmlns:a16="http://schemas.microsoft.com/office/drawing/2014/main" id="{51B2DE4C-6BFE-4649-9A47-230747715EF6}"/>
              </a:ext>
            </a:extLst>
          </p:cNvPr>
          <p:cNvSpPr/>
          <p:nvPr/>
        </p:nvSpPr>
        <p:spPr bwMode="auto">
          <a:xfrm>
            <a:off x="2488845" y="2513989"/>
            <a:ext cx="703664" cy="703664"/>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51" rIns="0" bIns="47551" numCol="1" rtlCol="0" anchor="ctr" anchorCtr="0" compatLnSpc="1">
            <a:prstTxWarp prst="textNoShape">
              <a:avLst/>
            </a:prstTxWarp>
          </a:bodyPr>
          <a:lstStyle/>
          <a:p>
            <a:pPr algn="ctr" defTabSz="950663" fontAlgn="base">
              <a:spcBef>
                <a:spcPct val="0"/>
              </a:spcBef>
              <a:spcAft>
                <a:spcPct val="0"/>
              </a:spcAft>
              <a:defRPr/>
            </a:pPr>
            <a:endParaRPr lang="en-US" sz="2040" kern="0" dirty="0">
              <a:gradFill>
                <a:gsLst>
                  <a:gs pos="0">
                    <a:srgbClr val="FFFFFF"/>
                  </a:gs>
                  <a:gs pos="100000">
                    <a:srgbClr val="FFFFFF"/>
                  </a:gs>
                </a:gsLst>
                <a:lin ang="5400000" scaled="0"/>
              </a:gradFill>
              <a:latin typeface="Segoe UI Semilight"/>
            </a:endParaRPr>
          </a:p>
        </p:txBody>
      </p:sp>
      <p:sp>
        <p:nvSpPr>
          <p:cNvPr id="8" name="Freeform: Shape 7">
            <a:extLst>
              <a:ext uri="{FF2B5EF4-FFF2-40B4-BE49-F238E27FC236}">
                <a16:creationId xmlns:a16="http://schemas.microsoft.com/office/drawing/2014/main" id="{CEB72F7D-B3AC-48E6-8668-778840F238A6}"/>
              </a:ext>
            </a:extLst>
          </p:cNvPr>
          <p:cNvSpPr/>
          <p:nvPr/>
        </p:nvSpPr>
        <p:spPr bwMode="auto">
          <a:xfrm>
            <a:off x="2567975" y="3011457"/>
            <a:ext cx="545405" cy="172864"/>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68" tIns="149175" rIns="186468" bIns="149175"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2" name="Graphic 5">
            <a:extLst>
              <a:ext uri="{FF2B5EF4-FFF2-40B4-BE49-F238E27FC236}">
                <a16:creationId xmlns:a16="http://schemas.microsoft.com/office/drawing/2014/main" id="{F9E26839-BA5D-48C2-963C-3A64D54BE54A}"/>
              </a:ext>
            </a:extLst>
          </p:cNvPr>
          <p:cNvGrpSpPr/>
          <p:nvPr/>
        </p:nvGrpSpPr>
        <p:grpSpPr>
          <a:xfrm>
            <a:off x="2699910" y="2660702"/>
            <a:ext cx="281535" cy="410237"/>
            <a:chOff x="5746326" y="3305731"/>
            <a:chExt cx="533605" cy="777539"/>
          </a:xfrm>
        </p:grpSpPr>
        <p:sp>
          <p:nvSpPr>
            <p:cNvPr id="13" name="Freeform: Shape 12">
              <a:extLst>
                <a:ext uri="{FF2B5EF4-FFF2-40B4-BE49-F238E27FC236}">
                  <a16:creationId xmlns:a16="http://schemas.microsoft.com/office/drawing/2014/main" id="{DABBCEE2-2339-4CE5-A0D1-611DF17A3FE4}"/>
                </a:ext>
              </a:extLst>
            </p:cNvPr>
            <p:cNvSpPr/>
            <p:nvPr/>
          </p:nvSpPr>
          <p:spPr>
            <a:xfrm>
              <a:off x="5734892" y="3294297"/>
              <a:ext cx="564097" cy="792785"/>
            </a:xfrm>
            <a:custGeom>
              <a:avLst/>
              <a:gdLst>
                <a:gd name="connsiteX0" fmla="*/ 11434 w 564096"/>
                <a:gd name="connsiteY0" fmla="*/ 788973 h 792784"/>
                <a:gd name="connsiteX1" fmla="*/ 11434 w 564096"/>
                <a:gd name="connsiteY1" fmla="*/ 727990 h 792784"/>
                <a:gd name="connsiteX2" fmla="*/ 28205 w 564096"/>
                <a:gd name="connsiteY2" fmla="*/ 615171 h 792784"/>
                <a:gd name="connsiteX3" fmla="*/ 78516 w 564096"/>
                <a:gd name="connsiteY3" fmla="*/ 525220 h 792784"/>
                <a:gd name="connsiteX4" fmla="*/ 198958 w 564096"/>
                <a:gd name="connsiteY4" fmla="*/ 416974 h 792784"/>
                <a:gd name="connsiteX5" fmla="*/ 279762 w 564096"/>
                <a:gd name="connsiteY5" fmla="*/ 348368 h 792784"/>
                <a:gd name="connsiteX6" fmla="*/ 310253 w 564096"/>
                <a:gd name="connsiteY6" fmla="*/ 307204 h 792784"/>
                <a:gd name="connsiteX7" fmla="*/ 319401 w 564096"/>
                <a:gd name="connsiteY7" fmla="*/ 264516 h 792784"/>
                <a:gd name="connsiteX8" fmla="*/ 227926 w 564096"/>
                <a:gd name="connsiteY8" fmla="*/ 188286 h 792784"/>
                <a:gd name="connsiteX9" fmla="*/ 51074 w 564096"/>
                <a:gd name="connsiteY9" fmla="*/ 255368 h 792784"/>
                <a:gd name="connsiteX10" fmla="*/ 51074 w 564096"/>
                <a:gd name="connsiteY10" fmla="*/ 67844 h 792784"/>
                <a:gd name="connsiteX11" fmla="*/ 169991 w 564096"/>
                <a:gd name="connsiteY11" fmla="*/ 23631 h 792784"/>
                <a:gd name="connsiteX12" fmla="*/ 282811 w 564096"/>
                <a:gd name="connsiteY12" fmla="*/ 11434 h 792784"/>
                <a:gd name="connsiteX13" fmla="*/ 476433 w 564096"/>
                <a:gd name="connsiteY13" fmla="*/ 70893 h 792784"/>
                <a:gd name="connsiteX14" fmla="*/ 545039 w 564096"/>
                <a:gd name="connsiteY14" fmla="*/ 238598 h 792784"/>
                <a:gd name="connsiteX15" fmla="*/ 509974 w 564096"/>
                <a:gd name="connsiteY15" fmla="*/ 378860 h 792784"/>
                <a:gd name="connsiteX16" fmla="*/ 377335 w 564096"/>
                <a:gd name="connsiteY16" fmla="*/ 499302 h 792784"/>
                <a:gd name="connsiteX17" fmla="*/ 278237 w 564096"/>
                <a:gd name="connsiteY17" fmla="*/ 569433 h 792784"/>
                <a:gd name="connsiteX18" fmla="*/ 253844 w 564096"/>
                <a:gd name="connsiteY18" fmla="*/ 607548 h 792784"/>
                <a:gd name="connsiteX19" fmla="*/ 552662 w 564096"/>
                <a:gd name="connsiteY19" fmla="*/ 607548 h 792784"/>
                <a:gd name="connsiteX20" fmla="*/ 552662 w 564096"/>
                <a:gd name="connsiteY20" fmla="*/ 790498 h 792784"/>
                <a:gd name="connsiteX21" fmla="*/ 11434 w 564096"/>
                <a:gd name="connsiteY21" fmla="*/ 790498 h 792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64096" h="792784">
                  <a:moveTo>
                    <a:pt x="11434" y="788973"/>
                  </a:moveTo>
                  <a:lnTo>
                    <a:pt x="11434" y="727990"/>
                  </a:lnTo>
                  <a:cubicBezTo>
                    <a:pt x="11434" y="685302"/>
                    <a:pt x="17533" y="647187"/>
                    <a:pt x="28205" y="615171"/>
                  </a:cubicBezTo>
                  <a:cubicBezTo>
                    <a:pt x="38877" y="583154"/>
                    <a:pt x="55647" y="552663"/>
                    <a:pt x="78516" y="525220"/>
                  </a:cubicBezTo>
                  <a:cubicBezTo>
                    <a:pt x="101385" y="497777"/>
                    <a:pt x="141024" y="461187"/>
                    <a:pt x="198958" y="416974"/>
                  </a:cubicBezTo>
                  <a:cubicBezTo>
                    <a:pt x="240122" y="384958"/>
                    <a:pt x="266040" y="362089"/>
                    <a:pt x="279762" y="348368"/>
                  </a:cubicBezTo>
                  <a:cubicBezTo>
                    <a:pt x="293483" y="334647"/>
                    <a:pt x="302630" y="320925"/>
                    <a:pt x="310253" y="307204"/>
                  </a:cubicBezTo>
                  <a:cubicBezTo>
                    <a:pt x="316352" y="293483"/>
                    <a:pt x="319401" y="279762"/>
                    <a:pt x="319401" y="264516"/>
                  </a:cubicBezTo>
                  <a:cubicBezTo>
                    <a:pt x="319401" y="214204"/>
                    <a:pt x="288909" y="188286"/>
                    <a:pt x="227926" y="188286"/>
                  </a:cubicBezTo>
                  <a:cubicBezTo>
                    <a:pt x="165418" y="188286"/>
                    <a:pt x="105959" y="211155"/>
                    <a:pt x="51074" y="255368"/>
                  </a:cubicBezTo>
                  <a:lnTo>
                    <a:pt x="51074" y="67844"/>
                  </a:lnTo>
                  <a:cubicBezTo>
                    <a:pt x="93762" y="46500"/>
                    <a:pt x="133401" y="31254"/>
                    <a:pt x="169991" y="23631"/>
                  </a:cubicBezTo>
                  <a:cubicBezTo>
                    <a:pt x="205057" y="16008"/>
                    <a:pt x="243171" y="11434"/>
                    <a:pt x="282811" y="11434"/>
                  </a:cubicBezTo>
                  <a:cubicBezTo>
                    <a:pt x="366663" y="11434"/>
                    <a:pt x="430695" y="31254"/>
                    <a:pt x="476433" y="70893"/>
                  </a:cubicBezTo>
                  <a:cubicBezTo>
                    <a:pt x="522171" y="110533"/>
                    <a:pt x="545039" y="165418"/>
                    <a:pt x="545039" y="238598"/>
                  </a:cubicBezTo>
                  <a:cubicBezTo>
                    <a:pt x="545039" y="293483"/>
                    <a:pt x="532843" y="340745"/>
                    <a:pt x="509974" y="378860"/>
                  </a:cubicBezTo>
                  <a:cubicBezTo>
                    <a:pt x="485581" y="416974"/>
                    <a:pt x="441368" y="456614"/>
                    <a:pt x="377335" y="499302"/>
                  </a:cubicBezTo>
                  <a:cubicBezTo>
                    <a:pt x="328548" y="531318"/>
                    <a:pt x="295007" y="554187"/>
                    <a:pt x="278237" y="569433"/>
                  </a:cubicBezTo>
                  <a:cubicBezTo>
                    <a:pt x="261466" y="584679"/>
                    <a:pt x="253844" y="596876"/>
                    <a:pt x="253844" y="607548"/>
                  </a:cubicBezTo>
                  <a:lnTo>
                    <a:pt x="552662" y="607548"/>
                  </a:lnTo>
                  <a:lnTo>
                    <a:pt x="552662" y="790498"/>
                  </a:lnTo>
                  <a:lnTo>
                    <a:pt x="11434" y="790498"/>
                  </a:lnTo>
                  <a:close/>
                </a:path>
              </a:pathLst>
            </a:custGeom>
            <a:solidFill>
              <a:schemeClr val="bg1"/>
            </a:solidFill>
            <a:ln w="9525" cap="flat">
              <a:noFill/>
              <a:prstDash val="solid"/>
              <a:miter/>
            </a:ln>
          </p:spPr>
          <p:txBody>
            <a:bodyPr rtlCol="0" anchor="ctr"/>
            <a:lstStyle/>
            <a:p>
              <a:pPr defTabSz="914016">
                <a:defRPr/>
              </a:pPr>
              <a:endParaRPr lang="en-US" sz="1836" dirty="0">
                <a:solidFill>
                  <a:srgbClr val="1A1A1A"/>
                </a:solidFill>
                <a:latin typeface="Segoe UI"/>
              </a:endParaRPr>
            </a:p>
          </p:txBody>
        </p:sp>
        <p:sp>
          <p:nvSpPr>
            <p:cNvPr id="14" name="Freeform: Shape 13">
              <a:extLst>
                <a:ext uri="{FF2B5EF4-FFF2-40B4-BE49-F238E27FC236}">
                  <a16:creationId xmlns:a16="http://schemas.microsoft.com/office/drawing/2014/main" id="{AD929987-42BC-4168-BE87-28F74B0E0C63}"/>
                </a:ext>
              </a:extLst>
            </p:cNvPr>
            <p:cNvSpPr/>
            <p:nvPr/>
          </p:nvSpPr>
          <p:spPr>
            <a:xfrm>
              <a:off x="5734892" y="3974262"/>
              <a:ext cx="548851" cy="106721"/>
            </a:xfrm>
            <a:custGeom>
              <a:avLst/>
              <a:gdLst>
                <a:gd name="connsiteX0" fmla="*/ 11434 w 548850"/>
                <a:gd name="connsiteY0" fmla="*/ 109008 h 106721"/>
                <a:gd name="connsiteX1" fmla="*/ 11434 w 548850"/>
                <a:gd name="connsiteY1" fmla="*/ 12959 h 106721"/>
                <a:gd name="connsiteX2" fmla="*/ 551138 w 548850"/>
                <a:gd name="connsiteY2" fmla="*/ 11434 h 106721"/>
                <a:gd name="connsiteX3" fmla="*/ 551138 w 548850"/>
                <a:gd name="connsiteY3" fmla="*/ 109008 h 106721"/>
                <a:gd name="connsiteX4" fmla="*/ 11434 w 548850"/>
                <a:gd name="connsiteY4" fmla="*/ 109008 h 106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850" h="106721">
                  <a:moveTo>
                    <a:pt x="11434" y="109008"/>
                  </a:moveTo>
                  <a:lnTo>
                    <a:pt x="11434" y="12959"/>
                  </a:lnTo>
                  <a:lnTo>
                    <a:pt x="551138" y="11434"/>
                  </a:lnTo>
                  <a:lnTo>
                    <a:pt x="551138" y="109008"/>
                  </a:lnTo>
                  <a:lnTo>
                    <a:pt x="11434" y="109008"/>
                  </a:lnTo>
                  <a:close/>
                </a:path>
              </a:pathLst>
            </a:custGeom>
            <a:solidFill>
              <a:srgbClr val="A6A6A6"/>
            </a:solidFill>
            <a:ln w="9525" cap="flat">
              <a:noFill/>
              <a:prstDash val="solid"/>
              <a:miter/>
            </a:ln>
          </p:spPr>
          <p:txBody>
            <a:bodyPr rtlCol="0" anchor="ctr"/>
            <a:lstStyle/>
            <a:p>
              <a:pPr defTabSz="914016">
                <a:defRPr/>
              </a:pPr>
              <a:endParaRPr lang="en-US" sz="1836">
                <a:solidFill>
                  <a:srgbClr val="1A1A1A"/>
                </a:solidFill>
                <a:latin typeface="Segoe UI"/>
              </a:endParaRPr>
            </a:p>
          </p:txBody>
        </p:sp>
        <p:sp>
          <p:nvSpPr>
            <p:cNvPr id="15" name="Freeform: Shape 14">
              <a:extLst>
                <a:ext uri="{FF2B5EF4-FFF2-40B4-BE49-F238E27FC236}">
                  <a16:creationId xmlns:a16="http://schemas.microsoft.com/office/drawing/2014/main" id="{1AAB4E98-4EE4-42ED-9DD2-569241BC1BAE}"/>
                </a:ext>
              </a:extLst>
            </p:cNvPr>
            <p:cNvSpPr/>
            <p:nvPr/>
          </p:nvSpPr>
          <p:spPr>
            <a:xfrm>
              <a:off x="5773006" y="3388821"/>
              <a:ext cx="381146" cy="259180"/>
            </a:xfrm>
            <a:custGeom>
              <a:avLst/>
              <a:gdLst>
                <a:gd name="connsiteX0" fmla="*/ 240122 w 381146"/>
                <a:gd name="connsiteY0" fmla="*/ 252319 h 259179"/>
                <a:gd name="connsiteX1" fmla="*/ 270614 w 381146"/>
                <a:gd name="connsiteY1" fmla="*/ 211155 h 259179"/>
                <a:gd name="connsiteX2" fmla="*/ 279762 w 381146"/>
                <a:gd name="connsiteY2" fmla="*/ 168467 h 259179"/>
                <a:gd name="connsiteX3" fmla="*/ 188286 w 381146"/>
                <a:gd name="connsiteY3" fmla="*/ 92237 h 259179"/>
                <a:gd name="connsiteX4" fmla="*/ 11434 w 381146"/>
                <a:gd name="connsiteY4" fmla="*/ 159319 h 259179"/>
                <a:gd name="connsiteX5" fmla="*/ 11434 w 381146"/>
                <a:gd name="connsiteY5" fmla="*/ 67844 h 259179"/>
                <a:gd name="connsiteX6" fmla="*/ 130352 w 381146"/>
                <a:gd name="connsiteY6" fmla="*/ 23631 h 259179"/>
                <a:gd name="connsiteX7" fmla="*/ 243171 w 381146"/>
                <a:gd name="connsiteY7" fmla="*/ 11434 h 259179"/>
                <a:gd name="connsiteX8" fmla="*/ 363614 w 381146"/>
                <a:gd name="connsiteY8" fmla="*/ 70893 h 259179"/>
                <a:gd name="connsiteX9" fmla="*/ 355991 w 381146"/>
                <a:gd name="connsiteY9" fmla="*/ 150172 h 259179"/>
                <a:gd name="connsiteX10" fmla="*/ 240122 w 381146"/>
                <a:gd name="connsiteY10" fmla="*/ 252319 h 25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146" h="259179">
                  <a:moveTo>
                    <a:pt x="240122" y="252319"/>
                  </a:moveTo>
                  <a:cubicBezTo>
                    <a:pt x="253844" y="238598"/>
                    <a:pt x="262991" y="224876"/>
                    <a:pt x="270614" y="211155"/>
                  </a:cubicBezTo>
                  <a:cubicBezTo>
                    <a:pt x="276712" y="197434"/>
                    <a:pt x="279762" y="183713"/>
                    <a:pt x="279762" y="168467"/>
                  </a:cubicBezTo>
                  <a:cubicBezTo>
                    <a:pt x="279762" y="118155"/>
                    <a:pt x="249270" y="92237"/>
                    <a:pt x="188286" y="92237"/>
                  </a:cubicBezTo>
                  <a:cubicBezTo>
                    <a:pt x="125778" y="92237"/>
                    <a:pt x="66319" y="115106"/>
                    <a:pt x="11434" y="159319"/>
                  </a:cubicBezTo>
                  <a:lnTo>
                    <a:pt x="11434" y="67844"/>
                  </a:lnTo>
                  <a:cubicBezTo>
                    <a:pt x="54123" y="46500"/>
                    <a:pt x="93762" y="32779"/>
                    <a:pt x="130352" y="23631"/>
                  </a:cubicBezTo>
                  <a:cubicBezTo>
                    <a:pt x="166942" y="16008"/>
                    <a:pt x="205057" y="11434"/>
                    <a:pt x="243171" y="11434"/>
                  </a:cubicBezTo>
                  <a:cubicBezTo>
                    <a:pt x="327024" y="11434"/>
                    <a:pt x="355991" y="51074"/>
                    <a:pt x="363614" y="70893"/>
                  </a:cubicBezTo>
                  <a:cubicBezTo>
                    <a:pt x="371237" y="90713"/>
                    <a:pt x="375810" y="122729"/>
                    <a:pt x="355991" y="150172"/>
                  </a:cubicBezTo>
                  <a:cubicBezTo>
                    <a:pt x="336171" y="177614"/>
                    <a:pt x="279762" y="221827"/>
                    <a:pt x="240122" y="252319"/>
                  </a:cubicBezTo>
                  <a:close/>
                </a:path>
              </a:pathLst>
            </a:custGeom>
            <a:solidFill>
              <a:srgbClr val="A6A6A6"/>
            </a:solidFill>
            <a:ln w="9525" cap="flat">
              <a:noFill/>
              <a:prstDash val="solid"/>
              <a:miter/>
            </a:ln>
          </p:spPr>
          <p:txBody>
            <a:bodyPr rtlCol="0" anchor="ctr"/>
            <a:lstStyle/>
            <a:p>
              <a:pPr defTabSz="914016">
                <a:defRPr/>
              </a:pPr>
              <a:endParaRPr lang="en-US" sz="1836">
                <a:solidFill>
                  <a:srgbClr val="1A1A1A"/>
                </a:solidFill>
                <a:latin typeface="Segoe UI"/>
              </a:endParaRPr>
            </a:p>
          </p:txBody>
        </p:sp>
        <p:sp>
          <p:nvSpPr>
            <p:cNvPr id="16" name="Freeform: Shape 15">
              <a:extLst>
                <a:ext uri="{FF2B5EF4-FFF2-40B4-BE49-F238E27FC236}">
                  <a16:creationId xmlns:a16="http://schemas.microsoft.com/office/drawing/2014/main" id="{CA8D657E-82DD-4B8C-8484-F1FA38D5136A}"/>
                </a:ext>
              </a:extLst>
            </p:cNvPr>
            <p:cNvSpPr/>
            <p:nvPr/>
          </p:nvSpPr>
          <p:spPr>
            <a:xfrm>
              <a:off x="5904121" y="3519935"/>
              <a:ext cx="381146" cy="381147"/>
            </a:xfrm>
            <a:custGeom>
              <a:avLst/>
              <a:gdLst>
                <a:gd name="connsiteX0" fmla="*/ 11434 w 381146"/>
                <a:gd name="connsiteY0" fmla="*/ 380384 h 381146"/>
                <a:gd name="connsiteX1" fmla="*/ 55647 w 381146"/>
                <a:gd name="connsiteY1" fmla="*/ 298057 h 381146"/>
                <a:gd name="connsiteX2" fmla="*/ 182188 w 381146"/>
                <a:gd name="connsiteY2" fmla="*/ 202008 h 381146"/>
                <a:gd name="connsiteX3" fmla="*/ 272139 w 381146"/>
                <a:gd name="connsiteY3" fmla="*/ 150172 h 381146"/>
                <a:gd name="connsiteX4" fmla="*/ 331597 w 381146"/>
                <a:gd name="connsiteY4" fmla="*/ 96811 h 381146"/>
                <a:gd name="connsiteX5" fmla="*/ 377335 w 381146"/>
                <a:gd name="connsiteY5" fmla="*/ 11434 h 381146"/>
                <a:gd name="connsiteX6" fmla="*/ 342269 w 381146"/>
                <a:gd name="connsiteY6" fmla="*/ 151696 h 381146"/>
                <a:gd name="connsiteX7" fmla="*/ 209631 w 381146"/>
                <a:gd name="connsiteY7" fmla="*/ 272139 h 381146"/>
                <a:gd name="connsiteX8" fmla="*/ 110532 w 381146"/>
                <a:gd name="connsiteY8" fmla="*/ 342270 h 381146"/>
                <a:gd name="connsiteX9" fmla="*/ 86139 w 381146"/>
                <a:gd name="connsiteY9" fmla="*/ 380384 h 381146"/>
                <a:gd name="connsiteX10" fmla="*/ 11434 w 381146"/>
                <a:gd name="connsiteY10" fmla="*/ 380384 h 38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146" h="381146">
                  <a:moveTo>
                    <a:pt x="11434" y="380384"/>
                  </a:moveTo>
                  <a:cubicBezTo>
                    <a:pt x="11434" y="380384"/>
                    <a:pt x="32779" y="327024"/>
                    <a:pt x="55647" y="298057"/>
                  </a:cubicBezTo>
                  <a:cubicBezTo>
                    <a:pt x="78516" y="270614"/>
                    <a:pt x="118155" y="240122"/>
                    <a:pt x="182188" y="202008"/>
                  </a:cubicBezTo>
                  <a:cubicBezTo>
                    <a:pt x="226401" y="176090"/>
                    <a:pt x="272139" y="150172"/>
                    <a:pt x="272139" y="150172"/>
                  </a:cubicBezTo>
                  <a:cubicBezTo>
                    <a:pt x="272139" y="150172"/>
                    <a:pt x="322450" y="109008"/>
                    <a:pt x="331597" y="96811"/>
                  </a:cubicBezTo>
                  <a:cubicBezTo>
                    <a:pt x="340745" y="86139"/>
                    <a:pt x="355991" y="60221"/>
                    <a:pt x="377335" y="11434"/>
                  </a:cubicBezTo>
                  <a:cubicBezTo>
                    <a:pt x="377335" y="66319"/>
                    <a:pt x="365138" y="113582"/>
                    <a:pt x="342269" y="151696"/>
                  </a:cubicBezTo>
                  <a:cubicBezTo>
                    <a:pt x="317876" y="189811"/>
                    <a:pt x="273663" y="229450"/>
                    <a:pt x="209631" y="272139"/>
                  </a:cubicBezTo>
                  <a:cubicBezTo>
                    <a:pt x="160844" y="304155"/>
                    <a:pt x="127303" y="327024"/>
                    <a:pt x="110532" y="342270"/>
                  </a:cubicBezTo>
                  <a:cubicBezTo>
                    <a:pt x="93762" y="357515"/>
                    <a:pt x="86139" y="369712"/>
                    <a:pt x="86139" y="380384"/>
                  </a:cubicBezTo>
                  <a:lnTo>
                    <a:pt x="11434" y="380384"/>
                  </a:lnTo>
                  <a:close/>
                </a:path>
              </a:pathLst>
            </a:custGeom>
            <a:solidFill>
              <a:srgbClr val="A6A6A6"/>
            </a:solidFill>
            <a:ln w="9525" cap="flat">
              <a:noFill/>
              <a:prstDash val="solid"/>
              <a:miter/>
            </a:ln>
          </p:spPr>
          <p:txBody>
            <a:bodyPr rtlCol="0" anchor="ctr"/>
            <a:lstStyle/>
            <a:p>
              <a:pPr defTabSz="914016">
                <a:defRPr/>
              </a:pPr>
              <a:endParaRPr lang="en-US" sz="1836" dirty="0">
                <a:solidFill>
                  <a:srgbClr val="1A1A1A"/>
                </a:solidFill>
                <a:latin typeface="Segoe UI"/>
              </a:endParaRPr>
            </a:p>
          </p:txBody>
        </p:sp>
      </p:grpSp>
      <p:grpSp>
        <p:nvGrpSpPr>
          <p:cNvPr id="17" name="Group 16">
            <a:extLst>
              <a:ext uri="{FF2B5EF4-FFF2-40B4-BE49-F238E27FC236}">
                <a16:creationId xmlns:a16="http://schemas.microsoft.com/office/drawing/2014/main" id="{079D543C-3929-4A54-A65A-8DC1FF262E7E}"/>
              </a:ext>
            </a:extLst>
          </p:cNvPr>
          <p:cNvGrpSpPr/>
          <p:nvPr/>
        </p:nvGrpSpPr>
        <p:grpSpPr>
          <a:xfrm>
            <a:off x="6274084" y="657328"/>
            <a:ext cx="5280360" cy="5575488"/>
            <a:chOff x="8923338" y="96838"/>
            <a:chExt cx="1050925" cy="1109663"/>
          </a:xfrm>
        </p:grpSpPr>
        <p:sp>
          <p:nvSpPr>
            <p:cNvPr id="19" name="Freeform 1437">
              <a:extLst>
                <a:ext uri="{FF2B5EF4-FFF2-40B4-BE49-F238E27FC236}">
                  <a16:creationId xmlns:a16="http://schemas.microsoft.com/office/drawing/2014/main" id="{6B8B377A-40A9-4C76-A3D5-196AC660F442}"/>
                </a:ext>
              </a:extLst>
            </p:cNvPr>
            <p:cNvSpPr>
              <a:spLocks/>
            </p:cNvSpPr>
            <p:nvPr/>
          </p:nvSpPr>
          <p:spPr bwMode="auto">
            <a:xfrm>
              <a:off x="9488488" y="1008063"/>
              <a:ext cx="485775" cy="198438"/>
            </a:xfrm>
            <a:custGeom>
              <a:avLst/>
              <a:gdLst>
                <a:gd name="T0" fmla="*/ 153 w 166"/>
                <a:gd name="T1" fmla="*/ 41 h 68"/>
                <a:gd name="T2" fmla="*/ 145 w 166"/>
                <a:gd name="T3" fmla="*/ 43 h 68"/>
                <a:gd name="T4" fmla="*/ 145 w 166"/>
                <a:gd name="T5" fmla="*/ 42 h 68"/>
                <a:gd name="T6" fmla="*/ 119 w 166"/>
                <a:gd name="T7" fmla="*/ 16 h 68"/>
                <a:gd name="T8" fmla="*/ 101 w 166"/>
                <a:gd name="T9" fmla="*/ 23 h 68"/>
                <a:gd name="T10" fmla="*/ 69 w 166"/>
                <a:gd name="T11" fmla="*/ 0 h 68"/>
                <a:gd name="T12" fmla="*/ 35 w 166"/>
                <a:gd name="T13" fmla="*/ 34 h 68"/>
                <a:gd name="T14" fmla="*/ 20 w 166"/>
                <a:gd name="T15" fmla="*/ 27 h 68"/>
                <a:gd name="T16" fmla="*/ 0 w 166"/>
                <a:gd name="T17" fmla="*/ 48 h 68"/>
                <a:gd name="T18" fmla="*/ 20 w 166"/>
                <a:gd name="T19" fmla="*/ 68 h 68"/>
                <a:gd name="T20" fmla="*/ 153 w 166"/>
                <a:gd name="T21" fmla="*/ 68 h 68"/>
                <a:gd name="T22" fmla="*/ 166 w 166"/>
                <a:gd name="T23" fmla="*/ 55 h 68"/>
                <a:gd name="T24" fmla="*/ 153 w 166"/>
                <a:gd name="T25" fmla="*/ 4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 h="68">
                  <a:moveTo>
                    <a:pt x="153" y="41"/>
                  </a:moveTo>
                  <a:cubicBezTo>
                    <a:pt x="150" y="41"/>
                    <a:pt x="147" y="42"/>
                    <a:pt x="145" y="43"/>
                  </a:cubicBezTo>
                  <a:cubicBezTo>
                    <a:pt x="145" y="43"/>
                    <a:pt x="145" y="42"/>
                    <a:pt x="145" y="42"/>
                  </a:cubicBezTo>
                  <a:cubicBezTo>
                    <a:pt x="145" y="27"/>
                    <a:pt x="134" y="16"/>
                    <a:pt x="119" y="16"/>
                  </a:cubicBezTo>
                  <a:cubicBezTo>
                    <a:pt x="112" y="16"/>
                    <a:pt x="106" y="18"/>
                    <a:pt x="101" y="23"/>
                  </a:cubicBezTo>
                  <a:cubicBezTo>
                    <a:pt x="96" y="10"/>
                    <a:pt x="84" y="0"/>
                    <a:pt x="69" y="0"/>
                  </a:cubicBezTo>
                  <a:cubicBezTo>
                    <a:pt x="50" y="0"/>
                    <a:pt x="35" y="15"/>
                    <a:pt x="35" y="34"/>
                  </a:cubicBezTo>
                  <a:cubicBezTo>
                    <a:pt x="31" y="30"/>
                    <a:pt x="26" y="27"/>
                    <a:pt x="20" y="27"/>
                  </a:cubicBezTo>
                  <a:cubicBezTo>
                    <a:pt x="9" y="27"/>
                    <a:pt x="0" y="37"/>
                    <a:pt x="0" y="48"/>
                  </a:cubicBezTo>
                  <a:cubicBezTo>
                    <a:pt x="0" y="59"/>
                    <a:pt x="9" y="68"/>
                    <a:pt x="20" y="68"/>
                  </a:cubicBezTo>
                  <a:cubicBezTo>
                    <a:pt x="153" y="68"/>
                    <a:pt x="153" y="68"/>
                    <a:pt x="153" y="68"/>
                  </a:cubicBezTo>
                  <a:cubicBezTo>
                    <a:pt x="160" y="68"/>
                    <a:pt x="166" y="62"/>
                    <a:pt x="166" y="55"/>
                  </a:cubicBezTo>
                  <a:cubicBezTo>
                    <a:pt x="166" y="47"/>
                    <a:pt x="160" y="41"/>
                    <a:pt x="153" y="4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0" name="Freeform 1438">
              <a:extLst>
                <a:ext uri="{FF2B5EF4-FFF2-40B4-BE49-F238E27FC236}">
                  <a16:creationId xmlns:a16="http://schemas.microsoft.com/office/drawing/2014/main" id="{711B942A-0219-4FA3-A0F3-EBF17C071CFF}"/>
                </a:ext>
              </a:extLst>
            </p:cNvPr>
            <p:cNvSpPr>
              <a:spLocks/>
            </p:cNvSpPr>
            <p:nvPr/>
          </p:nvSpPr>
          <p:spPr bwMode="auto">
            <a:xfrm>
              <a:off x="8923338" y="787400"/>
              <a:ext cx="638175" cy="263525"/>
            </a:xfrm>
            <a:custGeom>
              <a:avLst/>
              <a:gdLst>
                <a:gd name="T0" fmla="*/ 16 w 218"/>
                <a:gd name="T1" fmla="*/ 58 h 90"/>
                <a:gd name="T2" fmla="*/ 28 w 218"/>
                <a:gd name="T3" fmla="*/ 63 h 90"/>
                <a:gd name="T4" fmla="*/ 27 w 218"/>
                <a:gd name="T5" fmla="*/ 60 h 90"/>
                <a:gd name="T6" fmla="*/ 57 w 218"/>
                <a:gd name="T7" fmla="*/ 30 h 90"/>
                <a:gd name="T8" fmla="*/ 83 w 218"/>
                <a:gd name="T9" fmla="*/ 45 h 90"/>
                <a:gd name="T10" fmla="*/ 83 w 218"/>
                <a:gd name="T11" fmla="*/ 45 h 90"/>
                <a:gd name="T12" fmla="*/ 128 w 218"/>
                <a:gd name="T13" fmla="*/ 0 h 90"/>
                <a:gd name="T14" fmla="*/ 173 w 218"/>
                <a:gd name="T15" fmla="*/ 45 h 90"/>
                <a:gd name="T16" fmla="*/ 172 w 218"/>
                <a:gd name="T17" fmla="*/ 54 h 90"/>
                <a:gd name="T18" fmla="*/ 193 w 218"/>
                <a:gd name="T19" fmla="*/ 42 h 90"/>
                <a:gd name="T20" fmla="*/ 218 w 218"/>
                <a:gd name="T21" fmla="*/ 66 h 90"/>
                <a:gd name="T22" fmla="*/ 193 w 218"/>
                <a:gd name="T23" fmla="*/ 90 h 90"/>
                <a:gd name="T24" fmla="*/ 128 w 218"/>
                <a:gd name="T25" fmla="*/ 90 h 90"/>
                <a:gd name="T26" fmla="*/ 57 w 218"/>
                <a:gd name="T27" fmla="*/ 90 h 90"/>
                <a:gd name="T28" fmla="*/ 16 w 218"/>
                <a:gd name="T29" fmla="*/ 90 h 90"/>
                <a:gd name="T30" fmla="*/ 0 w 218"/>
                <a:gd name="T31" fmla="*/ 74 h 90"/>
                <a:gd name="T32" fmla="*/ 16 w 218"/>
                <a:gd name="T33"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8" h="90">
                  <a:moveTo>
                    <a:pt x="16" y="58"/>
                  </a:moveTo>
                  <a:cubicBezTo>
                    <a:pt x="20" y="58"/>
                    <a:pt x="25" y="60"/>
                    <a:pt x="28" y="63"/>
                  </a:cubicBezTo>
                  <a:cubicBezTo>
                    <a:pt x="27" y="62"/>
                    <a:pt x="27" y="61"/>
                    <a:pt x="27" y="60"/>
                  </a:cubicBezTo>
                  <a:cubicBezTo>
                    <a:pt x="27" y="44"/>
                    <a:pt x="41" y="30"/>
                    <a:pt x="57" y="30"/>
                  </a:cubicBezTo>
                  <a:cubicBezTo>
                    <a:pt x="68" y="30"/>
                    <a:pt x="78" y="36"/>
                    <a:pt x="83" y="45"/>
                  </a:cubicBezTo>
                  <a:cubicBezTo>
                    <a:pt x="83" y="45"/>
                    <a:pt x="83" y="45"/>
                    <a:pt x="83" y="45"/>
                  </a:cubicBezTo>
                  <a:cubicBezTo>
                    <a:pt x="83" y="20"/>
                    <a:pt x="103" y="0"/>
                    <a:pt x="128" y="0"/>
                  </a:cubicBezTo>
                  <a:cubicBezTo>
                    <a:pt x="153" y="0"/>
                    <a:pt x="173" y="20"/>
                    <a:pt x="173" y="45"/>
                  </a:cubicBezTo>
                  <a:cubicBezTo>
                    <a:pt x="173" y="48"/>
                    <a:pt x="173" y="51"/>
                    <a:pt x="172" y="54"/>
                  </a:cubicBezTo>
                  <a:cubicBezTo>
                    <a:pt x="176" y="47"/>
                    <a:pt x="184" y="42"/>
                    <a:pt x="193" y="42"/>
                  </a:cubicBezTo>
                  <a:cubicBezTo>
                    <a:pt x="207" y="42"/>
                    <a:pt x="218" y="53"/>
                    <a:pt x="218" y="66"/>
                  </a:cubicBezTo>
                  <a:cubicBezTo>
                    <a:pt x="218" y="79"/>
                    <a:pt x="207" y="90"/>
                    <a:pt x="193" y="90"/>
                  </a:cubicBezTo>
                  <a:cubicBezTo>
                    <a:pt x="128" y="90"/>
                    <a:pt x="128" y="90"/>
                    <a:pt x="128" y="90"/>
                  </a:cubicBezTo>
                  <a:cubicBezTo>
                    <a:pt x="57" y="90"/>
                    <a:pt x="57" y="90"/>
                    <a:pt x="57" y="90"/>
                  </a:cubicBezTo>
                  <a:cubicBezTo>
                    <a:pt x="16" y="90"/>
                    <a:pt x="16" y="90"/>
                    <a:pt x="16" y="90"/>
                  </a:cubicBezTo>
                  <a:cubicBezTo>
                    <a:pt x="7" y="90"/>
                    <a:pt x="0" y="83"/>
                    <a:pt x="0" y="74"/>
                  </a:cubicBezTo>
                  <a:cubicBezTo>
                    <a:pt x="0" y="65"/>
                    <a:pt x="7" y="58"/>
                    <a:pt x="16" y="5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1" name="Freeform 1439">
              <a:extLst>
                <a:ext uri="{FF2B5EF4-FFF2-40B4-BE49-F238E27FC236}">
                  <a16:creationId xmlns:a16="http://schemas.microsoft.com/office/drawing/2014/main" id="{C92BE0FD-F9F0-4659-B726-EC35C1B48797}"/>
                </a:ext>
              </a:extLst>
            </p:cNvPr>
            <p:cNvSpPr>
              <a:spLocks/>
            </p:cNvSpPr>
            <p:nvPr/>
          </p:nvSpPr>
          <p:spPr bwMode="auto">
            <a:xfrm>
              <a:off x="9093200" y="163513"/>
              <a:ext cx="122238" cy="85725"/>
            </a:xfrm>
            <a:custGeom>
              <a:avLst/>
              <a:gdLst>
                <a:gd name="T0" fmla="*/ 38 w 42"/>
                <a:gd name="T1" fmla="*/ 21 h 29"/>
                <a:gd name="T2" fmla="*/ 36 w 42"/>
                <a:gd name="T3" fmla="*/ 21 h 29"/>
                <a:gd name="T4" fmla="*/ 38 w 42"/>
                <a:gd name="T5" fmla="*/ 14 h 29"/>
                <a:gd name="T6" fmla="*/ 23 w 42"/>
                <a:gd name="T7" fmla="*/ 0 h 29"/>
                <a:gd name="T8" fmla="*/ 9 w 42"/>
                <a:gd name="T9" fmla="*/ 14 h 29"/>
                <a:gd name="T10" fmla="*/ 9 w 42"/>
                <a:gd name="T11" fmla="*/ 16 h 29"/>
                <a:gd name="T12" fmla="*/ 7 w 42"/>
                <a:gd name="T13" fmla="*/ 15 h 29"/>
                <a:gd name="T14" fmla="*/ 0 w 42"/>
                <a:gd name="T15" fmla="*/ 22 h 29"/>
                <a:gd name="T16" fmla="*/ 7 w 42"/>
                <a:gd name="T17" fmla="*/ 29 h 29"/>
                <a:gd name="T18" fmla="*/ 38 w 42"/>
                <a:gd name="T19" fmla="*/ 29 h 29"/>
                <a:gd name="T20" fmla="*/ 42 w 42"/>
                <a:gd name="T21" fmla="*/ 25 h 29"/>
                <a:gd name="T22" fmla="*/ 38 w 42"/>
                <a:gd name="T2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29">
                  <a:moveTo>
                    <a:pt x="38" y="21"/>
                  </a:moveTo>
                  <a:cubicBezTo>
                    <a:pt x="37" y="21"/>
                    <a:pt x="36" y="21"/>
                    <a:pt x="36" y="21"/>
                  </a:cubicBezTo>
                  <a:cubicBezTo>
                    <a:pt x="37" y="19"/>
                    <a:pt x="38" y="17"/>
                    <a:pt x="38" y="14"/>
                  </a:cubicBezTo>
                  <a:cubicBezTo>
                    <a:pt x="38" y="7"/>
                    <a:pt x="31" y="0"/>
                    <a:pt x="23" y="0"/>
                  </a:cubicBezTo>
                  <a:cubicBezTo>
                    <a:pt x="16" y="0"/>
                    <a:pt x="9" y="7"/>
                    <a:pt x="9" y="14"/>
                  </a:cubicBezTo>
                  <a:cubicBezTo>
                    <a:pt x="9" y="15"/>
                    <a:pt x="9" y="15"/>
                    <a:pt x="9" y="16"/>
                  </a:cubicBezTo>
                  <a:cubicBezTo>
                    <a:pt x="9" y="16"/>
                    <a:pt x="8" y="15"/>
                    <a:pt x="7" y="15"/>
                  </a:cubicBezTo>
                  <a:cubicBezTo>
                    <a:pt x="3" y="15"/>
                    <a:pt x="0" y="18"/>
                    <a:pt x="0" y="22"/>
                  </a:cubicBezTo>
                  <a:cubicBezTo>
                    <a:pt x="0" y="26"/>
                    <a:pt x="3" y="29"/>
                    <a:pt x="7" y="29"/>
                  </a:cubicBezTo>
                  <a:cubicBezTo>
                    <a:pt x="38" y="29"/>
                    <a:pt x="38" y="29"/>
                    <a:pt x="38" y="29"/>
                  </a:cubicBezTo>
                  <a:cubicBezTo>
                    <a:pt x="40" y="29"/>
                    <a:pt x="42" y="27"/>
                    <a:pt x="42" y="25"/>
                  </a:cubicBezTo>
                  <a:cubicBezTo>
                    <a:pt x="42" y="23"/>
                    <a:pt x="40" y="21"/>
                    <a:pt x="38" y="21"/>
                  </a:cubicBezTo>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2" name="Freeform 1440">
              <a:extLst>
                <a:ext uri="{FF2B5EF4-FFF2-40B4-BE49-F238E27FC236}">
                  <a16:creationId xmlns:a16="http://schemas.microsoft.com/office/drawing/2014/main" id="{213F73BD-6AD1-422A-9EC8-EE81AAEA7F95}"/>
                </a:ext>
              </a:extLst>
            </p:cNvPr>
            <p:cNvSpPr>
              <a:spLocks noEditPoints="1"/>
            </p:cNvSpPr>
            <p:nvPr/>
          </p:nvSpPr>
          <p:spPr bwMode="auto">
            <a:xfrm>
              <a:off x="9031288" y="96838"/>
              <a:ext cx="893763" cy="498475"/>
            </a:xfrm>
            <a:custGeom>
              <a:avLst/>
              <a:gdLst>
                <a:gd name="T0" fmla="*/ 293 w 305"/>
                <a:gd name="T1" fmla="*/ 147 h 170"/>
                <a:gd name="T2" fmla="*/ 285 w 305"/>
                <a:gd name="T3" fmla="*/ 150 h 170"/>
                <a:gd name="T4" fmla="*/ 285 w 305"/>
                <a:gd name="T5" fmla="*/ 149 h 170"/>
                <a:gd name="T6" fmla="*/ 264 w 305"/>
                <a:gd name="T7" fmla="*/ 128 h 170"/>
                <a:gd name="T8" fmla="*/ 249 w 305"/>
                <a:gd name="T9" fmla="*/ 134 h 170"/>
                <a:gd name="T10" fmla="*/ 249 w 305"/>
                <a:gd name="T11" fmla="*/ 116 h 170"/>
                <a:gd name="T12" fmla="*/ 237 w 305"/>
                <a:gd name="T13" fmla="*/ 116 h 170"/>
                <a:gd name="T14" fmla="*/ 236 w 305"/>
                <a:gd name="T15" fmla="*/ 115 h 170"/>
                <a:gd name="T16" fmla="*/ 236 w 305"/>
                <a:gd name="T17" fmla="*/ 47 h 170"/>
                <a:gd name="T18" fmla="*/ 197 w 305"/>
                <a:gd name="T19" fmla="*/ 47 h 170"/>
                <a:gd name="T20" fmla="*/ 197 w 305"/>
                <a:gd name="T21" fmla="*/ 72 h 170"/>
                <a:gd name="T22" fmla="*/ 177 w 305"/>
                <a:gd name="T23" fmla="*/ 72 h 170"/>
                <a:gd name="T24" fmla="*/ 177 w 305"/>
                <a:gd name="T25" fmla="*/ 19 h 170"/>
                <a:gd name="T26" fmla="*/ 145 w 305"/>
                <a:gd name="T27" fmla="*/ 19 h 170"/>
                <a:gd name="T28" fmla="*/ 145 w 305"/>
                <a:gd name="T29" fmla="*/ 59 h 170"/>
                <a:gd name="T30" fmla="*/ 137 w 305"/>
                <a:gd name="T31" fmla="*/ 59 h 170"/>
                <a:gd name="T32" fmla="*/ 137 w 305"/>
                <a:gd name="T33" fmla="*/ 0 h 170"/>
                <a:gd name="T34" fmla="*/ 113 w 305"/>
                <a:gd name="T35" fmla="*/ 25 h 170"/>
                <a:gd name="T36" fmla="*/ 113 w 305"/>
                <a:gd name="T37" fmla="*/ 108 h 170"/>
                <a:gd name="T38" fmla="*/ 65 w 305"/>
                <a:gd name="T39" fmla="*/ 108 h 170"/>
                <a:gd name="T40" fmla="*/ 65 w 305"/>
                <a:gd name="T41" fmla="*/ 81 h 170"/>
                <a:gd name="T42" fmla="*/ 47 w 305"/>
                <a:gd name="T43" fmla="*/ 81 h 170"/>
                <a:gd name="T44" fmla="*/ 47 w 305"/>
                <a:gd name="T45" fmla="*/ 125 h 170"/>
                <a:gd name="T46" fmla="*/ 41 w 305"/>
                <a:gd name="T47" fmla="*/ 125 h 170"/>
                <a:gd name="T48" fmla="*/ 41 w 305"/>
                <a:gd name="T49" fmla="*/ 109 h 170"/>
                <a:gd name="T50" fmla="*/ 27 w 305"/>
                <a:gd name="T51" fmla="*/ 109 h 170"/>
                <a:gd name="T52" fmla="*/ 27 w 305"/>
                <a:gd name="T53" fmla="*/ 125 h 170"/>
                <a:gd name="T54" fmla="*/ 15 w 305"/>
                <a:gd name="T55" fmla="*/ 125 h 170"/>
                <a:gd name="T56" fmla="*/ 15 w 305"/>
                <a:gd name="T57" fmla="*/ 142 h 170"/>
                <a:gd name="T58" fmla="*/ 11 w 305"/>
                <a:gd name="T59" fmla="*/ 141 h 170"/>
                <a:gd name="T60" fmla="*/ 0 w 305"/>
                <a:gd name="T61" fmla="*/ 152 h 170"/>
                <a:gd name="T62" fmla="*/ 11 w 305"/>
                <a:gd name="T63" fmla="*/ 163 h 170"/>
                <a:gd name="T64" fmla="*/ 55 w 305"/>
                <a:gd name="T65" fmla="*/ 163 h 170"/>
                <a:gd name="T66" fmla="*/ 63 w 305"/>
                <a:gd name="T67" fmla="*/ 155 h 170"/>
                <a:gd name="T68" fmla="*/ 57 w 305"/>
                <a:gd name="T69" fmla="*/ 147 h 170"/>
                <a:gd name="T70" fmla="*/ 67 w 305"/>
                <a:gd name="T71" fmla="*/ 147 h 170"/>
                <a:gd name="T72" fmla="*/ 152 w 305"/>
                <a:gd name="T73" fmla="*/ 147 h 170"/>
                <a:gd name="T74" fmla="*/ 151 w 305"/>
                <a:gd name="T75" fmla="*/ 153 h 170"/>
                <a:gd name="T76" fmla="*/ 168 w 305"/>
                <a:gd name="T77" fmla="*/ 170 h 170"/>
                <a:gd name="T78" fmla="*/ 214 w 305"/>
                <a:gd name="T79" fmla="*/ 170 h 170"/>
                <a:gd name="T80" fmla="*/ 264 w 305"/>
                <a:gd name="T81" fmla="*/ 170 h 170"/>
                <a:gd name="T82" fmla="*/ 293 w 305"/>
                <a:gd name="T83" fmla="*/ 170 h 170"/>
                <a:gd name="T84" fmla="*/ 305 w 305"/>
                <a:gd name="T85" fmla="*/ 158 h 170"/>
                <a:gd name="T86" fmla="*/ 293 w 305"/>
                <a:gd name="T87" fmla="*/ 147 h 170"/>
                <a:gd name="T88" fmla="*/ 51 w 305"/>
                <a:gd name="T89" fmla="*/ 148 h 170"/>
                <a:gd name="T90" fmla="*/ 51 w 305"/>
                <a:gd name="T91" fmla="*/ 147 h 170"/>
                <a:gd name="T92" fmla="*/ 52 w 305"/>
                <a:gd name="T93" fmla="*/ 147 h 170"/>
                <a:gd name="T94" fmla="*/ 51 w 305"/>
                <a:gd name="T95" fmla="*/ 14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5" h="170">
                  <a:moveTo>
                    <a:pt x="293" y="147"/>
                  </a:moveTo>
                  <a:cubicBezTo>
                    <a:pt x="290" y="147"/>
                    <a:pt x="287" y="148"/>
                    <a:pt x="285" y="150"/>
                  </a:cubicBezTo>
                  <a:cubicBezTo>
                    <a:pt x="285" y="150"/>
                    <a:pt x="285" y="149"/>
                    <a:pt x="285" y="149"/>
                  </a:cubicBezTo>
                  <a:cubicBezTo>
                    <a:pt x="285" y="137"/>
                    <a:pt x="276" y="128"/>
                    <a:pt x="264" y="128"/>
                  </a:cubicBezTo>
                  <a:cubicBezTo>
                    <a:pt x="258" y="128"/>
                    <a:pt x="253" y="130"/>
                    <a:pt x="249" y="134"/>
                  </a:cubicBezTo>
                  <a:cubicBezTo>
                    <a:pt x="249" y="116"/>
                    <a:pt x="249" y="116"/>
                    <a:pt x="249" y="116"/>
                  </a:cubicBezTo>
                  <a:cubicBezTo>
                    <a:pt x="237" y="116"/>
                    <a:pt x="237" y="116"/>
                    <a:pt x="237" y="116"/>
                  </a:cubicBezTo>
                  <a:cubicBezTo>
                    <a:pt x="237" y="115"/>
                    <a:pt x="236" y="115"/>
                    <a:pt x="236" y="115"/>
                  </a:cubicBezTo>
                  <a:cubicBezTo>
                    <a:pt x="236" y="47"/>
                    <a:pt x="236" y="47"/>
                    <a:pt x="236" y="47"/>
                  </a:cubicBezTo>
                  <a:cubicBezTo>
                    <a:pt x="197" y="47"/>
                    <a:pt x="197" y="47"/>
                    <a:pt x="197" y="47"/>
                  </a:cubicBezTo>
                  <a:cubicBezTo>
                    <a:pt x="197" y="72"/>
                    <a:pt x="197" y="72"/>
                    <a:pt x="197" y="72"/>
                  </a:cubicBezTo>
                  <a:cubicBezTo>
                    <a:pt x="177" y="72"/>
                    <a:pt x="177" y="72"/>
                    <a:pt x="177" y="72"/>
                  </a:cubicBezTo>
                  <a:cubicBezTo>
                    <a:pt x="177" y="19"/>
                    <a:pt x="177" y="19"/>
                    <a:pt x="177" y="19"/>
                  </a:cubicBezTo>
                  <a:cubicBezTo>
                    <a:pt x="145" y="19"/>
                    <a:pt x="145" y="19"/>
                    <a:pt x="145" y="19"/>
                  </a:cubicBezTo>
                  <a:cubicBezTo>
                    <a:pt x="145" y="59"/>
                    <a:pt x="145" y="59"/>
                    <a:pt x="145" y="59"/>
                  </a:cubicBezTo>
                  <a:cubicBezTo>
                    <a:pt x="137" y="59"/>
                    <a:pt x="137" y="59"/>
                    <a:pt x="137" y="59"/>
                  </a:cubicBezTo>
                  <a:cubicBezTo>
                    <a:pt x="137" y="0"/>
                    <a:pt x="137" y="0"/>
                    <a:pt x="137" y="0"/>
                  </a:cubicBezTo>
                  <a:cubicBezTo>
                    <a:pt x="113" y="25"/>
                    <a:pt x="113" y="25"/>
                    <a:pt x="113" y="25"/>
                  </a:cubicBezTo>
                  <a:cubicBezTo>
                    <a:pt x="113" y="108"/>
                    <a:pt x="113" y="108"/>
                    <a:pt x="113" y="108"/>
                  </a:cubicBezTo>
                  <a:cubicBezTo>
                    <a:pt x="65" y="108"/>
                    <a:pt x="65" y="108"/>
                    <a:pt x="65" y="108"/>
                  </a:cubicBezTo>
                  <a:cubicBezTo>
                    <a:pt x="65" y="81"/>
                    <a:pt x="65" y="81"/>
                    <a:pt x="65" y="81"/>
                  </a:cubicBezTo>
                  <a:cubicBezTo>
                    <a:pt x="47" y="81"/>
                    <a:pt x="47" y="81"/>
                    <a:pt x="47" y="81"/>
                  </a:cubicBezTo>
                  <a:cubicBezTo>
                    <a:pt x="47" y="125"/>
                    <a:pt x="47" y="125"/>
                    <a:pt x="47" y="125"/>
                  </a:cubicBezTo>
                  <a:cubicBezTo>
                    <a:pt x="41" y="125"/>
                    <a:pt x="41" y="125"/>
                    <a:pt x="41" y="125"/>
                  </a:cubicBezTo>
                  <a:cubicBezTo>
                    <a:pt x="41" y="109"/>
                    <a:pt x="41" y="109"/>
                    <a:pt x="41" y="109"/>
                  </a:cubicBezTo>
                  <a:cubicBezTo>
                    <a:pt x="27" y="109"/>
                    <a:pt x="27" y="109"/>
                    <a:pt x="27" y="109"/>
                  </a:cubicBezTo>
                  <a:cubicBezTo>
                    <a:pt x="27" y="125"/>
                    <a:pt x="27" y="125"/>
                    <a:pt x="27" y="125"/>
                  </a:cubicBezTo>
                  <a:cubicBezTo>
                    <a:pt x="15" y="125"/>
                    <a:pt x="15" y="125"/>
                    <a:pt x="15" y="125"/>
                  </a:cubicBezTo>
                  <a:cubicBezTo>
                    <a:pt x="15" y="142"/>
                    <a:pt x="15" y="142"/>
                    <a:pt x="15" y="142"/>
                  </a:cubicBezTo>
                  <a:cubicBezTo>
                    <a:pt x="13" y="141"/>
                    <a:pt x="12" y="141"/>
                    <a:pt x="11" y="141"/>
                  </a:cubicBezTo>
                  <a:cubicBezTo>
                    <a:pt x="5" y="141"/>
                    <a:pt x="0" y="146"/>
                    <a:pt x="0" y="152"/>
                  </a:cubicBezTo>
                  <a:cubicBezTo>
                    <a:pt x="0" y="158"/>
                    <a:pt x="5" y="163"/>
                    <a:pt x="11" y="163"/>
                  </a:cubicBezTo>
                  <a:cubicBezTo>
                    <a:pt x="55" y="163"/>
                    <a:pt x="55" y="163"/>
                    <a:pt x="55" y="163"/>
                  </a:cubicBezTo>
                  <a:cubicBezTo>
                    <a:pt x="59" y="163"/>
                    <a:pt x="63" y="159"/>
                    <a:pt x="63" y="155"/>
                  </a:cubicBezTo>
                  <a:cubicBezTo>
                    <a:pt x="63" y="151"/>
                    <a:pt x="60" y="148"/>
                    <a:pt x="57" y="147"/>
                  </a:cubicBezTo>
                  <a:cubicBezTo>
                    <a:pt x="67" y="147"/>
                    <a:pt x="67" y="147"/>
                    <a:pt x="67" y="147"/>
                  </a:cubicBezTo>
                  <a:cubicBezTo>
                    <a:pt x="152" y="147"/>
                    <a:pt x="152" y="147"/>
                    <a:pt x="152" y="147"/>
                  </a:cubicBezTo>
                  <a:cubicBezTo>
                    <a:pt x="152" y="149"/>
                    <a:pt x="151" y="151"/>
                    <a:pt x="151" y="153"/>
                  </a:cubicBezTo>
                  <a:cubicBezTo>
                    <a:pt x="151" y="162"/>
                    <a:pt x="159" y="170"/>
                    <a:pt x="168" y="170"/>
                  </a:cubicBezTo>
                  <a:cubicBezTo>
                    <a:pt x="214" y="170"/>
                    <a:pt x="214" y="170"/>
                    <a:pt x="214" y="170"/>
                  </a:cubicBezTo>
                  <a:cubicBezTo>
                    <a:pt x="264" y="170"/>
                    <a:pt x="264" y="170"/>
                    <a:pt x="264" y="170"/>
                  </a:cubicBezTo>
                  <a:cubicBezTo>
                    <a:pt x="293" y="170"/>
                    <a:pt x="293" y="170"/>
                    <a:pt x="293" y="170"/>
                  </a:cubicBezTo>
                  <a:cubicBezTo>
                    <a:pt x="300" y="170"/>
                    <a:pt x="305" y="165"/>
                    <a:pt x="305" y="158"/>
                  </a:cubicBezTo>
                  <a:cubicBezTo>
                    <a:pt x="305" y="152"/>
                    <a:pt x="300" y="147"/>
                    <a:pt x="293" y="147"/>
                  </a:cubicBezTo>
                  <a:moveTo>
                    <a:pt x="51" y="148"/>
                  </a:moveTo>
                  <a:cubicBezTo>
                    <a:pt x="51" y="148"/>
                    <a:pt x="51" y="147"/>
                    <a:pt x="51" y="147"/>
                  </a:cubicBezTo>
                  <a:cubicBezTo>
                    <a:pt x="52" y="147"/>
                    <a:pt x="52" y="147"/>
                    <a:pt x="52" y="147"/>
                  </a:cubicBezTo>
                  <a:cubicBezTo>
                    <a:pt x="52" y="147"/>
                    <a:pt x="51" y="147"/>
                    <a:pt x="51" y="148"/>
                  </a:cubicBezTo>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3" name="Rectangle 1441">
              <a:extLst>
                <a:ext uri="{FF2B5EF4-FFF2-40B4-BE49-F238E27FC236}">
                  <a16:creationId xmlns:a16="http://schemas.microsoft.com/office/drawing/2014/main" id="{B2A835CC-7760-469A-B70D-BA75EBBC5FB9}"/>
                </a:ext>
              </a:extLst>
            </p:cNvPr>
            <p:cNvSpPr>
              <a:spLocks noChangeArrowheads="1"/>
            </p:cNvSpPr>
            <p:nvPr/>
          </p:nvSpPr>
          <p:spPr bwMode="auto">
            <a:xfrm>
              <a:off x="9266238" y="249238"/>
              <a:ext cx="171450" cy="3571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4" name="Rectangle 1442">
              <a:extLst>
                <a:ext uri="{FF2B5EF4-FFF2-40B4-BE49-F238E27FC236}">
                  <a16:creationId xmlns:a16="http://schemas.microsoft.com/office/drawing/2014/main" id="{900FD761-F086-4140-BF87-F45DEC92C5FF}"/>
                </a:ext>
              </a:extLst>
            </p:cNvPr>
            <p:cNvSpPr>
              <a:spLocks noChangeArrowheads="1"/>
            </p:cNvSpPr>
            <p:nvPr/>
          </p:nvSpPr>
          <p:spPr bwMode="auto">
            <a:xfrm>
              <a:off x="9437688" y="249238"/>
              <a:ext cx="50800" cy="357188"/>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5" name="Rectangle 1443">
              <a:extLst>
                <a:ext uri="{FF2B5EF4-FFF2-40B4-BE49-F238E27FC236}">
                  <a16:creationId xmlns:a16="http://schemas.microsoft.com/office/drawing/2014/main" id="{EBF7A951-25A7-43C8-BD81-D15693C6C7E9}"/>
                </a:ext>
              </a:extLst>
            </p:cNvPr>
            <p:cNvSpPr>
              <a:spLocks noChangeArrowheads="1"/>
            </p:cNvSpPr>
            <p:nvPr/>
          </p:nvSpPr>
          <p:spPr bwMode="auto">
            <a:xfrm>
              <a:off x="9283700" y="266700"/>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6" name="Rectangle 1444">
              <a:extLst>
                <a:ext uri="{FF2B5EF4-FFF2-40B4-BE49-F238E27FC236}">
                  <a16:creationId xmlns:a16="http://schemas.microsoft.com/office/drawing/2014/main" id="{8512C4EE-4F20-4AA1-BF95-C6380EF9E095}"/>
                </a:ext>
              </a:extLst>
            </p:cNvPr>
            <p:cNvSpPr>
              <a:spLocks noChangeArrowheads="1"/>
            </p:cNvSpPr>
            <p:nvPr/>
          </p:nvSpPr>
          <p:spPr bwMode="auto">
            <a:xfrm>
              <a:off x="9288463" y="273050"/>
              <a:ext cx="6350"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7" name="Rectangle 1445">
              <a:extLst>
                <a:ext uri="{FF2B5EF4-FFF2-40B4-BE49-F238E27FC236}">
                  <a16:creationId xmlns:a16="http://schemas.microsoft.com/office/drawing/2014/main" id="{C42493A4-59BE-450B-B6E7-312071BA5A84}"/>
                </a:ext>
              </a:extLst>
            </p:cNvPr>
            <p:cNvSpPr>
              <a:spLocks noChangeArrowheads="1"/>
            </p:cNvSpPr>
            <p:nvPr/>
          </p:nvSpPr>
          <p:spPr bwMode="auto">
            <a:xfrm>
              <a:off x="9297988" y="273050"/>
              <a:ext cx="7938"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8" name="Rectangle 1446">
              <a:extLst>
                <a:ext uri="{FF2B5EF4-FFF2-40B4-BE49-F238E27FC236}">
                  <a16:creationId xmlns:a16="http://schemas.microsoft.com/office/drawing/2014/main" id="{183D6C80-4EFA-490D-A31B-75535553B102}"/>
                </a:ext>
              </a:extLst>
            </p:cNvPr>
            <p:cNvSpPr>
              <a:spLocks noChangeArrowheads="1"/>
            </p:cNvSpPr>
            <p:nvPr/>
          </p:nvSpPr>
          <p:spPr bwMode="auto">
            <a:xfrm>
              <a:off x="9309100" y="273050"/>
              <a:ext cx="6350"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29" name="Rectangle 1447">
              <a:extLst>
                <a:ext uri="{FF2B5EF4-FFF2-40B4-BE49-F238E27FC236}">
                  <a16:creationId xmlns:a16="http://schemas.microsoft.com/office/drawing/2014/main" id="{87CDB160-AE8D-472F-B01D-F66DAB286967}"/>
                </a:ext>
              </a:extLst>
            </p:cNvPr>
            <p:cNvSpPr>
              <a:spLocks noChangeArrowheads="1"/>
            </p:cNvSpPr>
            <p:nvPr/>
          </p:nvSpPr>
          <p:spPr bwMode="auto">
            <a:xfrm>
              <a:off x="9318625" y="273050"/>
              <a:ext cx="7938" cy="25400"/>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0" name="Oval 1448">
              <a:extLst>
                <a:ext uri="{FF2B5EF4-FFF2-40B4-BE49-F238E27FC236}">
                  <a16:creationId xmlns:a16="http://schemas.microsoft.com/office/drawing/2014/main" id="{C32CB623-43A6-4AEA-A15E-AC101B62D9D9}"/>
                </a:ext>
              </a:extLst>
            </p:cNvPr>
            <p:cNvSpPr>
              <a:spLocks noChangeArrowheads="1"/>
            </p:cNvSpPr>
            <p:nvPr/>
          </p:nvSpPr>
          <p:spPr bwMode="auto">
            <a:xfrm>
              <a:off x="9391650" y="28098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1" name="Oval 1449">
              <a:extLst>
                <a:ext uri="{FF2B5EF4-FFF2-40B4-BE49-F238E27FC236}">
                  <a16:creationId xmlns:a16="http://schemas.microsoft.com/office/drawing/2014/main" id="{6E3899A9-2134-49A0-9D76-204539C2D390}"/>
                </a:ext>
              </a:extLst>
            </p:cNvPr>
            <p:cNvSpPr>
              <a:spLocks noChangeArrowheads="1"/>
            </p:cNvSpPr>
            <p:nvPr/>
          </p:nvSpPr>
          <p:spPr bwMode="auto">
            <a:xfrm>
              <a:off x="9405938" y="28098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2" name="Rectangle 1450">
              <a:extLst>
                <a:ext uri="{FF2B5EF4-FFF2-40B4-BE49-F238E27FC236}">
                  <a16:creationId xmlns:a16="http://schemas.microsoft.com/office/drawing/2014/main" id="{15655FE9-8337-42B4-9D81-F6F2E99C7F8C}"/>
                </a:ext>
              </a:extLst>
            </p:cNvPr>
            <p:cNvSpPr>
              <a:spLocks noChangeArrowheads="1"/>
            </p:cNvSpPr>
            <p:nvPr/>
          </p:nvSpPr>
          <p:spPr bwMode="auto">
            <a:xfrm>
              <a:off x="9283700" y="312738"/>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3" name="Rectangle 1451">
              <a:extLst>
                <a:ext uri="{FF2B5EF4-FFF2-40B4-BE49-F238E27FC236}">
                  <a16:creationId xmlns:a16="http://schemas.microsoft.com/office/drawing/2014/main" id="{27AD8640-29D8-4393-B3F7-981415E06F39}"/>
                </a:ext>
              </a:extLst>
            </p:cNvPr>
            <p:cNvSpPr>
              <a:spLocks noChangeArrowheads="1"/>
            </p:cNvSpPr>
            <p:nvPr/>
          </p:nvSpPr>
          <p:spPr bwMode="auto">
            <a:xfrm>
              <a:off x="9288463" y="3190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4" name="Rectangle 1452">
              <a:extLst>
                <a:ext uri="{FF2B5EF4-FFF2-40B4-BE49-F238E27FC236}">
                  <a16:creationId xmlns:a16="http://schemas.microsoft.com/office/drawing/2014/main" id="{3D0F15F5-0B10-4F53-8072-F6B2D1CC57EC}"/>
                </a:ext>
              </a:extLst>
            </p:cNvPr>
            <p:cNvSpPr>
              <a:spLocks noChangeArrowheads="1"/>
            </p:cNvSpPr>
            <p:nvPr/>
          </p:nvSpPr>
          <p:spPr bwMode="auto">
            <a:xfrm>
              <a:off x="9297988" y="3190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5" name="Rectangle 1453">
              <a:extLst>
                <a:ext uri="{FF2B5EF4-FFF2-40B4-BE49-F238E27FC236}">
                  <a16:creationId xmlns:a16="http://schemas.microsoft.com/office/drawing/2014/main" id="{09B33B07-CFC0-4D39-955C-17E99DF073EE}"/>
                </a:ext>
              </a:extLst>
            </p:cNvPr>
            <p:cNvSpPr>
              <a:spLocks noChangeArrowheads="1"/>
            </p:cNvSpPr>
            <p:nvPr/>
          </p:nvSpPr>
          <p:spPr bwMode="auto">
            <a:xfrm>
              <a:off x="9309100" y="3190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6" name="Rectangle 1454">
              <a:extLst>
                <a:ext uri="{FF2B5EF4-FFF2-40B4-BE49-F238E27FC236}">
                  <a16:creationId xmlns:a16="http://schemas.microsoft.com/office/drawing/2014/main" id="{896F19B4-5553-4B4F-8B51-53D9F49ACD21}"/>
                </a:ext>
              </a:extLst>
            </p:cNvPr>
            <p:cNvSpPr>
              <a:spLocks noChangeArrowheads="1"/>
            </p:cNvSpPr>
            <p:nvPr/>
          </p:nvSpPr>
          <p:spPr bwMode="auto">
            <a:xfrm>
              <a:off x="9318625" y="3190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7" name="Oval 1455">
              <a:extLst>
                <a:ext uri="{FF2B5EF4-FFF2-40B4-BE49-F238E27FC236}">
                  <a16:creationId xmlns:a16="http://schemas.microsoft.com/office/drawing/2014/main" id="{E6CDDE54-0ACF-4E78-B38A-F22D0C433452}"/>
                </a:ext>
              </a:extLst>
            </p:cNvPr>
            <p:cNvSpPr>
              <a:spLocks noChangeArrowheads="1"/>
            </p:cNvSpPr>
            <p:nvPr/>
          </p:nvSpPr>
          <p:spPr bwMode="auto">
            <a:xfrm>
              <a:off x="9391650" y="328613"/>
              <a:ext cx="7938"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8" name="Oval 1456">
              <a:extLst>
                <a:ext uri="{FF2B5EF4-FFF2-40B4-BE49-F238E27FC236}">
                  <a16:creationId xmlns:a16="http://schemas.microsoft.com/office/drawing/2014/main" id="{11AAFEE3-D6BD-43D9-9ACA-211B829B27D6}"/>
                </a:ext>
              </a:extLst>
            </p:cNvPr>
            <p:cNvSpPr>
              <a:spLocks noChangeArrowheads="1"/>
            </p:cNvSpPr>
            <p:nvPr/>
          </p:nvSpPr>
          <p:spPr bwMode="auto">
            <a:xfrm>
              <a:off x="9405938" y="328613"/>
              <a:ext cx="6350"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39" name="Rectangle 1457">
              <a:extLst>
                <a:ext uri="{FF2B5EF4-FFF2-40B4-BE49-F238E27FC236}">
                  <a16:creationId xmlns:a16="http://schemas.microsoft.com/office/drawing/2014/main" id="{B2CB71BD-D631-48E8-AB55-8052E324DD8E}"/>
                </a:ext>
              </a:extLst>
            </p:cNvPr>
            <p:cNvSpPr>
              <a:spLocks noChangeArrowheads="1"/>
            </p:cNvSpPr>
            <p:nvPr/>
          </p:nvSpPr>
          <p:spPr bwMode="auto">
            <a:xfrm>
              <a:off x="9283700" y="357188"/>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0" name="Rectangle 1458">
              <a:extLst>
                <a:ext uri="{FF2B5EF4-FFF2-40B4-BE49-F238E27FC236}">
                  <a16:creationId xmlns:a16="http://schemas.microsoft.com/office/drawing/2014/main" id="{D8C4A71E-1ED2-4114-9BAC-6874E89E9302}"/>
                </a:ext>
              </a:extLst>
            </p:cNvPr>
            <p:cNvSpPr>
              <a:spLocks noChangeArrowheads="1"/>
            </p:cNvSpPr>
            <p:nvPr/>
          </p:nvSpPr>
          <p:spPr bwMode="auto">
            <a:xfrm>
              <a:off x="9288463" y="363538"/>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1" name="Rectangle 1459">
              <a:extLst>
                <a:ext uri="{FF2B5EF4-FFF2-40B4-BE49-F238E27FC236}">
                  <a16:creationId xmlns:a16="http://schemas.microsoft.com/office/drawing/2014/main" id="{9F89476B-3F1B-4979-A64E-E52A10589433}"/>
                </a:ext>
              </a:extLst>
            </p:cNvPr>
            <p:cNvSpPr>
              <a:spLocks noChangeArrowheads="1"/>
            </p:cNvSpPr>
            <p:nvPr/>
          </p:nvSpPr>
          <p:spPr bwMode="auto">
            <a:xfrm>
              <a:off x="9297988" y="363538"/>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2" name="Rectangle 1460">
              <a:extLst>
                <a:ext uri="{FF2B5EF4-FFF2-40B4-BE49-F238E27FC236}">
                  <a16:creationId xmlns:a16="http://schemas.microsoft.com/office/drawing/2014/main" id="{4EBA9ECF-5B78-4556-BFBB-B42C4849DED3}"/>
                </a:ext>
              </a:extLst>
            </p:cNvPr>
            <p:cNvSpPr>
              <a:spLocks noChangeArrowheads="1"/>
            </p:cNvSpPr>
            <p:nvPr/>
          </p:nvSpPr>
          <p:spPr bwMode="auto">
            <a:xfrm>
              <a:off x="9309100" y="363538"/>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3" name="Rectangle 1461">
              <a:extLst>
                <a:ext uri="{FF2B5EF4-FFF2-40B4-BE49-F238E27FC236}">
                  <a16:creationId xmlns:a16="http://schemas.microsoft.com/office/drawing/2014/main" id="{29ABC76C-6138-47A9-8AEF-A17E50016926}"/>
                </a:ext>
              </a:extLst>
            </p:cNvPr>
            <p:cNvSpPr>
              <a:spLocks noChangeArrowheads="1"/>
            </p:cNvSpPr>
            <p:nvPr/>
          </p:nvSpPr>
          <p:spPr bwMode="auto">
            <a:xfrm>
              <a:off x="9318625" y="363538"/>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4" name="Oval 1462">
              <a:extLst>
                <a:ext uri="{FF2B5EF4-FFF2-40B4-BE49-F238E27FC236}">
                  <a16:creationId xmlns:a16="http://schemas.microsoft.com/office/drawing/2014/main" id="{557A0F52-6F96-4699-B928-BDE25236AA3C}"/>
                </a:ext>
              </a:extLst>
            </p:cNvPr>
            <p:cNvSpPr>
              <a:spLocks noChangeArrowheads="1"/>
            </p:cNvSpPr>
            <p:nvPr/>
          </p:nvSpPr>
          <p:spPr bwMode="auto">
            <a:xfrm>
              <a:off x="9391650" y="374650"/>
              <a:ext cx="7938"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5" name="Oval 1463">
              <a:extLst>
                <a:ext uri="{FF2B5EF4-FFF2-40B4-BE49-F238E27FC236}">
                  <a16:creationId xmlns:a16="http://schemas.microsoft.com/office/drawing/2014/main" id="{C18C6803-9C25-4977-A550-412C15958075}"/>
                </a:ext>
              </a:extLst>
            </p:cNvPr>
            <p:cNvSpPr>
              <a:spLocks noChangeArrowheads="1"/>
            </p:cNvSpPr>
            <p:nvPr/>
          </p:nvSpPr>
          <p:spPr bwMode="auto">
            <a:xfrm>
              <a:off x="9405938" y="374650"/>
              <a:ext cx="6350" cy="6350"/>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6" name="Rectangle 1464">
              <a:extLst>
                <a:ext uri="{FF2B5EF4-FFF2-40B4-BE49-F238E27FC236}">
                  <a16:creationId xmlns:a16="http://schemas.microsoft.com/office/drawing/2014/main" id="{63BC1F41-8727-47FA-A848-99A6395DA5BD}"/>
                </a:ext>
              </a:extLst>
            </p:cNvPr>
            <p:cNvSpPr>
              <a:spLocks noChangeArrowheads="1"/>
            </p:cNvSpPr>
            <p:nvPr/>
          </p:nvSpPr>
          <p:spPr bwMode="auto">
            <a:xfrm>
              <a:off x="9283700" y="404813"/>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7" name="Rectangle 1465">
              <a:extLst>
                <a:ext uri="{FF2B5EF4-FFF2-40B4-BE49-F238E27FC236}">
                  <a16:creationId xmlns:a16="http://schemas.microsoft.com/office/drawing/2014/main" id="{3B2ED042-B298-4503-8D79-B1330E66F2A2}"/>
                </a:ext>
              </a:extLst>
            </p:cNvPr>
            <p:cNvSpPr>
              <a:spLocks noChangeArrowheads="1"/>
            </p:cNvSpPr>
            <p:nvPr/>
          </p:nvSpPr>
          <p:spPr bwMode="auto">
            <a:xfrm>
              <a:off x="9288463" y="40957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8" name="Rectangle 1466">
              <a:extLst>
                <a:ext uri="{FF2B5EF4-FFF2-40B4-BE49-F238E27FC236}">
                  <a16:creationId xmlns:a16="http://schemas.microsoft.com/office/drawing/2014/main" id="{9E31F02A-ECEF-4C7B-A54A-E555AE4886A3}"/>
                </a:ext>
              </a:extLst>
            </p:cNvPr>
            <p:cNvSpPr>
              <a:spLocks noChangeArrowheads="1"/>
            </p:cNvSpPr>
            <p:nvPr/>
          </p:nvSpPr>
          <p:spPr bwMode="auto">
            <a:xfrm>
              <a:off x="9297988" y="409575"/>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49" name="Rectangle 1467">
              <a:extLst>
                <a:ext uri="{FF2B5EF4-FFF2-40B4-BE49-F238E27FC236}">
                  <a16:creationId xmlns:a16="http://schemas.microsoft.com/office/drawing/2014/main" id="{3A04EA46-2DB6-4EF2-9075-D6AAB1B21402}"/>
                </a:ext>
              </a:extLst>
            </p:cNvPr>
            <p:cNvSpPr>
              <a:spLocks noChangeArrowheads="1"/>
            </p:cNvSpPr>
            <p:nvPr/>
          </p:nvSpPr>
          <p:spPr bwMode="auto">
            <a:xfrm>
              <a:off x="9309100" y="40957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0" name="Rectangle 1468">
              <a:extLst>
                <a:ext uri="{FF2B5EF4-FFF2-40B4-BE49-F238E27FC236}">
                  <a16:creationId xmlns:a16="http://schemas.microsoft.com/office/drawing/2014/main" id="{C7C8A0FE-986F-4E58-8BB0-2704F3B1EF23}"/>
                </a:ext>
              </a:extLst>
            </p:cNvPr>
            <p:cNvSpPr>
              <a:spLocks noChangeArrowheads="1"/>
            </p:cNvSpPr>
            <p:nvPr/>
          </p:nvSpPr>
          <p:spPr bwMode="auto">
            <a:xfrm>
              <a:off x="9318625" y="409575"/>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1" name="Rectangle 1469">
              <a:extLst>
                <a:ext uri="{FF2B5EF4-FFF2-40B4-BE49-F238E27FC236}">
                  <a16:creationId xmlns:a16="http://schemas.microsoft.com/office/drawing/2014/main" id="{D1C044A3-CA38-4887-9965-15B5EE61BFC7}"/>
                </a:ext>
              </a:extLst>
            </p:cNvPr>
            <p:cNvSpPr>
              <a:spLocks noChangeArrowheads="1"/>
            </p:cNvSpPr>
            <p:nvPr/>
          </p:nvSpPr>
          <p:spPr bwMode="auto">
            <a:xfrm>
              <a:off x="9283700" y="447675"/>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2" name="Rectangle 1470">
              <a:extLst>
                <a:ext uri="{FF2B5EF4-FFF2-40B4-BE49-F238E27FC236}">
                  <a16:creationId xmlns:a16="http://schemas.microsoft.com/office/drawing/2014/main" id="{64E59F00-897D-4D7A-972E-E00EE3CD7679}"/>
                </a:ext>
              </a:extLst>
            </p:cNvPr>
            <p:cNvSpPr>
              <a:spLocks noChangeArrowheads="1"/>
            </p:cNvSpPr>
            <p:nvPr/>
          </p:nvSpPr>
          <p:spPr bwMode="auto">
            <a:xfrm>
              <a:off x="9288463" y="45402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3" name="Rectangle 1471">
              <a:extLst>
                <a:ext uri="{FF2B5EF4-FFF2-40B4-BE49-F238E27FC236}">
                  <a16:creationId xmlns:a16="http://schemas.microsoft.com/office/drawing/2014/main" id="{BBFD7E0D-CF7A-4B64-B859-146C679145BE}"/>
                </a:ext>
              </a:extLst>
            </p:cNvPr>
            <p:cNvSpPr>
              <a:spLocks noChangeArrowheads="1"/>
            </p:cNvSpPr>
            <p:nvPr/>
          </p:nvSpPr>
          <p:spPr bwMode="auto">
            <a:xfrm>
              <a:off x="9297988" y="454025"/>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4" name="Rectangle 1472">
              <a:extLst>
                <a:ext uri="{FF2B5EF4-FFF2-40B4-BE49-F238E27FC236}">
                  <a16:creationId xmlns:a16="http://schemas.microsoft.com/office/drawing/2014/main" id="{075A71F9-6F15-4D4C-89D1-B963576299D6}"/>
                </a:ext>
              </a:extLst>
            </p:cNvPr>
            <p:cNvSpPr>
              <a:spLocks noChangeArrowheads="1"/>
            </p:cNvSpPr>
            <p:nvPr/>
          </p:nvSpPr>
          <p:spPr bwMode="auto">
            <a:xfrm>
              <a:off x="9309100" y="45402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5" name="Rectangle 1473">
              <a:extLst>
                <a:ext uri="{FF2B5EF4-FFF2-40B4-BE49-F238E27FC236}">
                  <a16:creationId xmlns:a16="http://schemas.microsoft.com/office/drawing/2014/main" id="{B706605E-6A58-407D-98FA-A8B2458D781D}"/>
                </a:ext>
              </a:extLst>
            </p:cNvPr>
            <p:cNvSpPr>
              <a:spLocks noChangeArrowheads="1"/>
            </p:cNvSpPr>
            <p:nvPr/>
          </p:nvSpPr>
          <p:spPr bwMode="auto">
            <a:xfrm>
              <a:off x="9318625" y="454025"/>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6" name="Oval 1474">
              <a:extLst>
                <a:ext uri="{FF2B5EF4-FFF2-40B4-BE49-F238E27FC236}">
                  <a16:creationId xmlns:a16="http://schemas.microsoft.com/office/drawing/2014/main" id="{B5AD07A1-0CD4-444A-B37F-6F8248F35784}"/>
                </a:ext>
              </a:extLst>
            </p:cNvPr>
            <p:cNvSpPr>
              <a:spLocks noChangeArrowheads="1"/>
            </p:cNvSpPr>
            <p:nvPr/>
          </p:nvSpPr>
          <p:spPr bwMode="auto">
            <a:xfrm>
              <a:off x="9391650" y="46513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7" name="Oval 1475">
              <a:extLst>
                <a:ext uri="{FF2B5EF4-FFF2-40B4-BE49-F238E27FC236}">
                  <a16:creationId xmlns:a16="http://schemas.microsoft.com/office/drawing/2014/main" id="{02131625-47F1-445D-9942-7710E1F82303}"/>
                </a:ext>
              </a:extLst>
            </p:cNvPr>
            <p:cNvSpPr>
              <a:spLocks noChangeArrowheads="1"/>
            </p:cNvSpPr>
            <p:nvPr/>
          </p:nvSpPr>
          <p:spPr bwMode="auto">
            <a:xfrm>
              <a:off x="9405938" y="46513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8" name="Rectangle 1476">
              <a:extLst>
                <a:ext uri="{FF2B5EF4-FFF2-40B4-BE49-F238E27FC236}">
                  <a16:creationId xmlns:a16="http://schemas.microsoft.com/office/drawing/2014/main" id="{9F0706C1-09A0-458D-85CA-0D84CBF5EBF3}"/>
                </a:ext>
              </a:extLst>
            </p:cNvPr>
            <p:cNvSpPr>
              <a:spLocks noChangeArrowheads="1"/>
            </p:cNvSpPr>
            <p:nvPr/>
          </p:nvSpPr>
          <p:spPr bwMode="auto">
            <a:xfrm>
              <a:off x="9283700" y="495300"/>
              <a:ext cx="136525"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59" name="Rectangle 1477">
              <a:extLst>
                <a:ext uri="{FF2B5EF4-FFF2-40B4-BE49-F238E27FC236}">
                  <a16:creationId xmlns:a16="http://schemas.microsoft.com/office/drawing/2014/main" id="{B2B78B56-E0F2-4243-838A-A62818B406C4}"/>
                </a:ext>
              </a:extLst>
            </p:cNvPr>
            <p:cNvSpPr>
              <a:spLocks noChangeArrowheads="1"/>
            </p:cNvSpPr>
            <p:nvPr/>
          </p:nvSpPr>
          <p:spPr bwMode="auto">
            <a:xfrm>
              <a:off x="9288463" y="501650"/>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0" name="Rectangle 1478">
              <a:extLst>
                <a:ext uri="{FF2B5EF4-FFF2-40B4-BE49-F238E27FC236}">
                  <a16:creationId xmlns:a16="http://schemas.microsoft.com/office/drawing/2014/main" id="{E12BDCAB-158C-49A8-BF32-069D6EA5081E}"/>
                </a:ext>
              </a:extLst>
            </p:cNvPr>
            <p:cNvSpPr>
              <a:spLocks noChangeArrowheads="1"/>
            </p:cNvSpPr>
            <p:nvPr/>
          </p:nvSpPr>
          <p:spPr bwMode="auto">
            <a:xfrm>
              <a:off x="9297988" y="501650"/>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1" name="Rectangle 1479">
              <a:extLst>
                <a:ext uri="{FF2B5EF4-FFF2-40B4-BE49-F238E27FC236}">
                  <a16:creationId xmlns:a16="http://schemas.microsoft.com/office/drawing/2014/main" id="{A35430C0-7DD7-4C5F-A4A8-01D4BD8E36B2}"/>
                </a:ext>
              </a:extLst>
            </p:cNvPr>
            <p:cNvSpPr>
              <a:spLocks noChangeArrowheads="1"/>
            </p:cNvSpPr>
            <p:nvPr/>
          </p:nvSpPr>
          <p:spPr bwMode="auto">
            <a:xfrm>
              <a:off x="9309100" y="501650"/>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2" name="Rectangle 1480">
              <a:extLst>
                <a:ext uri="{FF2B5EF4-FFF2-40B4-BE49-F238E27FC236}">
                  <a16:creationId xmlns:a16="http://schemas.microsoft.com/office/drawing/2014/main" id="{27385139-92CF-465A-B045-90540811ECE0}"/>
                </a:ext>
              </a:extLst>
            </p:cNvPr>
            <p:cNvSpPr>
              <a:spLocks noChangeArrowheads="1"/>
            </p:cNvSpPr>
            <p:nvPr/>
          </p:nvSpPr>
          <p:spPr bwMode="auto">
            <a:xfrm>
              <a:off x="9318625" y="501650"/>
              <a:ext cx="7938"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3" name="Oval 1481">
              <a:extLst>
                <a:ext uri="{FF2B5EF4-FFF2-40B4-BE49-F238E27FC236}">
                  <a16:creationId xmlns:a16="http://schemas.microsoft.com/office/drawing/2014/main" id="{B50CE798-F842-4601-8251-0AD75D709A31}"/>
                </a:ext>
              </a:extLst>
            </p:cNvPr>
            <p:cNvSpPr>
              <a:spLocks noChangeArrowheads="1"/>
            </p:cNvSpPr>
            <p:nvPr/>
          </p:nvSpPr>
          <p:spPr bwMode="auto">
            <a:xfrm>
              <a:off x="9391650" y="509588"/>
              <a:ext cx="7938"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4" name="Oval 1482">
              <a:extLst>
                <a:ext uri="{FF2B5EF4-FFF2-40B4-BE49-F238E27FC236}">
                  <a16:creationId xmlns:a16="http://schemas.microsoft.com/office/drawing/2014/main" id="{07FF6153-C263-4505-AAF2-50951FB9F9F6}"/>
                </a:ext>
              </a:extLst>
            </p:cNvPr>
            <p:cNvSpPr>
              <a:spLocks noChangeArrowheads="1"/>
            </p:cNvSpPr>
            <p:nvPr/>
          </p:nvSpPr>
          <p:spPr bwMode="auto">
            <a:xfrm>
              <a:off x="9405938" y="509588"/>
              <a:ext cx="6350"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5" name="Rectangle 1483">
              <a:extLst>
                <a:ext uri="{FF2B5EF4-FFF2-40B4-BE49-F238E27FC236}">
                  <a16:creationId xmlns:a16="http://schemas.microsoft.com/office/drawing/2014/main" id="{8866CCB7-1A67-4425-A2FA-7821BEBAE21E}"/>
                </a:ext>
              </a:extLst>
            </p:cNvPr>
            <p:cNvSpPr>
              <a:spLocks noChangeArrowheads="1"/>
            </p:cNvSpPr>
            <p:nvPr/>
          </p:nvSpPr>
          <p:spPr bwMode="auto">
            <a:xfrm>
              <a:off x="9283700" y="541338"/>
              <a:ext cx="136525"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6" name="Rectangle 1484">
              <a:extLst>
                <a:ext uri="{FF2B5EF4-FFF2-40B4-BE49-F238E27FC236}">
                  <a16:creationId xmlns:a16="http://schemas.microsoft.com/office/drawing/2014/main" id="{D72EFDA5-3078-456E-9429-EB744546F311}"/>
                </a:ext>
              </a:extLst>
            </p:cNvPr>
            <p:cNvSpPr>
              <a:spLocks noChangeArrowheads="1"/>
            </p:cNvSpPr>
            <p:nvPr/>
          </p:nvSpPr>
          <p:spPr bwMode="auto">
            <a:xfrm>
              <a:off x="9288463" y="5476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7" name="Rectangle 1485">
              <a:extLst>
                <a:ext uri="{FF2B5EF4-FFF2-40B4-BE49-F238E27FC236}">
                  <a16:creationId xmlns:a16="http://schemas.microsoft.com/office/drawing/2014/main" id="{32563E72-F25D-441D-AD50-4C2551F15013}"/>
                </a:ext>
              </a:extLst>
            </p:cNvPr>
            <p:cNvSpPr>
              <a:spLocks noChangeArrowheads="1"/>
            </p:cNvSpPr>
            <p:nvPr/>
          </p:nvSpPr>
          <p:spPr bwMode="auto">
            <a:xfrm>
              <a:off x="9297988" y="5476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8" name="Rectangle 1486">
              <a:extLst>
                <a:ext uri="{FF2B5EF4-FFF2-40B4-BE49-F238E27FC236}">
                  <a16:creationId xmlns:a16="http://schemas.microsoft.com/office/drawing/2014/main" id="{F2C1FDC8-4147-496C-8170-C729B38209E1}"/>
                </a:ext>
              </a:extLst>
            </p:cNvPr>
            <p:cNvSpPr>
              <a:spLocks noChangeArrowheads="1"/>
            </p:cNvSpPr>
            <p:nvPr/>
          </p:nvSpPr>
          <p:spPr bwMode="auto">
            <a:xfrm>
              <a:off x="9309100" y="547688"/>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69" name="Rectangle 1487">
              <a:extLst>
                <a:ext uri="{FF2B5EF4-FFF2-40B4-BE49-F238E27FC236}">
                  <a16:creationId xmlns:a16="http://schemas.microsoft.com/office/drawing/2014/main" id="{50BB0271-6CBD-4A21-B83C-5486E2C1D2E8}"/>
                </a:ext>
              </a:extLst>
            </p:cNvPr>
            <p:cNvSpPr>
              <a:spLocks noChangeArrowheads="1"/>
            </p:cNvSpPr>
            <p:nvPr/>
          </p:nvSpPr>
          <p:spPr bwMode="auto">
            <a:xfrm>
              <a:off x="9318625" y="547688"/>
              <a:ext cx="7938"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0" name="Oval 1488">
              <a:extLst>
                <a:ext uri="{FF2B5EF4-FFF2-40B4-BE49-F238E27FC236}">
                  <a16:creationId xmlns:a16="http://schemas.microsoft.com/office/drawing/2014/main" id="{72E1922F-5F9A-4E42-844D-0A67517CBCE0}"/>
                </a:ext>
              </a:extLst>
            </p:cNvPr>
            <p:cNvSpPr>
              <a:spLocks noChangeArrowheads="1"/>
            </p:cNvSpPr>
            <p:nvPr/>
          </p:nvSpPr>
          <p:spPr bwMode="auto">
            <a:xfrm>
              <a:off x="9391650" y="557213"/>
              <a:ext cx="7938"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1" name="Oval 1489">
              <a:extLst>
                <a:ext uri="{FF2B5EF4-FFF2-40B4-BE49-F238E27FC236}">
                  <a16:creationId xmlns:a16="http://schemas.microsoft.com/office/drawing/2014/main" id="{611F3AF8-E0F2-4973-9684-E7C911300BD7}"/>
                </a:ext>
              </a:extLst>
            </p:cNvPr>
            <p:cNvSpPr>
              <a:spLocks noChangeArrowheads="1"/>
            </p:cNvSpPr>
            <p:nvPr/>
          </p:nvSpPr>
          <p:spPr bwMode="auto">
            <a:xfrm>
              <a:off x="9405938" y="557213"/>
              <a:ext cx="6350"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2" name="Rectangle 1490">
              <a:extLst>
                <a:ext uri="{FF2B5EF4-FFF2-40B4-BE49-F238E27FC236}">
                  <a16:creationId xmlns:a16="http://schemas.microsoft.com/office/drawing/2014/main" id="{01485B49-6BF5-44C4-ADF6-D147194C04F5}"/>
                </a:ext>
              </a:extLst>
            </p:cNvPr>
            <p:cNvSpPr>
              <a:spLocks noChangeArrowheads="1"/>
            </p:cNvSpPr>
            <p:nvPr/>
          </p:nvSpPr>
          <p:spPr bwMode="auto">
            <a:xfrm>
              <a:off x="9458325" y="312738"/>
              <a:ext cx="173038" cy="360363"/>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3" name="Rectangle 1491">
              <a:extLst>
                <a:ext uri="{FF2B5EF4-FFF2-40B4-BE49-F238E27FC236}">
                  <a16:creationId xmlns:a16="http://schemas.microsoft.com/office/drawing/2014/main" id="{ED2CB107-4FEF-4FFE-A647-F4EA82C1E558}"/>
                </a:ext>
              </a:extLst>
            </p:cNvPr>
            <p:cNvSpPr>
              <a:spLocks noChangeArrowheads="1"/>
            </p:cNvSpPr>
            <p:nvPr/>
          </p:nvSpPr>
          <p:spPr bwMode="auto">
            <a:xfrm>
              <a:off x="9631363" y="312738"/>
              <a:ext cx="49213" cy="360363"/>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4" name="Rectangle 1492">
              <a:extLst>
                <a:ext uri="{FF2B5EF4-FFF2-40B4-BE49-F238E27FC236}">
                  <a16:creationId xmlns:a16="http://schemas.microsoft.com/office/drawing/2014/main" id="{B5CCB0A2-A3AB-4A53-9A6A-7C0AD31B16C5}"/>
                </a:ext>
              </a:extLst>
            </p:cNvPr>
            <p:cNvSpPr>
              <a:spLocks noChangeArrowheads="1"/>
            </p:cNvSpPr>
            <p:nvPr/>
          </p:nvSpPr>
          <p:spPr bwMode="auto">
            <a:xfrm>
              <a:off x="9474200" y="333375"/>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5" name="Rectangle 1493">
              <a:extLst>
                <a:ext uri="{FF2B5EF4-FFF2-40B4-BE49-F238E27FC236}">
                  <a16:creationId xmlns:a16="http://schemas.microsoft.com/office/drawing/2014/main" id="{6BE47617-1581-412F-A770-B82066E99799}"/>
                </a:ext>
              </a:extLst>
            </p:cNvPr>
            <p:cNvSpPr>
              <a:spLocks noChangeArrowheads="1"/>
            </p:cNvSpPr>
            <p:nvPr/>
          </p:nvSpPr>
          <p:spPr bwMode="auto">
            <a:xfrm>
              <a:off x="9482138" y="3397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6" name="Rectangle 1494">
              <a:extLst>
                <a:ext uri="{FF2B5EF4-FFF2-40B4-BE49-F238E27FC236}">
                  <a16:creationId xmlns:a16="http://schemas.microsoft.com/office/drawing/2014/main" id="{4C9AFC4C-E83D-4265-A568-D923564E1FCD}"/>
                </a:ext>
              </a:extLst>
            </p:cNvPr>
            <p:cNvSpPr>
              <a:spLocks noChangeArrowheads="1"/>
            </p:cNvSpPr>
            <p:nvPr/>
          </p:nvSpPr>
          <p:spPr bwMode="auto">
            <a:xfrm>
              <a:off x="9491663" y="339725"/>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7" name="Rectangle 1495">
              <a:extLst>
                <a:ext uri="{FF2B5EF4-FFF2-40B4-BE49-F238E27FC236}">
                  <a16:creationId xmlns:a16="http://schemas.microsoft.com/office/drawing/2014/main" id="{751B8A53-AAAA-4E54-9799-977C2BDCD617}"/>
                </a:ext>
              </a:extLst>
            </p:cNvPr>
            <p:cNvSpPr>
              <a:spLocks noChangeArrowheads="1"/>
            </p:cNvSpPr>
            <p:nvPr/>
          </p:nvSpPr>
          <p:spPr bwMode="auto">
            <a:xfrm>
              <a:off x="9502775" y="3397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8" name="Rectangle 1496">
              <a:extLst>
                <a:ext uri="{FF2B5EF4-FFF2-40B4-BE49-F238E27FC236}">
                  <a16:creationId xmlns:a16="http://schemas.microsoft.com/office/drawing/2014/main" id="{730AE64C-7D80-438A-BE21-D12CC1C20454}"/>
                </a:ext>
              </a:extLst>
            </p:cNvPr>
            <p:cNvSpPr>
              <a:spLocks noChangeArrowheads="1"/>
            </p:cNvSpPr>
            <p:nvPr/>
          </p:nvSpPr>
          <p:spPr bwMode="auto">
            <a:xfrm>
              <a:off x="9510713" y="339725"/>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79" name="Oval 1497">
              <a:extLst>
                <a:ext uri="{FF2B5EF4-FFF2-40B4-BE49-F238E27FC236}">
                  <a16:creationId xmlns:a16="http://schemas.microsoft.com/office/drawing/2014/main" id="{EE475ABA-7478-40A1-8357-E84E7F18AC6D}"/>
                </a:ext>
              </a:extLst>
            </p:cNvPr>
            <p:cNvSpPr>
              <a:spLocks noChangeArrowheads="1"/>
            </p:cNvSpPr>
            <p:nvPr/>
          </p:nvSpPr>
          <p:spPr bwMode="auto">
            <a:xfrm>
              <a:off x="9585325" y="349250"/>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0" name="Oval 1498">
              <a:extLst>
                <a:ext uri="{FF2B5EF4-FFF2-40B4-BE49-F238E27FC236}">
                  <a16:creationId xmlns:a16="http://schemas.microsoft.com/office/drawing/2014/main" id="{A1E729E5-F224-4499-9A02-9346ACA76872}"/>
                </a:ext>
              </a:extLst>
            </p:cNvPr>
            <p:cNvSpPr>
              <a:spLocks noChangeArrowheads="1"/>
            </p:cNvSpPr>
            <p:nvPr/>
          </p:nvSpPr>
          <p:spPr bwMode="auto">
            <a:xfrm>
              <a:off x="9596438" y="349250"/>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1" name="Rectangle 1499">
              <a:extLst>
                <a:ext uri="{FF2B5EF4-FFF2-40B4-BE49-F238E27FC236}">
                  <a16:creationId xmlns:a16="http://schemas.microsoft.com/office/drawing/2014/main" id="{446CD4F3-195B-4A8F-9B77-3EAC2A72877F}"/>
                </a:ext>
              </a:extLst>
            </p:cNvPr>
            <p:cNvSpPr>
              <a:spLocks noChangeArrowheads="1"/>
            </p:cNvSpPr>
            <p:nvPr/>
          </p:nvSpPr>
          <p:spPr bwMode="auto">
            <a:xfrm>
              <a:off x="9474200" y="377825"/>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2" name="Rectangle 1500">
              <a:extLst>
                <a:ext uri="{FF2B5EF4-FFF2-40B4-BE49-F238E27FC236}">
                  <a16:creationId xmlns:a16="http://schemas.microsoft.com/office/drawing/2014/main" id="{E8AF5C24-8076-41F4-BA01-7D025B30B4DD}"/>
                </a:ext>
              </a:extLst>
            </p:cNvPr>
            <p:cNvSpPr>
              <a:spLocks noChangeArrowheads="1"/>
            </p:cNvSpPr>
            <p:nvPr/>
          </p:nvSpPr>
          <p:spPr bwMode="auto">
            <a:xfrm>
              <a:off x="9482138" y="3841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3" name="Rectangle 1501">
              <a:extLst>
                <a:ext uri="{FF2B5EF4-FFF2-40B4-BE49-F238E27FC236}">
                  <a16:creationId xmlns:a16="http://schemas.microsoft.com/office/drawing/2014/main" id="{EC2499EF-63BD-4154-B6DD-87C73CB26198}"/>
                </a:ext>
              </a:extLst>
            </p:cNvPr>
            <p:cNvSpPr>
              <a:spLocks noChangeArrowheads="1"/>
            </p:cNvSpPr>
            <p:nvPr/>
          </p:nvSpPr>
          <p:spPr bwMode="auto">
            <a:xfrm>
              <a:off x="9491663" y="384175"/>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4" name="Rectangle 1502">
              <a:extLst>
                <a:ext uri="{FF2B5EF4-FFF2-40B4-BE49-F238E27FC236}">
                  <a16:creationId xmlns:a16="http://schemas.microsoft.com/office/drawing/2014/main" id="{B259D19A-AC85-4FFB-BB5F-11231243F770}"/>
                </a:ext>
              </a:extLst>
            </p:cNvPr>
            <p:cNvSpPr>
              <a:spLocks noChangeArrowheads="1"/>
            </p:cNvSpPr>
            <p:nvPr/>
          </p:nvSpPr>
          <p:spPr bwMode="auto">
            <a:xfrm>
              <a:off x="9502775" y="3841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5" name="Rectangle 1503">
              <a:extLst>
                <a:ext uri="{FF2B5EF4-FFF2-40B4-BE49-F238E27FC236}">
                  <a16:creationId xmlns:a16="http://schemas.microsoft.com/office/drawing/2014/main" id="{CFD59FEB-A68D-408D-8618-5476A42601F1}"/>
                </a:ext>
              </a:extLst>
            </p:cNvPr>
            <p:cNvSpPr>
              <a:spLocks noChangeArrowheads="1"/>
            </p:cNvSpPr>
            <p:nvPr/>
          </p:nvSpPr>
          <p:spPr bwMode="auto">
            <a:xfrm>
              <a:off x="9510713" y="384175"/>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6" name="Oval 1504">
              <a:extLst>
                <a:ext uri="{FF2B5EF4-FFF2-40B4-BE49-F238E27FC236}">
                  <a16:creationId xmlns:a16="http://schemas.microsoft.com/office/drawing/2014/main" id="{729371A5-F8EE-4207-A83F-4D76C1AF110C}"/>
                </a:ext>
              </a:extLst>
            </p:cNvPr>
            <p:cNvSpPr>
              <a:spLocks noChangeArrowheads="1"/>
            </p:cNvSpPr>
            <p:nvPr/>
          </p:nvSpPr>
          <p:spPr bwMode="auto">
            <a:xfrm>
              <a:off x="9585325" y="392113"/>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7" name="Oval 1505">
              <a:extLst>
                <a:ext uri="{FF2B5EF4-FFF2-40B4-BE49-F238E27FC236}">
                  <a16:creationId xmlns:a16="http://schemas.microsoft.com/office/drawing/2014/main" id="{3AEE5F75-DF51-4845-AFB2-929157DD9FBA}"/>
                </a:ext>
              </a:extLst>
            </p:cNvPr>
            <p:cNvSpPr>
              <a:spLocks noChangeArrowheads="1"/>
            </p:cNvSpPr>
            <p:nvPr/>
          </p:nvSpPr>
          <p:spPr bwMode="auto">
            <a:xfrm>
              <a:off x="9596438" y="392113"/>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8" name="Rectangle 1506">
              <a:extLst>
                <a:ext uri="{FF2B5EF4-FFF2-40B4-BE49-F238E27FC236}">
                  <a16:creationId xmlns:a16="http://schemas.microsoft.com/office/drawing/2014/main" id="{5A9ECFE6-B317-412B-B3A9-69F71B1321D2}"/>
                </a:ext>
              </a:extLst>
            </p:cNvPr>
            <p:cNvSpPr>
              <a:spLocks noChangeArrowheads="1"/>
            </p:cNvSpPr>
            <p:nvPr/>
          </p:nvSpPr>
          <p:spPr bwMode="auto">
            <a:xfrm>
              <a:off x="9474200" y="425450"/>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89" name="Rectangle 1507">
              <a:extLst>
                <a:ext uri="{FF2B5EF4-FFF2-40B4-BE49-F238E27FC236}">
                  <a16:creationId xmlns:a16="http://schemas.microsoft.com/office/drawing/2014/main" id="{D62C51E7-1076-43F1-9C97-968CBBFED6F3}"/>
                </a:ext>
              </a:extLst>
            </p:cNvPr>
            <p:cNvSpPr>
              <a:spLocks noChangeArrowheads="1"/>
            </p:cNvSpPr>
            <p:nvPr/>
          </p:nvSpPr>
          <p:spPr bwMode="auto">
            <a:xfrm>
              <a:off x="9482138" y="430213"/>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0" name="Rectangle 1508">
              <a:extLst>
                <a:ext uri="{FF2B5EF4-FFF2-40B4-BE49-F238E27FC236}">
                  <a16:creationId xmlns:a16="http://schemas.microsoft.com/office/drawing/2014/main" id="{8FDD5EA4-6126-4345-BD90-CD57D3302B05}"/>
                </a:ext>
              </a:extLst>
            </p:cNvPr>
            <p:cNvSpPr>
              <a:spLocks noChangeArrowheads="1"/>
            </p:cNvSpPr>
            <p:nvPr/>
          </p:nvSpPr>
          <p:spPr bwMode="auto">
            <a:xfrm>
              <a:off x="9491663" y="430213"/>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1" name="Rectangle 1509">
              <a:extLst>
                <a:ext uri="{FF2B5EF4-FFF2-40B4-BE49-F238E27FC236}">
                  <a16:creationId xmlns:a16="http://schemas.microsoft.com/office/drawing/2014/main" id="{2B1BCDE8-6037-4A6A-ABE7-145A2CE26FEC}"/>
                </a:ext>
              </a:extLst>
            </p:cNvPr>
            <p:cNvSpPr>
              <a:spLocks noChangeArrowheads="1"/>
            </p:cNvSpPr>
            <p:nvPr/>
          </p:nvSpPr>
          <p:spPr bwMode="auto">
            <a:xfrm>
              <a:off x="9502775" y="430213"/>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2" name="Rectangle 1510">
              <a:extLst>
                <a:ext uri="{FF2B5EF4-FFF2-40B4-BE49-F238E27FC236}">
                  <a16:creationId xmlns:a16="http://schemas.microsoft.com/office/drawing/2014/main" id="{9BCE2DE3-9BBD-41F7-B9FA-319DF7E1DCAD}"/>
                </a:ext>
              </a:extLst>
            </p:cNvPr>
            <p:cNvSpPr>
              <a:spLocks noChangeArrowheads="1"/>
            </p:cNvSpPr>
            <p:nvPr/>
          </p:nvSpPr>
          <p:spPr bwMode="auto">
            <a:xfrm>
              <a:off x="9510713" y="430213"/>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3" name="Oval 1511">
              <a:extLst>
                <a:ext uri="{FF2B5EF4-FFF2-40B4-BE49-F238E27FC236}">
                  <a16:creationId xmlns:a16="http://schemas.microsoft.com/office/drawing/2014/main" id="{4BDA9EF8-ECF2-4C6C-BE01-8D8A3986E99E}"/>
                </a:ext>
              </a:extLst>
            </p:cNvPr>
            <p:cNvSpPr>
              <a:spLocks noChangeArrowheads="1"/>
            </p:cNvSpPr>
            <p:nvPr/>
          </p:nvSpPr>
          <p:spPr bwMode="auto">
            <a:xfrm>
              <a:off x="9585325" y="439738"/>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4" name="Oval 1512">
              <a:extLst>
                <a:ext uri="{FF2B5EF4-FFF2-40B4-BE49-F238E27FC236}">
                  <a16:creationId xmlns:a16="http://schemas.microsoft.com/office/drawing/2014/main" id="{469F7EE7-28AB-4FE4-80C3-C62877C11473}"/>
                </a:ext>
              </a:extLst>
            </p:cNvPr>
            <p:cNvSpPr>
              <a:spLocks noChangeArrowheads="1"/>
            </p:cNvSpPr>
            <p:nvPr/>
          </p:nvSpPr>
          <p:spPr bwMode="auto">
            <a:xfrm>
              <a:off x="9596438" y="439738"/>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5" name="Rectangle 1513">
              <a:extLst>
                <a:ext uri="{FF2B5EF4-FFF2-40B4-BE49-F238E27FC236}">
                  <a16:creationId xmlns:a16="http://schemas.microsoft.com/office/drawing/2014/main" id="{9B152BE9-4F91-486E-B7C3-C44BD14F08B2}"/>
                </a:ext>
              </a:extLst>
            </p:cNvPr>
            <p:cNvSpPr>
              <a:spLocks noChangeArrowheads="1"/>
            </p:cNvSpPr>
            <p:nvPr/>
          </p:nvSpPr>
          <p:spPr bwMode="auto">
            <a:xfrm>
              <a:off x="9474200" y="468313"/>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6" name="Rectangle 1514">
              <a:extLst>
                <a:ext uri="{FF2B5EF4-FFF2-40B4-BE49-F238E27FC236}">
                  <a16:creationId xmlns:a16="http://schemas.microsoft.com/office/drawing/2014/main" id="{3E2C8948-59C2-4F8A-9622-E5ECFE55BB4D}"/>
                </a:ext>
              </a:extLst>
            </p:cNvPr>
            <p:cNvSpPr>
              <a:spLocks noChangeArrowheads="1"/>
            </p:cNvSpPr>
            <p:nvPr/>
          </p:nvSpPr>
          <p:spPr bwMode="auto">
            <a:xfrm>
              <a:off x="9482138" y="474663"/>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7" name="Rectangle 1515">
              <a:extLst>
                <a:ext uri="{FF2B5EF4-FFF2-40B4-BE49-F238E27FC236}">
                  <a16:creationId xmlns:a16="http://schemas.microsoft.com/office/drawing/2014/main" id="{90F39EC3-E6F1-4D87-8CFC-B71844C32BA4}"/>
                </a:ext>
              </a:extLst>
            </p:cNvPr>
            <p:cNvSpPr>
              <a:spLocks noChangeArrowheads="1"/>
            </p:cNvSpPr>
            <p:nvPr/>
          </p:nvSpPr>
          <p:spPr bwMode="auto">
            <a:xfrm>
              <a:off x="9491663" y="474663"/>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8" name="Rectangle 1516">
              <a:extLst>
                <a:ext uri="{FF2B5EF4-FFF2-40B4-BE49-F238E27FC236}">
                  <a16:creationId xmlns:a16="http://schemas.microsoft.com/office/drawing/2014/main" id="{23BC7483-6226-4743-B2F7-8636FC293FE1}"/>
                </a:ext>
              </a:extLst>
            </p:cNvPr>
            <p:cNvSpPr>
              <a:spLocks noChangeArrowheads="1"/>
            </p:cNvSpPr>
            <p:nvPr/>
          </p:nvSpPr>
          <p:spPr bwMode="auto">
            <a:xfrm>
              <a:off x="9502775" y="474663"/>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99" name="Rectangle 1517">
              <a:extLst>
                <a:ext uri="{FF2B5EF4-FFF2-40B4-BE49-F238E27FC236}">
                  <a16:creationId xmlns:a16="http://schemas.microsoft.com/office/drawing/2014/main" id="{61188257-E258-401E-BFFE-7E51D0FDDF09}"/>
                </a:ext>
              </a:extLst>
            </p:cNvPr>
            <p:cNvSpPr>
              <a:spLocks noChangeArrowheads="1"/>
            </p:cNvSpPr>
            <p:nvPr/>
          </p:nvSpPr>
          <p:spPr bwMode="auto">
            <a:xfrm>
              <a:off x="9510713" y="474663"/>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0" name="Oval 1518">
              <a:extLst>
                <a:ext uri="{FF2B5EF4-FFF2-40B4-BE49-F238E27FC236}">
                  <a16:creationId xmlns:a16="http://schemas.microsoft.com/office/drawing/2014/main" id="{A7EE5DF1-A8C1-4FF8-9E81-ED47DBC16692}"/>
                </a:ext>
              </a:extLst>
            </p:cNvPr>
            <p:cNvSpPr>
              <a:spLocks noChangeArrowheads="1"/>
            </p:cNvSpPr>
            <p:nvPr/>
          </p:nvSpPr>
          <p:spPr bwMode="auto">
            <a:xfrm>
              <a:off x="9585325" y="485775"/>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1" name="Oval 1519">
              <a:extLst>
                <a:ext uri="{FF2B5EF4-FFF2-40B4-BE49-F238E27FC236}">
                  <a16:creationId xmlns:a16="http://schemas.microsoft.com/office/drawing/2014/main" id="{7FA48C3A-3F50-48A2-9D22-EA93628814CB}"/>
                </a:ext>
              </a:extLst>
            </p:cNvPr>
            <p:cNvSpPr>
              <a:spLocks noChangeArrowheads="1"/>
            </p:cNvSpPr>
            <p:nvPr/>
          </p:nvSpPr>
          <p:spPr bwMode="auto">
            <a:xfrm>
              <a:off x="9596438" y="485775"/>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2" name="Rectangle 1520">
              <a:extLst>
                <a:ext uri="{FF2B5EF4-FFF2-40B4-BE49-F238E27FC236}">
                  <a16:creationId xmlns:a16="http://schemas.microsoft.com/office/drawing/2014/main" id="{B4EF8544-A2CC-47BC-AB52-4F64E84C73A5}"/>
                </a:ext>
              </a:extLst>
            </p:cNvPr>
            <p:cNvSpPr>
              <a:spLocks noChangeArrowheads="1"/>
            </p:cNvSpPr>
            <p:nvPr/>
          </p:nvSpPr>
          <p:spPr bwMode="auto">
            <a:xfrm>
              <a:off x="9474200" y="515938"/>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3" name="Rectangle 1521">
              <a:extLst>
                <a:ext uri="{FF2B5EF4-FFF2-40B4-BE49-F238E27FC236}">
                  <a16:creationId xmlns:a16="http://schemas.microsoft.com/office/drawing/2014/main" id="{588A99B5-CAAD-45E2-9723-D00E86E0C56B}"/>
                </a:ext>
              </a:extLst>
            </p:cNvPr>
            <p:cNvSpPr>
              <a:spLocks noChangeArrowheads="1"/>
            </p:cNvSpPr>
            <p:nvPr/>
          </p:nvSpPr>
          <p:spPr bwMode="auto">
            <a:xfrm>
              <a:off x="9482138" y="520700"/>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4" name="Rectangle 1522">
              <a:extLst>
                <a:ext uri="{FF2B5EF4-FFF2-40B4-BE49-F238E27FC236}">
                  <a16:creationId xmlns:a16="http://schemas.microsoft.com/office/drawing/2014/main" id="{7830B590-7E71-4C02-9DA8-FE5981337920}"/>
                </a:ext>
              </a:extLst>
            </p:cNvPr>
            <p:cNvSpPr>
              <a:spLocks noChangeArrowheads="1"/>
            </p:cNvSpPr>
            <p:nvPr/>
          </p:nvSpPr>
          <p:spPr bwMode="auto">
            <a:xfrm>
              <a:off x="9491663" y="520700"/>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5" name="Rectangle 1523">
              <a:extLst>
                <a:ext uri="{FF2B5EF4-FFF2-40B4-BE49-F238E27FC236}">
                  <a16:creationId xmlns:a16="http://schemas.microsoft.com/office/drawing/2014/main" id="{1C656706-8039-4A16-B698-5E24BE273609}"/>
                </a:ext>
              </a:extLst>
            </p:cNvPr>
            <p:cNvSpPr>
              <a:spLocks noChangeArrowheads="1"/>
            </p:cNvSpPr>
            <p:nvPr/>
          </p:nvSpPr>
          <p:spPr bwMode="auto">
            <a:xfrm>
              <a:off x="9502775" y="520700"/>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6" name="Rectangle 1524">
              <a:extLst>
                <a:ext uri="{FF2B5EF4-FFF2-40B4-BE49-F238E27FC236}">
                  <a16:creationId xmlns:a16="http://schemas.microsoft.com/office/drawing/2014/main" id="{A61ABC5E-79B5-4CB2-B7CE-263C3B266B4B}"/>
                </a:ext>
              </a:extLst>
            </p:cNvPr>
            <p:cNvSpPr>
              <a:spLocks noChangeArrowheads="1"/>
            </p:cNvSpPr>
            <p:nvPr/>
          </p:nvSpPr>
          <p:spPr bwMode="auto">
            <a:xfrm>
              <a:off x="9510713" y="520700"/>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7" name="Oval 1525">
              <a:extLst>
                <a:ext uri="{FF2B5EF4-FFF2-40B4-BE49-F238E27FC236}">
                  <a16:creationId xmlns:a16="http://schemas.microsoft.com/office/drawing/2014/main" id="{045A65CE-6F92-403F-B253-85BAB37A756F}"/>
                </a:ext>
              </a:extLst>
            </p:cNvPr>
            <p:cNvSpPr>
              <a:spLocks noChangeArrowheads="1"/>
            </p:cNvSpPr>
            <p:nvPr/>
          </p:nvSpPr>
          <p:spPr bwMode="auto">
            <a:xfrm>
              <a:off x="9585325" y="530225"/>
              <a:ext cx="4763" cy="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8" name="Oval 1526">
              <a:extLst>
                <a:ext uri="{FF2B5EF4-FFF2-40B4-BE49-F238E27FC236}">
                  <a16:creationId xmlns:a16="http://schemas.microsoft.com/office/drawing/2014/main" id="{EA0FF066-D495-48A3-BE8F-73875D4D725C}"/>
                </a:ext>
              </a:extLst>
            </p:cNvPr>
            <p:cNvSpPr>
              <a:spLocks noChangeArrowheads="1"/>
            </p:cNvSpPr>
            <p:nvPr/>
          </p:nvSpPr>
          <p:spPr bwMode="auto">
            <a:xfrm>
              <a:off x="9596438" y="530225"/>
              <a:ext cx="9525" cy="9525"/>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09" name="Rectangle 1527">
              <a:extLst>
                <a:ext uri="{FF2B5EF4-FFF2-40B4-BE49-F238E27FC236}">
                  <a16:creationId xmlns:a16="http://schemas.microsoft.com/office/drawing/2014/main" id="{74F9AB90-0A75-4EBD-8504-EED2BBABF66D}"/>
                </a:ext>
              </a:extLst>
            </p:cNvPr>
            <p:cNvSpPr>
              <a:spLocks noChangeArrowheads="1"/>
            </p:cNvSpPr>
            <p:nvPr/>
          </p:nvSpPr>
          <p:spPr bwMode="auto">
            <a:xfrm>
              <a:off x="9474200" y="561975"/>
              <a:ext cx="139700" cy="381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0" name="Rectangle 1528">
              <a:extLst>
                <a:ext uri="{FF2B5EF4-FFF2-40B4-BE49-F238E27FC236}">
                  <a16:creationId xmlns:a16="http://schemas.microsoft.com/office/drawing/2014/main" id="{37CA40C1-C0E6-4DDA-BDE2-251E8F07FE02}"/>
                </a:ext>
              </a:extLst>
            </p:cNvPr>
            <p:cNvSpPr>
              <a:spLocks noChangeArrowheads="1"/>
            </p:cNvSpPr>
            <p:nvPr/>
          </p:nvSpPr>
          <p:spPr bwMode="auto">
            <a:xfrm>
              <a:off x="9482138" y="5683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1" name="Rectangle 1529">
              <a:extLst>
                <a:ext uri="{FF2B5EF4-FFF2-40B4-BE49-F238E27FC236}">
                  <a16:creationId xmlns:a16="http://schemas.microsoft.com/office/drawing/2014/main" id="{46972E78-BB75-4646-BEDD-25AB097F4B09}"/>
                </a:ext>
              </a:extLst>
            </p:cNvPr>
            <p:cNvSpPr>
              <a:spLocks noChangeArrowheads="1"/>
            </p:cNvSpPr>
            <p:nvPr/>
          </p:nvSpPr>
          <p:spPr bwMode="auto">
            <a:xfrm>
              <a:off x="9491663" y="568325"/>
              <a:ext cx="4763"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2" name="Rectangle 1530">
              <a:extLst>
                <a:ext uri="{FF2B5EF4-FFF2-40B4-BE49-F238E27FC236}">
                  <a16:creationId xmlns:a16="http://schemas.microsoft.com/office/drawing/2014/main" id="{B6C50E3A-5A31-4D40-9E9B-584EC66F49D6}"/>
                </a:ext>
              </a:extLst>
            </p:cNvPr>
            <p:cNvSpPr>
              <a:spLocks noChangeArrowheads="1"/>
            </p:cNvSpPr>
            <p:nvPr/>
          </p:nvSpPr>
          <p:spPr bwMode="auto">
            <a:xfrm>
              <a:off x="9502775" y="568325"/>
              <a:ext cx="6350"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3" name="Rectangle 1531">
              <a:extLst>
                <a:ext uri="{FF2B5EF4-FFF2-40B4-BE49-F238E27FC236}">
                  <a16:creationId xmlns:a16="http://schemas.microsoft.com/office/drawing/2014/main" id="{3C3BB6B9-4FEB-43B1-9215-C781E1FCE4F6}"/>
                </a:ext>
              </a:extLst>
            </p:cNvPr>
            <p:cNvSpPr>
              <a:spLocks noChangeArrowheads="1"/>
            </p:cNvSpPr>
            <p:nvPr/>
          </p:nvSpPr>
          <p:spPr bwMode="auto">
            <a:xfrm>
              <a:off x="9510713" y="568325"/>
              <a:ext cx="9525" cy="2698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4" name="Oval 1532">
              <a:extLst>
                <a:ext uri="{FF2B5EF4-FFF2-40B4-BE49-F238E27FC236}">
                  <a16:creationId xmlns:a16="http://schemas.microsoft.com/office/drawing/2014/main" id="{120F2E1C-23FB-4D6A-B17D-4A10A4BFA2F9}"/>
                </a:ext>
              </a:extLst>
            </p:cNvPr>
            <p:cNvSpPr>
              <a:spLocks noChangeArrowheads="1"/>
            </p:cNvSpPr>
            <p:nvPr/>
          </p:nvSpPr>
          <p:spPr bwMode="auto">
            <a:xfrm>
              <a:off x="9585325" y="577850"/>
              <a:ext cx="4763" cy="79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5" name="Oval 1533">
              <a:extLst>
                <a:ext uri="{FF2B5EF4-FFF2-40B4-BE49-F238E27FC236}">
                  <a16:creationId xmlns:a16="http://schemas.microsoft.com/office/drawing/2014/main" id="{3C483955-99B6-4F86-B7AD-5DBF8EE9D58A}"/>
                </a:ext>
              </a:extLst>
            </p:cNvPr>
            <p:cNvSpPr>
              <a:spLocks noChangeArrowheads="1"/>
            </p:cNvSpPr>
            <p:nvPr/>
          </p:nvSpPr>
          <p:spPr bwMode="auto">
            <a:xfrm>
              <a:off x="9596438" y="577850"/>
              <a:ext cx="9525" cy="7938"/>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6" name="Rectangle 1534">
              <a:extLst>
                <a:ext uri="{FF2B5EF4-FFF2-40B4-BE49-F238E27FC236}">
                  <a16:creationId xmlns:a16="http://schemas.microsoft.com/office/drawing/2014/main" id="{2423B2C8-8C77-4728-AC1C-09E5C6A96B09}"/>
                </a:ext>
              </a:extLst>
            </p:cNvPr>
            <p:cNvSpPr>
              <a:spLocks noChangeArrowheads="1"/>
            </p:cNvSpPr>
            <p:nvPr/>
          </p:nvSpPr>
          <p:spPr bwMode="auto">
            <a:xfrm>
              <a:off x="9474200" y="606425"/>
              <a:ext cx="139700" cy="41275"/>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7" name="Rectangle 1535">
              <a:extLst>
                <a:ext uri="{FF2B5EF4-FFF2-40B4-BE49-F238E27FC236}">
                  <a16:creationId xmlns:a16="http://schemas.microsoft.com/office/drawing/2014/main" id="{51CF664B-CA8F-48BB-AB6D-1A2BDB5A9897}"/>
                </a:ext>
              </a:extLst>
            </p:cNvPr>
            <p:cNvSpPr>
              <a:spLocks noChangeArrowheads="1"/>
            </p:cNvSpPr>
            <p:nvPr/>
          </p:nvSpPr>
          <p:spPr bwMode="auto">
            <a:xfrm>
              <a:off x="9482138" y="6127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8" name="Rectangle 1536">
              <a:extLst>
                <a:ext uri="{FF2B5EF4-FFF2-40B4-BE49-F238E27FC236}">
                  <a16:creationId xmlns:a16="http://schemas.microsoft.com/office/drawing/2014/main" id="{64522522-1572-43AC-B85D-C0D20EA2B5A5}"/>
                </a:ext>
              </a:extLst>
            </p:cNvPr>
            <p:cNvSpPr>
              <a:spLocks noChangeArrowheads="1"/>
            </p:cNvSpPr>
            <p:nvPr/>
          </p:nvSpPr>
          <p:spPr bwMode="auto">
            <a:xfrm>
              <a:off x="9491663" y="612775"/>
              <a:ext cx="4763"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19" name="Rectangle 1537">
              <a:extLst>
                <a:ext uri="{FF2B5EF4-FFF2-40B4-BE49-F238E27FC236}">
                  <a16:creationId xmlns:a16="http://schemas.microsoft.com/office/drawing/2014/main" id="{690D10F4-7BCC-4914-B8A6-53F65FF7B0D8}"/>
                </a:ext>
              </a:extLst>
            </p:cNvPr>
            <p:cNvSpPr>
              <a:spLocks noChangeArrowheads="1"/>
            </p:cNvSpPr>
            <p:nvPr/>
          </p:nvSpPr>
          <p:spPr bwMode="auto">
            <a:xfrm>
              <a:off x="9502775" y="612775"/>
              <a:ext cx="6350"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0" name="Rectangle 1538">
              <a:extLst>
                <a:ext uri="{FF2B5EF4-FFF2-40B4-BE49-F238E27FC236}">
                  <a16:creationId xmlns:a16="http://schemas.microsoft.com/office/drawing/2014/main" id="{B2246188-E35D-4005-83FA-ACB4008B0616}"/>
                </a:ext>
              </a:extLst>
            </p:cNvPr>
            <p:cNvSpPr>
              <a:spLocks noChangeArrowheads="1"/>
            </p:cNvSpPr>
            <p:nvPr/>
          </p:nvSpPr>
          <p:spPr bwMode="auto">
            <a:xfrm>
              <a:off x="9510713" y="612775"/>
              <a:ext cx="9525" cy="28575"/>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1" name="Oval 1539">
              <a:extLst>
                <a:ext uri="{FF2B5EF4-FFF2-40B4-BE49-F238E27FC236}">
                  <a16:creationId xmlns:a16="http://schemas.microsoft.com/office/drawing/2014/main" id="{5E04A6E4-1237-466E-B3A3-8FFE23571A4C}"/>
                </a:ext>
              </a:extLst>
            </p:cNvPr>
            <p:cNvSpPr>
              <a:spLocks noChangeArrowheads="1"/>
            </p:cNvSpPr>
            <p:nvPr/>
          </p:nvSpPr>
          <p:spPr bwMode="auto">
            <a:xfrm>
              <a:off x="9585325" y="623888"/>
              <a:ext cx="4763"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2" name="Oval 1540">
              <a:extLst>
                <a:ext uri="{FF2B5EF4-FFF2-40B4-BE49-F238E27FC236}">
                  <a16:creationId xmlns:a16="http://schemas.microsoft.com/office/drawing/2014/main" id="{3656EC19-6CD7-4CFE-BC5C-8261878C56B5}"/>
                </a:ext>
              </a:extLst>
            </p:cNvPr>
            <p:cNvSpPr>
              <a:spLocks noChangeArrowheads="1"/>
            </p:cNvSpPr>
            <p:nvPr/>
          </p:nvSpPr>
          <p:spPr bwMode="auto">
            <a:xfrm>
              <a:off x="9596438" y="623888"/>
              <a:ext cx="9525" cy="6350"/>
            </a:xfrm>
            <a:prstGeom prst="ellipse">
              <a:avLst/>
            </a:pr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3" name="Freeform 1541">
              <a:extLst>
                <a:ext uri="{FF2B5EF4-FFF2-40B4-BE49-F238E27FC236}">
                  <a16:creationId xmlns:a16="http://schemas.microsoft.com/office/drawing/2014/main" id="{C5CCD09A-504A-448F-8F69-03FA2136F218}"/>
                </a:ext>
              </a:extLst>
            </p:cNvPr>
            <p:cNvSpPr>
              <a:spLocks/>
            </p:cNvSpPr>
            <p:nvPr/>
          </p:nvSpPr>
          <p:spPr bwMode="auto">
            <a:xfrm>
              <a:off x="9080500" y="471488"/>
              <a:ext cx="682625" cy="222250"/>
            </a:xfrm>
            <a:custGeom>
              <a:avLst/>
              <a:gdLst>
                <a:gd name="T0" fmla="*/ 219 w 233"/>
                <a:gd name="T1" fmla="*/ 48 h 76"/>
                <a:gd name="T2" fmla="*/ 213 w 233"/>
                <a:gd name="T3" fmla="*/ 49 h 76"/>
                <a:gd name="T4" fmla="*/ 213 w 233"/>
                <a:gd name="T5" fmla="*/ 48 h 76"/>
                <a:gd name="T6" fmla="*/ 185 w 233"/>
                <a:gd name="T7" fmla="*/ 20 h 76"/>
                <a:gd name="T8" fmla="*/ 157 w 233"/>
                <a:gd name="T9" fmla="*/ 45 h 76"/>
                <a:gd name="T10" fmla="*/ 142 w 233"/>
                <a:gd name="T11" fmla="*/ 37 h 76"/>
                <a:gd name="T12" fmla="*/ 134 w 233"/>
                <a:gd name="T13" fmla="*/ 39 h 76"/>
                <a:gd name="T14" fmla="*/ 127 w 233"/>
                <a:gd name="T15" fmla="*/ 36 h 76"/>
                <a:gd name="T16" fmla="*/ 120 w 233"/>
                <a:gd name="T17" fmla="*/ 39 h 76"/>
                <a:gd name="T18" fmla="*/ 120 w 233"/>
                <a:gd name="T19" fmla="*/ 38 h 76"/>
                <a:gd name="T20" fmla="*/ 101 w 233"/>
                <a:gd name="T21" fmla="*/ 19 h 76"/>
                <a:gd name="T22" fmla="*/ 85 w 233"/>
                <a:gd name="T23" fmla="*/ 29 h 76"/>
                <a:gd name="T24" fmla="*/ 85 w 233"/>
                <a:gd name="T25" fmla="*/ 28 h 76"/>
                <a:gd name="T26" fmla="*/ 56 w 233"/>
                <a:gd name="T27" fmla="*/ 0 h 76"/>
                <a:gd name="T28" fmla="*/ 28 w 233"/>
                <a:gd name="T29" fmla="*/ 28 h 76"/>
                <a:gd name="T30" fmla="*/ 28 w 233"/>
                <a:gd name="T31" fmla="*/ 34 h 76"/>
                <a:gd name="T32" fmla="*/ 15 w 233"/>
                <a:gd name="T33" fmla="*/ 26 h 76"/>
                <a:gd name="T34" fmla="*/ 0 w 233"/>
                <a:gd name="T35" fmla="*/ 42 h 76"/>
                <a:gd name="T36" fmla="*/ 15 w 233"/>
                <a:gd name="T37" fmla="*/ 57 h 76"/>
                <a:gd name="T38" fmla="*/ 56 w 233"/>
                <a:gd name="T39" fmla="*/ 57 h 76"/>
                <a:gd name="T40" fmla="*/ 101 w 233"/>
                <a:gd name="T41" fmla="*/ 57 h 76"/>
                <a:gd name="T42" fmla="*/ 123 w 233"/>
                <a:gd name="T43" fmla="*/ 57 h 76"/>
                <a:gd name="T44" fmla="*/ 142 w 233"/>
                <a:gd name="T45" fmla="*/ 76 h 76"/>
                <a:gd name="T46" fmla="*/ 219 w 233"/>
                <a:gd name="T47" fmla="*/ 76 h 76"/>
                <a:gd name="T48" fmla="*/ 233 w 233"/>
                <a:gd name="T49" fmla="*/ 62 h 76"/>
                <a:gd name="T50" fmla="*/ 219 w 233"/>
                <a:gd name="T51" fmla="*/ 4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3" h="76">
                  <a:moveTo>
                    <a:pt x="219" y="48"/>
                  </a:moveTo>
                  <a:cubicBezTo>
                    <a:pt x="217" y="48"/>
                    <a:pt x="215" y="48"/>
                    <a:pt x="213" y="49"/>
                  </a:cubicBezTo>
                  <a:cubicBezTo>
                    <a:pt x="213" y="49"/>
                    <a:pt x="213" y="48"/>
                    <a:pt x="213" y="48"/>
                  </a:cubicBezTo>
                  <a:cubicBezTo>
                    <a:pt x="213" y="32"/>
                    <a:pt x="201" y="20"/>
                    <a:pt x="185" y="20"/>
                  </a:cubicBezTo>
                  <a:cubicBezTo>
                    <a:pt x="170" y="20"/>
                    <a:pt x="158" y="31"/>
                    <a:pt x="157" y="45"/>
                  </a:cubicBezTo>
                  <a:cubicBezTo>
                    <a:pt x="154" y="41"/>
                    <a:pt x="148" y="37"/>
                    <a:pt x="142" y="37"/>
                  </a:cubicBezTo>
                  <a:cubicBezTo>
                    <a:pt x="139" y="37"/>
                    <a:pt x="137" y="38"/>
                    <a:pt x="134" y="39"/>
                  </a:cubicBezTo>
                  <a:cubicBezTo>
                    <a:pt x="132" y="37"/>
                    <a:pt x="130" y="36"/>
                    <a:pt x="127" y="36"/>
                  </a:cubicBezTo>
                  <a:cubicBezTo>
                    <a:pt x="124" y="36"/>
                    <a:pt x="122" y="38"/>
                    <a:pt x="120" y="39"/>
                  </a:cubicBezTo>
                  <a:cubicBezTo>
                    <a:pt x="120" y="39"/>
                    <a:pt x="120" y="39"/>
                    <a:pt x="120" y="38"/>
                  </a:cubicBezTo>
                  <a:cubicBezTo>
                    <a:pt x="120" y="28"/>
                    <a:pt x="111" y="19"/>
                    <a:pt x="101" y="19"/>
                  </a:cubicBezTo>
                  <a:cubicBezTo>
                    <a:pt x="94" y="19"/>
                    <a:pt x="88" y="23"/>
                    <a:pt x="85" y="29"/>
                  </a:cubicBezTo>
                  <a:cubicBezTo>
                    <a:pt x="85" y="28"/>
                    <a:pt x="85" y="28"/>
                    <a:pt x="85" y="28"/>
                  </a:cubicBezTo>
                  <a:cubicBezTo>
                    <a:pt x="85" y="13"/>
                    <a:pt x="72" y="0"/>
                    <a:pt x="56" y="0"/>
                  </a:cubicBezTo>
                  <a:cubicBezTo>
                    <a:pt x="41" y="0"/>
                    <a:pt x="28" y="13"/>
                    <a:pt x="28" y="28"/>
                  </a:cubicBezTo>
                  <a:cubicBezTo>
                    <a:pt x="28" y="30"/>
                    <a:pt x="28" y="32"/>
                    <a:pt x="28" y="34"/>
                  </a:cubicBezTo>
                  <a:cubicBezTo>
                    <a:pt x="26" y="30"/>
                    <a:pt x="21" y="26"/>
                    <a:pt x="15" y="26"/>
                  </a:cubicBezTo>
                  <a:cubicBezTo>
                    <a:pt x="7" y="26"/>
                    <a:pt x="0" y="33"/>
                    <a:pt x="0" y="42"/>
                  </a:cubicBezTo>
                  <a:cubicBezTo>
                    <a:pt x="0" y="50"/>
                    <a:pt x="7" y="57"/>
                    <a:pt x="15" y="57"/>
                  </a:cubicBezTo>
                  <a:cubicBezTo>
                    <a:pt x="56" y="57"/>
                    <a:pt x="56" y="57"/>
                    <a:pt x="56" y="57"/>
                  </a:cubicBezTo>
                  <a:cubicBezTo>
                    <a:pt x="101" y="57"/>
                    <a:pt x="101" y="57"/>
                    <a:pt x="101" y="57"/>
                  </a:cubicBezTo>
                  <a:cubicBezTo>
                    <a:pt x="123" y="57"/>
                    <a:pt x="123" y="57"/>
                    <a:pt x="123" y="57"/>
                  </a:cubicBezTo>
                  <a:cubicBezTo>
                    <a:pt x="123" y="67"/>
                    <a:pt x="131" y="76"/>
                    <a:pt x="142" y="76"/>
                  </a:cubicBezTo>
                  <a:cubicBezTo>
                    <a:pt x="219" y="76"/>
                    <a:pt x="219" y="76"/>
                    <a:pt x="219" y="76"/>
                  </a:cubicBezTo>
                  <a:cubicBezTo>
                    <a:pt x="227" y="76"/>
                    <a:pt x="233" y="69"/>
                    <a:pt x="233" y="62"/>
                  </a:cubicBezTo>
                  <a:cubicBezTo>
                    <a:pt x="233" y="54"/>
                    <a:pt x="227" y="48"/>
                    <a:pt x="219" y="4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4" name="Freeform 1542">
              <a:extLst>
                <a:ext uri="{FF2B5EF4-FFF2-40B4-BE49-F238E27FC236}">
                  <a16:creationId xmlns:a16="http://schemas.microsoft.com/office/drawing/2014/main" id="{32735D35-0055-4876-A535-AAE889DD00B8}"/>
                </a:ext>
              </a:extLst>
            </p:cNvPr>
            <p:cNvSpPr>
              <a:spLocks/>
            </p:cNvSpPr>
            <p:nvPr/>
          </p:nvSpPr>
          <p:spPr bwMode="auto">
            <a:xfrm>
              <a:off x="9096375" y="749300"/>
              <a:ext cx="357188" cy="214313"/>
            </a:xfrm>
            <a:custGeom>
              <a:avLst/>
              <a:gdLst>
                <a:gd name="T0" fmla="*/ 0 w 122"/>
                <a:gd name="T1" fmla="*/ 0 h 73"/>
                <a:gd name="T2" fmla="*/ 0 w 122"/>
                <a:gd name="T3" fmla="*/ 73 h 73"/>
                <a:gd name="T4" fmla="*/ 44 w 122"/>
                <a:gd name="T5" fmla="*/ 73 h 73"/>
                <a:gd name="T6" fmla="*/ 76 w 122"/>
                <a:gd name="T7" fmla="*/ 62 h 73"/>
                <a:gd name="T8" fmla="*/ 108 w 122"/>
                <a:gd name="T9" fmla="*/ 73 h 73"/>
                <a:gd name="T10" fmla="*/ 122 w 122"/>
                <a:gd name="T11" fmla="*/ 73 h 73"/>
                <a:gd name="T12" fmla="*/ 122 w 122"/>
                <a:gd name="T13" fmla="*/ 0 h 73"/>
                <a:gd name="T14" fmla="*/ 0 w 122"/>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73">
                  <a:moveTo>
                    <a:pt x="0" y="0"/>
                  </a:moveTo>
                  <a:cubicBezTo>
                    <a:pt x="0" y="73"/>
                    <a:pt x="0" y="73"/>
                    <a:pt x="0" y="73"/>
                  </a:cubicBezTo>
                  <a:cubicBezTo>
                    <a:pt x="44" y="73"/>
                    <a:pt x="44" y="73"/>
                    <a:pt x="44" y="73"/>
                  </a:cubicBezTo>
                  <a:cubicBezTo>
                    <a:pt x="52" y="66"/>
                    <a:pt x="64" y="62"/>
                    <a:pt x="76" y="62"/>
                  </a:cubicBezTo>
                  <a:cubicBezTo>
                    <a:pt x="88" y="62"/>
                    <a:pt x="100" y="66"/>
                    <a:pt x="108" y="73"/>
                  </a:cubicBezTo>
                  <a:cubicBezTo>
                    <a:pt x="122" y="73"/>
                    <a:pt x="122" y="73"/>
                    <a:pt x="122" y="73"/>
                  </a:cubicBezTo>
                  <a:cubicBezTo>
                    <a:pt x="122" y="0"/>
                    <a:pt x="122" y="0"/>
                    <a:pt x="122" y="0"/>
                  </a:cubicBez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5" name="Freeform 1543">
              <a:extLst>
                <a:ext uri="{FF2B5EF4-FFF2-40B4-BE49-F238E27FC236}">
                  <a16:creationId xmlns:a16="http://schemas.microsoft.com/office/drawing/2014/main" id="{4CA04F0F-FE9C-48CC-96A2-62CBD3BEB60F}"/>
                </a:ext>
              </a:extLst>
            </p:cNvPr>
            <p:cNvSpPr>
              <a:spLocks/>
            </p:cNvSpPr>
            <p:nvPr/>
          </p:nvSpPr>
          <p:spPr bwMode="auto">
            <a:xfrm>
              <a:off x="9326563" y="749300"/>
              <a:ext cx="127000" cy="127000"/>
            </a:xfrm>
            <a:custGeom>
              <a:avLst/>
              <a:gdLst>
                <a:gd name="T0" fmla="*/ 0 w 80"/>
                <a:gd name="T1" fmla="*/ 0 h 80"/>
                <a:gd name="T2" fmla="*/ 80 w 80"/>
                <a:gd name="T3" fmla="*/ 80 h 80"/>
                <a:gd name="T4" fmla="*/ 80 w 80"/>
                <a:gd name="T5" fmla="*/ 0 h 80"/>
                <a:gd name="T6" fmla="*/ 0 w 80"/>
                <a:gd name="T7" fmla="*/ 0 h 80"/>
              </a:gdLst>
              <a:ahLst/>
              <a:cxnLst>
                <a:cxn ang="0">
                  <a:pos x="T0" y="T1"/>
                </a:cxn>
                <a:cxn ang="0">
                  <a:pos x="T2" y="T3"/>
                </a:cxn>
                <a:cxn ang="0">
                  <a:pos x="T4" y="T5"/>
                </a:cxn>
                <a:cxn ang="0">
                  <a:pos x="T6" y="T7"/>
                </a:cxn>
              </a:cxnLst>
              <a:rect l="0" t="0" r="r" b="b"/>
              <a:pathLst>
                <a:path w="80" h="80">
                  <a:moveTo>
                    <a:pt x="0" y="0"/>
                  </a:moveTo>
                  <a:lnTo>
                    <a:pt x="80" y="80"/>
                  </a:lnTo>
                  <a:lnTo>
                    <a:pt x="80" y="0"/>
                  </a:ln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6" name="Freeform 1544">
              <a:extLst>
                <a:ext uri="{FF2B5EF4-FFF2-40B4-BE49-F238E27FC236}">
                  <a16:creationId xmlns:a16="http://schemas.microsoft.com/office/drawing/2014/main" id="{572A1D79-B594-4B7F-BBF4-0D967BFD57EF}"/>
                </a:ext>
              </a:extLst>
            </p:cNvPr>
            <p:cNvSpPr>
              <a:spLocks/>
            </p:cNvSpPr>
            <p:nvPr/>
          </p:nvSpPr>
          <p:spPr bwMode="auto">
            <a:xfrm>
              <a:off x="9118600" y="762000"/>
              <a:ext cx="311150" cy="190500"/>
            </a:xfrm>
            <a:custGeom>
              <a:avLst/>
              <a:gdLst>
                <a:gd name="T0" fmla="*/ 68 w 106"/>
                <a:gd name="T1" fmla="*/ 58 h 65"/>
                <a:gd name="T2" fmla="*/ 94 w 106"/>
                <a:gd name="T3" fmla="*/ 65 h 65"/>
                <a:gd name="T4" fmla="*/ 106 w 106"/>
                <a:gd name="T5" fmla="*/ 65 h 65"/>
                <a:gd name="T6" fmla="*/ 106 w 106"/>
                <a:gd name="T7" fmla="*/ 0 h 65"/>
                <a:gd name="T8" fmla="*/ 0 w 106"/>
                <a:gd name="T9" fmla="*/ 0 h 65"/>
                <a:gd name="T10" fmla="*/ 0 w 106"/>
                <a:gd name="T11" fmla="*/ 65 h 65"/>
                <a:gd name="T12" fmla="*/ 42 w 106"/>
                <a:gd name="T13" fmla="*/ 65 h 65"/>
                <a:gd name="T14" fmla="*/ 68 w 106"/>
                <a:gd name="T15" fmla="*/ 58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65">
                  <a:moveTo>
                    <a:pt x="68" y="58"/>
                  </a:moveTo>
                  <a:cubicBezTo>
                    <a:pt x="77" y="58"/>
                    <a:pt x="86" y="60"/>
                    <a:pt x="94" y="65"/>
                  </a:cubicBezTo>
                  <a:cubicBezTo>
                    <a:pt x="106" y="65"/>
                    <a:pt x="106" y="65"/>
                    <a:pt x="106" y="65"/>
                  </a:cubicBezTo>
                  <a:cubicBezTo>
                    <a:pt x="106" y="0"/>
                    <a:pt x="106" y="0"/>
                    <a:pt x="106" y="0"/>
                  </a:cubicBezTo>
                  <a:cubicBezTo>
                    <a:pt x="0" y="0"/>
                    <a:pt x="0" y="0"/>
                    <a:pt x="0" y="0"/>
                  </a:cubicBezTo>
                  <a:cubicBezTo>
                    <a:pt x="0" y="65"/>
                    <a:pt x="0" y="65"/>
                    <a:pt x="0" y="65"/>
                  </a:cubicBezTo>
                  <a:cubicBezTo>
                    <a:pt x="42" y="65"/>
                    <a:pt x="42" y="65"/>
                    <a:pt x="42" y="65"/>
                  </a:cubicBezTo>
                  <a:cubicBezTo>
                    <a:pt x="50" y="60"/>
                    <a:pt x="59" y="58"/>
                    <a:pt x="68" y="58"/>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7" name="Freeform 1545">
              <a:extLst>
                <a:ext uri="{FF2B5EF4-FFF2-40B4-BE49-F238E27FC236}">
                  <a16:creationId xmlns:a16="http://schemas.microsoft.com/office/drawing/2014/main" id="{154259AC-47DC-4155-A0DD-51D4A491B137}"/>
                </a:ext>
              </a:extLst>
            </p:cNvPr>
            <p:cNvSpPr>
              <a:spLocks/>
            </p:cNvSpPr>
            <p:nvPr/>
          </p:nvSpPr>
          <p:spPr bwMode="auto">
            <a:xfrm>
              <a:off x="9415463" y="963613"/>
              <a:ext cx="90488" cy="20638"/>
            </a:xfrm>
            <a:custGeom>
              <a:avLst/>
              <a:gdLst>
                <a:gd name="T0" fmla="*/ 0 w 31"/>
                <a:gd name="T1" fmla="*/ 0 h 7"/>
                <a:gd name="T2" fmla="*/ 7 w 31"/>
                <a:gd name="T3" fmla="*/ 7 h 7"/>
                <a:gd name="T4" fmla="*/ 26 w 31"/>
                <a:gd name="T5" fmla="*/ 7 h 7"/>
                <a:gd name="T6" fmla="*/ 31 w 31"/>
                <a:gd name="T7" fmla="*/ 2 h 7"/>
                <a:gd name="T8" fmla="*/ 31 w 31"/>
                <a:gd name="T9" fmla="*/ 0 h 7"/>
                <a:gd name="T10" fmla="*/ 0 w 31"/>
                <a:gd name="T11" fmla="*/ 0 h 7"/>
              </a:gdLst>
              <a:ahLst/>
              <a:cxnLst>
                <a:cxn ang="0">
                  <a:pos x="T0" y="T1"/>
                </a:cxn>
                <a:cxn ang="0">
                  <a:pos x="T2" y="T3"/>
                </a:cxn>
                <a:cxn ang="0">
                  <a:pos x="T4" y="T5"/>
                </a:cxn>
                <a:cxn ang="0">
                  <a:pos x="T6" y="T7"/>
                </a:cxn>
                <a:cxn ang="0">
                  <a:pos x="T8" y="T9"/>
                </a:cxn>
                <a:cxn ang="0">
                  <a:pos x="T10" y="T11"/>
                </a:cxn>
              </a:cxnLst>
              <a:rect l="0" t="0" r="r" b="b"/>
              <a:pathLst>
                <a:path w="31" h="7">
                  <a:moveTo>
                    <a:pt x="0" y="0"/>
                  </a:moveTo>
                  <a:cubicBezTo>
                    <a:pt x="2" y="2"/>
                    <a:pt x="4" y="4"/>
                    <a:pt x="7" y="7"/>
                  </a:cubicBezTo>
                  <a:cubicBezTo>
                    <a:pt x="26" y="7"/>
                    <a:pt x="26" y="7"/>
                    <a:pt x="26" y="7"/>
                  </a:cubicBezTo>
                  <a:cubicBezTo>
                    <a:pt x="29" y="7"/>
                    <a:pt x="31" y="5"/>
                    <a:pt x="31" y="2"/>
                  </a:cubicBezTo>
                  <a:cubicBezTo>
                    <a:pt x="31" y="0"/>
                    <a:pt x="31" y="0"/>
                    <a:pt x="31" y="0"/>
                  </a:cubicBezTo>
                  <a:lnTo>
                    <a:pt x="0" y="0"/>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8" name="Freeform 1546">
              <a:extLst>
                <a:ext uri="{FF2B5EF4-FFF2-40B4-BE49-F238E27FC236}">
                  <a16:creationId xmlns:a16="http://schemas.microsoft.com/office/drawing/2014/main" id="{94F281CD-5789-42B2-897F-B7FB72BFFB31}"/>
                </a:ext>
              </a:extLst>
            </p:cNvPr>
            <p:cNvSpPr>
              <a:spLocks/>
            </p:cNvSpPr>
            <p:nvPr/>
          </p:nvSpPr>
          <p:spPr bwMode="auto">
            <a:xfrm>
              <a:off x="9045575" y="963613"/>
              <a:ext cx="179388" cy="20638"/>
            </a:xfrm>
            <a:custGeom>
              <a:avLst/>
              <a:gdLst>
                <a:gd name="T0" fmla="*/ 61 w 61"/>
                <a:gd name="T1" fmla="*/ 0 h 7"/>
                <a:gd name="T2" fmla="*/ 0 w 61"/>
                <a:gd name="T3" fmla="*/ 0 h 7"/>
                <a:gd name="T4" fmla="*/ 0 w 61"/>
                <a:gd name="T5" fmla="*/ 2 h 7"/>
                <a:gd name="T6" fmla="*/ 4 w 61"/>
                <a:gd name="T7" fmla="*/ 7 h 7"/>
                <a:gd name="T8" fmla="*/ 53 w 61"/>
                <a:gd name="T9" fmla="*/ 7 h 7"/>
                <a:gd name="T10" fmla="*/ 61 w 61"/>
                <a:gd name="T11" fmla="*/ 0 h 7"/>
              </a:gdLst>
              <a:ahLst/>
              <a:cxnLst>
                <a:cxn ang="0">
                  <a:pos x="T0" y="T1"/>
                </a:cxn>
                <a:cxn ang="0">
                  <a:pos x="T2" y="T3"/>
                </a:cxn>
                <a:cxn ang="0">
                  <a:pos x="T4" y="T5"/>
                </a:cxn>
                <a:cxn ang="0">
                  <a:pos x="T6" y="T7"/>
                </a:cxn>
                <a:cxn ang="0">
                  <a:pos x="T8" y="T9"/>
                </a:cxn>
                <a:cxn ang="0">
                  <a:pos x="T10" y="T11"/>
                </a:cxn>
              </a:cxnLst>
              <a:rect l="0" t="0" r="r" b="b"/>
              <a:pathLst>
                <a:path w="61" h="7">
                  <a:moveTo>
                    <a:pt x="61" y="0"/>
                  </a:moveTo>
                  <a:cubicBezTo>
                    <a:pt x="0" y="0"/>
                    <a:pt x="0" y="0"/>
                    <a:pt x="0" y="0"/>
                  </a:cubicBezTo>
                  <a:cubicBezTo>
                    <a:pt x="0" y="2"/>
                    <a:pt x="0" y="2"/>
                    <a:pt x="0" y="2"/>
                  </a:cubicBezTo>
                  <a:cubicBezTo>
                    <a:pt x="0" y="5"/>
                    <a:pt x="2" y="7"/>
                    <a:pt x="4" y="7"/>
                  </a:cubicBezTo>
                  <a:cubicBezTo>
                    <a:pt x="53" y="7"/>
                    <a:pt x="53" y="7"/>
                    <a:pt x="53" y="7"/>
                  </a:cubicBezTo>
                  <a:cubicBezTo>
                    <a:pt x="56" y="4"/>
                    <a:pt x="58" y="2"/>
                    <a:pt x="61" y="0"/>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29" name="Rectangle 1547">
              <a:extLst>
                <a:ext uri="{FF2B5EF4-FFF2-40B4-BE49-F238E27FC236}">
                  <a16:creationId xmlns:a16="http://schemas.microsoft.com/office/drawing/2014/main" id="{FE87B244-F469-4CFA-98C9-C3C229EA6CA5}"/>
                </a:ext>
              </a:extLst>
            </p:cNvPr>
            <p:cNvSpPr>
              <a:spLocks noChangeArrowheads="1"/>
            </p:cNvSpPr>
            <p:nvPr/>
          </p:nvSpPr>
          <p:spPr bwMode="auto">
            <a:xfrm>
              <a:off x="9312275" y="779463"/>
              <a:ext cx="90488" cy="6350"/>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0" name="Rectangle 1548">
              <a:extLst>
                <a:ext uri="{FF2B5EF4-FFF2-40B4-BE49-F238E27FC236}">
                  <a16:creationId xmlns:a16="http://schemas.microsoft.com/office/drawing/2014/main" id="{644B725A-E39A-432E-AF75-6728ABA8EC1B}"/>
                </a:ext>
              </a:extLst>
            </p:cNvPr>
            <p:cNvSpPr>
              <a:spLocks noChangeArrowheads="1"/>
            </p:cNvSpPr>
            <p:nvPr/>
          </p:nvSpPr>
          <p:spPr bwMode="auto">
            <a:xfrm>
              <a:off x="9312275" y="800100"/>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1" name="Rectangle 1549">
              <a:extLst>
                <a:ext uri="{FF2B5EF4-FFF2-40B4-BE49-F238E27FC236}">
                  <a16:creationId xmlns:a16="http://schemas.microsoft.com/office/drawing/2014/main" id="{3DD7319A-78FC-478A-9515-7745A297C691}"/>
                </a:ext>
              </a:extLst>
            </p:cNvPr>
            <p:cNvSpPr>
              <a:spLocks noChangeArrowheads="1"/>
            </p:cNvSpPr>
            <p:nvPr/>
          </p:nvSpPr>
          <p:spPr bwMode="auto">
            <a:xfrm>
              <a:off x="9312275" y="820738"/>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2" name="Rectangle 1550">
              <a:extLst>
                <a:ext uri="{FF2B5EF4-FFF2-40B4-BE49-F238E27FC236}">
                  <a16:creationId xmlns:a16="http://schemas.microsoft.com/office/drawing/2014/main" id="{06EA24F9-8C71-481E-AFC6-973EB79BD0E0}"/>
                </a:ext>
              </a:extLst>
            </p:cNvPr>
            <p:cNvSpPr>
              <a:spLocks noChangeArrowheads="1"/>
            </p:cNvSpPr>
            <p:nvPr/>
          </p:nvSpPr>
          <p:spPr bwMode="auto">
            <a:xfrm>
              <a:off x="9312275" y="841375"/>
              <a:ext cx="90488" cy="7938"/>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3" name="Rectangle 1551">
              <a:extLst>
                <a:ext uri="{FF2B5EF4-FFF2-40B4-BE49-F238E27FC236}">
                  <a16:creationId xmlns:a16="http://schemas.microsoft.com/office/drawing/2014/main" id="{5B754EB0-18E3-4D30-BA36-1E8D7892683D}"/>
                </a:ext>
              </a:extLst>
            </p:cNvPr>
            <p:cNvSpPr>
              <a:spLocks noChangeArrowheads="1"/>
            </p:cNvSpPr>
            <p:nvPr/>
          </p:nvSpPr>
          <p:spPr bwMode="auto">
            <a:xfrm>
              <a:off x="9312275" y="863600"/>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4" name="Rectangle 1552">
              <a:extLst>
                <a:ext uri="{FF2B5EF4-FFF2-40B4-BE49-F238E27FC236}">
                  <a16:creationId xmlns:a16="http://schemas.microsoft.com/office/drawing/2014/main" id="{68DA433D-5E19-45F0-BB61-8044AFF6881D}"/>
                </a:ext>
              </a:extLst>
            </p:cNvPr>
            <p:cNvSpPr>
              <a:spLocks noChangeArrowheads="1"/>
            </p:cNvSpPr>
            <p:nvPr/>
          </p:nvSpPr>
          <p:spPr bwMode="auto">
            <a:xfrm>
              <a:off x="9312275" y="884238"/>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5" name="Rectangle 1553">
              <a:extLst>
                <a:ext uri="{FF2B5EF4-FFF2-40B4-BE49-F238E27FC236}">
                  <a16:creationId xmlns:a16="http://schemas.microsoft.com/office/drawing/2014/main" id="{1AD096C0-F9B5-4E42-A139-98CBB1949A9E}"/>
                </a:ext>
              </a:extLst>
            </p:cNvPr>
            <p:cNvSpPr>
              <a:spLocks noChangeArrowheads="1"/>
            </p:cNvSpPr>
            <p:nvPr/>
          </p:nvSpPr>
          <p:spPr bwMode="auto">
            <a:xfrm>
              <a:off x="9312275" y="904875"/>
              <a:ext cx="90488" cy="9525"/>
            </a:xfrm>
            <a:prstGeom prst="rect">
              <a:avLst/>
            </a:prstGeom>
            <a:solidFill>
              <a:srgbClr val="C58D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6" name="Freeform 1554">
              <a:extLst>
                <a:ext uri="{FF2B5EF4-FFF2-40B4-BE49-F238E27FC236}">
                  <a16:creationId xmlns:a16="http://schemas.microsoft.com/office/drawing/2014/main" id="{64A6AD79-386C-40E6-8B41-DF4534AB7BD9}"/>
                </a:ext>
              </a:extLst>
            </p:cNvPr>
            <p:cNvSpPr>
              <a:spLocks/>
            </p:cNvSpPr>
            <p:nvPr/>
          </p:nvSpPr>
          <p:spPr bwMode="auto">
            <a:xfrm>
              <a:off x="9312275" y="925513"/>
              <a:ext cx="90488" cy="9525"/>
            </a:xfrm>
            <a:custGeom>
              <a:avLst/>
              <a:gdLst>
                <a:gd name="T0" fmla="*/ 2 w 31"/>
                <a:gd name="T1" fmla="*/ 2 h 3"/>
                <a:gd name="T2" fmla="*/ 14 w 31"/>
                <a:gd name="T3" fmla="*/ 3 h 3"/>
                <a:gd name="T4" fmla="*/ 31 w 31"/>
                <a:gd name="T5" fmla="*/ 3 h 3"/>
                <a:gd name="T6" fmla="*/ 31 w 31"/>
                <a:gd name="T7" fmla="*/ 0 h 3"/>
                <a:gd name="T8" fmla="*/ 0 w 31"/>
                <a:gd name="T9" fmla="*/ 0 h 3"/>
                <a:gd name="T10" fmla="*/ 0 w 31"/>
                <a:gd name="T11" fmla="*/ 2 h 3"/>
                <a:gd name="T12" fmla="*/ 2 w 31"/>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1" h="3">
                  <a:moveTo>
                    <a:pt x="2" y="2"/>
                  </a:moveTo>
                  <a:cubicBezTo>
                    <a:pt x="6" y="2"/>
                    <a:pt x="10" y="2"/>
                    <a:pt x="14" y="3"/>
                  </a:cubicBezTo>
                  <a:cubicBezTo>
                    <a:pt x="31" y="3"/>
                    <a:pt x="31" y="3"/>
                    <a:pt x="31" y="3"/>
                  </a:cubicBezTo>
                  <a:cubicBezTo>
                    <a:pt x="31" y="0"/>
                    <a:pt x="31" y="0"/>
                    <a:pt x="31" y="0"/>
                  </a:cubicBezTo>
                  <a:cubicBezTo>
                    <a:pt x="0" y="0"/>
                    <a:pt x="0" y="0"/>
                    <a:pt x="0" y="0"/>
                  </a:cubicBezTo>
                  <a:cubicBezTo>
                    <a:pt x="0" y="2"/>
                    <a:pt x="0" y="2"/>
                    <a:pt x="0" y="2"/>
                  </a:cubicBezTo>
                  <a:cubicBezTo>
                    <a:pt x="1" y="2"/>
                    <a:pt x="1" y="2"/>
                    <a:pt x="2" y="2"/>
                  </a:cubicBezTo>
                </a:path>
              </a:pathLst>
            </a:custGeom>
            <a:solidFill>
              <a:srgbClr val="C58D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7" name="Freeform 1555">
              <a:extLst>
                <a:ext uri="{FF2B5EF4-FFF2-40B4-BE49-F238E27FC236}">
                  <a16:creationId xmlns:a16="http://schemas.microsoft.com/office/drawing/2014/main" id="{7149E2B2-5437-49BD-80EB-68DE7A245C54}"/>
                </a:ext>
              </a:extLst>
            </p:cNvPr>
            <p:cNvSpPr>
              <a:spLocks/>
            </p:cNvSpPr>
            <p:nvPr/>
          </p:nvSpPr>
          <p:spPr bwMode="auto">
            <a:xfrm>
              <a:off x="9142413" y="776288"/>
              <a:ext cx="76200" cy="82550"/>
            </a:xfrm>
            <a:custGeom>
              <a:avLst/>
              <a:gdLst>
                <a:gd name="T0" fmla="*/ 26 w 26"/>
                <a:gd name="T1" fmla="*/ 28 h 28"/>
                <a:gd name="T2" fmla="*/ 0 w 26"/>
                <a:gd name="T3" fmla="*/ 19 h 28"/>
                <a:gd name="T4" fmla="*/ 26 w 26"/>
                <a:gd name="T5" fmla="*/ 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0" y="19"/>
                    <a:pt x="0" y="19"/>
                    <a:pt x="0" y="19"/>
                  </a:cubicBezTo>
                  <a:cubicBezTo>
                    <a:pt x="4" y="8"/>
                    <a:pt x="14" y="0"/>
                    <a:pt x="26" y="0"/>
                  </a:cubicBezTo>
                  <a:lnTo>
                    <a:pt x="26"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8" name="Freeform 1556">
              <a:extLst>
                <a:ext uri="{FF2B5EF4-FFF2-40B4-BE49-F238E27FC236}">
                  <a16:creationId xmlns:a16="http://schemas.microsoft.com/office/drawing/2014/main" id="{5B1994D0-CF5D-46C0-A377-C0A81A83AD04}"/>
                </a:ext>
              </a:extLst>
            </p:cNvPr>
            <p:cNvSpPr>
              <a:spLocks/>
            </p:cNvSpPr>
            <p:nvPr/>
          </p:nvSpPr>
          <p:spPr bwMode="auto">
            <a:xfrm>
              <a:off x="9142413" y="858838"/>
              <a:ext cx="76200" cy="60325"/>
            </a:xfrm>
            <a:custGeom>
              <a:avLst/>
              <a:gdLst>
                <a:gd name="T0" fmla="*/ 26 w 26"/>
                <a:gd name="T1" fmla="*/ 0 h 21"/>
                <a:gd name="T2" fmla="*/ 10 w 26"/>
                <a:gd name="T3" fmla="*/ 21 h 21"/>
                <a:gd name="T4" fmla="*/ 0 w 26"/>
                <a:gd name="T5" fmla="*/ 8 h 21"/>
                <a:gd name="T6" fmla="*/ 26 w 26"/>
                <a:gd name="T7" fmla="*/ 0 h 21"/>
              </a:gdLst>
              <a:ahLst/>
              <a:cxnLst>
                <a:cxn ang="0">
                  <a:pos x="T0" y="T1"/>
                </a:cxn>
                <a:cxn ang="0">
                  <a:pos x="T2" y="T3"/>
                </a:cxn>
                <a:cxn ang="0">
                  <a:pos x="T4" y="T5"/>
                </a:cxn>
                <a:cxn ang="0">
                  <a:pos x="T6" y="T7"/>
                </a:cxn>
              </a:cxnLst>
              <a:rect l="0" t="0" r="r" b="b"/>
              <a:pathLst>
                <a:path w="26" h="21">
                  <a:moveTo>
                    <a:pt x="26" y="0"/>
                  </a:moveTo>
                  <a:cubicBezTo>
                    <a:pt x="10" y="21"/>
                    <a:pt x="10" y="21"/>
                    <a:pt x="10" y="21"/>
                  </a:cubicBezTo>
                  <a:cubicBezTo>
                    <a:pt x="5" y="18"/>
                    <a:pt x="2" y="14"/>
                    <a:pt x="0" y="8"/>
                  </a:cubicBezTo>
                  <a:lnTo>
                    <a:pt x="2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39" name="Freeform 1557">
              <a:extLst>
                <a:ext uri="{FF2B5EF4-FFF2-40B4-BE49-F238E27FC236}">
                  <a16:creationId xmlns:a16="http://schemas.microsoft.com/office/drawing/2014/main" id="{FA64E9F3-92FA-4895-B697-4F65B7BC8309}"/>
                </a:ext>
              </a:extLst>
            </p:cNvPr>
            <p:cNvSpPr>
              <a:spLocks/>
            </p:cNvSpPr>
            <p:nvPr/>
          </p:nvSpPr>
          <p:spPr bwMode="auto">
            <a:xfrm>
              <a:off x="9172575" y="858838"/>
              <a:ext cx="122238" cy="87313"/>
            </a:xfrm>
            <a:custGeom>
              <a:avLst/>
              <a:gdLst>
                <a:gd name="T0" fmla="*/ 16 w 42"/>
                <a:gd name="T1" fmla="*/ 0 h 30"/>
                <a:gd name="T2" fmla="*/ 42 w 42"/>
                <a:gd name="T3" fmla="*/ 8 h 30"/>
                <a:gd name="T4" fmla="*/ 7 w 42"/>
                <a:gd name="T5" fmla="*/ 25 h 30"/>
                <a:gd name="T6" fmla="*/ 0 w 42"/>
                <a:gd name="T7" fmla="*/ 21 h 30"/>
                <a:gd name="T8" fmla="*/ 16 w 42"/>
                <a:gd name="T9" fmla="*/ 0 h 30"/>
              </a:gdLst>
              <a:ahLst/>
              <a:cxnLst>
                <a:cxn ang="0">
                  <a:pos x="T0" y="T1"/>
                </a:cxn>
                <a:cxn ang="0">
                  <a:pos x="T2" y="T3"/>
                </a:cxn>
                <a:cxn ang="0">
                  <a:pos x="T4" y="T5"/>
                </a:cxn>
                <a:cxn ang="0">
                  <a:pos x="T6" y="T7"/>
                </a:cxn>
                <a:cxn ang="0">
                  <a:pos x="T8" y="T9"/>
                </a:cxn>
              </a:cxnLst>
              <a:rect l="0" t="0" r="r" b="b"/>
              <a:pathLst>
                <a:path w="42" h="30">
                  <a:moveTo>
                    <a:pt x="16" y="0"/>
                  </a:moveTo>
                  <a:cubicBezTo>
                    <a:pt x="42" y="8"/>
                    <a:pt x="42" y="8"/>
                    <a:pt x="42" y="8"/>
                  </a:cubicBezTo>
                  <a:cubicBezTo>
                    <a:pt x="37" y="22"/>
                    <a:pt x="22" y="30"/>
                    <a:pt x="7" y="25"/>
                  </a:cubicBezTo>
                  <a:cubicBezTo>
                    <a:pt x="5" y="24"/>
                    <a:pt x="2" y="23"/>
                    <a:pt x="0" y="21"/>
                  </a:cubicBezTo>
                  <a:lnTo>
                    <a:pt x="16"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0" name="Freeform 1558">
              <a:extLst>
                <a:ext uri="{FF2B5EF4-FFF2-40B4-BE49-F238E27FC236}">
                  <a16:creationId xmlns:a16="http://schemas.microsoft.com/office/drawing/2014/main" id="{E0F8D31D-A206-4853-ACB1-12415646EAD2}"/>
                </a:ext>
              </a:extLst>
            </p:cNvPr>
            <p:cNvSpPr>
              <a:spLocks/>
            </p:cNvSpPr>
            <p:nvPr/>
          </p:nvSpPr>
          <p:spPr bwMode="auto">
            <a:xfrm>
              <a:off x="9218613" y="776288"/>
              <a:ext cx="79375" cy="104775"/>
            </a:xfrm>
            <a:custGeom>
              <a:avLst/>
              <a:gdLst>
                <a:gd name="T0" fmla="*/ 0 w 27"/>
                <a:gd name="T1" fmla="*/ 28 h 36"/>
                <a:gd name="T2" fmla="*/ 0 w 27"/>
                <a:gd name="T3" fmla="*/ 0 h 36"/>
                <a:gd name="T4" fmla="*/ 27 w 27"/>
                <a:gd name="T5" fmla="*/ 28 h 36"/>
                <a:gd name="T6" fmla="*/ 26 w 27"/>
                <a:gd name="T7" fmla="*/ 36 h 36"/>
                <a:gd name="T8" fmla="*/ 0 w 27"/>
                <a:gd name="T9" fmla="*/ 28 h 36"/>
              </a:gdLst>
              <a:ahLst/>
              <a:cxnLst>
                <a:cxn ang="0">
                  <a:pos x="T0" y="T1"/>
                </a:cxn>
                <a:cxn ang="0">
                  <a:pos x="T2" y="T3"/>
                </a:cxn>
                <a:cxn ang="0">
                  <a:pos x="T4" y="T5"/>
                </a:cxn>
                <a:cxn ang="0">
                  <a:pos x="T6" y="T7"/>
                </a:cxn>
                <a:cxn ang="0">
                  <a:pos x="T8" y="T9"/>
                </a:cxn>
              </a:cxnLst>
              <a:rect l="0" t="0" r="r" b="b"/>
              <a:pathLst>
                <a:path w="27" h="36">
                  <a:moveTo>
                    <a:pt x="0" y="28"/>
                  </a:moveTo>
                  <a:cubicBezTo>
                    <a:pt x="0" y="0"/>
                    <a:pt x="0" y="0"/>
                    <a:pt x="0" y="0"/>
                  </a:cubicBezTo>
                  <a:cubicBezTo>
                    <a:pt x="15" y="0"/>
                    <a:pt x="27" y="13"/>
                    <a:pt x="27" y="28"/>
                  </a:cubicBezTo>
                  <a:cubicBezTo>
                    <a:pt x="27" y="31"/>
                    <a:pt x="27" y="33"/>
                    <a:pt x="26" y="36"/>
                  </a:cubicBezTo>
                  <a:lnTo>
                    <a:pt x="0" y="28"/>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1" name="Freeform 1559">
              <a:extLst>
                <a:ext uri="{FF2B5EF4-FFF2-40B4-BE49-F238E27FC236}">
                  <a16:creationId xmlns:a16="http://schemas.microsoft.com/office/drawing/2014/main" id="{CAB55941-4B65-4BEB-9C29-B3A796DE3058}"/>
                </a:ext>
              </a:extLst>
            </p:cNvPr>
            <p:cNvSpPr>
              <a:spLocks/>
            </p:cNvSpPr>
            <p:nvPr/>
          </p:nvSpPr>
          <p:spPr bwMode="auto">
            <a:xfrm>
              <a:off x="9625013" y="990600"/>
              <a:ext cx="234950" cy="142875"/>
            </a:xfrm>
            <a:custGeom>
              <a:avLst/>
              <a:gdLst>
                <a:gd name="T0" fmla="*/ 0 w 80"/>
                <a:gd name="T1" fmla="*/ 0 h 49"/>
                <a:gd name="T2" fmla="*/ 0 w 80"/>
                <a:gd name="T3" fmla="*/ 49 h 49"/>
                <a:gd name="T4" fmla="*/ 5 w 80"/>
                <a:gd name="T5" fmla="*/ 49 h 49"/>
                <a:gd name="T6" fmla="*/ 20 w 80"/>
                <a:gd name="T7" fmla="*/ 45 h 49"/>
                <a:gd name="T8" fmla="*/ 35 w 80"/>
                <a:gd name="T9" fmla="*/ 49 h 49"/>
                <a:gd name="T10" fmla="*/ 80 w 80"/>
                <a:gd name="T11" fmla="*/ 49 h 49"/>
                <a:gd name="T12" fmla="*/ 80 w 80"/>
                <a:gd name="T13" fmla="*/ 0 h 49"/>
                <a:gd name="T14" fmla="*/ 0 w 80"/>
                <a:gd name="T15" fmla="*/ 0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49">
                  <a:moveTo>
                    <a:pt x="0" y="0"/>
                  </a:moveTo>
                  <a:cubicBezTo>
                    <a:pt x="0" y="49"/>
                    <a:pt x="0" y="49"/>
                    <a:pt x="0" y="49"/>
                  </a:cubicBezTo>
                  <a:cubicBezTo>
                    <a:pt x="5" y="49"/>
                    <a:pt x="5" y="49"/>
                    <a:pt x="5" y="49"/>
                  </a:cubicBezTo>
                  <a:cubicBezTo>
                    <a:pt x="10" y="47"/>
                    <a:pt x="15" y="45"/>
                    <a:pt x="20" y="45"/>
                  </a:cubicBezTo>
                  <a:cubicBezTo>
                    <a:pt x="25" y="45"/>
                    <a:pt x="30" y="47"/>
                    <a:pt x="35" y="49"/>
                  </a:cubicBezTo>
                  <a:cubicBezTo>
                    <a:pt x="80" y="49"/>
                    <a:pt x="80" y="49"/>
                    <a:pt x="80" y="49"/>
                  </a:cubicBezTo>
                  <a:cubicBezTo>
                    <a:pt x="80" y="0"/>
                    <a:pt x="80" y="0"/>
                    <a:pt x="80" y="0"/>
                  </a:cubicBez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2" name="Freeform 1560">
              <a:extLst>
                <a:ext uri="{FF2B5EF4-FFF2-40B4-BE49-F238E27FC236}">
                  <a16:creationId xmlns:a16="http://schemas.microsoft.com/office/drawing/2014/main" id="{5B06E8ED-6E50-44CD-A25D-E797FF58B846}"/>
                </a:ext>
              </a:extLst>
            </p:cNvPr>
            <p:cNvSpPr>
              <a:spLocks/>
            </p:cNvSpPr>
            <p:nvPr/>
          </p:nvSpPr>
          <p:spPr bwMode="auto">
            <a:xfrm>
              <a:off x="9777413" y="990600"/>
              <a:ext cx="82550" cy="84138"/>
            </a:xfrm>
            <a:custGeom>
              <a:avLst/>
              <a:gdLst>
                <a:gd name="T0" fmla="*/ 0 w 52"/>
                <a:gd name="T1" fmla="*/ 0 h 53"/>
                <a:gd name="T2" fmla="*/ 52 w 52"/>
                <a:gd name="T3" fmla="*/ 53 h 53"/>
                <a:gd name="T4" fmla="*/ 52 w 52"/>
                <a:gd name="T5" fmla="*/ 0 h 53"/>
                <a:gd name="T6" fmla="*/ 0 w 52"/>
                <a:gd name="T7" fmla="*/ 0 h 53"/>
              </a:gdLst>
              <a:ahLst/>
              <a:cxnLst>
                <a:cxn ang="0">
                  <a:pos x="T0" y="T1"/>
                </a:cxn>
                <a:cxn ang="0">
                  <a:pos x="T2" y="T3"/>
                </a:cxn>
                <a:cxn ang="0">
                  <a:pos x="T4" y="T5"/>
                </a:cxn>
                <a:cxn ang="0">
                  <a:pos x="T6" y="T7"/>
                </a:cxn>
              </a:cxnLst>
              <a:rect l="0" t="0" r="r" b="b"/>
              <a:pathLst>
                <a:path w="52" h="53">
                  <a:moveTo>
                    <a:pt x="0" y="0"/>
                  </a:moveTo>
                  <a:lnTo>
                    <a:pt x="52" y="53"/>
                  </a:lnTo>
                  <a:lnTo>
                    <a:pt x="52" y="0"/>
                  </a:lnTo>
                  <a:lnTo>
                    <a:pt x="0" y="0"/>
                  </a:lnTo>
                  <a:close/>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3" name="Freeform 1561">
              <a:extLst>
                <a:ext uri="{FF2B5EF4-FFF2-40B4-BE49-F238E27FC236}">
                  <a16:creationId xmlns:a16="http://schemas.microsoft.com/office/drawing/2014/main" id="{8BFC4C71-DF0B-4BDE-BC31-8000AEEFB760}"/>
                </a:ext>
              </a:extLst>
            </p:cNvPr>
            <p:cNvSpPr>
              <a:spLocks/>
            </p:cNvSpPr>
            <p:nvPr/>
          </p:nvSpPr>
          <p:spPr bwMode="auto">
            <a:xfrm>
              <a:off x="9590088" y="1133475"/>
              <a:ext cx="50800" cy="11113"/>
            </a:xfrm>
            <a:custGeom>
              <a:avLst/>
              <a:gdLst>
                <a:gd name="T0" fmla="*/ 17 w 17"/>
                <a:gd name="T1" fmla="*/ 0 h 4"/>
                <a:gd name="T2" fmla="*/ 0 w 17"/>
                <a:gd name="T3" fmla="*/ 0 h 4"/>
                <a:gd name="T4" fmla="*/ 0 w 17"/>
                <a:gd name="T5" fmla="*/ 1 h 4"/>
                <a:gd name="T6" fmla="*/ 3 w 17"/>
                <a:gd name="T7" fmla="*/ 4 h 4"/>
                <a:gd name="T8" fmla="*/ 11 w 17"/>
                <a:gd name="T9" fmla="*/ 4 h 4"/>
                <a:gd name="T10" fmla="*/ 17 w 17"/>
                <a:gd name="T11" fmla="*/ 0 h 4"/>
              </a:gdLst>
              <a:ahLst/>
              <a:cxnLst>
                <a:cxn ang="0">
                  <a:pos x="T0" y="T1"/>
                </a:cxn>
                <a:cxn ang="0">
                  <a:pos x="T2" y="T3"/>
                </a:cxn>
                <a:cxn ang="0">
                  <a:pos x="T4" y="T5"/>
                </a:cxn>
                <a:cxn ang="0">
                  <a:pos x="T6" y="T7"/>
                </a:cxn>
                <a:cxn ang="0">
                  <a:pos x="T8" y="T9"/>
                </a:cxn>
                <a:cxn ang="0">
                  <a:pos x="T10" y="T11"/>
                </a:cxn>
              </a:cxnLst>
              <a:rect l="0" t="0" r="r" b="b"/>
              <a:pathLst>
                <a:path w="17" h="4">
                  <a:moveTo>
                    <a:pt x="17" y="0"/>
                  </a:moveTo>
                  <a:cubicBezTo>
                    <a:pt x="0" y="0"/>
                    <a:pt x="0" y="0"/>
                    <a:pt x="0" y="0"/>
                  </a:cubicBezTo>
                  <a:cubicBezTo>
                    <a:pt x="0" y="1"/>
                    <a:pt x="0" y="1"/>
                    <a:pt x="0" y="1"/>
                  </a:cubicBezTo>
                  <a:cubicBezTo>
                    <a:pt x="0" y="3"/>
                    <a:pt x="2" y="4"/>
                    <a:pt x="3" y="4"/>
                  </a:cubicBezTo>
                  <a:cubicBezTo>
                    <a:pt x="11" y="4"/>
                    <a:pt x="11" y="4"/>
                    <a:pt x="11" y="4"/>
                  </a:cubicBezTo>
                  <a:cubicBezTo>
                    <a:pt x="13" y="2"/>
                    <a:pt x="15" y="1"/>
                    <a:pt x="17" y="0"/>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4" name="Freeform 1562">
              <a:extLst>
                <a:ext uri="{FF2B5EF4-FFF2-40B4-BE49-F238E27FC236}">
                  <a16:creationId xmlns:a16="http://schemas.microsoft.com/office/drawing/2014/main" id="{E7ED4154-1F0A-44DF-A9C8-D48569CDA385}"/>
                </a:ext>
              </a:extLst>
            </p:cNvPr>
            <p:cNvSpPr>
              <a:spLocks/>
            </p:cNvSpPr>
            <p:nvPr/>
          </p:nvSpPr>
          <p:spPr bwMode="auto">
            <a:xfrm>
              <a:off x="9728200" y="1133475"/>
              <a:ext cx="166688" cy="11113"/>
            </a:xfrm>
            <a:custGeom>
              <a:avLst/>
              <a:gdLst>
                <a:gd name="T0" fmla="*/ 0 w 57"/>
                <a:gd name="T1" fmla="*/ 0 h 4"/>
                <a:gd name="T2" fmla="*/ 6 w 57"/>
                <a:gd name="T3" fmla="*/ 4 h 4"/>
                <a:gd name="T4" fmla="*/ 54 w 57"/>
                <a:gd name="T5" fmla="*/ 4 h 4"/>
                <a:gd name="T6" fmla="*/ 57 w 57"/>
                <a:gd name="T7" fmla="*/ 1 h 4"/>
                <a:gd name="T8" fmla="*/ 57 w 57"/>
                <a:gd name="T9" fmla="*/ 0 h 4"/>
                <a:gd name="T10" fmla="*/ 0 w 57"/>
                <a:gd name="T11" fmla="*/ 0 h 4"/>
              </a:gdLst>
              <a:ahLst/>
              <a:cxnLst>
                <a:cxn ang="0">
                  <a:pos x="T0" y="T1"/>
                </a:cxn>
                <a:cxn ang="0">
                  <a:pos x="T2" y="T3"/>
                </a:cxn>
                <a:cxn ang="0">
                  <a:pos x="T4" y="T5"/>
                </a:cxn>
                <a:cxn ang="0">
                  <a:pos x="T6" y="T7"/>
                </a:cxn>
                <a:cxn ang="0">
                  <a:pos x="T8" y="T9"/>
                </a:cxn>
                <a:cxn ang="0">
                  <a:pos x="T10" y="T11"/>
                </a:cxn>
              </a:cxnLst>
              <a:rect l="0" t="0" r="r" b="b"/>
              <a:pathLst>
                <a:path w="57" h="4">
                  <a:moveTo>
                    <a:pt x="0" y="0"/>
                  </a:moveTo>
                  <a:cubicBezTo>
                    <a:pt x="2" y="1"/>
                    <a:pt x="4" y="2"/>
                    <a:pt x="6" y="4"/>
                  </a:cubicBezTo>
                  <a:cubicBezTo>
                    <a:pt x="54" y="4"/>
                    <a:pt x="54" y="4"/>
                    <a:pt x="54" y="4"/>
                  </a:cubicBezTo>
                  <a:cubicBezTo>
                    <a:pt x="55" y="4"/>
                    <a:pt x="57" y="3"/>
                    <a:pt x="57" y="1"/>
                  </a:cubicBezTo>
                  <a:cubicBezTo>
                    <a:pt x="57" y="0"/>
                    <a:pt x="57" y="0"/>
                    <a:pt x="57" y="0"/>
                  </a:cubicBezTo>
                  <a:lnTo>
                    <a:pt x="0" y="0"/>
                  </a:lnTo>
                  <a:close/>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5" name="Freeform 1563">
              <a:extLst>
                <a:ext uri="{FF2B5EF4-FFF2-40B4-BE49-F238E27FC236}">
                  <a16:creationId xmlns:a16="http://schemas.microsoft.com/office/drawing/2014/main" id="{4B6E32F4-F6BD-47CB-B979-31CF3436AAB1}"/>
                </a:ext>
              </a:extLst>
            </p:cNvPr>
            <p:cNvSpPr>
              <a:spLocks/>
            </p:cNvSpPr>
            <p:nvPr/>
          </p:nvSpPr>
          <p:spPr bwMode="auto">
            <a:xfrm>
              <a:off x="9596438" y="349250"/>
              <a:ext cx="249238" cy="776288"/>
            </a:xfrm>
            <a:custGeom>
              <a:avLst/>
              <a:gdLst>
                <a:gd name="T0" fmla="*/ 49 w 85"/>
                <a:gd name="T1" fmla="*/ 222 h 265"/>
                <a:gd name="T2" fmla="*/ 49 w 85"/>
                <a:gd name="T3" fmla="*/ 18 h 265"/>
                <a:gd name="T4" fmla="*/ 31 w 85"/>
                <a:gd name="T5" fmla="*/ 0 h 265"/>
                <a:gd name="T6" fmla="*/ 2 w 85"/>
                <a:gd name="T7" fmla="*/ 0 h 265"/>
                <a:gd name="T8" fmla="*/ 0 w 85"/>
                <a:gd name="T9" fmla="*/ 1 h 265"/>
                <a:gd name="T10" fmla="*/ 2 w 85"/>
                <a:gd name="T11" fmla="*/ 3 h 265"/>
                <a:gd name="T12" fmla="*/ 31 w 85"/>
                <a:gd name="T13" fmla="*/ 3 h 265"/>
                <a:gd name="T14" fmla="*/ 46 w 85"/>
                <a:gd name="T15" fmla="*/ 18 h 265"/>
                <a:gd name="T16" fmla="*/ 46 w 85"/>
                <a:gd name="T17" fmla="*/ 222 h 265"/>
                <a:gd name="T18" fmla="*/ 15 w 85"/>
                <a:gd name="T19" fmla="*/ 222 h 265"/>
                <a:gd name="T20" fmla="*/ 15 w 85"/>
                <a:gd name="T21" fmla="*/ 265 h 265"/>
                <a:gd name="T22" fmla="*/ 24 w 85"/>
                <a:gd name="T23" fmla="*/ 265 h 265"/>
                <a:gd name="T24" fmla="*/ 30 w 85"/>
                <a:gd name="T25" fmla="*/ 264 h 265"/>
                <a:gd name="T26" fmla="*/ 36 w 85"/>
                <a:gd name="T27" fmla="*/ 265 h 265"/>
                <a:gd name="T28" fmla="*/ 85 w 85"/>
                <a:gd name="T29" fmla="*/ 265 h 265"/>
                <a:gd name="T30" fmla="*/ 85 w 85"/>
                <a:gd name="T31" fmla="*/ 222 h 265"/>
                <a:gd name="T32" fmla="*/ 49 w 85"/>
                <a:gd name="T33" fmla="*/ 22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5" h="265">
                  <a:moveTo>
                    <a:pt x="49" y="222"/>
                  </a:moveTo>
                  <a:cubicBezTo>
                    <a:pt x="49" y="18"/>
                    <a:pt x="49" y="18"/>
                    <a:pt x="49" y="18"/>
                  </a:cubicBezTo>
                  <a:cubicBezTo>
                    <a:pt x="49" y="8"/>
                    <a:pt x="41" y="0"/>
                    <a:pt x="31" y="0"/>
                  </a:cubicBezTo>
                  <a:cubicBezTo>
                    <a:pt x="2" y="0"/>
                    <a:pt x="2" y="0"/>
                    <a:pt x="2" y="0"/>
                  </a:cubicBezTo>
                  <a:cubicBezTo>
                    <a:pt x="1" y="0"/>
                    <a:pt x="0" y="0"/>
                    <a:pt x="0" y="1"/>
                  </a:cubicBezTo>
                  <a:cubicBezTo>
                    <a:pt x="0" y="2"/>
                    <a:pt x="1" y="3"/>
                    <a:pt x="2" y="3"/>
                  </a:cubicBezTo>
                  <a:cubicBezTo>
                    <a:pt x="31" y="3"/>
                    <a:pt x="31" y="3"/>
                    <a:pt x="31" y="3"/>
                  </a:cubicBezTo>
                  <a:cubicBezTo>
                    <a:pt x="39" y="3"/>
                    <a:pt x="46" y="9"/>
                    <a:pt x="46" y="18"/>
                  </a:cubicBezTo>
                  <a:cubicBezTo>
                    <a:pt x="46" y="222"/>
                    <a:pt x="46" y="222"/>
                    <a:pt x="46" y="222"/>
                  </a:cubicBezTo>
                  <a:cubicBezTo>
                    <a:pt x="15" y="222"/>
                    <a:pt x="15" y="222"/>
                    <a:pt x="15" y="222"/>
                  </a:cubicBezTo>
                  <a:cubicBezTo>
                    <a:pt x="15" y="265"/>
                    <a:pt x="15" y="265"/>
                    <a:pt x="15" y="265"/>
                  </a:cubicBezTo>
                  <a:cubicBezTo>
                    <a:pt x="24" y="265"/>
                    <a:pt x="24" y="265"/>
                    <a:pt x="24" y="265"/>
                  </a:cubicBezTo>
                  <a:cubicBezTo>
                    <a:pt x="26" y="264"/>
                    <a:pt x="28" y="264"/>
                    <a:pt x="30" y="264"/>
                  </a:cubicBezTo>
                  <a:cubicBezTo>
                    <a:pt x="32" y="264"/>
                    <a:pt x="34" y="264"/>
                    <a:pt x="36" y="265"/>
                  </a:cubicBezTo>
                  <a:cubicBezTo>
                    <a:pt x="85" y="265"/>
                    <a:pt x="85" y="265"/>
                    <a:pt x="85" y="265"/>
                  </a:cubicBezTo>
                  <a:cubicBezTo>
                    <a:pt x="85" y="222"/>
                    <a:pt x="85" y="222"/>
                    <a:pt x="85" y="222"/>
                  </a:cubicBezTo>
                  <a:lnTo>
                    <a:pt x="49" y="222"/>
                  </a:lnTo>
                  <a:close/>
                </a:path>
              </a:pathLst>
            </a:custGeom>
            <a:solidFill>
              <a:srgbClr val="FEC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6" name="Freeform 1564">
              <a:extLst>
                <a:ext uri="{FF2B5EF4-FFF2-40B4-BE49-F238E27FC236}">
                  <a16:creationId xmlns:a16="http://schemas.microsoft.com/office/drawing/2014/main" id="{900CD74D-19C4-42DB-ACF4-C883FE4095C1}"/>
                </a:ext>
              </a:extLst>
            </p:cNvPr>
            <p:cNvSpPr>
              <a:spLocks/>
            </p:cNvSpPr>
            <p:nvPr/>
          </p:nvSpPr>
          <p:spPr bwMode="auto">
            <a:xfrm>
              <a:off x="9218613" y="419100"/>
              <a:ext cx="196850" cy="350838"/>
            </a:xfrm>
            <a:custGeom>
              <a:avLst/>
              <a:gdLst>
                <a:gd name="T0" fmla="*/ 1 w 67"/>
                <a:gd name="T1" fmla="*/ 120 h 120"/>
                <a:gd name="T2" fmla="*/ 0 w 67"/>
                <a:gd name="T3" fmla="*/ 119 h 120"/>
                <a:gd name="T4" fmla="*/ 0 w 67"/>
                <a:gd name="T5" fmla="*/ 22 h 120"/>
                <a:gd name="T6" fmla="*/ 22 w 67"/>
                <a:gd name="T7" fmla="*/ 0 h 120"/>
                <a:gd name="T8" fmla="*/ 65 w 67"/>
                <a:gd name="T9" fmla="*/ 0 h 120"/>
                <a:gd name="T10" fmla="*/ 67 w 67"/>
                <a:gd name="T11" fmla="*/ 2 h 120"/>
                <a:gd name="T12" fmla="*/ 65 w 67"/>
                <a:gd name="T13" fmla="*/ 3 h 120"/>
                <a:gd name="T14" fmla="*/ 22 w 67"/>
                <a:gd name="T15" fmla="*/ 3 h 120"/>
                <a:gd name="T16" fmla="*/ 3 w 67"/>
                <a:gd name="T17" fmla="*/ 22 h 120"/>
                <a:gd name="T18" fmla="*/ 3 w 67"/>
                <a:gd name="T19" fmla="*/ 119 h 120"/>
                <a:gd name="T20" fmla="*/ 1 w 67"/>
                <a:gd name="T21"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0">
                  <a:moveTo>
                    <a:pt x="1" y="120"/>
                  </a:moveTo>
                  <a:cubicBezTo>
                    <a:pt x="0" y="120"/>
                    <a:pt x="0" y="120"/>
                    <a:pt x="0" y="119"/>
                  </a:cubicBezTo>
                  <a:cubicBezTo>
                    <a:pt x="0" y="22"/>
                    <a:pt x="0" y="22"/>
                    <a:pt x="0" y="22"/>
                  </a:cubicBezTo>
                  <a:cubicBezTo>
                    <a:pt x="0" y="10"/>
                    <a:pt x="10" y="0"/>
                    <a:pt x="22" y="0"/>
                  </a:cubicBezTo>
                  <a:cubicBezTo>
                    <a:pt x="65" y="0"/>
                    <a:pt x="65" y="0"/>
                    <a:pt x="65" y="0"/>
                  </a:cubicBezTo>
                  <a:cubicBezTo>
                    <a:pt x="66" y="0"/>
                    <a:pt x="67" y="1"/>
                    <a:pt x="67" y="2"/>
                  </a:cubicBezTo>
                  <a:cubicBezTo>
                    <a:pt x="67" y="2"/>
                    <a:pt x="66" y="3"/>
                    <a:pt x="65" y="3"/>
                  </a:cubicBezTo>
                  <a:cubicBezTo>
                    <a:pt x="22" y="3"/>
                    <a:pt x="22" y="3"/>
                    <a:pt x="22" y="3"/>
                  </a:cubicBezTo>
                  <a:cubicBezTo>
                    <a:pt x="11" y="3"/>
                    <a:pt x="3" y="12"/>
                    <a:pt x="3" y="22"/>
                  </a:cubicBezTo>
                  <a:cubicBezTo>
                    <a:pt x="3" y="119"/>
                    <a:pt x="3" y="119"/>
                    <a:pt x="3" y="119"/>
                  </a:cubicBezTo>
                  <a:cubicBezTo>
                    <a:pt x="3" y="120"/>
                    <a:pt x="2" y="120"/>
                    <a:pt x="1" y="120"/>
                  </a:cubicBezTo>
                </a:path>
              </a:pathLst>
            </a:custGeom>
            <a:solidFill>
              <a:srgbClr val="EDAC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7" name="Rectangle 1565">
              <a:extLst>
                <a:ext uri="{FF2B5EF4-FFF2-40B4-BE49-F238E27FC236}">
                  <a16:creationId xmlns:a16="http://schemas.microsoft.com/office/drawing/2014/main" id="{F7AC543A-E072-4527-949A-AF3B7F8A2DBC}"/>
                </a:ext>
              </a:extLst>
            </p:cNvPr>
            <p:cNvSpPr>
              <a:spLocks noChangeArrowheads="1"/>
            </p:cNvSpPr>
            <p:nvPr/>
          </p:nvSpPr>
          <p:spPr bwMode="auto">
            <a:xfrm>
              <a:off x="9696450" y="1081088"/>
              <a:ext cx="22225" cy="34925"/>
            </a:xfrm>
            <a:prstGeom prst="rect">
              <a:avLst/>
            </a:prstGeom>
            <a:solidFill>
              <a:srgbClr val="1386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8" name="Rectangle 1566">
              <a:extLst>
                <a:ext uri="{FF2B5EF4-FFF2-40B4-BE49-F238E27FC236}">
                  <a16:creationId xmlns:a16="http://schemas.microsoft.com/office/drawing/2014/main" id="{C705D6BE-E227-4E16-9124-A382E8CCCED8}"/>
                </a:ext>
              </a:extLst>
            </p:cNvPr>
            <p:cNvSpPr>
              <a:spLocks noChangeArrowheads="1"/>
            </p:cNvSpPr>
            <p:nvPr/>
          </p:nvSpPr>
          <p:spPr bwMode="auto">
            <a:xfrm>
              <a:off x="9731375" y="1042988"/>
              <a:ext cx="23813" cy="73025"/>
            </a:xfrm>
            <a:prstGeom prst="rect">
              <a:avLst/>
            </a:prstGeom>
            <a:solidFill>
              <a:srgbClr val="1DB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49" name="Rectangle 1567">
              <a:extLst>
                <a:ext uri="{FF2B5EF4-FFF2-40B4-BE49-F238E27FC236}">
                  <a16:creationId xmlns:a16="http://schemas.microsoft.com/office/drawing/2014/main" id="{0261C134-82BC-4ECF-9F3E-8500A59583DF}"/>
                </a:ext>
              </a:extLst>
            </p:cNvPr>
            <p:cNvSpPr>
              <a:spLocks noChangeArrowheads="1"/>
            </p:cNvSpPr>
            <p:nvPr/>
          </p:nvSpPr>
          <p:spPr bwMode="auto">
            <a:xfrm>
              <a:off x="9766300" y="1011238"/>
              <a:ext cx="23813" cy="104775"/>
            </a:xfrm>
            <a:prstGeom prst="rect">
              <a:avLst/>
            </a:prstGeom>
            <a:solidFill>
              <a:srgbClr val="49CD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sp>
          <p:nvSpPr>
            <p:cNvPr id="150" name="Freeform 1568">
              <a:extLst>
                <a:ext uri="{FF2B5EF4-FFF2-40B4-BE49-F238E27FC236}">
                  <a16:creationId xmlns:a16="http://schemas.microsoft.com/office/drawing/2014/main" id="{E6360E9C-7472-44BD-A890-D5204BDBEDC9}"/>
                </a:ext>
              </a:extLst>
            </p:cNvPr>
            <p:cNvSpPr>
              <a:spLocks/>
            </p:cNvSpPr>
            <p:nvPr/>
          </p:nvSpPr>
          <p:spPr bwMode="auto">
            <a:xfrm>
              <a:off x="9699625" y="1050925"/>
              <a:ext cx="84138" cy="38100"/>
            </a:xfrm>
            <a:custGeom>
              <a:avLst/>
              <a:gdLst>
                <a:gd name="T0" fmla="*/ 27 w 29"/>
                <a:gd name="T1" fmla="*/ 8 h 13"/>
                <a:gd name="T2" fmla="*/ 25 w 29"/>
                <a:gd name="T3" fmla="*/ 9 h 13"/>
                <a:gd name="T4" fmla="*/ 17 w 29"/>
                <a:gd name="T5" fmla="*/ 3 h 13"/>
                <a:gd name="T6" fmla="*/ 17 w 29"/>
                <a:gd name="T7" fmla="*/ 2 h 13"/>
                <a:gd name="T8" fmla="*/ 14 w 29"/>
                <a:gd name="T9" fmla="*/ 0 h 13"/>
                <a:gd name="T10" fmla="*/ 12 w 29"/>
                <a:gd name="T11" fmla="*/ 2 h 13"/>
                <a:gd name="T12" fmla="*/ 12 w 29"/>
                <a:gd name="T13" fmla="*/ 2 h 13"/>
                <a:gd name="T14" fmla="*/ 5 w 29"/>
                <a:gd name="T15" fmla="*/ 5 h 13"/>
                <a:gd name="T16" fmla="*/ 3 w 29"/>
                <a:gd name="T17" fmla="*/ 4 h 13"/>
                <a:gd name="T18" fmla="*/ 0 w 29"/>
                <a:gd name="T19" fmla="*/ 6 h 13"/>
                <a:gd name="T20" fmla="*/ 3 w 29"/>
                <a:gd name="T21" fmla="*/ 8 h 13"/>
                <a:gd name="T22" fmla="*/ 5 w 29"/>
                <a:gd name="T23" fmla="*/ 6 h 13"/>
                <a:gd name="T24" fmla="*/ 5 w 29"/>
                <a:gd name="T25" fmla="*/ 6 h 13"/>
                <a:gd name="T26" fmla="*/ 12 w 29"/>
                <a:gd name="T27" fmla="*/ 3 h 13"/>
                <a:gd name="T28" fmla="*/ 14 w 29"/>
                <a:gd name="T29" fmla="*/ 4 h 13"/>
                <a:gd name="T30" fmla="*/ 16 w 29"/>
                <a:gd name="T31" fmla="*/ 4 h 13"/>
                <a:gd name="T32" fmla="*/ 24 w 29"/>
                <a:gd name="T33" fmla="*/ 10 h 13"/>
                <a:gd name="T34" fmla="*/ 24 w 29"/>
                <a:gd name="T35" fmla="*/ 10 h 13"/>
                <a:gd name="T36" fmla="*/ 27 w 29"/>
                <a:gd name="T37" fmla="*/ 13 h 13"/>
                <a:gd name="T38" fmla="*/ 29 w 29"/>
                <a:gd name="T39" fmla="*/ 10 h 13"/>
                <a:gd name="T40" fmla="*/ 27 w 29"/>
                <a:gd name="T4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13">
                  <a:moveTo>
                    <a:pt x="27" y="8"/>
                  </a:moveTo>
                  <a:cubicBezTo>
                    <a:pt x="26" y="8"/>
                    <a:pt x="25" y="8"/>
                    <a:pt x="25" y="9"/>
                  </a:cubicBezTo>
                  <a:cubicBezTo>
                    <a:pt x="17" y="3"/>
                    <a:pt x="17" y="3"/>
                    <a:pt x="17" y="3"/>
                  </a:cubicBezTo>
                  <a:cubicBezTo>
                    <a:pt x="17" y="3"/>
                    <a:pt x="17" y="2"/>
                    <a:pt x="17" y="2"/>
                  </a:cubicBezTo>
                  <a:cubicBezTo>
                    <a:pt x="17" y="1"/>
                    <a:pt x="16" y="0"/>
                    <a:pt x="14" y="0"/>
                  </a:cubicBezTo>
                  <a:cubicBezTo>
                    <a:pt x="13" y="0"/>
                    <a:pt x="12" y="1"/>
                    <a:pt x="12" y="2"/>
                  </a:cubicBezTo>
                  <a:cubicBezTo>
                    <a:pt x="12" y="2"/>
                    <a:pt x="12" y="2"/>
                    <a:pt x="12" y="2"/>
                  </a:cubicBezTo>
                  <a:cubicBezTo>
                    <a:pt x="5" y="5"/>
                    <a:pt x="5" y="5"/>
                    <a:pt x="5" y="5"/>
                  </a:cubicBezTo>
                  <a:cubicBezTo>
                    <a:pt x="4" y="4"/>
                    <a:pt x="3" y="4"/>
                    <a:pt x="3" y="4"/>
                  </a:cubicBezTo>
                  <a:cubicBezTo>
                    <a:pt x="1" y="4"/>
                    <a:pt x="0" y="5"/>
                    <a:pt x="0" y="6"/>
                  </a:cubicBezTo>
                  <a:cubicBezTo>
                    <a:pt x="0" y="7"/>
                    <a:pt x="1" y="8"/>
                    <a:pt x="3" y="8"/>
                  </a:cubicBezTo>
                  <a:cubicBezTo>
                    <a:pt x="4" y="8"/>
                    <a:pt x="5" y="7"/>
                    <a:pt x="5" y="6"/>
                  </a:cubicBezTo>
                  <a:cubicBezTo>
                    <a:pt x="5" y="6"/>
                    <a:pt x="5" y="6"/>
                    <a:pt x="5" y="6"/>
                  </a:cubicBezTo>
                  <a:cubicBezTo>
                    <a:pt x="12" y="3"/>
                    <a:pt x="12" y="3"/>
                    <a:pt x="12" y="3"/>
                  </a:cubicBezTo>
                  <a:cubicBezTo>
                    <a:pt x="13" y="4"/>
                    <a:pt x="14" y="4"/>
                    <a:pt x="14" y="4"/>
                  </a:cubicBezTo>
                  <a:cubicBezTo>
                    <a:pt x="15" y="4"/>
                    <a:pt x="16" y="4"/>
                    <a:pt x="16" y="4"/>
                  </a:cubicBezTo>
                  <a:cubicBezTo>
                    <a:pt x="24" y="10"/>
                    <a:pt x="24" y="10"/>
                    <a:pt x="24" y="10"/>
                  </a:cubicBezTo>
                  <a:cubicBezTo>
                    <a:pt x="24" y="10"/>
                    <a:pt x="24" y="10"/>
                    <a:pt x="24" y="10"/>
                  </a:cubicBezTo>
                  <a:cubicBezTo>
                    <a:pt x="24" y="12"/>
                    <a:pt x="25" y="13"/>
                    <a:pt x="27" y="13"/>
                  </a:cubicBezTo>
                  <a:cubicBezTo>
                    <a:pt x="28" y="13"/>
                    <a:pt x="29" y="12"/>
                    <a:pt x="29" y="10"/>
                  </a:cubicBezTo>
                  <a:cubicBezTo>
                    <a:pt x="29" y="9"/>
                    <a:pt x="28" y="8"/>
                    <a:pt x="27" y="8"/>
                  </a:cubicBezTo>
                </a:path>
              </a:pathLst>
            </a:cu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016">
                <a:defRPr/>
              </a:pPr>
              <a:endParaRPr lang="en-US" sz="1765">
                <a:solidFill>
                  <a:srgbClr val="1A1A1A"/>
                </a:solidFill>
                <a:latin typeface="Segoe UI"/>
              </a:endParaRPr>
            </a:p>
          </p:txBody>
        </p:sp>
      </p:grpSp>
      <p:sp>
        <p:nvSpPr>
          <p:cNvPr id="4" name="Rectangle: Rounded Corners 3">
            <a:extLst>
              <a:ext uri="{FF2B5EF4-FFF2-40B4-BE49-F238E27FC236}">
                <a16:creationId xmlns:a16="http://schemas.microsoft.com/office/drawing/2014/main" id="{28603FFA-0BEC-40E9-AA68-3A81B1EBEBF9}"/>
              </a:ext>
            </a:extLst>
          </p:cNvPr>
          <p:cNvSpPr/>
          <p:nvPr/>
        </p:nvSpPr>
        <p:spPr bwMode="auto">
          <a:xfrm>
            <a:off x="118359" y="4860574"/>
            <a:ext cx="1637042" cy="826153"/>
          </a:xfrm>
          <a:prstGeom prst="roundRect">
            <a:avLst/>
          </a:prstGeom>
          <a:solidFill>
            <a:schemeClr val="tx1">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A)</a:t>
            </a:r>
          </a:p>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99,999</a:t>
            </a:r>
          </a:p>
        </p:txBody>
      </p:sp>
      <p:sp>
        <p:nvSpPr>
          <p:cNvPr id="5" name="Rectangle: Rounded Corners 4">
            <a:extLst>
              <a:ext uri="{FF2B5EF4-FFF2-40B4-BE49-F238E27FC236}">
                <a16:creationId xmlns:a16="http://schemas.microsoft.com/office/drawing/2014/main" id="{7F2F21BD-558F-4E43-B2D1-C92A12E1629B}"/>
              </a:ext>
            </a:extLst>
          </p:cNvPr>
          <p:cNvSpPr/>
          <p:nvPr/>
        </p:nvSpPr>
        <p:spPr bwMode="auto">
          <a:xfrm>
            <a:off x="1823200" y="4860574"/>
            <a:ext cx="1637042" cy="826153"/>
          </a:xfrm>
          <a:prstGeom prst="roundRect">
            <a:avLst/>
          </a:prstGeom>
          <a:solidFill>
            <a:schemeClr val="tx1">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B)</a:t>
            </a:r>
          </a:p>
          <a:p>
            <a:pPr algn="ctr" defTabSz="913927" fontAlgn="base">
              <a:spcBef>
                <a:spcPct val="0"/>
              </a:spcBef>
              <a:spcAft>
                <a:spcPct val="0"/>
              </a:spcAft>
              <a:defRPr/>
            </a:pPr>
            <a:r>
              <a:rPr lang="en-US" sz="1961" dirty="0">
                <a:gradFill>
                  <a:gsLst>
                    <a:gs pos="0">
                      <a:srgbClr val="FFFFFF"/>
                    </a:gs>
                    <a:gs pos="100000">
                      <a:srgbClr val="FFFFFF"/>
                    </a:gs>
                  </a:gsLst>
                  <a:lin ang="5400000" scaled="0"/>
                </a:gradFill>
                <a:latin typeface="Segoe UI"/>
                <a:ea typeface="Segoe UI" pitchFamily="34" charset="0"/>
                <a:cs typeface="Segoe UI" pitchFamily="34" charset="0"/>
              </a:rPr>
              <a:t>60,000,000</a:t>
            </a:r>
          </a:p>
        </p:txBody>
      </p:sp>
      <p:sp>
        <p:nvSpPr>
          <p:cNvPr id="6" name="Rectangle: Rounded Corners 5">
            <a:extLst>
              <a:ext uri="{FF2B5EF4-FFF2-40B4-BE49-F238E27FC236}">
                <a16:creationId xmlns:a16="http://schemas.microsoft.com/office/drawing/2014/main" id="{4304B953-A69A-4B95-BC80-39A7DA749DA8}"/>
              </a:ext>
            </a:extLst>
          </p:cNvPr>
          <p:cNvSpPr/>
          <p:nvPr/>
        </p:nvSpPr>
        <p:spPr bwMode="auto">
          <a:xfrm>
            <a:off x="3528041" y="4860574"/>
            <a:ext cx="1637042" cy="82615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8" rIns="179259" bIns="143408" numCol="1" spcCol="0" rtlCol="0" fromWordArt="0" anchor="ctr" anchorCtr="0" forceAA="0" compatLnSpc="1">
            <a:prstTxWarp prst="textNoShape">
              <a:avLst/>
            </a:prstTxWarp>
            <a:noAutofit/>
          </a:bodyPr>
          <a:lstStyle/>
          <a:p>
            <a:pPr algn="ctr" defTabSz="913927" fontAlgn="base">
              <a:spcBef>
                <a:spcPct val="0"/>
              </a:spcBef>
              <a:spcAft>
                <a:spcPct val="0"/>
              </a:spcAft>
              <a:defRPr/>
            </a:pPr>
            <a:r>
              <a:rPr lang="en-US" sz="1961" b="1" dirty="0">
                <a:gradFill>
                  <a:gsLst>
                    <a:gs pos="0">
                      <a:srgbClr val="FFFFFF"/>
                    </a:gs>
                    <a:gs pos="100000">
                      <a:srgbClr val="FFFFFF"/>
                    </a:gs>
                  </a:gsLst>
                  <a:lin ang="5400000" scaled="0"/>
                </a:gradFill>
                <a:latin typeface="Segoe UI"/>
                <a:ea typeface="Segoe UI" pitchFamily="34" charset="0"/>
                <a:cs typeface="Segoe UI" pitchFamily="34" charset="0"/>
              </a:rPr>
              <a:t>C)</a:t>
            </a:r>
          </a:p>
          <a:p>
            <a:pPr algn="ctr" defTabSz="913927" fontAlgn="base">
              <a:spcBef>
                <a:spcPct val="0"/>
              </a:spcBef>
              <a:spcAft>
                <a:spcPct val="0"/>
              </a:spcAft>
              <a:defRPr/>
            </a:pPr>
            <a:r>
              <a:rPr lang="en-US" sz="1961" b="1" dirty="0">
                <a:gradFill>
                  <a:gsLst>
                    <a:gs pos="0">
                      <a:srgbClr val="FFFFFF"/>
                    </a:gs>
                    <a:gs pos="100000">
                      <a:srgbClr val="FFFFFF"/>
                    </a:gs>
                  </a:gsLst>
                  <a:lin ang="5400000" scaled="0"/>
                </a:gradFill>
                <a:latin typeface="Segoe UI"/>
                <a:ea typeface="Segoe UI" pitchFamily="34" charset="0"/>
                <a:cs typeface="Segoe UI" pitchFamily="34" charset="0"/>
              </a:rPr>
              <a:t>1,048,576</a:t>
            </a:r>
          </a:p>
        </p:txBody>
      </p:sp>
    </p:spTree>
    <p:extLst>
      <p:ext uri="{BB962C8B-B14F-4D97-AF65-F5344CB8AC3E}">
        <p14:creationId xmlns:p14="http://schemas.microsoft.com/office/powerpoint/2010/main" val="1577138038"/>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FCF14BDF-B452-4D32-A5A0-A1AD4F6B15FD}"/>
              </a:ext>
            </a:extLst>
          </p:cNvPr>
          <p:cNvSpPr/>
          <p:nvPr/>
        </p:nvSpPr>
        <p:spPr bwMode="auto">
          <a:xfrm>
            <a:off x="1578426" y="5021696"/>
            <a:ext cx="10485728" cy="1706097"/>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STORE</a:t>
            </a:r>
            <a:endParaRPr lang="en-US" sz="2400" b="1">
              <a:solidFill>
                <a:schemeClr val="tx1">
                  <a:lumMod val="50000"/>
                  <a:lumOff val="50000"/>
                </a:schemeClr>
              </a:solidFill>
              <a:ea typeface="Segoe UI" pitchFamily="34" charset="0"/>
              <a:cs typeface="Segoe UI" pitchFamily="34" charset="0"/>
            </a:endParaRPr>
          </a:p>
        </p:txBody>
      </p:sp>
      <p:sp>
        <p:nvSpPr>
          <p:cNvPr id="91" name="Rectangle 90">
            <a:extLst>
              <a:ext uri="{FF2B5EF4-FFF2-40B4-BE49-F238E27FC236}">
                <a16:creationId xmlns:a16="http://schemas.microsoft.com/office/drawing/2014/main" id="{D1CDC214-4E1D-40C7-AE60-10304584D57A}"/>
              </a:ext>
            </a:extLst>
          </p:cNvPr>
          <p:cNvSpPr/>
          <p:nvPr/>
        </p:nvSpPr>
        <p:spPr bwMode="auto">
          <a:xfrm>
            <a:off x="10650944" y="437281"/>
            <a:ext cx="1413210"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VISUALIZE</a:t>
            </a:r>
            <a:endParaRPr lang="en-US" sz="2400" b="1">
              <a:solidFill>
                <a:schemeClr val="tx1">
                  <a:lumMod val="50000"/>
                  <a:lumOff val="50000"/>
                </a:schemeClr>
              </a:solidFill>
              <a:ea typeface="Segoe UI" pitchFamily="34" charset="0"/>
              <a:cs typeface="Segoe UI" pitchFamily="34" charset="0"/>
            </a:endParaRPr>
          </a:p>
        </p:txBody>
      </p:sp>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r>
              <a:rPr lang="en-US"/>
              <a:t>Modern Data Warehouse</a:t>
            </a:r>
          </a:p>
        </p:txBody>
      </p:sp>
      <p:sp>
        <p:nvSpPr>
          <p:cNvPr id="6" name="Rectangle 5">
            <a:extLst>
              <a:ext uri="{FF2B5EF4-FFF2-40B4-BE49-F238E27FC236}">
                <a16:creationId xmlns:a16="http://schemas.microsoft.com/office/drawing/2014/main" id="{F608A9AF-2172-430A-A048-0E42E62E1535}"/>
              </a:ext>
            </a:extLst>
          </p:cNvPr>
          <p:cNvSpPr/>
          <p:nvPr/>
        </p:nvSpPr>
        <p:spPr bwMode="auto">
          <a:xfrm>
            <a:off x="1582950"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INGEST</a:t>
            </a:r>
            <a:endParaRPr lang="en-US" sz="2400" b="1">
              <a:solidFill>
                <a:schemeClr val="tx1">
                  <a:lumMod val="50000"/>
                  <a:lumOff val="50000"/>
                </a:schemeClr>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170FB63E-99E9-43E4-A4D5-CCB5FD9A85F1}"/>
              </a:ext>
            </a:extLst>
          </p:cNvPr>
          <p:cNvSpPr/>
          <p:nvPr/>
        </p:nvSpPr>
        <p:spPr bwMode="auto">
          <a:xfrm>
            <a:off x="3849948"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dirty="0">
                <a:solidFill>
                  <a:schemeClr val="tx1">
                    <a:lumMod val="50000"/>
                    <a:lumOff val="50000"/>
                  </a:schemeClr>
                </a:solidFill>
                <a:ea typeface="Segoe UI" pitchFamily="34" charset="0"/>
                <a:cs typeface="Segoe UI" pitchFamily="34" charset="0"/>
              </a:rPr>
              <a:t>PREPARE</a:t>
            </a:r>
            <a:endParaRPr lang="en-US" sz="2400" b="1" dirty="0">
              <a:solidFill>
                <a:schemeClr val="tx1">
                  <a:lumMod val="50000"/>
                  <a:lumOff val="50000"/>
                </a:schemeClr>
              </a:solidFill>
              <a:ea typeface="Segoe UI" pitchFamily="34" charset="0"/>
              <a:cs typeface="Segoe UI" pitchFamily="34" charset="0"/>
            </a:endParaRPr>
          </a:p>
        </p:txBody>
      </p:sp>
      <p:sp>
        <p:nvSpPr>
          <p:cNvPr id="9" name="Rectangle 8">
            <a:extLst>
              <a:ext uri="{FF2B5EF4-FFF2-40B4-BE49-F238E27FC236}">
                <a16:creationId xmlns:a16="http://schemas.microsoft.com/office/drawing/2014/main" id="{07F387B8-1A81-4F0D-9875-3BB4223648CB}"/>
              </a:ext>
            </a:extLst>
          </p:cNvPr>
          <p:cNvSpPr/>
          <p:nvPr/>
        </p:nvSpPr>
        <p:spPr bwMode="auto">
          <a:xfrm>
            <a:off x="6116947"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TRANSFORM &amp; ENRICH</a:t>
            </a:r>
            <a:endParaRPr lang="en-US" sz="2400" b="1">
              <a:solidFill>
                <a:schemeClr val="tx1">
                  <a:lumMod val="50000"/>
                  <a:lumOff val="50000"/>
                </a:schemeClr>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2C66B68D-EBC5-4D15-868A-0320583AE1E5}"/>
              </a:ext>
            </a:extLst>
          </p:cNvPr>
          <p:cNvSpPr/>
          <p:nvPr/>
        </p:nvSpPr>
        <p:spPr bwMode="auto">
          <a:xfrm>
            <a:off x="8383945" y="437281"/>
            <a:ext cx="2057109" cy="4454924"/>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1600" b="1">
                <a:solidFill>
                  <a:schemeClr val="tx1">
                    <a:lumMod val="50000"/>
                    <a:lumOff val="50000"/>
                  </a:schemeClr>
                </a:solidFill>
                <a:ea typeface="Segoe UI" pitchFamily="34" charset="0"/>
                <a:cs typeface="Segoe UI" pitchFamily="34" charset="0"/>
              </a:rPr>
              <a:t>SERVE</a:t>
            </a:r>
            <a:endParaRPr lang="en-US" sz="2400" b="1">
              <a:solidFill>
                <a:schemeClr val="tx1">
                  <a:lumMod val="50000"/>
                  <a:lumOff val="50000"/>
                </a:schemeClr>
              </a:soli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AFCE4EC1-6377-4916-8D27-3F2064FED3B1}"/>
              </a:ext>
            </a:extLst>
          </p:cNvPr>
          <p:cNvSpPr/>
          <p:nvPr/>
        </p:nvSpPr>
        <p:spPr bwMode="auto">
          <a:xfrm>
            <a:off x="1642571" y="1122995"/>
            <a:ext cx="10421582" cy="3605226"/>
          </a:xfrm>
          <a:prstGeom prst="rect">
            <a:avLst/>
          </a:prstGeom>
          <a:solidFill>
            <a:schemeClr val="bg1"/>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endParaRPr lang="en-US" b="1">
              <a:solidFill>
                <a:schemeClr val="tx2"/>
              </a:solidFill>
              <a:ea typeface="Segoe UI" pitchFamily="34" charset="0"/>
              <a:cs typeface="Segoe UI" pitchFamily="34" charset="0"/>
            </a:endParaRPr>
          </a:p>
        </p:txBody>
      </p:sp>
      <p:grpSp>
        <p:nvGrpSpPr>
          <p:cNvPr id="25" name="Group 24">
            <a:extLst>
              <a:ext uri="{FF2B5EF4-FFF2-40B4-BE49-F238E27FC236}">
                <a16:creationId xmlns:a16="http://schemas.microsoft.com/office/drawing/2014/main" id="{97F35014-8B23-4101-9AE6-F2FA710E841D}"/>
              </a:ext>
            </a:extLst>
          </p:cNvPr>
          <p:cNvGrpSpPr/>
          <p:nvPr/>
        </p:nvGrpSpPr>
        <p:grpSpPr>
          <a:xfrm>
            <a:off x="2150973" y="2578970"/>
            <a:ext cx="1017287" cy="1185864"/>
            <a:chOff x="2750837" y="5038424"/>
            <a:chExt cx="1017432" cy="1186032"/>
          </a:xfrm>
        </p:grpSpPr>
        <p:pic>
          <p:nvPicPr>
            <p:cNvPr id="22" name="Graphic 21">
              <a:extLst>
                <a:ext uri="{FF2B5EF4-FFF2-40B4-BE49-F238E27FC236}">
                  <a16:creationId xmlns:a16="http://schemas.microsoft.com/office/drawing/2014/main" id="{03A1B42A-E30F-44B1-915B-1061F8D53F2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16480" y="5038424"/>
              <a:ext cx="468443" cy="468443"/>
            </a:xfrm>
            <a:prstGeom prst="rect">
              <a:avLst/>
            </a:prstGeom>
          </p:spPr>
        </p:pic>
        <p:sp>
          <p:nvSpPr>
            <p:cNvPr id="23" name="TextBox 22">
              <a:extLst>
                <a:ext uri="{FF2B5EF4-FFF2-40B4-BE49-F238E27FC236}">
                  <a16:creationId xmlns:a16="http://schemas.microsoft.com/office/drawing/2014/main" id="{500CB214-A98C-4970-8799-FBD3E177BFEE}"/>
                </a:ext>
              </a:extLst>
            </p:cNvPr>
            <p:cNvSpPr txBox="1"/>
            <p:nvPr/>
          </p:nvSpPr>
          <p:spPr>
            <a:xfrm>
              <a:off x="2750837" y="5596540"/>
              <a:ext cx="1017432"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Pipelines</a:t>
              </a:r>
            </a:p>
          </p:txBody>
        </p:sp>
      </p:grpSp>
      <p:grpSp>
        <p:nvGrpSpPr>
          <p:cNvPr id="26" name="Group 25">
            <a:extLst>
              <a:ext uri="{FF2B5EF4-FFF2-40B4-BE49-F238E27FC236}">
                <a16:creationId xmlns:a16="http://schemas.microsoft.com/office/drawing/2014/main" id="{0B486371-1101-42D3-8694-480A4B427C1A}"/>
              </a:ext>
            </a:extLst>
          </p:cNvPr>
          <p:cNvGrpSpPr/>
          <p:nvPr/>
        </p:nvGrpSpPr>
        <p:grpSpPr>
          <a:xfrm>
            <a:off x="2936880" y="5188132"/>
            <a:ext cx="1747118" cy="1519759"/>
            <a:chOff x="2397239" y="5034521"/>
            <a:chExt cx="1747365" cy="1519974"/>
          </a:xfrm>
        </p:grpSpPr>
        <p:pic>
          <p:nvPicPr>
            <p:cNvPr id="27" name="Graphic 26">
              <a:extLst>
                <a:ext uri="{FF2B5EF4-FFF2-40B4-BE49-F238E27FC236}">
                  <a16:creationId xmlns:a16="http://schemas.microsoft.com/office/drawing/2014/main" id="{BC27C63B-4760-4E7F-9590-A9307913871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3012577" y="5034521"/>
              <a:ext cx="476250" cy="476250"/>
            </a:xfrm>
            <a:prstGeom prst="rect">
              <a:avLst/>
            </a:prstGeom>
          </p:spPr>
        </p:pic>
        <p:sp>
          <p:nvSpPr>
            <p:cNvPr id="28" name="TextBox 27">
              <a:extLst>
                <a:ext uri="{FF2B5EF4-FFF2-40B4-BE49-F238E27FC236}">
                  <a16:creationId xmlns:a16="http://schemas.microsoft.com/office/drawing/2014/main" id="{C2E213C4-75C5-4D90-9720-E3FC51B7B67F}"/>
                </a:ext>
              </a:extLst>
            </p:cNvPr>
            <p:cNvSpPr txBox="1"/>
            <p:nvPr/>
          </p:nvSpPr>
          <p:spPr>
            <a:xfrm>
              <a:off x="2397239" y="5596540"/>
              <a:ext cx="1747365" cy="957955"/>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ADLS Gen 2</a:t>
              </a:r>
            </a:p>
            <a:p>
              <a:pPr algn="ctr">
                <a:lnSpc>
                  <a:spcPct val="90000"/>
                </a:lnSpc>
                <a:spcAft>
                  <a:spcPts val="600"/>
                </a:spcAft>
              </a:pPr>
              <a:r>
                <a:rPr lang="en-US" sz="1200">
                  <a:gradFill>
                    <a:gsLst>
                      <a:gs pos="2917">
                        <a:schemeClr val="tx1"/>
                      </a:gs>
                      <a:gs pos="30000">
                        <a:schemeClr val="tx1"/>
                      </a:gs>
                    </a:gsLst>
                    <a:lin ang="5400000" scaled="0"/>
                  </a:gradFill>
                </a:rPr>
                <a:t>Storage Account</a:t>
              </a:r>
            </a:p>
            <a:p>
              <a:pPr algn="ctr">
                <a:lnSpc>
                  <a:spcPct val="90000"/>
                </a:lnSpc>
                <a:spcAft>
                  <a:spcPts val="600"/>
                </a:spcAft>
              </a:pPr>
              <a:r>
                <a:rPr lang="en-US" sz="1200">
                  <a:gradFill>
                    <a:gsLst>
                      <a:gs pos="2917">
                        <a:schemeClr val="tx1"/>
                      </a:gs>
                      <a:gs pos="30000">
                        <a:schemeClr val="tx1"/>
                      </a:gs>
                    </a:gsLst>
                    <a:lin ang="5400000" scaled="0"/>
                  </a:gradFill>
                </a:rPr>
                <a:t>Data Lake</a:t>
              </a:r>
            </a:p>
          </p:txBody>
        </p:sp>
      </p:grpSp>
      <p:cxnSp>
        <p:nvCxnSpPr>
          <p:cNvPr id="30" name="Connector: Elbow 29">
            <a:extLst>
              <a:ext uri="{FF2B5EF4-FFF2-40B4-BE49-F238E27FC236}">
                <a16:creationId xmlns:a16="http://schemas.microsoft.com/office/drawing/2014/main" id="{AB75EFE7-9EA2-4AE9-8102-747456F64FD8}"/>
              </a:ext>
            </a:extLst>
          </p:cNvPr>
          <p:cNvCxnSpPr>
            <a:cxnSpLocks/>
            <a:stCxn id="6" idx="2"/>
            <a:endCxn id="27" idx="0"/>
          </p:cNvCxnSpPr>
          <p:nvPr/>
        </p:nvCxnSpPr>
        <p:spPr>
          <a:xfrm rot="16200000" flipH="1">
            <a:off x="3052901" y="4450809"/>
            <a:ext cx="295927" cy="1178718"/>
          </a:xfrm>
          <a:prstGeom prst="bentConnector3">
            <a:avLst>
              <a:gd name="adj1" fmla="val 43564"/>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57" name="Group 56">
            <a:extLst>
              <a:ext uri="{FF2B5EF4-FFF2-40B4-BE49-F238E27FC236}">
                <a16:creationId xmlns:a16="http://schemas.microsoft.com/office/drawing/2014/main" id="{E37DF3F3-047F-4326-80F2-25E2F1AC6B02}"/>
              </a:ext>
            </a:extLst>
          </p:cNvPr>
          <p:cNvGrpSpPr/>
          <p:nvPr/>
        </p:nvGrpSpPr>
        <p:grpSpPr>
          <a:xfrm>
            <a:off x="3826091" y="1901404"/>
            <a:ext cx="1274462" cy="1189766"/>
            <a:chOff x="2612382" y="5034521"/>
            <a:chExt cx="1274643" cy="1189935"/>
          </a:xfrm>
        </p:grpSpPr>
        <p:pic>
          <p:nvPicPr>
            <p:cNvPr id="58" name="Graphic 57">
              <a:extLst>
                <a:ext uri="{FF2B5EF4-FFF2-40B4-BE49-F238E27FC236}">
                  <a16:creationId xmlns:a16="http://schemas.microsoft.com/office/drawing/2014/main" id="{A4161551-D0FC-4BCD-9411-B1F875C5DFA9}"/>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59" name="TextBox 58">
              <a:extLst>
                <a:ext uri="{FF2B5EF4-FFF2-40B4-BE49-F238E27FC236}">
                  <a16:creationId xmlns:a16="http://schemas.microsoft.com/office/drawing/2014/main" id="{7BE3CC81-352C-4062-94CC-851CBD91D2B6}"/>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(Serverless)</a:t>
              </a:r>
            </a:p>
          </p:txBody>
        </p:sp>
      </p:grpSp>
      <p:grpSp>
        <p:nvGrpSpPr>
          <p:cNvPr id="60" name="Group 59">
            <a:extLst>
              <a:ext uri="{FF2B5EF4-FFF2-40B4-BE49-F238E27FC236}">
                <a16:creationId xmlns:a16="http://schemas.microsoft.com/office/drawing/2014/main" id="{E81D1BA8-5794-4540-8FD9-0BFFF822E388}"/>
              </a:ext>
            </a:extLst>
          </p:cNvPr>
          <p:cNvGrpSpPr/>
          <p:nvPr/>
        </p:nvGrpSpPr>
        <p:grpSpPr>
          <a:xfrm>
            <a:off x="4745429" y="1891507"/>
            <a:ext cx="1274462" cy="1193329"/>
            <a:chOff x="2612382" y="5037574"/>
            <a:chExt cx="1274643" cy="1193499"/>
          </a:xfrm>
        </p:grpSpPr>
        <p:pic>
          <p:nvPicPr>
            <p:cNvPr id="61" name="Graphic 60">
              <a:extLst>
                <a:ext uri="{FF2B5EF4-FFF2-40B4-BE49-F238E27FC236}">
                  <a16:creationId xmlns:a16="http://schemas.microsoft.com/office/drawing/2014/main" id="{B334DE59-6BC9-4D05-BA1B-CF5A724C2898}"/>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3015630" y="5037574"/>
              <a:ext cx="470144" cy="470144"/>
            </a:xfrm>
            <a:prstGeom prst="rect">
              <a:avLst/>
            </a:prstGeom>
          </p:spPr>
        </p:pic>
        <p:sp>
          <p:nvSpPr>
            <p:cNvPr id="62" name="TextBox 61">
              <a:extLst>
                <a:ext uri="{FF2B5EF4-FFF2-40B4-BE49-F238E27FC236}">
                  <a16:creationId xmlns:a16="http://schemas.microsoft.com/office/drawing/2014/main" id="{589AC76D-2121-48E5-981B-8F70F58E04CA}"/>
                </a:ext>
              </a:extLst>
            </p:cNvPr>
            <p:cNvSpPr txBox="1"/>
            <p:nvPr/>
          </p:nvSpPr>
          <p:spPr>
            <a:xfrm>
              <a:off x="2612382" y="5596540"/>
              <a:ext cx="1274643"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Pipeline</a:t>
              </a:r>
            </a:p>
          </p:txBody>
        </p:sp>
      </p:grpSp>
      <p:cxnSp>
        <p:nvCxnSpPr>
          <p:cNvPr id="63" name="Connector: Elbow 62">
            <a:extLst>
              <a:ext uri="{FF2B5EF4-FFF2-40B4-BE49-F238E27FC236}">
                <a16:creationId xmlns:a16="http://schemas.microsoft.com/office/drawing/2014/main" id="{266A887A-5443-4AA5-B8D1-69110B4B171F}"/>
              </a:ext>
            </a:extLst>
          </p:cNvPr>
          <p:cNvCxnSpPr>
            <a:cxnSpLocks/>
            <a:stCxn id="27" idx="3"/>
            <a:endCxn id="8" idx="2"/>
          </p:cNvCxnSpPr>
          <p:nvPr/>
        </p:nvCxnSpPr>
        <p:spPr>
          <a:xfrm flipV="1">
            <a:off x="4028314" y="4892205"/>
            <a:ext cx="850189" cy="534018"/>
          </a:xfrm>
          <a:prstGeom prst="bentConnector2">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67" name="Group 66">
            <a:extLst>
              <a:ext uri="{FF2B5EF4-FFF2-40B4-BE49-F238E27FC236}">
                <a16:creationId xmlns:a16="http://schemas.microsoft.com/office/drawing/2014/main" id="{B9D836E3-D771-49EF-99EE-61903CF97691}"/>
              </a:ext>
            </a:extLst>
          </p:cNvPr>
          <p:cNvGrpSpPr/>
          <p:nvPr/>
        </p:nvGrpSpPr>
        <p:grpSpPr>
          <a:xfrm>
            <a:off x="7125632" y="1641342"/>
            <a:ext cx="1148205" cy="1192480"/>
            <a:chOff x="2660684" y="5038424"/>
            <a:chExt cx="1148368" cy="1192649"/>
          </a:xfrm>
        </p:grpSpPr>
        <p:pic>
          <p:nvPicPr>
            <p:cNvPr id="68" name="Graphic 67">
              <a:extLst>
                <a:ext uri="{FF2B5EF4-FFF2-40B4-BE49-F238E27FC236}">
                  <a16:creationId xmlns:a16="http://schemas.microsoft.com/office/drawing/2014/main" id="{B0146FD3-1EFD-4864-AFB6-0A3DB12836C3}"/>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3016480" y="5038424"/>
              <a:ext cx="468443" cy="468443"/>
            </a:xfrm>
            <a:prstGeom prst="rect">
              <a:avLst/>
            </a:prstGeom>
          </p:spPr>
        </p:pic>
        <p:sp>
          <p:nvSpPr>
            <p:cNvPr id="69" name="TextBox 68">
              <a:extLst>
                <a:ext uri="{FF2B5EF4-FFF2-40B4-BE49-F238E27FC236}">
                  <a16:creationId xmlns:a16="http://schemas.microsoft.com/office/drawing/2014/main" id="{E490E254-3B21-48ED-BFAD-B666615E5EC4}"/>
                </a:ext>
              </a:extLst>
            </p:cNvPr>
            <p:cNvSpPr txBox="1"/>
            <p:nvPr/>
          </p:nvSpPr>
          <p:spPr>
            <a:xfrm>
              <a:off x="2660684" y="5596540"/>
              <a:ext cx="1148368"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Pipeline</a:t>
              </a:r>
            </a:p>
          </p:txBody>
        </p:sp>
      </p:grpSp>
      <p:cxnSp>
        <p:nvCxnSpPr>
          <p:cNvPr id="73" name="Connector: Elbow 72">
            <a:extLst>
              <a:ext uri="{FF2B5EF4-FFF2-40B4-BE49-F238E27FC236}">
                <a16:creationId xmlns:a16="http://schemas.microsoft.com/office/drawing/2014/main" id="{607F29EA-A1C6-4E2C-B4FC-B8CF3E119EF4}"/>
              </a:ext>
            </a:extLst>
          </p:cNvPr>
          <p:cNvCxnSpPr>
            <a:cxnSpLocks/>
            <a:stCxn id="27" idx="3"/>
            <a:endCxn id="9" idx="2"/>
          </p:cNvCxnSpPr>
          <p:nvPr/>
        </p:nvCxnSpPr>
        <p:spPr>
          <a:xfrm flipV="1">
            <a:off x="4028313" y="4892205"/>
            <a:ext cx="3117188" cy="534018"/>
          </a:xfrm>
          <a:prstGeom prst="bentConnector2">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80" name="Group 79">
            <a:extLst>
              <a:ext uri="{FF2B5EF4-FFF2-40B4-BE49-F238E27FC236}">
                <a16:creationId xmlns:a16="http://schemas.microsoft.com/office/drawing/2014/main" id="{ED03BDFD-1E44-444B-A8D3-451A3DE14274}"/>
              </a:ext>
            </a:extLst>
          </p:cNvPr>
          <p:cNvGrpSpPr/>
          <p:nvPr/>
        </p:nvGrpSpPr>
        <p:grpSpPr>
          <a:xfrm>
            <a:off x="8818091" y="1637364"/>
            <a:ext cx="1274462" cy="1189766"/>
            <a:chOff x="2612382" y="5034521"/>
            <a:chExt cx="1274643" cy="1189935"/>
          </a:xfrm>
        </p:grpSpPr>
        <p:pic>
          <p:nvPicPr>
            <p:cNvPr id="81" name="Graphic 80">
              <a:extLst>
                <a:ext uri="{FF2B5EF4-FFF2-40B4-BE49-F238E27FC236}">
                  <a16:creationId xmlns:a16="http://schemas.microsoft.com/office/drawing/2014/main" id="{2EB6997E-1BF1-4F0B-842A-F4DF33024582}"/>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82" name="TextBox 81">
              <a:extLst>
                <a:ext uri="{FF2B5EF4-FFF2-40B4-BE49-F238E27FC236}">
                  <a16:creationId xmlns:a16="http://schemas.microsoft.com/office/drawing/2014/main" id="{9CAB725A-178F-4846-AA74-19A1BEEAF3BF}"/>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(Provisioned)</a:t>
              </a:r>
            </a:p>
          </p:txBody>
        </p:sp>
      </p:grpSp>
      <p:grpSp>
        <p:nvGrpSpPr>
          <p:cNvPr id="88" name="Group 87">
            <a:extLst>
              <a:ext uri="{FF2B5EF4-FFF2-40B4-BE49-F238E27FC236}">
                <a16:creationId xmlns:a16="http://schemas.microsoft.com/office/drawing/2014/main" id="{C8CE92B3-8A38-4962-A1DA-EDB8EF6B9B00}"/>
              </a:ext>
            </a:extLst>
          </p:cNvPr>
          <p:cNvGrpSpPr/>
          <p:nvPr/>
        </p:nvGrpSpPr>
        <p:grpSpPr>
          <a:xfrm>
            <a:off x="10689860" y="2219706"/>
            <a:ext cx="1274462" cy="1229356"/>
            <a:chOff x="2612382" y="5071818"/>
            <a:chExt cx="1274643" cy="1229530"/>
          </a:xfrm>
        </p:grpSpPr>
        <p:pic>
          <p:nvPicPr>
            <p:cNvPr id="89" name="Graphic 88">
              <a:extLst>
                <a:ext uri="{FF2B5EF4-FFF2-40B4-BE49-F238E27FC236}">
                  <a16:creationId xmlns:a16="http://schemas.microsoft.com/office/drawing/2014/main" id="{7D4EE8C6-559E-482C-B9AA-BD8B44C485E3}"/>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3049874" y="5071818"/>
              <a:ext cx="401656" cy="401656"/>
            </a:xfrm>
            <a:prstGeom prst="rect">
              <a:avLst/>
            </a:prstGeom>
          </p:spPr>
        </p:pic>
        <p:sp>
          <p:nvSpPr>
            <p:cNvPr id="90" name="TextBox 89">
              <a:extLst>
                <a:ext uri="{FF2B5EF4-FFF2-40B4-BE49-F238E27FC236}">
                  <a16:creationId xmlns:a16="http://schemas.microsoft.com/office/drawing/2014/main" id="{2687718B-D561-4EEC-96AD-6263EECA15D3}"/>
                </a:ext>
              </a:extLst>
            </p:cNvPr>
            <p:cNvSpPr txBox="1"/>
            <p:nvPr/>
          </p:nvSpPr>
          <p:spPr>
            <a:xfrm>
              <a:off x="2612382" y="5596540"/>
              <a:ext cx="1274643" cy="704808"/>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Power BI</a:t>
              </a:r>
            </a:p>
            <a:p>
              <a:pPr algn="ctr">
                <a:lnSpc>
                  <a:spcPct val="90000"/>
                </a:lnSpc>
                <a:spcAft>
                  <a:spcPts val="600"/>
                </a:spcAft>
              </a:pPr>
              <a:endParaRPr lang="en-US" sz="1200">
                <a:gradFill>
                  <a:gsLst>
                    <a:gs pos="2917">
                      <a:schemeClr val="tx1"/>
                    </a:gs>
                    <a:gs pos="30000">
                      <a:schemeClr val="tx1"/>
                    </a:gs>
                  </a:gsLst>
                  <a:lin ang="5400000" scaled="0"/>
                </a:gradFill>
              </a:endParaRPr>
            </a:p>
          </p:txBody>
        </p:sp>
      </p:grpSp>
      <p:grpSp>
        <p:nvGrpSpPr>
          <p:cNvPr id="149" name="Group 148">
            <a:extLst>
              <a:ext uri="{FF2B5EF4-FFF2-40B4-BE49-F238E27FC236}">
                <a16:creationId xmlns:a16="http://schemas.microsoft.com/office/drawing/2014/main" id="{BE46F456-DB35-4301-8B3F-202F0BC8CB75}"/>
              </a:ext>
            </a:extLst>
          </p:cNvPr>
          <p:cNvGrpSpPr/>
          <p:nvPr/>
        </p:nvGrpSpPr>
        <p:grpSpPr>
          <a:xfrm>
            <a:off x="8818091" y="2978125"/>
            <a:ext cx="1274462" cy="1189766"/>
            <a:chOff x="2612382" y="5034521"/>
            <a:chExt cx="1274643" cy="1189935"/>
          </a:xfrm>
        </p:grpSpPr>
        <p:pic>
          <p:nvPicPr>
            <p:cNvPr id="150" name="Graphic 149">
              <a:extLst>
                <a:ext uri="{FF2B5EF4-FFF2-40B4-BE49-F238E27FC236}">
                  <a16:creationId xmlns:a16="http://schemas.microsoft.com/office/drawing/2014/main" id="{A0C6A189-9E83-440F-88C0-055D1C1A57DD}"/>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3015591" y="5034521"/>
              <a:ext cx="470221" cy="476250"/>
            </a:xfrm>
            <a:prstGeom prst="rect">
              <a:avLst/>
            </a:prstGeom>
          </p:spPr>
        </p:pic>
        <p:sp>
          <p:nvSpPr>
            <p:cNvPr id="151" name="TextBox 150">
              <a:extLst>
                <a:ext uri="{FF2B5EF4-FFF2-40B4-BE49-F238E27FC236}">
                  <a16:creationId xmlns:a16="http://schemas.microsoft.com/office/drawing/2014/main" id="{F885AA58-4BA7-4B73-9AB6-062C7339DF85}"/>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(Serverless)</a:t>
              </a:r>
            </a:p>
          </p:txBody>
        </p:sp>
      </p:grpSp>
      <p:cxnSp>
        <p:nvCxnSpPr>
          <p:cNvPr id="155" name="Connector: Elbow 154">
            <a:extLst>
              <a:ext uri="{FF2B5EF4-FFF2-40B4-BE49-F238E27FC236}">
                <a16:creationId xmlns:a16="http://schemas.microsoft.com/office/drawing/2014/main" id="{3947CB6D-34D9-4D7B-AF43-B99D0AD7029D}"/>
              </a:ext>
            </a:extLst>
          </p:cNvPr>
          <p:cNvCxnSpPr>
            <a:cxnSpLocks/>
            <a:stCxn id="27" idx="3"/>
            <a:endCxn id="10" idx="2"/>
          </p:cNvCxnSpPr>
          <p:nvPr/>
        </p:nvCxnSpPr>
        <p:spPr>
          <a:xfrm flipV="1">
            <a:off x="4028313" y="4892205"/>
            <a:ext cx="5384186" cy="534018"/>
          </a:xfrm>
          <a:prstGeom prst="bentConnector2">
            <a:avLst/>
          </a:prstGeom>
          <a:ln>
            <a:solidFill>
              <a:schemeClr val="tx1">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C166E098-1CA3-4250-9653-2843C982B9D1}"/>
              </a:ext>
            </a:extLst>
          </p:cNvPr>
          <p:cNvSpPr txBox="1"/>
          <p:nvPr/>
        </p:nvSpPr>
        <p:spPr>
          <a:xfrm>
            <a:off x="4584021" y="2910451"/>
            <a:ext cx="595186" cy="461600"/>
          </a:xfrm>
          <a:prstGeom prst="rect">
            <a:avLst/>
          </a:prstGeom>
          <a:noFill/>
        </p:spPr>
        <p:txBody>
          <a:bodyPr wrap="square" lIns="182854" tIns="146284" rIns="182854" bIns="146284" rtlCol="0">
            <a:spAutoFit/>
          </a:bodyPr>
          <a:lstStyle/>
          <a:p>
            <a:pPr>
              <a:lnSpc>
                <a:spcPct val="90000"/>
              </a:lnSpc>
              <a:spcAft>
                <a:spcPts val="600"/>
              </a:spcAft>
            </a:pPr>
            <a:r>
              <a:rPr lang="en-US" sz="1200" dirty="0">
                <a:gradFill>
                  <a:gsLst>
                    <a:gs pos="2917">
                      <a:schemeClr val="tx1"/>
                    </a:gs>
                    <a:gs pos="30000">
                      <a:schemeClr val="tx1"/>
                    </a:gs>
                  </a:gsLst>
                  <a:lin ang="5400000" scaled="0"/>
                </a:gradFill>
              </a:rPr>
              <a:t>OR</a:t>
            </a:r>
          </a:p>
        </p:txBody>
      </p:sp>
      <p:grpSp>
        <p:nvGrpSpPr>
          <p:cNvPr id="85" name="Group 84">
            <a:extLst>
              <a:ext uri="{FF2B5EF4-FFF2-40B4-BE49-F238E27FC236}">
                <a16:creationId xmlns:a16="http://schemas.microsoft.com/office/drawing/2014/main" id="{5A5B0620-C0BB-4103-ACA2-4B9E440C4CA0}"/>
              </a:ext>
            </a:extLst>
          </p:cNvPr>
          <p:cNvGrpSpPr/>
          <p:nvPr/>
        </p:nvGrpSpPr>
        <p:grpSpPr>
          <a:xfrm>
            <a:off x="4248849" y="3311116"/>
            <a:ext cx="1274462" cy="1196382"/>
            <a:chOff x="2612382" y="5034521"/>
            <a:chExt cx="1274643" cy="1196552"/>
          </a:xfrm>
        </p:grpSpPr>
        <p:pic>
          <p:nvPicPr>
            <p:cNvPr id="86" name="Graphic 57">
              <a:extLst>
                <a:ext uri="{FF2B5EF4-FFF2-40B4-BE49-F238E27FC236}">
                  <a16:creationId xmlns:a16="http://schemas.microsoft.com/office/drawing/2014/main" id="{5791F666-1FE4-4725-9B63-6A2B13163684}"/>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87" name="TextBox 86">
              <a:extLst>
                <a:ext uri="{FF2B5EF4-FFF2-40B4-BE49-F238E27FC236}">
                  <a16:creationId xmlns:a16="http://schemas.microsoft.com/office/drawing/2014/main" id="{8A02CFCD-897A-47BC-A124-59E1B593246D}"/>
                </a:ext>
              </a:extLst>
            </p:cNvPr>
            <p:cNvSpPr txBox="1"/>
            <p:nvPr/>
          </p:nvSpPr>
          <p:spPr>
            <a:xfrm>
              <a:off x="2612382" y="5596540"/>
              <a:ext cx="1274643"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Spark</a:t>
              </a:r>
            </a:p>
          </p:txBody>
        </p:sp>
      </p:grpSp>
      <p:pic>
        <p:nvPicPr>
          <p:cNvPr id="93" name="Graphic 92">
            <a:extLst>
              <a:ext uri="{FF2B5EF4-FFF2-40B4-BE49-F238E27FC236}">
                <a16:creationId xmlns:a16="http://schemas.microsoft.com/office/drawing/2014/main" id="{950BC18E-750C-4B71-B634-C55CB6AC12D7}"/>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p:blipFill>
        <p:spPr>
          <a:xfrm>
            <a:off x="1818413" y="1247195"/>
            <a:ext cx="476183" cy="476183"/>
          </a:xfrm>
          <a:prstGeom prst="rect">
            <a:avLst/>
          </a:prstGeom>
        </p:spPr>
      </p:pic>
      <p:cxnSp>
        <p:nvCxnSpPr>
          <p:cNvPr id="42" name="Straight Connector 41">
            <a:extLst>
              <a:ext uri="{FF2B5EF4-FFF2-40B4-BE49-F238E27FC236}">
                <a16:creationId xmlns:a16="http://schemas.microsoft.com/office/drawing/2014/main" id="{5245D802-EA6E-4B7C-9EE0-7817965E8594}"/>
              </a:ext>
            </a:extLst>
          </p:cNvPr>
          <p:cNvCxnSpPr>
            <a:cxnSpLocks/>
          </p:cNvCxnSpPr>
          <p:nvPr/>
        </p:nvCxnSpPr>
        <p:spPr>
          <a:xfrm>
            <a:off x="3640059" y="1130254"/>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A6186E06-BDE4-4163-99CD-CE440F0BA125}"/>
              </a:ext>
            </a:extLst>
          </p:cNvPr>
          <p:cNvCxnSpPr>
            <a:cxnSpLocks/>
          </p:cNvCxnSpPr>
          <p:nvPr/>
        </p:nvCxnSpPr>
        <p:spPr>
          <a:xfrm>
            <a:off x="3831533" y="1130254"/>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C11E1227-F937-4C9E-BE48-65C75A1E6F56}"/>
              </a:ext>
            </a:extLst>
          </p:cNvPr>
          <p:cNvCxnSpPr>
            <a:cxnSpLocks/>
          </p:cNvCxnSpPr>
          <p:nvPr/>
        </p:nvCxnSpPr>
        <p:spPr>
          <a:xfrm>
            <a:off x="5903501" y="11112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7FE93577-B564-4770-89A7-0B8B3C85EDA2}"/>
              </a:ext>
            </a:extLst>
          </p:cNvPr>
          <p:cNvCxnSpPr>
            <a:cxnSpLocks/>
          </p:cNvCxnSpPr>
          <p:nvPr/>
        </p:nvCxnSpPr>
        <p:spPr>
          <a:xfrm>
            <a:off x="6123547" y="11112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C149FD07-CFC5-4D57-8866-889AA73061E9}"/>
              </a:ext>
            </a:extLst>
          </p:cNvPr>
          <p:cNvCxnSpPr>
            <a:cxnSpLocks/>
          </p:cNvCxnSpPr>
          <p:nvPr/>
        </p:nvCxnSpPr>
        <p:spPr>
          <a:xfrm>
            <a:off x="8192363" y="1111228"/>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6D0BF86-2493-4424-A743-CF7E3C48176B}"/>
              </a:ext>
            </a:extLst>
          </p:cNvPr>
          <p:cNvCxnSpPr>
            <a:cxnSpLocks/>
          </p:cNvCxnSpPr>
          <p:nvPr/>
        </p:nvCxnSpPr>
        <p:spPr>
          <a:xfrm>
            <a:off x="8383837" y="1111228"/>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6940DB23-03D2-4087-A4E4-082508B1A27D}"/>
              </a:ext>
            </a:extLst>
          </p:cNvPr>
          <p:cNvCxnSpPr>
            <a:cxnSpLocks/>
          </p:cNvCxnSpPr>
          <p:nvPr/>
        </p:nvCxnSpPr>
        <p:spPr>
          <a:xfrm>
            <a:off x="10449944" y="11207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6A09E77D-9864-490A-82E1-39ED67BB9E9E}"/>
              </a:ext>
            </a:extLst>
          </p:cNvPr>
          <p:cNvCxnSpPr>
            <a:cxnSpLocks/>
          </p:cNvCxnSpPr>
          <p:nvPr/>
        </p:nvCxnSpPr>
        <p:spPr>
          <a:xfrm>
            <a:off x="10641419" y="1120729"/>
            <a:ext cx="0" cy="3605226"/>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A0145A4B-040C-4CCC-BF27-EE50A211DE5E}"/>
              </a:ext>
            </a:extLst>
          </p:cNvPr>
          <p:cNvSpPr/>
          <p:nvPr/>
        </p:nvSpPr>
        <p:spPr>
          <a:xfrm>
            <a:off x="2306104" y="1317602"/>
            <a:ext cx="3360059" cy="346521"/>
          </a:xfrm>
          <a:prstGeom prst="rect">
            <a:avLst/>
          </a:prstGeom>
          <a:solidFill>
            <a:schemeClr val="bg1"/>
          </a:solidFill>
        </p:spPr>
        <p:txBody>
          <a:bodyPr wrap="none">
            <a:spAutoFit/>
          </a:bodyPr>
          <a:lstStyle/>
          <a:p>
            <a:pPr defTabSz="932293" fontAlgn="base">
              <a:lnSpc>
                <a:spcPct val="90000"/>
              </a:lnSpc>
              <a:spcBef>
                <a:spcPct val="0"/>
              </a:spcBef>
              <a:spcAft>
                <a:spcPct val="0"/>
              </a:spcAft>
            </a:pPr>
            <a:r>
              <a:rPr lang="en-US" b="1">
                <a:solidFill>
                  <a:schemeClr val="tx2"/>
                </a:solidFill>
                <a:ea typeface="Segoe UI" pitchFamily="34" charset="0"/>
                <a:cs typeface="Segoe UI" pitchFamily="34" charset="0"/>
              </a:rPr>
              <a:t>AZURE SYNAPSE ANALYTICS</a:t>
            </a:r>
          </a:p>
        </p:txBody>
      </p:sp>
      <p:sp>
        <p:nvSpPr>
          <p:cNvPr id="55" name="Arrow: Right 54">
            <a:extLst>
              <a:ext uri="{FF2B5EF4-FFF2-40B4-BE49-F238E27FC236}">
                <a16:creationId xmlns:a16="http://schemas.microsoft.com/office/drawing/2014/main" id="{761DC93B-B105-4642-B9E0-F29C47C3E526}"/>
              </a:ext>
            </a:extLst>
          </p:cNvPr>
          <p:cNvSpPr/>
          <p:nvPr/>
        </p:nvSpPr>
        <p:spPr bwMode="auto">
          <a:xfrm>
            <a:off x="3552131"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6" name="Arrow: Right 115">
            <a:extLst>
              <a:ext uri="{FF2B5EF4-FFF2-40B4-BE49-F238E27FC236}">
                <a16:creationId xmlns:a16="http://schemas.microsoft.com/office/drawing/2014/main" id="{8C011AB4-E0DF-4E22-904B-FBEE9119E3FC}"/>
              </a:ext>
            </a:extLst>
          </p:cNvPr>
          <p:cNvSpPr/>
          <p:nvPr/>
        </p:nvSpPr>
        <p:spPr bwMode="auto">
          <a:xfrm>
            <a:off x="5875580"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7" name="Arrow: Right 116">
            <a:extLst>
              <a:ext uri="{FF2B5EF4-FFF2-40B4-BE49-F238E27FC236}">
                <a16:creationId xmlns:a16="http://schemas.microsoft.com/office/drawing/2014/main" id="{A5AD10B9-C583-4572-94B0-D2255046662D}"/>
              </a:ext>
            </a:extLst>
          </p:cNvPr>
          <p:cNvSpPr/>
          <p:nvPr/>
        </p:nvSpPr>
        <p:spPr bwMode="auto">
          <a:xfrm>
            <a:off x="8085121"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8" name="Arrow: Right 117">
            <a:extLst>
              <a:ext uri="{FF2B5EF4-FFF2-40B4-BE49-F238E27FC236}">
                <a16:creationId xmlns:a16="http://schemas.microsoft.com/office/drawing/2014/main" id="{8C10096F-B147-452D-8A14-299BF96B6C6D}"/>
              </a:ext>
            </a:extLst>
          </p:cNvPr>
          <p:cNvSpPr/>
          <p:nvPr/>
        </p:nvSpPr>
        <p:spPr bwMode="auto">
          <a:xfrm>
            <a:off x="10385922" y="2716873"/>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0" name="Arrow: Right 119">
            <a:extLst>
              <a:ext uri="{FF2B5EF4-FFF2-40B4-BE49-F238E27FC236}">
                <a16:creationId xmlns:a16="http://schemas.microsoft.com/office/drawing/2014/main" id="{CE37F92E-E716-405A-B233-04C7090463A5}"/>
              </a:ext>
            </a:extLst>
          </p:cNvPr>
          <p:cNvSpPr/>
          <p:nvPr/>
        </p:nvSpPr>
        <p:spPr bwMode="auto">
          <a:xfrm>
            <a:off x="1253213" y="2705536"/>
            <a:ext cx="397986" cy="42699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24" name="Group 123">
            <a:extLst>
              <a:ext uri="{FF2B5EF4-FFF2-40B4-BE49-F238E27FC236}">
                <a16:creationId xmlns:a16="http://schemas.microsoft.com/office/drawing/2014/main" id="{7973E965-55D7-4B30-9745-B4502393E588}"/>
              </a:ext>
            </a:extLst>
          </p:cNvPr>
          <p:cNvGrpSpPr/>
          <p:nvPr/>
        </p:nvGrpSpPr>
        <p:grpSpPr>
          <a:xfrm>
            <a:off x="7067085" y="3305668"/>
            <a:ext cx="1274462" cy="1189766"/>
            <a:chOff x="2612382" y="5034521"/>
            <a:chExt cx="1274643" cy="1189935"/>
          </a:xfrm>
        </p:grpSpPr>
        <p:pic>
          <p:nvPicPr>
            <p:cNvPr id="125" name="Graphic 149">
              <a:extLst>
                <a:ext uri="{FF2B5EF4-FFF2-40B4-BE49-F238E27FC236}">
                  <a16:creationId xmlns:a16="http://schemas.microsoft.com/office/drawing/2014/main" id="{93CFEF97-B34E-4110-BF0B-413E70A052C2}"/>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3015591" y="5034521"/>
              <a:ext cx="470221" cy="476250"/>
            </a:xfrm>
            <a:prstGeom prst="rect">
              <a:avLst/>
            </a:prstGeom>
          </p:spPr>
        </p:pic>
        <p:sp>
          <p:nvSpPr>
            <p:cNvPr id="126" name="TextBox 125">
              <a:extLst>
                <a:ext uri="{FF2B5EF4-FFF2-40B4-BE49-F238E27FC236}">
                  <a16:creationId xmlns:a16="http://schemas.microsoft.com/office/drawing/2014/main" id="{8DF7044A-8746-43A3-86B9-5C22145D2E33}"/>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(Serverless)</a:t>
              </a:r>
            </a:p>
          </p:txBody>
        </p:sp>
      </p:grpSp>
      <p:grpSp>
        <p:nvGrpSpPr>
          <p:cNvPr id="127" name="Group 126">
            <a:extLst>
              <a:ext uri="{FF2B5EF4-FFF2-40B4-BE49-F238E27FC236}">
                <a16:creationId xmlns:a16="http://schemas.microsoft.com/office/drawing/2014/main" id="{A1288399-D5B4-43C4-8082-C6C5C18E4D08}"/>
              </a:ext>
            </a:extLst>
          </p:cNvPr>
          <p:cNvGrpSpPr/>
          <p:nvPr/>
        </p:nvGrpSpPr>
        <p:grpSpPr>
          <a:xfrm>
            <a:off x="6128563" y="3304551"/>
            <a:ext cx="1274462" cy="1196382"/>
            <a:chOff x="2612382" y="5034521"/>
            <a:chExt cx="1274643" cy="1196552"/>
          </a:xfrm>
        </p:grpSpPr>
        <p:pic>
          <p:nvPicPr>
            <p:cNvPr id="128" name="Graphic 57">
              <a:extLst>
                <a:ext uri="{FF2B5EF4-FFF2-40B4-BE49-F238E27FC236}">
                  <a16:creationId xmlns:a16="http://schemas.microsoft.com/office/drawing/2014/main" id="{FAE1090B-BB4D-43DD-8514-DEC363155D88}"/>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129" name="TextBox 128">
              <a:extLst>
                <a:ext uri="{FF2B5EF4-FFF2-40B4-BE49-F238E27FC236}">
                  <a16:creationId xmlns:a16="http://schemas.microsoft.com/office/drawing/2014/main" id="{8E90D64F-0D60-404D-BA6D-D37E95A0118B}"/>
                </a:ext>
              </a:extLst>
            </p:cNvPr>
            <p:cNvSpPr txBox="1"/>
            <p:nvPr/>
          </p:nvSpPr>
          <p:spPr>
            <a:xfrm>
              <a:off x="2612382" y="5596540"/>
              <a:ext cx="1274643" cy="634533"/>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Spark</a:t>
              </a:r>
            </a:p>
          </p:txBody>
        </p:sp>
      </p:grpSp>
      <p:grpSp>
        <p:nvGrpSpPr>
          <p:cNvPr id="130" name="Group 129">
            <a:extLst>
              <a:ext uri="{FF2B5EF4-FFF2-40B4-BE49-F238E27FC236}">
                <a16:creationId xmlns:a16="http://schemas.microsoft.com/office/drawing/2014/main" id="{FAEBF8DC-3E16-4685-8EC2-99128EFB2B55}"/>
              </a:ext>
            </a:extLst>
          </p:cNvPr>
          <p:cNvGrpSpPr/>
          <p:nvPr/>
        </p:nvGrpSpPr>
        <p:grpSpPr>
          <a:xfrm>
            <a:off x="6091105" y="1637439"/>
            <a:ext cx="1274462" cy="1189766"/>
            <a:chOff x="2612382" y="5034521"/>
            <a:chExt cx="1274643" cy="1189935"/>
          </a:xfrm>
        </p:grpSpPr>
        <p:pic>
          <p:nvPicPr>
            <p:cNvPr id="131" name="Graphic 57">
              <a:extLst>
                <a:ext uri="{FF2B5EF4-FFF2-40B4-BE49-F238E27FC236}">
                  <a16:creationId xmlns:a16="http://schemas.microsoft.com/office/drawing/2014/main" id="{9152D512-4EB3-4303-97C0-80CC350783E6}"/>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012577" y="5034521"/>
              <a:ext cx="476250" cy="476250"/>
            </a:xfrm>
            <a:prstGeom prst="rect">
              <a:avLst/>
            </a:prstGeom>
          </p:spPr>
        </p:pic>
        <p:sp>
          <p:nvSpPr>
            <p:cNvPr id="132" name="TextBox 131">
              <a:extLst>
                <a:ext uri="{FF2B5EF4-FFF2-40B4-BE49-F238E27FC236}">
                  <a16:creationId xmlns:a16="http://schemas.microsoft.com/office/drawing/2014/main" id="{91F8165F-204A-4964-9FBF-780475E14A6A}"/>
                </a:ext>
              </a:extLst>
            </p:cNvPr>
            <p:cNvSpPr txBox="1"/>
            <p:nvPr/>
          </p:nvSpPr>
          <p:spPr>
            <a:xfrm>
              <a:off x="2612382" y="5596540"/>
              <a:ext cx="1274643" cy="627916"/>
            </a:xfrm>
            <a:prstGeom prst="rect">
              <a:avLst/>
            </a:prstGeom>
            <a:noFill/>
          </p:spPr>
          <p:txBody>
            <a:bodyPr wrap="square" lIns="182854" tIns="146284" rIns="182854" bIns="146284" rtlCol="0">
              <a:spAutoFit/>
            </a:bodyPr>
            <a:lstStyle/>
            <a:p>
              <a:pPr algn="ctr">
                <a:lnSpc>
                  <a:spcPct val="90000"/>
                </a:lnSpc>
                <a:spcAft>
                  <a:spcPts val="600"/>
                </a:spcAft>
              </a:pPr>
              <a:r>
                <a:rPr lang="en-US" sz="1200" b="1">
                  <a:gradFill>
                    <a:gsLst>
                      <a:gs pos="2917">
                        <a:schemeClr val="tx1"/>
                      </a:gs>
                      <a:gs pos="30000">
                        <a:schemeClr val="tx1"/>
                      </a:gs>
                    </a:gsLst>
                    <a:lin ang="5400000" scaled="0"/>
                  </a:gradFill>
                </a:rPr>
                <a:t>Synapse SQL </a:t>
              </a:r>
              <a:r>
                <a:rPr lang="en-US" sz="1200">
                  <a:gradFill>
                    <a:gsLst>
                      <a:gs pos="2917">
                        <a:schemeClr val="tx1"/>
                      </a:gs>
                      <a:gs pos="30000">
                        <a:schemeClr val="tx1"/>
                      </a:gs>
                    </a:gsLst>
                    <a:lin ang="5400000" scaled="0"/>
                  </a:gradFill>
                </a:rPr>
                <a:t>(Provisioned)</a:t>
              </a:r>
            </a:p>
          </p:txBody>
        </p:sp>
      </p:grpSp>
      <p:sp>
        <p:nvSpPr>
          <p:cNvPr id="133" name="TextBox 132">
            <a:extLst>
              <a:ext uri="{FF2B5EF4-FFF2-40B4-BE49-F238E27FC236}">
                <a16:creationId xmlns:a16="http://schemas.microsoft.com/office/drawing/2014/main" id="{1CF54385-E716-4CBE-BC11-F0FE0C4EB928}"/>
              </a:ext>
            </a:extLst>
          </p:cNvPr>
          <p:cNvSpPr txBox="1"/>
          <p:nvPr/>
        </p:nvSpPr>
        <p:spPr>
          <a:xfrm>
            <a:off x="6909521" y="2913563"/>
            <a:ext cx="595186" cy="461600"/>
          </a:xfrm>
          <a:prstGeom prst="rect">
            <a:avLst/>
          </a:prstGeom>
          <a:noFill/>
        </p:spPr>
        <p:txBody>
          <a:bodyPr wrap="square" lIns="182854" tIns="146284" rIns="182854" bIns="146284" rtlCol="0">
            <a:spAutoFit/>
          </a:bodyPr>
          <a:lstStyle/>
          <a:p>
            <a:pPr>
              <a:lnSpc>
                <a:spcPct val="90000"/>
              </a:lnSpc>
              <a:spcAft>
                <a:spcPts val="600"/>
              </a:spcAft>
            </a:pPr>
            <a:r>
              <a:rPr lang="en-US" sz="1200">
                <a:gradFill>
                  <a:gsLst>
                    <a:gs pos="2917">
                      <a:schemeClr val="tx1"/>
                    </a:gs>
                    <a:gs pos="30000">
                      <a:schemeClr val="tx1"/>
                    </a:gs>
                  </a:gsLst>
                  <a:lin ang="5400000" scaled="0"/>
                </a:gradFill>
              </a:rPr>
              <a:t>OR</a:t>
            </a:r>
          </a:p>
        </p:txBody>
      </p:sp>
      <p:cxnSp>
        <p:nvCxnSpPr>
          <p:cNvPr id="3" name="Straight Connector 2">
            <a:extLst>
              <a:ext uri="{FF2B5EF4-FFF2-40B4-BE49-F238E27FC236}">
                <a16:creationId xmlns:a16="http://schemas.microsoft.com/office/drawing/2014/main" id="{238FEE79-B352-47EB-9B36-172EB8F6A4F0}"/>
              </a:ext>
            </a:extLst>
          </p:cNvPr>
          <p:cNvCxnSpPr/>
          <p:nvPr/>
        </p:nvCxnSpPr>
        <p:spPr>
          <a:xfrm>
            <a:off x="2404547" y="1577288"/>
            <a:ext cx="9547744" cy="0"/>
          </a:xfrm>
          <a:prstGeom prst="line">
            <a:avLst/>
          </a:prstGeom>
          <a:ln>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606C0F09-8878-4361-B3D0-D2E2DD2967B0}"/>
              </a:ext>
            </a:extLst>
          </p:cNvPr>
          <p:cNvSpPr txBox="1"/>
          <p:nvPr/>
        </p:nvSpPr>
        <p:spPr>
          <a:xfrm>
            <a:off x="-181628" y="2574514"/>
            <a:ext cx="1522474" cy="683143"/>
          </a:xfrm>
          <a:prstGeom prst="rect">
            <a:avLst/>
          </a:prstGeom>
          <a:noFill/>
        </p:spPr>
        <p:txBody>
          <a:bodyPr wrap="square" lIns="182854" tIns="146284" rIns="182854" bIns="146284" rtlCol="0">
            <a:spAutoFit/>
          </a:bodyPr>
          <a:lstStyle/>
          <a:p>
            <a:pPr algn="ctr">
              <a:lnSpc>
                <a:spcPct val="90000"/>
              </a:lnSpc>
              <a:spcAft>
                <a:spcPts val="600"/>
              </a:spcAft>
            </a:pPr>
            <a:r>
              <a:rPr lang="en-US" sz="1400" b="1" dirty="0">
                <a:gradFill>
                  <a:gsLst>
                    <a:gs pos="2917">
                      <a:schemeClr val="tx1"/>
                    </a:gs>
                    <a:gs pos="30000">
                      <a:schemeClr val="tx1"/>
                    </a:gs>
                  </a:gsLst>
                  <a:lin ang="5400000" scaled="0"/>
                </a:gradFill>
              </a:rPr>
              <a:t>Data </a:t>
            </a:r>
            <a:br>
              <a:rPr lang="en-US" sz="1400" b="1" dirty="0">
                <a:gradFill>
                  <a:gsLst>
                    <a:gs pos="2917">
                      <a:schemeClr val="tx1"/>
                    </a:gs>
                    <a:gs pos="30000">
                      <a:schemeClr val="tx1"/>
                    </a:gs>
                  </a:gsLst>
                  <a:lin ang="5400000" scaled="0"/>
                </a:gradFill>
              </a:rPr>
            </a:br>
            <a:r>
              <a:rPr lang="en-US" sz="1400" b="1" dirty="0">
                <a:gradFill>
                  <a:gsLst>
                    <a:gs pos="2917">
                      <a:schemeClr val="tx1"/>
                    </a:gs>
                    <a:gs pos="30000">
                      <a:schemeClr val="tx1"/>
                    </a:gs>
                  </a:gsLst>
                  <a:lin ang="5400000" scaled="0"/>
                </a:gradFill>
              </a:rPr>
              <a:t>Sources</a:t>
            </a:r>
            <a:endParaRPr lang="en-US" sz="1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4707046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3"/>
                                        </p:tgtEl>
                                        <p:attrNameLst>
                                          <p:attrName>style.visibility</p:attrName>
                                        </p:attrNameLst>
                                      </p:cBhvr>
                                      <p:to>
                                        <p:strVal val="visible"/>
                                      </p:to>
                                    </p:set>
                                    <p:anim calcmode="lin" valueType="num">
                                      <p:cBhvr additive="base">
                                        <p:cTn id="11" dur="500" fill="hold"/>
                                        <p:tgtEl>
                                          <p:spTgt spid="93"/>
                                        </p:tgtEl>
                                        <p:attrNameLst>
                                          <p:attrName>ppt_x</p:attrName>
                                        </p:attrNameLst>
                                      </p:cBhvr>
                                      <p:tavLst>
                                        <p:tav tm="0">
                                          <p:val>
                                            <p:strVal val="#ppt_x"/>
                                          </p:val>
                                        </p:tav>
                                        <p:tav tm="100000">
                                          <p:val>
                                            <p:strVal val="#ppt_x"/>
                                          </p:val>
                                        </p:tav>
                                      </p:tavLst>
                                    </p:anim>
                                    <p:anim calcmode="lin" valueType="num">
                                      <p:cBhvr additive="base">
                                        <p:cTn id="12" dur="500" fill="hold"/>
                                        <p:tgtEl>
                                          <p:spTgt spid="9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additive="base">
                                        <p:cTn id="29" dur="500" fill="hold"/>
                                        <p:tgtEl>
                                          <p:spTgt spid="42"/>
                                        </p:tgtEl>
                                        <p:attrNameLst>
                                          <p:attrName>ppt_x</p:attrName>
                                        </p:attrNameLst>
                                      </p:cBhvr>
                                      <p:tavLst>
                                        <p:tav tm="0">
                                          <p:val>
                                            <p:strVal val="#ppt_x"/>
                                          </p:val>
                                        </p:tav>
                                        <p:tav tm="100000">
                                          <p:val>
                                            <p:strVal val="#ppt_x"/>
                                          </p:val>
                                        </p:tav>
                                      </p:tavLst>
                                    </p:anim>
                                    <p:anim calcmode="lin" valueType="num">
                                      <p:cBhvr additive="base">
                                        <p:cTn id="30"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500" fill="hold"/>
                                        <p:tgtEl>
                                          <p:spTgt spid="8"/>
                                        </p:tgtEl>
                                        <p:attrNameLst>
                                          <p:attrName>ppt_x</p:attrName>
                                        </p:attrNameLst>
                                      </p:cBhvr>
                                      <p:tavLst>
                                        <p:tav tm="0">
                                          <p:val>
                                            <p:strVal val="#ppt_x"/>
                                          </p:val>
                                        </p:tav>
                                        <p:tav tm="100000">
                                          <p:val>
                                            <p:strVal val="#ppt_x"/>
                                          </p:val>
                                        </p:tav>
                                      </p:tavLst>
                                    </p:anim>
                                    <p:anim calcmode="lin" valueType="num">
                                      <p:cBhvr additive="base">
                                        <p:cTn id="40" dur="500" fill="hold"/>
                                        <p:tgtEl>
                                          <p:spTgt spid="8"/>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7"/>
                                        </p:tgtEl>
                                        <p:attrNameLst>
                                          <p:attrName>style.visibility</p:attrName>
                                        </p:attrNameLst>
                                      </p:cBhvr>
                                      <p:to>
                                        <p:strVal val="visible"/>
                                      </p:to>
                                    </p:set>
                                    <p:anim calcmode="lin" valueType="num">
                                      <p:cBhvr additive="base">
                                        <p:cTn id="43" dur="500" fill="hold"/>
                                        <p:tgtEl>
                                          <p:spTgt spid="57"/>
                                        </p:tgtEl>
                                        <p:attrNameLst>
                                          <p:attrName>ppt_x</p:attrName>
                                        </p:attrNameLst>
                                      </p:cBhvr>
                                      <p:tavLst>
                                        <p:tav tm="0">
                                          <p:val>
                                            <p:strVal val="#ppt_x"/>
                                          </p:val>
                                        </p:tav>
                                        <p:tav tm="100000">
                                          <p:val>
                                            <p:strVal val="#ppt_x"/>
                                          </p:val>
                                        </p:tav>
                                      </p:tavLst>
                                    </p:anim>
                                    <p:anim calcmode="lin" valueType="num">
                                      <p:cBhvr additive="base">
                                        <p:cTn id="44" dur="500" fill="hold"/>
                                        <p:tgtEl>
                                          <p:spTgt spid="57"/>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60"/>
                                        </p:tgtEl>
                                        <p:attrNameLst>
                                          <p:attrName>style.visibility</p:attrName>
                                        </p:attrNameLst>
                                      </p:cBhvr>
                                      <p:to>
                                        <p:strVal val="visible"/>
                                      </p:to>
                                    </p:set>
                                    <p:anim calcmode="lin" valueType="num">
                                      <p:cBhvr additive="base">
                                        <p:cTn id="47" dur="500" fill="hold"/>
                                        <p:tgtEl>
                                          <p:spTgt spid="60"/>
                                        </p:tgtEl>
                                        <p:attrNameLst>
                                          <p:attrName>ppt_x</p:attrName>
                                        </p:attrNameLst>
                                      </p:cBhvr>
                                      <p:tavLst>
                                        <p:tav tm="0">
                                          <p:val>
                                            <p:strVal val="#ppt_x"/>
                                          </p:val>
                                        </p:tav>
                                        <p:tav tm="100000">
                                          <p:val>
                                            <p:strVal val="#ppt_x"/>
                                          </p:val>
                                        </p:tav>
                                      </p:tavLst>
                                    </p:anim>
                                    <p:anim calcmode="lin" valueType="num">
                                      <p:cBhvr additive="base">
                                        <p:cTn id="48" dur="500" fill="hold"/>
                                        <p:tgtEl>
                                          <p:spTgt spid="6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84"/>
                                        </p:tgtEl>
                                        <p:attrNameLst>
                                          <p:attrName>style.visibility</p:attrName>
                                        </p:attrNameLst>
                                      </p:cBhvr>
                                      <p:to>
                                        <p:strVal val="visible"/>
                                      </p:to>
                                    </p:set>
                                    <p:anim calcmode="lin" valueType="num">
                                      <p:cBhvr additive="base">
                                        <p:cTn id="51" dur="500" fill="hold"/>
                                        <p:tgtEl>
                                          <p:spTgt spid="84"/>
                                        </p:tgtEl>
                                        <p:attrNameLst>
                                          <p:attrName>ppt_x</p:attrName>
                                        </p:attrNameLst>
                                      </p:cBhvr>
                                      <p:tavLst>
                                        <p:tav tm="0">
                                          <p:val>
                                            <p:strVal val="#ppt_x"/>
                                          </p:val>
                                        </p:tav>
                                        <p:tav tm="100000">
                                          <p:val>
                                            <p:strVal val="#ppt_x"/>
                                          </p:val>
                                        </p:tav>
                                      </p:tavLst>
                                    </p:anim>
                                    <p:anim calcmode="lin" valueType="num">
                                      <p:cBhvr additive="base">
                                        <p:cTn id="52" dur="500" fill="hold"/>
                                        <p:tgtEl>
                                          <p:spTgt spid="84"/>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85"/>
                                        </p:tgtEl>
                                        <p:attrNameLst>
                                          <p:attrName>style.visibility</p:attrName>
                                        </p:attrNameLst>
                                      </p:cBhvr>
                                      <p:to>
                                        <p:strVal val="visible"/>
                                      </p:to>
                                    </p:set>
                                    <p:anim calcmode="lin" valueType="num">
                                      <p:cBhvr additive="base">
                                        <p:cTn id="55" dur="500" fill="hold"/>
                                        <p:tgtEl>
                                          <p:spTgt spid="85"/>
                                        </p:tgtEl>
                                        <p:attrNameLst>
                                          <p:attrName>ppt_x</p:attrName>
                                        </p:attrNameLst>
                                      </p:cBhvr>
                                      <p:tavLst>
                                        <p:tav tm="0">
                                          <p:val>
                                            <p:strVal val="#ppt_x"/>
                                          </p:val>
                                        </p:tav>
                                        <p:tav tm="100000">
                                          <p:val>
                                            <p:strVal val="#ppt_x"/>
                                          </p:val>
                                        </p:tav>
                                      </p:tavLst>
                                    </p:anim>
                                    <p:anim calcmode="lin" valueType="num">
                                      <p:cBhvr additive="base">
                                        <p:cTn id="56" dur="500" fill="hold"/>
                                        <p:tgtEl>
                                          <p:spTgt spid="85"/>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04"/>
                                        </p:tgtEl>
                                        <p:attrNameLst>
                                          <p:attrName>style.visibility</p:attrName>
                                        </p:attrNameLst>
                                      </p:cBhvr>
                                      <p:to>
                                        <p:strVal val="visible"/>
                                      </p:to>
                                    </p:set>
                                    <p:anim calcmode="lin" valueType="num">
                                      <p:cBhvr additive="base">
                                        <p:cTn id="59" dur="500" fill="hold"/>
                                        <p:tgtEl>
                                          <p:spTgt spid="104"/>
                                        </p:tgtEl>
                                        <p:attrNameLst>
                                          <p:attrName>ppt_x</p:attrName>
                                        </p:attrNameLst>
                                      </p:cBhvr>
                                      <p:tavLst>
                                        <p:tav tm="0">
                                          <p:val>
                                            <p:strVal val="#ppt_x"/>
                                          </p:val>
                                        </p:tav>
                                        <p:tav tm="100000">
                                          <p:val>
                                            <p:strVal val="#ppt_x"/>
                                          </p:val>
                                        </p:tav>
                                      </p:tavLst>
                                    </p:anim>
                                    <p:anim calcmode="lin" valueType="num">
                                      <p:cBhvr additive="base">
                                        <p:cTn id="60" dur="500" fill="hold"/>
                                        <p:tgtEl>
                                          <p:spTgt spid="104"/>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105"/>
                                        </p:tgtEl>
                                        <p:attrNameLst>
                                          <p:attrName>style.visibility</p:attrName>
                                        </p:attrNameLst>
                                      </p:cBhvr>
                                      <p:to>
                                        <p:strVal val="visible"/>
                                      </p:to>
                                    </p:set>
                                    <p:anim calcmode="lin" valueType="num">
                                      <p:cBhvr additive="base">
                                        <p:cTn id="63" dur="500" fill="hold"/>
                                        <p:tgtEl>
                                          <p:spTgt spid="105"/>
                                        </p:tgtEl>
                                        <p:attrNameLst>
                                          <p:attrName>ppt_x</p:attrName>
                                        </p:attrNameLst>
                                      </p:cBhvr>
                                      <p:tavLst>
                                        <p:tav tm="0">
                                          <p:val>
                                            <p:strVal val="#ppt_x"/>
                                          </p:val>
                                        </p:tav>
                                        <p:tav tm="100000">
                                          <p:val>
                                            <p:strVal val="#ppt_x"/>
                                          </p:val>
                                        </p:tav>
                                      </p:tavLst>
                                    </p:anim>
                                    <p:anim calcmode="lin" valueType="num">
                                      <p:cBhvr additive="base">
                                        <p:cTn id="64" dur="500" fill="hold"/>
                                        <p:tgtEl>
                                          <p:spTgt spid="105"/>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55"/>
                                        </p:tgtEl>
                                        <p:attrNameLst>
                                          <p:attrName>style.visibility</p:attrName>
                                        </p:attrNameLst>
                                      </p:cBhvr>
                                      <p:to>
                                        <p:strVal val="visible"/>
                                      </p:to>
                                    </p:set>
                                    <p:anim calcmode="lin" valueType="num">
                                      <p:cBhvr additive="base">
                                        <p:cTn id="67" dur="500" fill="hold"/>
                                        <p:tgtEl>
                                          <p:spTgt spid="55"/>
                                        </p:tgtEl>
                                        <p:attrNameLst>
                                          <p:attrName>ppt_x</p:attrName>
                                        </p:attrNameLst>
                                      </p:cBhvr>
                                      <p:tavLst>
                                        <p:tav tm="0">
                                          <p:val>
                                            <p:strVal val="#ppt_x"/>
                                          </p:val>
                                        </p:tav>
                                        <p:tav tm="100000">
                                          <p:val>
                                            <p:strVal val="#ppt_x"/>
                                          </p:val>
                                        </p:tav>
                                      </p:tavLst>
                                    </p:anim>
                                    <p:anim calcmode="lin" valueType="num">
                                      <p:cBhvr additive="base">
                                        <p:cTn id="68"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106"/>
                                        </p:tgtEl>
                                        <p:attrNameLst>
                                          <p:attrName>style.visibility</p:attrName>
                                        </p:attrNameLst>
                                      </p:cBhvr>
                                      <p:to>
                                        <p:strVal val="visible"/>
                                      </p:to>
                                    </p:set>
                                    <p:anim calcmode="lin" valueType="num">
                                      <p:cBhvr additive="base">
                                        <p:cTn id="73" dur="500" fill="hold"/>
                                        <p:tgtEl>
                                          <p:spTgt spid="106"/>
                                        </p:tgtEl>
                                        <p:attrNameLst>
                                          <p:attrName>ppt_x</p:attrName>
                                        </p:attrNameLst>
                                      </p:cBhvr>
                                      <p:tavLst>
                                        <p:tav tm="0">
                                          <p:val>
                                            <p:strVal val="#ppt_x"/>
                                          </p:val>
                                        </p:tav>
                                        <p:tav tm="100000">
                                          <p:val>
                                            <p:strVal val="#ppt_x"/>
                                          </p:val>
                                        </p:tav>
                                      </p:tavLst>
                                    </p:anim>
                                    <p:anim calcmode="lin" valueType="num">
                                      <p:cBhvr additive="base">
                                        <p:cTn id="74" dur="500" fill="hold"/>
                                        <p:tgtEl>
                                          <p:spTgt spid="106"/>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116"/>
                                        </p:tgtEl>
                                        <p:attrNameLst>
                                          <p:attrName>style.visibility</p:attrName>
                                        </p:attrNameLst>
                                      </p:cBhvr>
                                      <p:to>
                                        <p:strVal val="visible"/>
                                      </p:to>
                                    </p:set>
                                    <p:anim calcmode="lin" valueType="num">
                                      <p:cBhvr additive="base">
                                        <p:cTn id="77" dur="500" fill="hold"/>
                                        <p:tgtEl>
                                          <p:spTgt spid="116"/>
                                        </p:tgtEl>
                                        <p:attrNameLst>
                                          <p:attrName>ppt_x</p:attrName>
                                        </p:attrNameLst>
                                      </p:cBhvr>
                                      <p:tavLst>
                                        <p:tav tm="0">
                                          <p:val>
                                            <p:strVal val="#ppt_x"/>
                                          </p:val>
                                        </p:tav>
                                        <p:tav tm="100000">
                                          <p:val>
                                            <p:strVal val="#ppt_x"/>
                                          </p:val>
                                        </p:tav>
                                      </p:tavLst>
                                    </p:anim>
                                    <p:anim calcmode="lin" valueType="num">
                                      <p:cBhvr additive="base">
                                        <p:cTn id="78" dur="500" fill="hold"/>
                                        <p:tgtEl>
                                          <p:spTgt spid="116"/>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9"/>
                                        </p:tgtEl>
                                        <p:attrNameLst>
                                          <p:attrName>style.visibility</p:attrName>
                                        </p:attrNameLst>
                                      </p:cBhvr>
                                      <p:to>
                                        <p:strVal val="visible"/>
                                      </p:to>
                                    </p:set>
                                    <p:anim calcmode="lin" valueType="num">
                                      <p:cBhvr additive="base">
                                        <p:cTn id="81" dur="500" fill="hold"/>
                                        <p:tgtEl>
                                          <p:spTgt spid="9"/>
                                        </p:tgtEl>
                                        <p:attrNameLst>
                                          <p:attrName>ppt_x</p:attrName>
                                        </p:attrNameLst>
                                      </p:cBhvr>
                                      <p:tavLst>
                                        <p:tav tm="0">
                                          <p:val>
                                            <p:strVal val="#ppt_x"/>
                                          </p:val>
                                        </p:tav>
                                        <p:tav tm="100000">
                                          <p:val>
                                            <p:strVal val="#ppt_x"/>
                                          </p:val>
                                        </p:tav>
                                      </p:tavLst>
                                    </p:anim>
                                    <p:anim calcmode="lin" valueType="num">
                                      <p:cBhvr additive="base">
                                        <p:cTn id="82" dur="500" fill="hold"/>
                                        <p:tgtEl>
                                          <p:spTgt spid="9"/>
                                        </p:tgtEl>
                                        <p:attrNameLst>
                                          <p:attrName>ppt_y</p:attrName>
                                        </p:attrNameLst>
                                      </p:cBhvr>
                                      <p:tavLst>
                                        <p:tav tm="0">
                                          <p:val>
                                            <p:strVal val="1+#ppt_h/2"/>
                                          </p:val>
                                        </p:tav>
                                        <p:tav tm="100000">
                                          <p:val>
                                            <p:strVal val="#ppt_y"/>
                                          </p:val>
                                        </p:tav>
                                      </p:tavLst>
                                    </p:anim>
                                  </p:childTnLst>
                                </p:cTn>
                              </p:par>
                              <p:par>
                                <p:cTn id="83" presetID="2" presetClass="entr" presetSubtype="4" fill="hold" nodeType="withEffect">
                                  <p:stCondLst>
                                    <p:cond delay="0"/>
                                  </p:stCondLst>
                                  <p:childTnLst>
                                    <p:set>
                                      <p:cBhvr>
                                        <p:cTn id="84" dur="1" fill="hold">
                                          <p:stCondLst>
                                            <p:cond delay="0"/>
                                          </p:stCondLst>
                                        </p:cTn>
                                        <p:tgtEl>
                                          <p:spTgt spid="67"/>
                                        </p:tgtEl>
                                        <p:attrNameLst>
                                          <p:attrName>style.visibility</p:attrName>
                                        </p:attrNameLst>
                                      </p:cBhvr>
                                      <p:to>
                                        <p:strVal val="visible"/>
                                      </p:to>
                                    </p:set>
                                    <p:anim calcmode="lin" valueType="num">
                                      <p:cBhvr additive="base">
                                        <p:cTn id="85" dur="500" fill="hold"/>
                                        <p:tgtEl>
                                          <p:spTgt spid="67"/>
                                        </p:tgtEl>
                                        <p:attrNameLst>
                                          <p:attrName>ppt_x</p:attrName>
                                        </p:attrNameLst>
                                      </p:cBhvr>
                                      <p:tavLst>
                                        <p:tav tm="0">
                                          <p:val>
                                            <p:strVal val="#ppt_x"/>
                                          </p:val>
                                        </p:tav>
                                        <p:tav tm="100000">
                                          <p:val>
                                            <p:strVal val="#ppt_x"/>
                                          </p:val>
                                        </p:tav>
                                      </p:tavLst>
                                    </p:anim>
                                    <p:anim calcmode="lin" valueType="num">
                                      <p:cBhvr additive="base">
                                        <p:cTn id="86" dur="500" fill="hold"/>
                                        <p:tgtEl>
                                          <p:spTgt spid="67"/>
                                        </p:tgtEl>
                                        <p:attrNameLst>
                                          <p:attrName>ppt_y</p:attrName>
                                        </p:attrNameLst>
                                      </p:cBhvr>
                                      <p:tavLst>
                                        <p:tav tm="0">
                                          <p:val>
                                            <p:strVal val="1+#ppt_h/2"/>
                                          </p:val>
                                        </p:tav>
                                        <p:tav tm="100000">
                                          <p:val>
                                            <p:strVal val="#ppt_y"/>
                                          </p:val>
                                        </p:tav>
                                      </p:tavLst>
                                    </p:anim>
                                  </p:childTnLst>
                                </p:cTn>
                              </p:par>
                              <p:par>
                                <p:cTn id="87" presetID="2" presetClass="entr" presetSubtype="4" fill="hold" nodeType="withEffect">
                                  <p:stCondLst>
                                    <p:cond delay="0"/>
                                  </p:stCondLst>
                                  <p:childTnLst>
                                    <p:set>
                                      <p:cBhvr>
                                        <p:cTn id="88" dur="1" fill="hold">
                                          <p:stCondLst>
                                            <p:cond delay="0"/>
                                          </p:stCondLst>
                                        </p:cTn>
                                        <p:tgtEl>
                                          <p:spTgt spid="111"/>
                                        </p:tgtEl>
                                        <p:attrNameLst>
                                          <p:attrName>style.visibility</p:attrName>
                                        </p:attrNameLst>
                                      </p:cBhvr>
                                      <p:to>
                                        <p:strVal val="visible"/>
                                      </p:to>
                                    </p:set>
                                    <p:anim calcmode="lin" valueType="num">
                                      <p:cBhvr additive="base">
                                        <p:cTn id="89" dur="500" fill="hold"/>
                                        <p:tgtEl>
                                          <p:spTgt spid="111"/>
                                        </p:tgtEl>
                                        <p:attrNameLst>
                                          <p:attrName>ppt_x</p:attrName>
                                        </p:attrNameLst>
                                      </p:cBhvr>
                                      <p:tavLst>
                                        <p:tav tm="0">
                                          <p:val>
                                            <p:strVal val="#ppt_x"/>
                                          </p:val>
                                        </p:tav>
                                        <p:tav tm="100000">
                                          <p:val>
                                            <p:strVal val="#ppt_x"/>
                                          </p:val>
                                        </p:tav>
                                      </p:tavLst>
                                    </p:anim>
                                    <p:anim calcmode="lin" valueType="num">
                                      <p:cBhvr additive="base">
                                        <p:cTn id="90" dur="500" fill="hold"/>
                                        <p:tgtEl>
                                          <p:spTgt spid="111"/>
                                        </p:tgtEl>
                                        <p:attrNameLst>
                                          <p:attrName>ppt_y</p:attrName>
                                        </p:attrNameLst>
                                      </p:cBhvr>
                                      <p:tavLst>
                                        <p:tav tm="0">
                                          <p:val>
                                            <p:strVal val="1+#ppt_h/2"/>
                                          </p:val>
                                        </p:tav>
                                        <p:tav tm="100000">
                                          <p:val>
                                            <p:strVal val="#ppt_y"/>
                                          </p:val>
                                        </p:tav>
                                      </p:tavLst>
                                    </p:anim>
                                  </p:childTnLst>
                                </p:cTn>
                              </p:par>
                              <p:par>
                                <p:cTn id="91" presetID="2" presetClass="entr" presetSubtype="4" fill="hold" nodeType="withEffect">
                                  <p:stCondLst>
                                    <p:cond delay="0"/>
                                  </p:stCondLst>
                                  <p:childTnLst>
                                    <p:set>
                                      <p:cBhvr>
                                        <p:cTn id="92" dur="1" fill="hold">
                                          <p:stCondLst>
                                            <p:cond delay="0"/>
                                          </p:stCondLst>
                                        </p:cTn>
                                        <p:tgtEl>
                                          <p:spTgt spid="127"/>
                                        </p:tgtEl>
                                        <p:attrNameLst>
                                          <p:attrName>style.visibility</p:attrName>
                                        </p:attrNameLst>
                                      </p:cBhvr>
                                      <p:to>
                                        <p:strVal val="visible"/>
                                      </p:to>
                                    </p:set>
                                    <p:anim calcmode="lin" valueType="num">
                                      <p:cBhvr additive="base">
                                        <p:cTn id="93" dur="500" fill="hold"/>
                                        <p:tgtEl>
                                          <p:spTgt spid="127"/>
                                        </p:tgtEl>
                                        <p:attrNameLst>
                                          <p:attrName>ppt_x</p:attrName>
                                        </p:attrNameLst>
                                      </p:cBhvr>
                                      <p:tavLst>
                                        <p:tav tm="0">
                                          <p:val>
                                            <p:strVal val="#ppt_x"/>
                                          </p:val>
                                        </p:tav>
                                        <p:tav tm="100000">
                                          <p:val>
                                            <p:strVal val="#ppt_x"/>
                                          </p:val>
                                        </p:tav>
                                      </p:tavLst>
                                    </p:anim>
                                    <p:anim calcmode="lin" valueType="num">
                                      <p:cBhvr additive="base">
                                        <p:cTn id="94" dur="500" fill="hold"/>
                                        <p:tgtEl>
                                          <p:spTgt spid="127"/>
                                        </p:tgtEl>
                                        <p:attrNameLst>
                                          <p:attrName>ppt_y</p:attrName>
                                        </p:attrNameLst>
                                      </p:cBhvr>
                                      <p:tavLst>
                                        <p:tav tm="0">
                                          <p:val>
                                            <p:strVal val="1+#ppt_h/2"/>
                                          </p:val>
                                        </p:tav>
                                        <p:tav tm="100000">
                                          <p:val>
                                            <p:strVal val="#ppt_y"/>
                                          </p:val>
                                        </p:tav>
                                      </p:tavLst>
                                    </p:anim>
                                  </p:childTnLst>
                                </p:cTn>
                              </p:par>
                              <p:par>
                                <p:cTn id="95" presetID="2" presetClass="entr" presetSubtype="4" fill="hold" nodeType="withEffect">
                                  <p:stCondLst>
                                    <p:cond delay="0"/>
                                  </p:stCondLst>
                                  <p:childTnLst>
                                    <p:set>
                                      <p:cBhvr>
                                        <p:cTn id="96" dur="1" fill="hold">
                                          <p:stCondLst>
                                            <p:cond delay="0"/>
                                          </p:stCondLst>
                                        </p:cTn>
                                        <p:tgtEl>
                                          <p:spTgt spid="130"/>
                                        </p:tgtEl>
                                        <p:attrNameLst>
                                          <p:attrName>style.visibility</p:attrName>
                                        </p:attrNameLst>
                                      </p:cBhvr>
                                      <p:to>
                                        <p:strVal val="visible"/>
                                      </p:to>
                                    </p:set>
                                    <p:anim calcmode="lin" valueType="num">
                                      <p:cBhvr additive="base">
                                        <p:cTn id="97" dur="500" fill="hold"/>
                                        <p:tgtEl>
                                          <p:spTgt spid="130"/>
                                        </p:tgtEl>
                                        <p:attrNameLst>
                                          <p:attrName>ppt_x</p:attrName>
                                        </p:attrNameLst>
                                      </p:cBhvr>
                                      <p:tavLst>
                                        <p:tav tm="0">
                                          <p:val>
                                            <p:strVal val="#ppt_x"/>
                                          </p:val>
                                        </p:tav>
                                        <p:tav tm="100000">
                                          <p:val>
                                            <p:strVal val="#ppt_x"/>
                                          </p:val>
                                        </p:tav>
                                      </p:tavLst>
                                    </p:anim>
                                    <p:anim calcmode="lin" valueType="num">
                                      <p:cBhvr additive="base">
                                        <p:cTn id="98" dur="500" fill="hold"/>
                                        <p:tgtEl>
                                          <p:spTgt spid="130"/>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133"/>
                                        </p:tgtEl>
                                        <p:attrNameLst>
                                          <p:attrName>style.visibility</p:attrName>
                                        </p:attrNameLst>
                                      </p:cBhvr>
                                      <p:to>
                                        <p:strVal val="visible"/>
                                      </p:to>
                                    </p:set>
                                    <p:anim calcmode="lin" valueType="num">
                                      <p:cBhvr additive="base">
                                        <p:cTn id="101" dur="500" fill="hold"/>
                                        <p:tgtEl>
                                          <p:spTgt spid="133"/>
                                        </p:tgtEl>
                                        <p:attrNameLst>
                                          <p:attrName>ppt_x</p:attrName>
                                        </p:attrNameLst>
                                      </p:cBhvr>
                                      <p:tavLst>
                                        <p:tav tm="0">
                                          <p:val>
                                            <p:strVal val="#ppt_x"/>
                                          </p:val>
                                        </p:tav>
                                        <p:tav tm="100000">
                                          <p:val>
                                            <p:strVal val="#ppt_x"/>
                                          </p:val>
                                        </p:tav>
                                      </p:tavLst>
                                    </p:anim>
                                    <p:anim calcmode="lin" valueType="num">
                                      <p:cBhvr additive="base">
                                        <p:cTn id="102" dur="500" fill="hold"/>
                                        <p:tgtEl>
                                          <p:spTgt spid="133"/>
                                        </p:tgtEl>
                                        <p:attrNameLst>
                                          <p:attrName>ppt_y</p:attrName>
                                        </p:attrNameLst>
                                      </p:cBhvr>
                                      <p:tavLst>
                                        <p:tav tm="0">
                                          <p:val>
                                            <p:strVal val="1+#ppt_h/2"/>
                                          </p:val>
                                        </p:tav>
                                        <p:tav tm="100000">
                                          <p:val>
                                            <p:strVal val="#ppt_y"/>
                                          </p:val>
                                        </p:tav>
                                      </p:tavLst>
                                    </p:anim>
                                  </p:childTnLst>
                                </p:cTn>
                              </p:par>
                              <p:par>
                                <p:cTn id="103" presetID="2" presetClass="entr" presetSubtype="4" fill="hold" nodeType="withEffect">
                                  <p:stCondLst>
                                    <p:cond delay="0"/>
                                  </p:stCondLst>
                                  <p:childTnLst>
                                    <p:set>
                                      <p:cBhvr>
                                        <p:cTn id="104" dur="1" fill="hold">
                                          <p:stCondLst>
                                            <p:cond delay="0"/>
                                          </p:stCondLst>
                                        </p:cTn>
                                        <p:tgtEl>
                                          <p:spTgt spid="124"/>
                                        </p:tgtEl>
                                        <p:attrNameLst>
                                          <p:attrName>style.visibility</p:attrName>
                                        </p:attrNameLst>
                                      </p:cBhvr>
                                      <p:to>
                                        <p:strVal val="visible"/>
                                      </p:to>
                                    </p:set>
                                    <p:anim calcmode="lin" valueType="num">
                                      <p:cBhvr additive="base">
                                        <p:cTn id="105" dur="500" fill="hold"/>
                                        <p:tgtEl>
                                          <p:spTgt spid="124"/>
                                        </p:tgtEl>
                                        <p:attrNameLst>
                                          <p:attrName>ppt_x</p:attrName>
                                        </p:attrNameLst>
                                      </p:cBhvr>
                                      <p:tavLst>
                                        <p:tav tm="0">
                                          <p:val>
                                            <p:strVal val="#ppt_x"/>
                                          </p:val>
                                        </p:tav>
                                        <p:tav tm="100000">
                                          <p:val>
                                            <p:strVal val="#ppt_x"/>
                                          </p:val>
                                        </p:tav>
                                      </p:tavLst>
                                    </p:anim>
                                    <p:anim calcmode="lin" valueType="num">
                                      <p:cBhvr additive="base">
                                        <p:cTn id="106" dur="500" fill="hold"/>
                                        <p:tgtEl>
                                          <p:spTgt spid="124"/>
                                        </p:tgtEl>
                                        <p:attrNameLst>
                                          <p:attrName>ppt_y</p:attrName>
                                        </p:attrNameLst>
                                      </p:cBhvr>
                                      <p:tavLst>
                                        <p:tav tm="0">
                                          <p:val>
                                            <p:strVal val="1+#ppt_h/2"/>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ID="2" presetClass="entr" presetSubtype="4" fill="hold" grpId="0" nodeType="clickEffect">
                                  <p:stCondLst>
                                    <p:cond delay="0"/>
                                  </p:stCondLst>
                                  <p:childTnLst>
                                    <p:set>
                                      <p:cBhvr>
                                        <p:cTn id="110" dur="1" fill="hold">
                                          <p:stCondLst>
                                            <p:cond delay="0"/>
                                          </p:stCondLst>
                                        </p:cTn>
                                        <p:tgtEl>
                                          <p:spTgt spid="10"/>
                                        </p:tgtEl>
                                        <p:attrNameLst>
                                          <p:attrName>style.visibility</p:attrName>
                                        </p:attrNameLst>
                                      </p:cBhvr>
                                      <p:to>
                                        <p:strVal val="visible"/>
                                      </p:to>
                                    </p:set>
                                    <p:anim calcmode="lin" valueType="num">
                                      <p:cBhvr additive="base">
                                        <p:cTn id="111" dur="500" fill="hold"/>
                                        <p:tgtEl>
                                          <p:spTgt spid="10"/>
                                        </p:tgtEl>
                                        <p:attrNameLst>
                                          <p:attrName>ppt_x</p:attrName>
                                        </p:attrNameLst>
                                      </p:cBhvr>
                                      <p:tavLst>
                                        <p:tav tm="0">
                                          <p:val>
                                            <p:strVal val="#ppt_x"/>
                                          </p:val>
                                        </p:tav>
                                        <p:tav tm="100000">
                                          <p:val>
                                            <p:strVal val="#ppt_x"/>
                                          </p:val>
                                        </p:tav>
                                      </p:tavLst>
                                    </p:anim>
                                    <p:anim calcmode="lin" valueType="num">
                                      <p:cBhvr additive="base">
                                        <p:cTn id="112" dur="500" fill="hold"/>
                                        <p:tgtEl>
                                          <p:spTgt spid="10"/>
                                        </p:tgtEl>
                                        <p:attrNameLst>
                                          <p:attrName>ppt_y</p:attrName>
                                        </p:attrNameLst>
                                      </p:cBhvr>
                                      <p:tavLst>
                                        <p:tav tm="0">
                                          <p:val>
                                            <p:strVal val="1+#ppt_h/2"/>
                                          </p:val>
                                        </p:tav>
                                        <p:tav tm="100000">
                                          <p:val>
                                            <p:strVal val="#ppt_y"/>
                                          </p:val>
                                        </p:tav>
                                      </p:tavLst>
                                    </p:anim>
                                  </p:childTnLst>
                                </p:cTn>
                              </p:par>
                              <p:par>
                                <p:cTn id="113" presetID="2" presetClass="entr" presetSubtype="4" fill="hold" nodeType="withEffect">
                                  <p:stCondLst>
                                    <p:cond delay="0"/>
                                  </p:stCondLst>
                                  <p:childTnLst>
                                    <p:set>
                                      <p:cBhvr>
                                        <p:cTn id="114" dur="1" fill="hold">
                                          <p:stCondLst>
                                            <p:cond delay="0"/>
                                          </p:stCondLst>
                                        </p:cTn>
                                        <p:tgtEl>
                                          <p:spTgt spid="80"/>
                                        </p:tgtEl>
                                        <p:attrNameLst>
                                          <p:attrName>style.visibility</p:attrName>
                                        </p:attrNameLst>
                                      </p:cBhvr>
                                      <p:to>
                                        <p:strVal val="visible"/>
                                      </p:to>
                                    </p:set>
                                    <p:anim calcmode="lin" valueType="num">
                                      <p:cBhvr additive="base">
                                        <p:cTn id="115" dur="500" fill="hold"/>
                                        <p:tgtEl>
                                          <p:spTgt spid="80"/>
                                        </p:tgtEl>
                                        <p:attrNameLst>
                                          <p:attrName>ppt_x</p:attrName>
                                        </p:attrNameLst>
                                      </p:cBhvr>
                                      <p:tavLst>
                                        <p:tav tm="0">
                                          <p:val>
                                            <p:strVal val="#ppt_x"/>
                                          </p:val>
                                        </p:tav>
                                        <p:tav tm="100000">
                                          <p:val>
                                            <p:strVal val="#ppt_x"/>
                                          </p:val>
                                        </p:tav>
                                      </p:tavLst>
                                    </p:anim>
                                    <p:anim calcmode="lin" valueType="num">
                                      <p:cBhvr additive="base">
                                        <p:cTn id="116" dur="500" fill="hold"/>
                                        <p:tgtEl>
                                          <p:spTgt spid="80"/>
                                        </p:tgtEl>
                                        <p:attrNameLst>
                                          <p:attrName>ppt_y</p:attrName>
                                        </p:attrNameLst>
                                      </p:cBhvr>
                                      <p:tavLst>
                                        <p:tav tm="0">
                                          <p:val>
                                            <p:strVal val="1+#ppt_h/2"/>
                                          </p:val>
                                        </p:tav>
                                        <p:tav tm="100000">
                                          <p:val>
                                            <p:strVal val="#ppt_y"/>
                                          </p:val>
                                        </p:tav>
                                      </p:tavLst>
                                    </p:anim>
                                  </p:childTnLst>
                                </p:cTn>
                              </p:par>
                              <p:par>
                                <p:cTn id="117" presetID="2" presetClass="entr" presetSubtype="4" fill="hold" nodeType="withEffect">
                                  <p:stCondLst>
                                    <p:cond delay="0"/>
                                  </p:stCondLst>
                                  <p:childTnLst>
                                    <p:set>
                                      <p:cBhvr>
                                        <p:cTn id="118" dur="1" fill="hold">
                                          <p:stCondLst>
                                            <p:cond delay="0"/>
                                          </p:stCondLst>
                                        </p:cTn>
                                        <p:tgtEl>
                                          <p:spTgt spid="149"/>
                                        </p:tgtEl>
                                        <p:attrNameLst>
                                          <p:attrName>style.visibility</p:attrName>
                                        </p:attrNameLst>
                                      </p:cBhvr>
                                      <p:to>
                                        <p:strVal val="visible"/>
                                      </p:to>
                                    </p:set>
                                    <p:anim calcmode="lin" valueType="num">
                                      <p:cBhvr additive="base">
                                        <p:cTn id="119" dur="500" fill="hold"/>
                                        <p:tgtEl>
                                          <p:spTgt spid="149"/>
                                        </p:tgtEl>
                                        <p:attrNameLst>
                                          <p:attrName>ppt_x</p:attrName>
                                        </p:attrNameLst>
                                      </p:cBhvr>
                                      <p:tavLst>
                                        <p:tav tm="0">
                                          <p:val>
                                            <p:strVal val="#ppt_x"/>
                                          </p:val>
                                        </p:tav>
                                        <p:tav tm="100000">
                                          <p:val>
                                            <p:strVal val="#ppt_x"/>
                                          </p:val>
                                        </p:tav>
                                      </p:tavLst>
                                    </p:anim>
                                    <p:anim calcmode="lin" valueType="num">
                                      <p:cBhvr additive="base">
                                        <p:cTn id="120" dur="500" fill="hold"/>
                                        <p:tgtEl>
                                          <p:spTgt spid="149"/>
                                        </p:tgtEl>
                                        <p:attrNameLst>
                                          <p:attrName>ppt_y</p:attrName>
                                        </p:attrNameLst>
                                      </p:cBhvr>
                                      <p:tavLst>
                                        <p:tav tm="0">
                                          <p:val>
                                            <p:strVal val="1+#ppt_h/2"/>
                                          </p:val>
                                        </p:tav>
                                        <p:tav tm="100000">
                                          <p:val>
                                            <p:strVal val="#ppt_y"/>
                                          </p:val>
                                        </p:tav>
                                      </p:tavLst>
                                    </p:anim>
                                  </p:childTnLst>
                                </p:cTn>
                              </p:par>
                              <p:par>
                                <p:cTn id="121" presetID="2" presetClass="entr" presetSubtype="4" fill="hold" nodeType="withEffect">
                                  <p:stCondLst>
                                    <p:cond delay="0"/>
                                  </p:stCondLst>
                                  <p:childTnLst>
                                    <p:set>
                                      <p:cBhvr>
                                        <p:cTn id="122" dur="1" fill="hold">
                                          <p:stCondLst>
                                            <p:cond delay="0"/>
                                          </p:stCondLst>
                                        </p:cTn>
                                        <p:tgtEl>
                                          <p:spTgt spid="112"/>
                                        </p:tgtEl>
                                        <p:attrNameLst>
                                          <p:attrName>style.visibility</p:attrName>
                                        </p:attrNameLst>
                                      </p:cBhvr>
                                      <p:to>
                                        <p:strVal val="visible"/>
                                      </p:to>
                                    </p:set>
                                    <p:anim calcmode="lin" valueType="num">
                                      <p:cBhvr additive="base">
                                        <p:cTn id="123" dur="500" fill="hold"/>
                                        <p:tgtEl>
                                          <p:spTgt spid="112"/>
                                        </p:tgtEl>
                                        <p:attrNameLst>
                                          <p:attrName>ppt_x</p:attrName>
                                        </p:attrNameLst>
                                      </p:cBhvr>
                                      <p:tavLst>
                                        <p:tav tm="0">
                                          <p:val>
                                            <p:strVal val="#ppt_x"/>
                                          </p:val>
                                        </p:tav>
                                        <p:tav tm="100000">
                                          <p:val>
                                            <p:strVal val="#ppt_x"/>
                                          </p:val>
                                        </p:tav>
                                      </p:tavLst>
                                    </p:anim>
                                    <p:anim calcmode="lin" valueType="num">
                                      <p:cBhvr additive="base">
                                        <p:cTn id="124" dur="500" fill="hold"/>
                                        <p:tgtEl>
                                          <p:spTgt spid="112"/>
                                        </p:tgtEl>
                                        <p:attrNameLst>
                                          <p:attrName>ppt_y</p:attrName>
                                        </p:attrNameLst>
                                      </p:cBhvr>
                                      <p:tavLst>
                                        <p:tav tm="0">
                                          <p:val>
                                            <p:strVal val="1+#ppt_h/2"/>
                                          </p:val>
                                        </p:tav>
                                        <p:tav tm="100000">
                                          <p:val>
                                            <p:strVal val="#ppt_y"/>
                                          </p:val>
                                        </p:tav>
                                      </p:tavLst>
                                    </p:anim>
                                  </p:childTnLst>
                                </p:cTn>
                              </p:par>
                              <p:par>
                                <p:cTn id="125" presetID="2" presetClass="entr" presetSubtype="4" fill="hold" nodeType="withEffect">
                                  <p:stCondLst>
                                    <p:cond delay="0"/>
                                  </p:stCondLst>
                                  <p:childTnLst>
                                    <p:set>
                                      <p:cBhvr>
                                        <p:cTn id="126" dur="1" fill="hold">
                                          <p:stCondLst>
                                            <p:cond delay="0"/>
                                          </p:stCondLst>
                                        </p:cTn>
                                        <p:tgtEl>
                                          <p:spTgt spid="113"/>
                                        </p:tgtEl>
                                        <p:attrNameLst>
                                          <p:attrName>style.visibility</p:attrName>
                                        </p:attrNameLst>
                                      </p:cBhvr>
                                      <p:to>
                                        <p:strVal val="visible"/>
                                      </p:to>
                                    </p:set>
                                    <p:anim calcmode="lin" valueType="num">
                                      <p:cBhvr additive="base">
                                        <p:cTn id="127" dur="500" fill="hold"/>
                                        <p:tgtEl>
                                          <p:spTgt spid="113"/>
                                        </p:tgtEl>
                                        <p:attrNameLst>
                                          <p:attrName>ppt_x</p:attrName>
                                        </p:attrNameLst>
                                      </p:cBhvr>
                                      <p:tavLst>
                                        <p:tav tm="0">
                                          <p:val>
                                            <p:strVal val="#ppt_x"/>
                                          </p:val>
                                        </p:tav>
                                        <p:tav tm="100000">
                                          <p:val>
                                            <p:strVal val="#ppt_x"/>
                                          </p:val>
                                        </p:tav>
                                      </p:tavLst>
                                    </p:anim>
                                    <p:anim calcmode="lin" valueType="num">
                                      <p:cBhvr additive="base">
                                        <p:cTn id="128" dur="500" fill="hold"/>
                                        <p:tgtEl>
                                          <p:spTgt spid="113"/>
                                        </p:tgtEl>
                                        <p:attrNameLst>
                                          <p:attrName>ppt_y</p:attrName>
                                        </p:attrNameLst>
                                      </p:cBhvr>
                                      <p:tavLst>
                                        <p:tav tm="0">
                                          <p:val>
                                            <p:strVal val="1+#ppt_h/2"/>
                                          </p:val>
                                        </p:tav>
                                        <p:tav tm="100000">
                                          <p:val>
                                            <p:strVal val="#ppt_y"/>
                                          </p:val>
                                        </p:tav>
                                      </p:tavLst>
                                    </p:anim>
                                  </p:childTnLst>
                                </p:cTn>
                              </p:par>
                              <p:par>
                                <p:cTn id="129" presetID="2" presetClass="entr" presetSubtype="4" fill="hold" grpId="0" nodeType="withEffect">
                                  <p:stCondLst>
                                    <p:cond delay="0"/>
                                  </p:stCondLst>
                                  <p:childTnLst>
                                    <p:set>
                                      <p:cBhvr>
                                        <p:cTn id="130" dur="1" fill="hold">
                                          <p:stCondLst>
                                            <p:cond delay="0"/>
                                          </p:stCondLst>
                                        </p:cTn>
                                        <p:tgtEl>
                                          <p:spTgt spid="117"/>
                                        </p:tgtEl>
                                        <p:attrNameLst>
                                          <p:attrName>style.visibility</p:attrName>
                                        </p:attrNameLst>
                                      </p:cBhvr>
                                      <p:to>
                                        <p:strVal val="visible"/>
                                      </p:to>
                                    </p:set>
                                    <p:anim calcmode="lin" valueType="num">
                                      <p:cBhvr additive="base">
                                        <p:cTn id="131" dur="500" fill="hold"/>
                                        <p:tgtEl>
                                          <p:spTgt spid="117"/>
                                        </p:tgtEl>
                                        <p:attrNameLst>
                                          <p:attrName>ppt_x</p:attrName>
                                        </p:attrNameLst>
                                      </p:cBhvr>
                                      <p:tavLst>
                                        <p:tav tm="0">
                                          <p:val>
                                            <p:strVal val="#ppt_x"/>
                                          </p:val>
                                        </p:tav>
                                        <p:tav tm="100000">
                                          <p:val>
                                            <p:strVal val="#ppt_x"/>
                                          </p:val>
                                        </p:tav>
                                      </p:tavLst>
                                    </p:anim>
                                    <p:anim calcmode="lin" valueType="num">
                                      <p:cBhvr additive="base">
                                        <p:cTn id="132" dur="500" fill="hold"/>
                                        <p:tgtEl>
                                          <p:spTgt spid="117"/>
                                        </p:tgtEl>
                                        <p:attrNameLst>
                                          <p:attrName>ppt_y</p:attrName>
                                        </p:attrNameLst>
                                      </p:cBhvr>
                                      <p:tavLst>
                                        <p:tav tm="0">
                                          <p:val>
                                            <p:strVal val="1+#ppt_h/2"/>
                                          </p:val>
                                        </p:tav>
                                        <p:tav tm="100000">
                                          <p:val>
                                            <p:strVal val="#ppt_y"/>
                                          </p:val>
                                        </p:tav>
                                      </p:tavLst>
                                    </p:anim>
                                  </p:childTnLst>
                                </p:cTn>
                              </p:par>
                            </p:childTnLst>
                          </p:cTn>
                        </p:par>
                      </p:childTnLst>
                    </p:cTn>
                  </p:par>
                  <p:par>
                    <p:cTn id="133" fill="hold">
                      <p:stCondLst>
                        <p:cond delay="indefinite"/>
                      </p:stCondLst>
                      <p:childTnLst>
                        <p:par>
                          <p:cTn id="134" fill="hold">
                            <p:stCondLst>
                              <p:cond delay="0"/>
                            </p:stCondLst>
                            <p:childTnLst>
                              <p:par>
                                <p:cTn id="135" presetID="2" presetClass="entr" presetSubtype="4" fill="hold" grpId="0" nodeType="clickEffect">
                                  <p:stCondLst>
                                    <p:cond delay="0"/>
                                  </p:stCondLst>
                                  <p:childTnLst>
                                    <p:set>
                                      <p:cBhvr>
                                        <p:cTn id="136" dur="1" fill="hold">
                                          <p:stCondLst>
                                            <p:cond delay="0"/>
                                          </p:stCondLst>
                                        </p:cTn>
                                        <p:tgtEl>
                                          <p:spTgt spid="91"/>
                                        </p:tgtEl>
                                        <p:attrNameLst>
                                          <p:attrName>style.visibility</p:attrName>
                                        </p:attrNameLst>
                                      </p:cBhvr>
                                      <p:to>
                                        <p:strVal val="visible"/>
                                      </p:to>
                                    </p:set>
                                    <p:anim calcmode="lin" valueType="num">
                                      <p:cBhvr additive="base">
                                        <p:cTn id="137" dur="500" fill="hold"/>
                                        <p:tgtEl>
                                          <p:spTgt spid="91"/>
                                        </p:tgtEl>
                                        <p:attrNameLst>
                                          <p:attrName>ppt_x</p:attrName>
                                        </p:attrNameLst>
                                      </p:cBhvr>
                                      <p:tavLst>
                                        <p:tav tm="0">
                                          <p:val>
                                            <p:strVal val="#ppt_x"/>
                                          </p:val>
                                        </p:tav>
                                        <p:tav tm="100000">
                                          <p:val>
                                            <p:strVal val="#ppt_x"/>
                                          </p:val>
                                        </p:tav>
                                      </p:tavLst>
                                    </p:anim>
                                    <p:anim calcmode="lin" valueType="num">
                                      <p:cBhvr additive="base">
                                        <p:cTn id="138" dur="500" fill="hold"/>
                                        <p:tgtEl>
                                          <p:spTgt spid="91"/>
                                        </p:tgtEl>
                                        <p:attrNameLst>
                                          <p:attrName>ppt_y</p:attrName>
                                        </p:attrNameLst>
                                      </p:cBhvr>
                                      <p:tavLst>
                                        <p:tav tm="0">
                                          <p:val>
                                            <p:strVal val="1+#ppt_h/2"/>
                                          </p:val>
                                        </p:tav>
                                        <p:tav tm="100000">
                                          <p:val>
                                            <p:strVal val="#ppt_y"/>
                                          </p:val>
                                        </p:tav>
                                      </p:tavLst>
                                    </p:anim>
                                  </p:childTnLst>
                                </p:cTn>
                              </p:par>
                              <p:par>
                                <p:cTn id="139" presetID="2" presetClass="entr" presetSubtype="4" fill="hold" nodeType="withEffect">
                                  <p:stCondLst>
                                    <p:cond delay="0"/>
                                  </p:stCondLst>
                                  <p:childTnLst>
                                    <p:set>
                                      <p:cBhvr>
                                        <p:cTn id="140" dur="1" fill="hold">
                                          <p:stCondLst>
                                            <p:cond delay="0"/>
                                          </p:stCondLst>
                                        </p:cTn>
                                        <p:tgtEl>
                                          <p:spTgt spid="88"/>
                                        </p:tgtEl>
                                        <p:attrNameLst>
                                          <p:attrName>style.visibility</p:attrName>
                                        </p:attrNameLst>
                                      </p:cBhvr>
                                      <p:to>
                                        <p:strVal val="visible"/>
                                      </p:to>
                                    </p:set>
                                    <p:anim calcmode="lin" valueType="num">
                                      <p:cBhvr additive="base">
                                        <p:cTn id="141" dur="500" fill="hold"/>
                                        <p:tgtEl>
                                          <p:spTgt spid="88"/>
                                        </p:tgtEl>
                                        <p:attrNameLst>
                                          <p:attrName>ppt_x</p:attrName>
                                        </p:attrNameLst>
                                      </p:cBhvr>
                                      <p:tavLst>
                                        <p:tav tm="0">
                                          <p:val>
                                            <p:strVal val="#ppt_x"/>
                                          </p:val>
                                        </p:tav>
                                        <p:tav tm="100000">
                                          <p:val>
                                            <p:strVal val="#ppt_x"/>
                                          </p:val>
                                        </p:tav>
                                      </p:tavLst>
                                    </p:anim>
                                    <p:anim calcmode="lin" valueType="num">
                                      <p:cBhvr additive="base">
                                        <p:cTn id="142" dur="500" fill="hold"/>
                                        <p:tgtEl>
                                          <p:spTgt spid="88"/>
                                        </p:tgtEl>
                                        <p:attrNameLst>
                                          <p:attrName>ppt_y</p:attrName>
                                        </p:attrNameLst>
                                      </p:cBhvr>
                                      <p:tavLst>
                                        <p:tav tm="0">
                                          <p:val>
                                            <p:strVal val="1+#ppt_h/2"/>
                                          </p:val>
                                        </p:tav>
                                        <p:tav tm="100000">
                                          <p:val>
                                            <p:strVal val="#ppt_y"/>
                                          </p:val>
                                        </p:tav>
                                      </p:tavLst>
                                    </p:anim>
                                  </p:childTnLst>
                                </p:cTn>
                              </p:par>
                              <p:par>
                                <p:cTn id="143" presetID="2" presetClass="entr" presetSubtype="4" fill="hold" nodeType="withEffect">
                                  <p:stCondLst>
                                    <p:cond delay="0"/>
                                  </p:stCondLst>
                                  <p:childTnLst>
                                    <p:set>
                                      <p:cBhvr>
                                        <p:cTn id="144" dur="1" fill="hold">
                                          <p:stCondLst>
                                            <p:cond delay="0"/>
                                          </p:stCondLst>
                                        </p:cTn>
                                        <p:tgtEl>
                                          <p:spTgt spid="115"/>
                                        </p:tgtEl>
                                        <p:attrNameLst>
                                          <p:attrName>style.visibility</p:attrName>
                                        </p:attrNameLst>
                                      </p:cBhvr>
                                      <p:to>
                                        <p:strVal val="visible"/>
                                      </p:to>
                                    </p:set>
                                    <p:anim calcmode="lin" valueType="num">
                                      <p:cBhvr additive="base">
                                        <p:cTn id="145" dur="500" fill="hold"/>
                                        <p:tgtEl>
                                          <p:spTgt spid="115"/>
                                        </p:tgtEl>
                                        <p:attrNameLst>
                                          <p:attrName>ppt_x</p:attrName>
                                        </p:attrNameLst>
                                      </p:cBhvr>
                                      <p:tavLst>
                                        <p:tav tm="0">
                                          <p:val>
                                            <p:strVal val="#ppt_x"/>
                                          </p:val>
                                        </p:tav>
                                        <p:tav tm="100000">
                                          <p:val>
                                            <p:strVal val="#ppt_x"/>
                                          </p:val>
                                        </p:tav>
                                      </p:tavLst>
                                    </p:anim>
                                    <p:anim calcmode="lin" valueType="num">
                                      <p:cBhvr additive="base">
                                        <p:cTn id="146" dur="500" fill="hold"/>
                                        <p:tgtEl>
                                          <p:spTgt spid="115"/>
                                        </p:tgtEl>
                                        <p:attrNameLst>
                                          <p:attrName>ppt_y</p:attrName>
                                        </p:attrNameLst>
                                      </p:cBhvr>
                                      <p:tavLst>
                                        <p:tav tm="0">
                                          <p:val>
                                            <p:strVal val="1+#ppt_h/2"/>
                                          </p:val>
                                        </p:tav>
                                        <p:tav tm="100000">
                                          <p:val>
                                            <p:strVal val="#ppt_y"/>
                                          </p:val>
                                        </p:tav>
                                      </p:tavLst>
                                    </p:anim>
                                  </p:childTnLst>
                                </p:cTn>
                              </p:par>
                              <p:par>
                                <p:cTn id="147" presetID="2" presetClass="entr" presetSubtype="4" fill="hold" grpId="0" nodeType="withEffect">
                                  <p:stCondLst>
                                    <p:cond delay="0"/>
                                  </p:stCondLst>
                                  <p:childTnLst>
                                    <p:set>
                                      <p:cBhvr>
                                        <p:cTn id="148" dur="1" fill="hold">
                                          <p:stCondLst>
                                            <p:cond delay="0"/>
                                          </p:stCondLst>
                                        </p:cTn>
                                        <p:tgtEl>
                                          <p:spTgt spid="118"/>
                                        </p:tgtEl>
                                        <p:attrNameLst>
                                          <p:attrName>style.visibility</p:attrName>
                                        </p:attrNameLst>
                                      </p:cBhvr>
                                      <p:to>
                                        <p:strVal val="visible"/>
                                      </p:to>
                                    </p:set>
                                    <p:anim calcmode="lin" valueType="num">
                                      <p:cBhvr additive="base">
                                        <p:cTn id="149" dur="500" fill="hold"/>
                                        <p:tgtEl>
                                          <p:spTgt spid="118"/>
                                        </p:tgtEl>
                                        <p:attrNameLst>
                                          <p:attrName>ppt_x</p:attrName>
                                        </p:attrNameLst>
                                      </p:cBhvr>
                                      <p:tavLst>
                                        <p:tav tm="0">
                                          <p:val>
                                            <p:strVal val="#ppt_x"/>
                                          </p:val>
                                        </p:tav>
                                        <p:tav tm="100000">
                                          <p:val>
                                            <p:strVal val="#ppt_x"/>
                                          </p:val>
                                        </p:tav>
                                      </p:tavLst>
                                    </p:anim>
                                    <p:anim calcmode="lin" valueType="num">
                                      <p:cBhvr additive="base">
                                        <p:cTn id="150" dur="500" fill="hold"/>
                                        <p:tgtEl>
                                          <p:spTgt spid="1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6" grpId="0" animBg="1"/>
      <p:bldP spid="8" grpId="0" animBg="1"/>
      <p:bldP spid="9" grpId="0" animBg="1"/>
      <p:bldP spid="10" grpId="0" animBg="1"/>
      <p:bldP spid="24" grpId="0" animBg="1"/>
      <p:bldP spid="84" grpId="0"/>
      <p:bldP spid="4" grpId="0" animBg="1"/>
      <p:bldP spid="55" grpId="0" animBg="1"/>
      <p:bldP spid="116" grpId="0" animBg="1"/>
      <p:bldP spid="117" grpId="0" animBg="1"/>
      <p:bldP spid="118" grpId="0" animBg="1"/>
      <p:bldP spid="133" grpId="0"/>
    </p:bldLst>
  </p:timing>
  <p:extLst>
    <p:ext uri="{6950BFC3-D8DA-4A85-94F7-54DA5524770B}">
      <p188:commentRel xmlns:p188="http://schemas.microsoft.com/office/powerpoint/2018/8/main" r:id="rId2"/>
    </p:ext>
  </p:extLs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886EC9-54A6-4E5E-BC02-F5A97CA22B36}"/>
              </a:ext>
            </a:extLst>
          </p:cNvPr>
          <p:cNvSpPr txBox="1"/>
          <p:nvPr/>
        </p:nvSpPr>
        <p:spPr>
          <a:xfrm>
            <a:off x="6537911" y="-754803"/>
            <a:ext cx="5654090" cy="561211"/>
          </a:xfrm>
          <a:prstGeom prst="rect">
            <a:avLst/>
          </a:prstGeom>
          <a:solidFill>
            <a:srgbClr val="FF0066"/>
          </a:solidFill>
        </p:spPr>
        <p:txBody>
          <a:bodyPr wrap="square" lIns="179285" tIns="143428" rIns="179285" bIns="143428" rtlCol="0">
            <a:spAutoFit/>
          </a:bodyPr>
          <a:lstStyle/>
          <a:p>
            <a:pPr>
              <a:lnSpc>
                <a:spcPct val="90000"/>
              </a:lnSpc>
              <a:spcAft>
                <a:spcPts val="588"/>
              </a:spcAft>
            </a:pPr>
            <a:r>
              <a:rPr lang="en-US" sz="1961" dirty="0">
                <a:solidFill>
                  <a:schemeClr val="bg1"/>
                </a:solidFill>
              </a:rPr>
              <a:t>Thank You slide</a:t>
            </a:r>
          </a:p>
        </p:txBody>
      </p:sp>
      <p:sp>
        <p:nvSpPr>
          <p:cNvPr id="3" name="Title 2">
            <a:extLst>
              <a:ext uri="{FF2B5EF4-FFF2-40B4-BE49-F238E27FC236}">
                <a16:creationId xmlns:a16="http://schemas.microsoft.com/office/drawing/2014/main" id="{581BBE84-9D13-41FD-AB94-48384D386832}"/>
              </a:ext>
            </a:extLst>
          </p:cNvPr>
          <p:cNvSpPr txBox="1">
            <a:spLocks/>
          </p:cNvSpPr>
          <p:nvPr/>
        </p:nvSpPr>
        <p:spPr>
          <a:xfrm>
            <a:off x="493345" y="3035864"/>
            <a:ext cx="9144000" cy="498527"/>
          </a:xfrm>
          <a:prstGeom prst="rect">
            <a:avLst/>
          </a:prstGeom>
        </p:spPr>
        <p:txBody>
          <a:bodyPr/>
          <a:lst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00" dirty="0">
                <a:solidFill>
                  <a:schemeClr val="bg1"/>
                </a:solidFill>
              </a:rPr>
              <a:t>Thank you</a:t>
            </a:r>
          </a:p>
        </p:txBody>
      </p:sp>
    </p:spTree>
    <p:custDataLst>
      <p:tags r:id="rId1"/>
    </p:custDataLst>
    <p:extLst>
      <p:ext uri="{BB962C8B-B14F-4D97-AF65-F5344CB8AC3E}">
        <p14:creationId xmlns:p14="http://schemas.microsoft.com/office/powerpoint/2010/main" val="2551691494"/>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1B8F456-6FD3-C84B-8627-B7CB8A77FA76}"/>
              </a:ext>
            </a:extLst>
          </p:cNvPr>
          <p:cNvGrpSpPr/>
          <p:nvPr/>
        </p:nvGrpSpPr>
        <p:grpSpPr>
          <a:xfrm>
            <a:off x="1143249" y="812043"/>
            <a:ext cx="10145508" cy="5691313"/>
            <a:chOff x="2823581" y="812043"/>
            <a:chExt cx="8174349" cy="5691313"/>
          </a:xfrm>
        </p:grpSpPr>
        <p:sp>
          <p:nvSpPr>
            <p:cNvPr id="8" name="Rectangle 7">
              <a:extLst>
                <a:ext uri="{FF2B5EF4-FFF2-40B4-BE49-F238E27FC236}">
                  <a16:creationId xmlns:a16="http://schemas.microsoft.com/office/drawing/2014/main" id="{52B04560-A0E0-E84A-8D87-1E52A3FECB76}"/>
                </a:ext>
              </a:extLst>
            </p:cNvPr>
            <p:cNvSpPr/>
            <p:nvPr/>
          </p:nvSpPr>
          <p:spPr>
            <a:xfrm>
              <a:off x="3360004" y="1578384"/>
              <a:ext cx="6320710" cy="784760"/>
            </a:xfrm>
            <a:prstGeom prst="rect">
              <a:avLst/>
            </a:prstGeom>
            <a:solidFill>
              <a:srgbClr val="D6E8F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Oval 24">
              <a:extLst>
                <a:ext uri="{FF2B5EF4-FFF2-40B4-BE49-F238E27FC236}">
                  <a16:creationId xmlns:a16="http://schemas.microsoft.com/office/drawing/2014/main" id="{9A0F597C-9DD8-3C40-8C5D-085622231FB1}"/>
                </a:ext>
              </a:extLst>
            </p:cNvPr>
            <p:cNvSpPr/>
            <p:nvPr/>
          </p:nvSpPr>
          <p:spPr>
            <a:xfrm>
              <a:off x="2823581" y="1034670"/>
              <a:ext cx="1072845" cy="1072845"/>
            </a:xfrm>
            <a:prstGeom prst="ellipse">
              <a:avLst/>
            </a:prstGeom>
            <a:solidFill>
              <a:schemeClr val="bg1"/>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TextBox 34">
              <a:extLst>
                <a:ext uri="{FF2B5EF4-FFF2-40B4-BE49-F238E27FC236}">
                  <a16:creationId xmlns:a16="http://schemas.microsoft.com/office/drawing/2014/main" id="{AA2D4DF2-BF86-4B49-B2F1-E3E3A190C366}"/>
                </a:ext>
              </a:extLst>
            </p:cNvPr>
            <p:cNvSpPr txBox="1"/>
            <p:nvPr/>
          </p:nvSpPr>
          <p:spPr>
            <a:xfrm>
              <a:off x="3865944" y="812043"/>
              <a:ext cx="7101506" cy="899055"/>
            </a:xfrm>
            <a:prstGeom prst="rect">
              <a:avLst/>
            </a:prstGeom>
            <a:noFill/>
          </p:spPr>
          <p:txBody>
            <a:bodyPr wrap="square" lIns="179285" tIns="143428" rIns="179285" bIns="143428" rtlCol="0">
              <a:spAutoFit/>
            </a:bodyPr>
            <a:lstStyle/>
            <a:p>
              <a:pPr>
                <a:lnSpc>
                  <a:spcPct val="90000"/>
                </a:lnSpc>
                <a:spcAft>
                  <a:spcPts val="588"/>
                </a:spcAft>
              </a:pPr>
              <a:r>
                <a:rPr lang="en-US" sz="4400">
                  <a:solidFill>
                    <a:srgbClr val="002050"/>
                  </a:solidFill>
                </a:rPr>
                <a:t>Break</a:t>
              </a:r>
            </a:p>
          </p:txBody>
        </p:sp>
        <p:sp>
          <p:nvSpPr>
            <p:cNvPr id="33" name="TextBox 32">
              <a:extLst>
                <a:ext uri="{FF2B5EF4-FFF2-40B4-BE49-F238E27FC236}">
                  <a16:creationId xmlns:a16="http://schemas.microsoft.com/office/drawing/2014/main" id="{F3F8D83B-66CC-C24C-AD3D-51ED9BBE00E9}"/>
                </a:ext>
              </a:extLst>
            </p:cNvPr>
            <p:cNvSpPr txBox="1"/>
            <p:nvPr/>
          </p:nvSpPr>
          <p:spPr>
            <a:xfrm>
              <a:off x="3896424" y="1690267"/>
              <a:ext cx="7101506" cy="566656"/>
            </a:xfrm>
            <a:prstGeom prst="rect">
              <a:avLst/>
            </a:prstGeom>
            <a:noFill/>
          </p:spPr>
          <p:txBody>
            <a:bodyPr wrap="square" lIns="179285" tIns="143428" rIns="179285" bIns="143428" rtlCol="0">
              <a:spAutoFit/>
            </a:bodyPr>
            <a:lstStyle/>
            <a:p>
              <a:pPr>
                <a:lnSpc>
                  <a:spcPct val="90000"/>
                </a:lnSpc>
                <a:spcAft>
                  <a:spcPts val="588"/>
                </a:spcAft>
              </a:pPr>
              <a:r>
                <a:rPr lang="en-US" sz="2000" i="1" dirty="0">
                  <a:solidFill>
                    <a:schemeClr val="dk1"/>
                  </a:solidFill>
                </a:rPr>
                <a:t>Please take this time for a short 15-minute break</a:t>
              </a:r>
              <a:endParaRPr lang="en-US" sz="4000" i="1" dirty="0">
                <a:solidFill>
                  <a:schemeClr val="dk1"/>
                </a:solidFill>
              </a:endParaRPr>
            </a:p>
          </p:txBody>
        </p:sp>
        <p:pic>
          <p:nvPicPr>
            <p:cNvPr id="9" name="Picture 8">
              <a:extLst>
                <a:ext uri="{FF2B5EF4-FFF2-40B4-BE49-F238E27FC236}">
                  <a16:creationId xmlns:a16="http://schemas.microsoft.com/office/drawing/2014/main" id="{68F77F05-2D58-C24E-97C4-7B077CDB3C6E}"/>
                </a:ext>
              </a:extLst>
            </p:cNvPr>
            <p:cNvPicPr>
              <a:picLocks noChangeAspect="1"/>
            </p:cNvPicPr>
            <p:nvPr/>
          </p:nvPicPr>
          <p:blipFill rotWithShape="1">
            <a:blip r:embed="rId3" cstate="print">
              <a:lum bright="70000" contrast="-70000"/>
              <a:alphaModFix amt="35000"/>
              <a:extLst>
                <a:ext uri="{28A0092B-C50C-407E-A947-70E740481C1C}">
                  <a14:useLocalDpi xmlns:a14="http://schemas.microsoft.com/office/drawing/2010/main" val="0"/>
                </a:ext>
              </a:extLst>
            </a:blip>
            <a:srcRect b="13481"/>
            <a:stretch/>
          </p:blipFill>
          <p:spPr>
            <a:xfrm>
              <a:off x="2887062" y="987198"/>
              <a:ext cx="1072845" cy="1103793"/>
            </a:xfrm>
            <a:prstGeom prst="rect">
              <a:avLst/>
            </a:prstGeom>
          </p:spPr>
        </p:pic>
        <p:sp>
          <p:nvSpPr>
            <p:cNvPr id="10" name="TextBox 9">
              <a:extLst>
                <a:ext uri="{FF2B5EF4-FFF2-40B4-BE49-F238E27FC236}">
                  <a16:creationId xmlns:a16="http://schemas.microsoft.com/office/drawing/2014/main" id="{D0887A53-7AC1-4341-AC53-B301FC679675}"/>
                </a:ext>
              </a:extLst>
            </p:cNvPr>
            <p:cNvSpPr txBox="1"/>
            <p:nvPr/>
          </p:nvSpPr>
          <p:spPr>
            <a:xfrm>
              <a:off x="3210624" y="5770500"/>
              <a:ext cx="7429935" cy="732856"/>
            </a:xfrm>
            <a:prstGeom prst="rect">
              <a:avLst/>
            </a:prstGeom>
            <a:noFill/>
          </p:spPr>
          <p:txBody>
            <a:bodyPr wrap="square" lIns="179285" tIns="143428" rIns="179285" bIns="143428" rtlCol="0">
              <a:spAutoFit/>
            </a:bodyPr>
            <a:lstStyle/>
            <a:p>
              <a:pPr>
                <a:lnSpc>
                  <a:spcPct val="90000"/>
                </a:lnSpc>
                <a:spcAft>
                  <a:spcPts val="588"/>
                </a:spcAft>
              </a:pPr>
              <a:r>
                <a:rPr lang="en-US" sz="1600" i="1" dirty="0">
                  <a:solidFill>
                    <a:schemeClr val="dk1"/>
                  </a:solidFill>
                </a:rPr>
                <a:t>If at anytime you require assistance, please send a message to the “Need help – ask here” channel in the Microsoft Teams site for this event</a:t>
              </a:r>
              <a:endParaRPr lang="en-US" sz="3200" i="1" dirty="0">
                <a:solidFill>
                  <a:schemeClr val="dk1"/>
                </a:solidFill>
              </a:endParaRPr>
            </a:p>
          </p:txBody>
        </p:sp>
        <p:sp>
          <p:nvSpPr>
            <p:cNvPr id="17" name="TextBox 16">
              <a:extLst>
                <a:ext uri="{FF2B5EF4-FFF2-40B4-BE49-F238E27FC236}">
                  <a16:creationId xmlns:a16="http://schemas.microsoft.com/office/drawing/2014/main" id="{E3321B00-08D7-6943-9EA9-26AB55738695}"/>
                </a:ext>
              </a:extLst>
            </p:cNvPr>
            <p:cNvSpPr txBox="1"/>
            <p:nvPr/>
          </p:nvSpPr>
          <p:spPr>
            <a:xfrm>
              <a:off x="3210624" y="2611500"/>
              <a:ext cx="7282693" cy="855710"/>
            </a:xfrm>
            <a:prstGeom prst="rect">
              <a:avLst/>
            </a:prstGeom>
            <a:noFill/>
          </p:spPr>
          <p:txBody>
            <a:bodyPr wrap="square" lIns="179285" tIns="143428" rIns="179285" bIns="143428" rtlCol="0">
              <a:spAutoFit/>
            </a:bodyPr>
            <a:lstStyle/>
            <a:p>
              <a:pPr>
                <a:lnSpc>
                  <a:spcPct val="150000"/>
                </a:lnSpc>
                <a:spcAft>
                  <a:spcPts val="588"/>
                </a:spcAft>
              </a:pPr>
              <a:r>
                <a:rPr lang="en-US" sz="2800">
                  <a:solidFill>
                    <a:srgbClr val="002050"/>
                  </a:solidFill>
                </a:rPr>
                <a:t>Relax and come back refreshed for our next activity</a:t>
              </a:r>
            </a:p>
          </p:txBody>
        </p:sp>
      </p:grpSp>
      <p:sp>
        <p:nvSpPr>
          <p:cNvPr id="3" name="Slide Number Placeholder 2"/>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1177493297"/>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FCBBE9-F8A0-45C4-9997-715ABE53BAA4}"/>
              </a:ext>
            </a:extLst>
          </p:cNvPr>
          <p:cNvSpPr>
            <a:spLocks noGrp="1"/>
          </p:cNvSpPr>
          <p:nvPr>
            <p:ph type="title"/>
          </p:nvPr>
        </p:nvSpPr>
        <p:spPr>
          <a:xfrm>
            <a:off x="584201" y="2990654"/>
            <a:ext cx="5083629" cy="543108"/>
          </a:xfrm>
        </p:spPr>
        <p:txBody>
          <a:bodyPr/>
          <a:lstStyle/>
          <a:p>
            <a:r>
              <a:rPr lang="en-US" dirty="0"/>
              <a:t>DW Optimization</a:t>
            </a:r>
          </a:p>
        </p:txBody>
      </p:sp>
      <p:sp>
        <p:nvSpPr>
          <p:cNvPr id="2" name="Text Placeholder 1"/>
          <p:cNvSpPr>
            <a:spLocks noGrp="1"/>
          </p:cNvSpPr>
          <p:nvPr>
            <p:ph type="body" sz="quarter" idx="12"/>
          </p:nvPr>
        </p:nvSpPr>
        <p:spPr>
          <a:xfrm>
            <a:off x="584200" y="3962326"/>
            <a:ext cx="5084064" cy="603499"/>
          </a:xfrm>
        </p:spPr>
        <p:txBody>
          <a:bodyPr/>
          <a:lstStyle/>
          <a:p>
            <a:r>
              <a:rPr lang="en-US" dirty="0"/>
              <a:t>Ciprian Jichici</a:t>
            </a:r>
          </a:p>
          <a:p>
            <a:endParaRPr lang="en-US" dirty="0"/>
          </a:p>
        </p:txBody>
      </p:sp>
    </p:spTree>
    <p:custDataLst>
      <p:tags r:id="rId1"/>
    </p:custDataLst>
    <p:extLst>
      <p:ext uri="{BB962C8B-B14F-4D97-AF65-F5344CB8AC3E}">
        <p14:creationId xmlns:p14="http://schemas.microsoft.com/office/powerpoint/2010/main" val="2092916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5DFB877-1051-44AB-BD48-0C75EA213173}"/>
              </a:ext>
            </a:extLst>
          </p:cNvPr>
          <p:cNvSpPr/>
          <p:nvPr/>
        </p:nvSpPr>
        <p:spPr bwMode="auto">
          <a:xfrm>
            <a:off x="0" y="0"/>
            <a:ext cx="6095999"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4" name="Group 13">
            <a:extLst>
              <a:ext uri="{FF2B5EF4-FFF2-40B4-BE49-F238E27FC236}">
                <a16:creationId xmlns:a16="http://schemas.microsoft.com/office/drawing/2014/main" id="{000C1501-F3F6-4DCC-971B-B78CB30BC5D1}"/>
              </a:ext>
            </a:extLst>
          </p:cNvPr>
          <p:cNvGrpSpPr/>
          <p:nvPr/>
        </p:nvGrpSpPr>
        <p:grpSpPr>
          <a:xfrm>
            <a:off x="6889526" y="252665"/>
            <a:ext cx="4796990" cy="2905151"/>
            <a:chOff x="561394" y="450697"/>
            <a:chExt cx="4796990" cy="2905151"/>
          </a:xfrm>
        </p:grpSpPr>
        <p:sp>
          <p:nvSpPr>
            <p:cNvPr id="15" name="Rectangle 14">
              <a:extLst>
                <a:ext uri="{FF2B5EF4-FFF2-40B4-BE49-F238E27FC236}">
                  <a16:creationId xmlns:a16="http://schemas.microsoft.com/office/drawing/2014/main" id="{AB732251-526A-4FB9-A977-D17931E29D06}"/>
                </a:ext>
              </a:extLst>
            </p:cNvPr>
            <p:cNvSpPr>
              <a:spLocks noChangeAspect="1"/>
            </p:cNvSpPr>
            <p:nvPr/>
          </p:nvSpPr>
          <p:spPr bwMode="auto">
            <a:xfrm rot="5400000">
              <a:off x="1507313" y="-495222"/>
              <a:ext cx="2905151" cy="4796990"/>
            </a:xfrm>
            <a:prstGeom prst="rect">
              <a:avLst/>
            </a:prstGeom>
            <a:solidFill>
              <a:srgbClr val="FFFFFF"/>
            </a:solidFill>
            <a:ln w="9525" cap="flat" cmpd="sng" algn="ctr">
              <a:solidFill>
                <a:srgbClr val="000000"/>
              </a:solidFill>
              <a:prstDash val="solid"/>
              <a:round/>
              <a:headEnd type="none" w="med" len="med"/>
              <a:tailEnd type="none" w="med" len="med"/>
            </a:ln>
            <a:effectLst/>
            <a:scene3d>
              <a:camera prst="orthographicFront"/>
              <a:lightRig rig="threePt" dir="t"/>
            </a:scene3d>
            <a:sp3d>
              <a:bevelT/>
            </a:sp3d>
          </p:spPr>
          <p:txBody>
            <a:bodyPr vert="horz" wrap="square" lIns="91440" tIns="45720" rIns="91440" bIns="45720" numCol="1" rtlCol="0" anchor="t"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Arial" pitchFamily="34" charset="0"/>
                <a:ea typeface="MS PGothic" pitchFamily="34" charset="-128"/>
                <a:cs typeface="+mn-cs"/>
              </a:endParaRPr>
            </a:p>
          </p:txBody>
        </p:sp>
        <p:sp>
          <p:nvSpPr>
            <p:cNvPr id="16" name="TextBox 15">
              <a:extLst>
                <a:ext uri="{FF2B5EF4-FFF2-40B4-BE49-F238E27FC236}">
                  <a16:creationId xmlns:a16="http://schemas.microsoft.com/office/drawing/2014/main" id="{B3BA4503-4814-4B9F-AC2B-DDFEE00002D8}"/>
                </a:ext>
              </a:extLst>
            </p:cNvPr>
            <p:cNvSpPr txBox="1"/>
            <p:nvPr/>
          </p:nvSpPr>
          <p:spPr>
            <a:xfrm>
              <a:off x="755021" y="1264546"/>
              <a:ext cx="2654829"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A1A1A"/>
                  </a:solidFill>
                  <a:effectLst/>
                  <a:uLnTx/>
                  <a:uFillTx/>
                  <a:latin typeface="Calibri"/>
                  <a:ea typeface="+mn-ea"/>
                  <a:cs typeface="Calibri"/>
                </a:rPr>
                <a:t>Ciprian Jichici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A1A1A"/>
                  </a:solidFill>
                  <a:effectLst/>
                  <a:uLnTx/>
                  <a:uFillTx/>
                  <a:latin typeface="Calibri"/>
                  <a:ea typeface="+mn-ea"/>
                  <a:cs typeface="Calibri"/>
                </a:rPr>
                <a:t>Chief Data Scientist</a:t>
              </a:r>
            </a:p>
          </p:txBody>
        </p:sp>
        <p:sp>
          <p:nvSpPr>
            <p:cNvPr id="18" name="TextBox 17">
              <a:extLst>
                <a:ext uri="{FF2B5EF4-FFF2-40B4-BE49-F238E27FC236}">
                  <a16:creationId xmlns:a16="http://schemas.microsoft.com/office/drawing/2014/main" id="{8160106E-E82B-4B62-AD6C-AC3AB992B7BE}"/>
                </a:ext>
              </a:extLst>
            </p:cNvPr>
            <p:cNvSpPr txBox="1"/>
            <p:nvPr userDrawn="1"/>
          </p:nvSpPr>
          <p:spPr>
            <a:xfrm>
              <a:off x="1231971" y="2143623"/>
              <a:ext cx="2283985" cy="369332"/>
            </a:xfrm>
            <a:prstGeom prst="rect">
              <a:avLst/>
            </a:prstGeom>
            <a:noFill/>
          </p:spPr>
          <p:txBody>
            <a:bodyPr wrap="square" rtlCol="0">
              <a:spAutoFit/>
            </a:bodyPr>
            <a:lstStyle/>
            <a:p>
              <a:pPr marL="0" marR="0" lvl="0" indent="0" algn="l" defTabSz="403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A1A1A"/>
                  </a:solidFill>
                  <a:effectLst/>
                  <a:uLnTx/>
                  <a:uFillTx/>
                  <a:latin typeface="Calibri"/>
                  <a:ea typeface="+mn-ea"/>
                  <a:cs typeface="Calibri"/>
                </a:rPr>
                <a:t>ciprian@solliance.net</a:t>
              </a:r>
            </a:p>
          </p:txBody>
        </p:sp>
        <p:pic>
          <p:nvPicPr>
            <p:cNvPr id="19" name="Graphic 18" descr="Envelope">
              <a:extLst>
                <a:ext uri="{FF2B5EF4-FFF2-40B4-BE49-F238E27FC236}">
                  <a16:creationId xmlns:a16="http://schemas.microsoft.com/office/drawing/2014/main" id="{53BFA6FD-3517-4476-BC2C-EA338C5EA36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5064" y="2146048"/>
              <a:ext cx="366907" cy="366907"/>
            </a:xfrm>
            <a:prstGeom prst="rect">
              <a:avLst/>
            </a:prstGeom>
          </p:spPr>
        </p:pic>
      </p:grpSp>
      <p:sp>
        <p:nvSpPr>
          <p:cNvPr id="24" name="Rectangle 23">
            <a:extLst>
              <a:ext uri="{FF2B5EF4-FFF2-40B4-BE49-F238E27FC236}">
                <a16:creationId xmlns:a16="http://schemas.microsoft.com/office/drawing/2014/main" id="{5DD1692F-562B-4EEB-A13F-F16B88B80080}"/>
              </a:ext>
            </a:extLst>
          </p:cNvPr>
          <p:cNvSpPr/>
          <p:nvPr/>
        </p:nvSpPr>
        <p:spPr>
          <a:xfrm>
            <a:off x="344514" y="1028343"/>
            <a:ext cx="5406969" cy="480131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Segoe UI"/>
                <a:ea typeface="+mn-ea"/>
                <a:cs typeface="+mn-cs"/>
              </a:rPr>
              <a:t>Ciprian Jichici</a:t>
            </a:r>
            <a:r>
              <a:rPr kumimoji="0" lang="en-US" sz="1800" b="0" i="0" u="none" strike="noStrike" kern="1200" cap="none" spc="0" normalizeH="0" baseline="0" noProof="0" dirty="0">
                <a:ln>
                  <a:noFill/>
                </a:ln>
                <a:solidFill>
                  <a:srgbClr val="FFFFFF"/>
                </a:solidFill>
                <a:effectLst/>
                <a:uLnTx/>
                <a:uFillTx/>
                <a:latin typeface="Segoe UI"/>
                <a:ea typeface="+mn-ea"/>
                <a:cs typeface="+mn-cs"/>
              </a:rPr>
              <a:t> is the Chief Data Scientist of Solliance, one of the top worldwide Microsoft AI partners.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He is recognized internationally as a Microsoft Regional Director and a Microsoft Most Valuable Professional for Artificial Intelligence and Quantum Computing.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Cloud Computing, Artificial Intelligence, and Machine Learning are some of the key areas of his expertise spanning 20+ years of IT.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Ciprian is also very passionate about quantum physics and consequently, about quantum computing.</a:t>
            </a:r>
          </a:p>
        </p:txBody>
      </p:sp>
      <p:sp>
        <p:nvSpPr>
          <p:cNvPr id="2" name="AutoShape 2" descr="Solliance">
            <a:extLst>
              <a:ext uri="{FF2B5EF4-FFF2-40B4-BE49-F238E27FC236}">
                <a16:creationId xmlns:a16="http://schemas.microsoft.com/office/drawing/2014/main" id="{D87C3810-4E3A-4455-9581-CD8A1FCBDDD0}"/>
              </a:ext>
            </a:extLst>
          </p:cNvPr>
          <p:cNvSpPr>
            <a:spLocks noChangeAspect="1" noChangeArrowheads="1"/>
          </p:cNvSpPr>
          <p:nvPr/>
        </p:nvSpPr>
        <p:spPr bwMode="auto">
          <a:xfrm>
            <a:off x="5905500" y="3238500"/>
            <a:ext cx="381000" cy="381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pic>
        <p:nvPicPr>
          <p:cNvPr id="25" name="Picture 24">
            <a:extLst>
              <a:ext uri="{FF2B5EF4-FFF2-40B4-BE49-F238E27FC236}">
                <a16:creationId xmlns:a16="http://schemas.microsoft.com/office/drawing/2014/main" id="{28E9CCB6-DDA2-4D33-A362-32A843C3145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02234" y="485399"/>
            <a:ext cx="1660479" cy="276623"/>
          </a:xfrm>
          <a:prstGeom prst="rect">
            <a:avLst/>
          </a:prstGeom>
        </p:spPr>
      </p:pic>
      <p:pic>
        <p:nvPicPr>
          <p:cNvPr id="17" name="Picture 16" descr="A person wearing a suit and tie&#10;&#10;Description automatically generated">
            <a:extLst>
              <a:ext uri="{FF2B5EF4-FFF2-40B4-BE49-F238E27FC236}">
                <a16:creationId xmlns:a16="http://schemas.microsoft.com/office/drawing/2014/main" id="{40545A03-CC4B-47B5-B15F-53F8CF7D6625}"/>
              </a:ext>
            </a:extLst>
          </p:cNvPr>
          <p:cNvPicPr/>
          <p:nvPr/>
        </p:nvPicPr>
        <p:blipFill>
          <a:blip r:embed="rId6">
            <a:extLst>
              <a:ext uri="{28A0092B-C50C-407E-A947-70E740481C1C}">
                <a14:useLocalDpi xmlns:a14="http://schemas.microsoft.com/office/drawing/2010/main" val="0"/>
              </a:ext>
            </a:extLst>
          </a:blip>
          <a:stretch>
            <a:fillRect/>
          </a:stretch>
        </p:blipFill>
        <p:spPr>
          <a:xfrm>
            <a:off x="8018779" y="3619500"/>
            <a:ext cx="2734945" cy="2678815"/>
          </a:xfrm>
          <a:prstGeom prst="rect">
            <a:avLst/>
          </a:prstGeom>
          <a:effectLst>
            <a:softEdge rad="63500"/>
          </a:effectLst>
        </p:spPr>
      </p:pic>
      <p:sp>
        <p:nvSpPr>
          <p:cNvPr id="12" name="TextBox 11">
            <a:extLst>
              <a:ext uri="{FF2B5EF4-FFF2-40B4-BE49-F238E27FC236}">
                <a16:creationId xmlns:a16="http://schemas.microsoft.com/office/drawing/2014/main" id="{57AED884-D3AC-4C65-96A8-6BF4F023CB85}"/>
              </a:ext>
            </a:extLst>
          </p:cNvPr>
          <p:cNvSpPr txBox="1"/>
          <p:nvPr/>
        </p:nvSpPr>
        <p:spPr>
          <a:xfrm>
            <a:off x="7581850" y="2407274"/>
            <a:ext cx="3981714" cy="369332"/>
          </a:xfrm>
          <a:prstGeom prst="rect">
            <a:avLst/>
          </a:prstGeom>
          <a:noFill/>
        </p:spPr>
        <p:txBody>
          <a:bodyPr wrap="square" rtlCol="0">
            <a:spAutoFit/>
          </a:bodyPr>
          <a:lstStyle/>
          <a:p>
            <a:pPr marL="0" marR="0" lvl="0" indent="0" algn="l" defTabSz="403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A1A1A"/>
                </a:solidFill>
                <a:effectLst/>
                <a:uLnTx/>
                <a:uFillTx/>
                <a:latin typeface="Calibri"/>
                <a:ea typeface="+mn-ea"/>
                <a:cs typeface="Calibri"/>
              </a:rPr>
              <a:t>linkedin.com/in/ciprianjichici/</a:t>
            </a:r>
          </a:p>
        </p:txBody>
      </p:sp>
      <p:pic>
        <p:nvPicPr>
          <p:cNvPr id="3" name="Picture 2">
            <a:extLst>
              <a:ext uri="{FF2B5EF4-FFF2-40B4-BE49-F238E27FC236}">
                <a16:creationId xmlns:a16="http://schemas.microsoft.com/office/drawing/2014/main" id="{9B1A0A40-67A4-4CBA-AD35-D1497054BB59}"/>
              </a:ext>
            </a:extLst>
          </p:cNvPr>
          <p:cNvPicPr>
            <a:picLocks noChangeAspect="1"/>
          </p:cNvPicPr>
          <p:nvPr/>
        </p:nvPicPr>
        <p:blipFill>
          <a:blip r:embed="rId7"/>
          <a:stretch>
            <a:fillRect/>
          </a:stretch>
        </p:blipFill>
        <p:spPr>
          <a:xfrm>
            <a:off x="7193196" y="2389992"/>
            <a:ext cx="388654" cy="403895"/>
          </a:xfrm>
          <a:prstGeom prst="rect">
            <a:avLst/>
          </a:prstGeom>
        </p:spPr>
      </p:pic>
    </p:spTree>
    <p:extLst>
      <p:ext uri="{BB962C8B-B14F-4D97-AF65-F5344CB8AC3E}">
        <p14:creationId xmlns:p14="http://schemas.microsoft.com/office/powerpoint/2010/main" val="2219546523"/>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821699" y="793244"/>
            <a:ext cx="3490781" cy="553920"/>
          </a:xfrm>
        </p:spPr>
        <p:txBody>
          <a:bodyPr/>
          <a:lstStyle/>
          <a:p>
            <a:r>
              <a:rPr lang="en-US"/>
              <a:t>Agenda</a:t>
            </a:r>
          </a:p>
        </p:txBody>
      </p:sp>
      <p:sp>
        <p:nvSpPr>
          <p:cNvPr id="16" name="Content Placeholder 3">
            <a:extLst>
              <a:ext uri="{FF2B5EF4-FFF2-40B4-BE49-F238E27FC236}">
                <a16:creationId xmlns:a16="http://schemas.microsoft.com/office/drawing/2014/main" id="{DB4BC256-5BF6-478C-99B0-0E86E5B6550E}"/>
              </a:ext>
            </a:extLst>
          </p:cNvPr>
          <p:cNvSpPr txBox="1">
            <a:spLocks/>
          </p:cNvSpPr>
          <p:nvPr/>
        </p:nvSpPr>
        <p:spPr>
          <a:xfrm>
            <a:off x="4704965" y="1666132"/>
            <a:ext cx="4426060"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1961" b="1">
                <a:solidFill>
                  <a:schemeClr val="tx2"/>
                </a:solidFill>
              </a:rPr>
              <a:t>1</a:t>
            </a:r>
            <a:r>
              <a:rPr lang="en-US" sz="1961" b="1"/>
              <a:t>  Performance Patterns </a:t>
            </a:r>
          </a:p>
          <a:p>
            <a:pPr marL="281677" lvl="1" indent="0">
              <a:buNone/>
            </a:pPr>
            <a:r>
              <a:rPr lang="en-US" sz="1765">
                <a:solidFill>
                  <a:schemeClr val="tx1"/>
                </a:solidFill>
              </a:rPr>
              <a:t>Result set caching and materialized views.</a:t>
            </a:r>
          </a:p>
          <a:p>
            <a:pPr marL="0" indent="0">
              <a:buNone/>
            </a:pPr>
            <a:endParaRPr lang="en-US" sz="1961"/>
          </a:p>
        </p:txBody>
      </p:sp>
      <p:sp>
        <p:nvSpPr>
          <p:cNvPr id="22" name="Content Placeholder 3">
            <a:extLst>
              <a:ext uri="{FF2B5EF4-FFF2-40B4-BE49-F238E27FC236}">
                <a16:creationId xmlns:a16="http://schemas.microsoft.com/office/drawing/2014/main" id="{E483C5AD-4ED2-487F-8F8C-791FA6DC8E7F}"/>
              </a:ext>
            </a:extLst>
          </p:cNvPr>
          <p:cNvSpPr txBox="1">
            <a:spLocks/>
          </p:cNvSpPr>
          <p:nvPr/>
        </p:nvSpPr>
        <p:spPr>
          <a:xfrm>
            <a:off x="4704965" y="3311738"/>
            <a:ext cx="4530164"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1961" b="1" dirty="0">
                <a:solidFill>
                  <a:schemeClr val="tx2"/>
                </a:solidFill>
              </a:rPr>
              <a:t>2</a:t>
            </a:r>
            <a:r>
              <a:rPr lang="en-US" sz="1961" b="1" dirty="0"/>
              <a:t>  Table design</a:t>
            </a:r>
          </a:p>
          <a:p>
            <a:pPr marL="281677" lvl="1" indent="0">
              <a:buNone/>
            </a:pPr>
            <a:r>
              <a:rPr lang="en-US" sz="1765" dirty="0">
                <a:solidFill>
                  <a:schemeClr val="tx1"/>
                </a:solidFill>
              </a:rPr>
              <a:t>Clustered columnstore index and ordered variant, clustered index, heap and non-clustered index.</a:t>
            </a:r>
          </a:p>
          <a:p>
            <a:pPr marL="0" indent="0">
              <a:buNone/>
            </a:pPr>
            <a:endParaRPr lang="en-US" sz="1961" dirty="0"/>
          </a:p>
        </p:txBody>
      </p:sp>
      <p:sp>
        <p:nvSpPr>
          <p:cNvPr id="23" name="Content Placeholder 3">
            <a:extLst>
              <a:ext uri="{FF2B5EF4-FFF2-40B4-BE49-F238E27FC236}">
                <a16:creationId xmlns:a16="http://schemas.microsoft.com/office/drawing/2014/main" id="{BD84EAB6-A22D-4F47-9531-ED0E93B9DA5A}"/>
              </a:ext>
            </a:extLst>
          </p:cNvPr>
          <p:cNvSpPr txBox="1">
            <a:spLocks/>
          </p:cNvSpPr>
          <p:nvPr/>
        </p:nvSpPr>
        <p:spPr>
          <a:xfrm>
            <a:off x="4704965" y="4957343"/>
            <a:ext cx="4530164" cy="1257628"/>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sz="1961" b="1" dirty="0">
                <a:solidFill>
                  <a:schemeClr val="tx2"/>
                </a:solidFill>
              </a:rPr>
              <a:t>3</a:t>
            </a:r>
            <a:r>
              <a:rPr lang="en-US" sz="1961" b="1" dirty="0"/>
              <a:t>  Index design</a:t>
            </a:r>
          </a:p>
          <a:p>
            <a:pPr marL="281677" lvl="1" indent="0">
              <a:buNone/>
            </a:pPr>
            <a:r>
              <a:rPr lang="en-US" sz="1765" dirty="0">
                <a:solidFill>
                  <a:schemeClr val="tx1"/>
                </a:solidFill>
              </a:rPr>
              <a:t>Clustered columnstore index and ordered variant, clustered index, heap and non-clustered index.</a:t>
            </a:r>
          </a:p>
          <a:p>
            <a:pPr marL="0" indent="0">
              <a:buNone/>
            </a:pPr>
            <a:endParaRPr lang="en-US" sz="1961" dirty="0"/>
          </a:p>
        </p:txBody>
      </p:sp>
      <p:pic>
        <p:nvPicPr>
          <p:cNvPr id="4" name="Picture 3">
            <a:extLst>
              <a:ext uri="{FF2B5EF4-FFF2-40B4-BE49-F238E27FC236}">
                <a16:creationId xmlns:a16="http://schemas.microsoft.com/office/drawing/2014/main" id="{9057937D-6520-485B-8080-FB7259B664D8}"/>
              </a:ext>
            </a:extLst>
          </p:cNvPr>
          <p:cNvPicPr>
            <a:picLocks noChangeAspect="1"/>
          </p:cNvPicPr>
          <p:nvPr/>
        </p:nvPicPr>
        <p:blipFill rotWithShape="1">
          <a:blip r:embed="rId4"/>
          <a:srcRect l="34893" t="385" r="32121" b="385"/>
          <a:stretch/>
        </p:blipFill>
        <p:spPr>
          <a:xfrm flipH="1">
            <a:off x="0" y="487"/>
            <a:ext cx="4403009" cy="6857026"/>
          </a:xfrm>
          <a:prstGeom prst="rect">
            <a:avLst/>
          </a:prstGeom>
          <a:noFill/>
        </p:spPr>
      </p:pic>
    </p:spTree>
    <p:custDataLst>
      <p:tags r:id="rId1"/>
    </p:custDataLst>
    <p:extLst>
      <p:ext uri="{BB962C8B-B14F-4D97-AF65-F5344CB8AC3E}">
        <p14:creationId xmlns:p14="http://schemas.microsoft.com/office/powerpoint/2010/main" val="922488228"/>
      </p:ext>
    </p:extLst>
  </p:cSld>
  <p:clrMapOvr>
    <a:masterClrMapping/>
  </p:clrMapOvr>
  <p:transition>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450399-9912-4C7D-A85F-9EA3EAF4F694}"/>
              </a:ext>
            </a:extLst>
          </p:cNvPr>
          <p:cNvSpPr>
            <a:spLocks noGrp="1"/>
          </p:cNvSpPr>
          <p:nvPr>
            <p:ph type="title"/>
          </p:nvPr>
        </p:nvSpPr>
        <p:spPr/>
        <p:txBody>
          <a:bodyPr/>
          <a:lstStyle/>
          <a:p>
            <a:r>
              <a:rPr lang="en-US"/>
              <a:t>Azure Synapse Analytics </a:t>
            </a:r>
          </a:p>
        </p:txBody>
      </p:sp>
      <p:sp>
        <p:nvSpPr>
          <p:cNvPr id="6" name="empowering world's worker">
            <a:extLst>
              <a:ext uri="{FF2B5EF4-FFF2-40B4-BE49-F238E27FC236}">
                <a16:creationId xmlns:a16="http://schemas.microsoft.com/office/drawing/2014/main" id="{78052C4F-87BB-4F1C-BF2F-43938A411C5E}"/>
              </a:ext>
            </a:extLst>
          </p:cNvPr>
          <p:cNvSpPr/>
          <p:nvPr/>
        </p:nvSpPr>
        <p:spPr bwMode="auto">
          <a:xfrm>
            <a:off x="427229" y="908672"/>
            <a:ext cx="7756474" cy="221599"/>
          </a:xfrm>
          <a:prstGeom prst="rect">
            <a:avLst/>
          </a:prstGeom>
        </p:spPr>
        <p:txBody>
          <a:bodyPr vert="horz" wrap="square" lIns="0" tIns="0" rIns="0" bIns="0" rtlCol="0" anchor="t">
            <a:spAutoFit/>
          </a:bodyPr>
          <a:lstStyle/>
          <a:p>
            <a:pPr defTabSz="797815">
              <a:lnSpc>
                <a:spcPct val="90000"/>
              </a:lnSpc>
              <a:spcBef>
                <a:spcPct val="0"/>
              </a:spcBef>
              <a:spcAft>
                <a:spcPts val="800"/>
              </a:spcAft>
              <a:defRPr/>
            </a:pPr>
            <a:r>
              <a:rPr lang="en-US" sz="1600">
                <a:solidFill>
                  <a:srgbClr val="000000"/>
                </a:solidFill>
                <a:latin typeface="Segoe UI"/>
                <a:cs typeface="Segoe UI"/>
              </a:rPr>
              <a:t>Limitless analytics service with unmatched time to insight</a:t>
            </a:r>
            <a:endParaRPr lang="en-US" sz="1600">
              <a:ln w="3175">
                <a:noFill/>
              </a:ln>
              <a:solidFill>
                <a:srgbClr val="000000"/>
              </a:solidFill>
              <a:latin typeface="Segoe UI"/>
              <a:cs typeface="Segoe UI Semibold"/>
            </a:endParaRPr>
          </a:p>
        </p:txBody>
      </p:sp>
      <p:sp>
        <p:nvSpPr>
          <p:cNvPr id="7" name="Rectangle 6">
            <a:extLst>
              <a:ext uri="{FF2B5EF4-FFF2-40B4-BE49-F238E27FC236}">
                <a16:creationId xmlns:a16="http://schemas.microsoft.com/office/drawing/2014/main" id="{63AE8E0B-D05A-43CA-A549-C61E6BBE8883}"/>
              </a:ext>
            </a:extLst>
          </p:cNvPr>
          <p:cNvSpPr/>
          <p:nvPr/>
        </p:nvSpPr>
        <p:spPr bwMode="auto">
          <a:xfrm>
            <a:off x="554671" y="1364926"/>
            <a:ext cx="8039466" cy="4831665"/>
          </a:xfrm>
          <a:prstGeom prst="rect">
            <a:avLst/>
          </a:prstGeom>
          <a:solidFill>
            <a:schemeClr val="bg1">
              <a:lumMod val="95000"/>
            </a:schemeClr>
          </a:solidFill>
          <a:ln>
            <a:noFill/>
            <a:headEnd type="none" w="med" len="med"/>
            <a:tailEnd type="none" w="med" len="med"/>
          </a:ln>
          <a:effectLst>
            <a:softEdge rad="1270000"/>
          </a:effectLst>
        </p:spPr>
        <p:style>
          <a:lnRef idx="1">
            <a:schemeClr val="accent2"/>
          </a:lnRef>
          <a:fillRef idx="3">
            <a:schemeClr val="accent2"/>
          </a:fillRef>
          <a:effectRef idx="2">
            <a:schemeClr val="accent2"/>
          </a:effectRef>
          <a:fontRef idx="minor">
            <a:schemeClr val="lt1"/>
          </a:fontRef>
        </p:style>
        <p:txBody>
          <a:bodyPr rot="0" spcFirstLastPara="0" vert="horz" wrap="square" lIns="118855" tIns="164569" rIns="0" bIns="0" numCol="1" spcCol="0" rtlCol="0" fromWordArt="0" anchor="t" anchorCtr="0" forceAA="0" compatLnSpc="1">
            <a:prstTxWarp prst="textNoShape">
              <a:avLst/>
            </a:prstTxWarp>
            <a:noAutofit/>
          </a:bodyPr>
          <a:lstStyle/>
          <a:p>
            <a:pPr algn="ctr" defTabSz="914225">
              <a:defRPr/>
            </a:pPr>
            <a:endParaRPr lang="en-US" sz="1200" b="1">
              <a:solidFill>
                <a:srgbClr val="0070C3"/>
              </a:solidFill>
              <a:latin typeface="Segoe UI"/>
            </a:endParaRPr>
          </a:p>
        </p:txBody>
      </p:sp>
      <p:grpSp>
        <p:nvGrpSpPr>
          <p:cNvPr id="8" name="Group 7">
            <a:extLst>
              <a:ext uri="{FF2B5EF4-FFF2-40B4-BE49-F238E27FC236}">
                <a16:creationId xmlns:a16="http://schemas.microsoft.com/office/drawing/2014/main" id="{1A958CCD-ABAD-48E0-8FE2-C9F98C6511C0}"/>
              </a:ext>
            </a:extLst>
          </p:cNvPr>
          <p:cNvGrpSpPr/>
          <p:nvPr/>
        </p:nvGrpSpPr>
        <p:grpSpPr>
          <a:xfrm>
            <a:off x="776508" y="1813522"/>
            <a:ext cx="7654240" cy="3311059"/>
            <a:chOff x="1115729" y="2187385"/>
            <a:chExt cx="7655325" cy="3311529"/>
          </a:xfrm>
        </p:grpSpPr>
        <p:sp>
          <p:nvSpPr>
            <p:cNvPr id="9" name="Rectangle 8">
              <a:extLst>
                <a:ext uri="{FF2B5EF4-FFF2-40B4-BE49-F238E27FC236}">
                  <a16:creationId xmlns:a16="http://schemas.microsoft.com/office/drawing/2014/main" id="{6254600A-9D34-4C7B-A7F9-A362A99C9292}"/>
                </a:ext>
              </a:extLst>
            </p:cNvPr>
            <p:cNvSpPr/>
            <p:nvPr/>
          </p:nvSpPr>
          <p:spPr bwMode="auto">
            <a:xfrm>
              <a:off x="1116434" y="2454682"/>
              <a:ext cx="7654620" cy="304423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18855" tIns="164569" rIns="0" bIns="0"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1200">
                <a:solidFill>
                  <a:srgbClr val="0078D7"/>
                </a:solidFill>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AC38BBBA-A5B8-4972-9F5A-E7C201751809}"/>
                </a:ext>
              </a:extLst>
            </p:cNvPr>
            <p:cNvSpPr/>
            <p:nvPr/>
          </p:nvSpPr>
          <p:spPr bwMode="auto">
            <a:xfrm>
              <a:off x="1115729" y="2187385"/>
              <a:ext cx="1820290" cy="27711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18855" tIns="0" rIns="0" bIns="0" numCol="1" spcCol="0" rtlCol="0" fromWordArt="0" anchor="ctr" anchorCtr="0" forceAA="0" compatLnSpc="1">
              <a:prstTxWarp prst="textNoShape">
                <a:avLst/>
              </a:prstTxWarp>
              <a:noAutofit/>
            </a:bodyPr>
            <a:lstStyle/>
            <a:p>
              <a:pPr defTabSz="932293" fontAlgn="base">
                <a:spcBef>
                  <a:spcPct val="0"/>
                </a:spcBef>
                <a:spcAft>
                  <a:spcPct val="0"/>
                </a:spcAft>
                <a:defRPr/>
              </a:pPr>
              <a:r>
                <a:rPr lang="en-US" sz="1300" b="1">
                  <a:gradFill>
                    <a:gsLst>
                      <a:gs pos="0">
                        <a:srgbClr val="FFFFFF"/>
                      </a:gs>
                      <a:gs pos="100000">
                        <a:srgbClr val="FFFFFF"/>
                      </a:gs>
                    </a:gsLst>
                    <a:lin ang="5400000" scaled="0"/>
                  </a:gradFill>
                  <a:latin typeface="Segoe UI" panose="020B0502040204020203" pitchFamily="34" charset="0"/>
                  <a:ea typeface="Segoe UI" panose="020B0502040204020203" pitchFamily="34" charset="0"/>
                  <a:cs typeface="Segoe UI" panose="020B0502040204020203" pitchFamily="34" charset="0"/>
                </a:rPr>
                <a:t>Synapse Analytics</a:t>
              </a:r>
            </a:p>
          </p:txBody>
        </p:sp>
      </p:grpSp>
      <p:sp>
        <p:nvSpPr>
          <p:cNvPr id="11" name="Rectangle 10">
            <a:extLst>
              <a:ext uri="{FF2B5EF4-FFF2-40B4-BE49-F238E27FC236}">
                <a16:creationId xmlns:a16="http://schemas.microsoft.com/office/drawing/2014/main" id="{80827C0C-A2B0-4D09-B7A8-6458E0B87929}"/>
              </a:ext>
            </a:extLst>
          </p:cNvPr>
          <p:cNvSpPr/>
          <p:nvPr/>
        </p:nvSpPr>
        <p:spPr bwMode="auto">
          <a:xfrm>
            <a:off x="892760" y="2647519"/>
            <a:ext cx="7427182" cy="2350461"/>
          </a:xfrm>
          <a:prstGeom prst="rect">
            <a:avLst/>
          </a:prstGeom>
          <a:solidFill>
            <a:schemeClr val="bg1"/>
          </a:solidFill>
          <a:ln>
            <a:noFill/>
            <a:headEnd type="none" w="med" len="med"/>
            <a:tailEnd type="none" w="med" len="med"/>
          </a:ln>
          <a:effectLst>
            <a:outerShdw blurRad="190500" dist="50800" dir="2700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18855" rIns="91427" bIns="91427"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000000"/>
                </a:solidFill>
                <a:latin typeface="Segoe UI Semibold"/>
                <a:ea typeface="Segoe UI" pitchFamily="34" charset="0"/>
                <a:cs typeface="Segoe UI" pitchFamily="34" charset="0"/>
              </a:rPr>
              <a:t>Platform</a:t>
            </a:r>
          </a:p>
        </p:txBody>
      </p:sp>
      <p:grpSp>
        <p:nvGrpSpPr>
          <p:cNvPr id="12" name="Group 11">
            <a:extLst>
              <a:ext uri="{FF2B5EF4-FFF2-40B4-BE49-F238E27FC236}">
                <a16:creationId xmlns:a16="http://schemas.microsoft.com/office/drawing/2014/main" id="{09EA3A49-F255-4B80-8747-0FB97BBE2E16}"/>
              </a:ext>
            </a:extLst>
          </p:cNvPr>
          <p:cNvGrpSpPr/>
          <p:nvPr/>
        </p:nvGrpSpPr>
        <p:grpSpPr>
          <a:xfrm>
            <a:off x="773331" y="4997979"/>
            <a:ext cx="7653535" cy="1057542"/>
            <a:chOff x="772577" y="4998201"/>
            <a:chExt cx="7654620" cy="1057692"/>
          </a:xfrm>
        </p:grpSpPr>
        <p:sp>
          <p:nvSpPr>
            <p:cNvPr id="13" name="Rectangle 12">
              <a:extLst>
                <a:ext uri="{FF2B5EF4-FFF2-40B4-BE49-F238E27FC236}">
                  <a16:creationId xmlns:a16="http://schemas.microsoft.com/office/drawing/2014/main" id="{54A165CF-1CDC-434B-8ADD-03082CA25B44}"/>
                </a:ext>
              </a:extLst>
            </p:cNvPr>
            <p:cNvSpPr/>
            <p:nvPr/>
          </p:nvSpPr>
          <p:spPr bwMode="auto">
            <a:xfrm>
              <a:off x="772577" y="5337965"/>
              <a:ext cx="7654620" cy="717928"/>
            </a:xfrm>
            <a:prstGeom prst="rect">
              <a:avLst/>
            </a:prstGeom>
            <a:solidFill>
              <a:schemeClr val="bg1"/>
            </a:solidFill>
            <a:ln>
              <a:noFill/>
              <a:headEnd type="none" w="med" len="med"/>
              <a:tailEnd type="none" w="med" len="med"/>
            </a:ln>
            <a:effectLst>
              <a:outerShdw blurRad="190500" dist="50800" dir="2700000" algn="tl" rotWithShape="0">
                <a:prstClr val="black">
                  <a:alpha val="25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18855" tIns="118855" rIns="0" bIns="0" numCol="1" spcCol="0" rtlCol="0" fromWordArt="0" anchor="t" anchorCtr="0" forceAA="0" compatLnSpc="1">
              <a:prstTxWarp prst="textNoShape">
                <a:avLst/>
              </a:prstTxWarp>
              <a:noAutofit/>
            </a:bodyPr>
            <a:lstStyle/>
            <a:p>
              <a:pPr defTabSz="932293" fontAlgn="base">
                <a:spcBef>
                  <a:spcPct val="0"/>
                </a:spcBef>
                <a:spcAft>
                  <a:spcPct val="0"/>
                </a:spcAft>
                <a:defRPr/>
              </a:pPr>
              <a:r>
                <a:rPr lang="en-US" sz="1300" b="1">
                  <a:solidFill>
                    <a:srgbClr val="0078D4"/>
                  </a:solidFill>
                  <a:latin typeface="Segoe UI Semibold"/>
                  <a:ea typeface="Segoe UI" pitchFamily="34" charset="0"/>
                  <a:cs typeface="Segoe UI Semibold" panose="020B0502040204020203" pitchFamily="34" charset="0"/>
                </a:rPr>
                <a:t>Azure</a:t>
              </a:r>
            </a:p>
            <a:p>
              <a:pPr defTabSz="932293" fontAlgn="base">
                <a:spcBef>
                  <a:spcPct val="0"/>
                </a:spcBef>
                <a:spcAft>
                  <a:spcPct val="0"/>
                </a:spcAft>
                <a:defRPr/>
              </a:pPr>
              <a:r>
                <a:rPr lang="en-US" sz="1300" b="1">
                  <a:solidFill>
                    <a:srgbClr val="000000"/>
                  </a:solidFill>
                  <a:latin typeface="Segoe UI Semibold"/>
                  <a:ea typeface="Segoe UI" pitchFamily="34" charset="0"/>
                  <a:cs typeface="Segoe UI Semibold" panose="020B0502040204020203" pitchFamily="34" charset="0"/>
                </a:rPr>
                <a:t>Data Lake Storage</a:t>
              </a:r>
            </a:p>
          </p:txBody>
        </p:sp>
        <p:sp>
          <p:nvSpPr>
            <p:cNvPr id="14" name="TextBox 13">
              <a:extLst>
                <a:ext uri="{FF2B5EF4-FFF2-40B4-BE49-F238E27FC236}">
                  <a16:creationId xmlns:a16="http://schemas.microsoft.com/office/drawing/2014/main" id="{FBFF6E47-23C5-4A67-9823-C4714F0669B6}"/>
                </a:ext>
              </a:extLst>
            </p:cNvPr>
            <p:cNvSpPr txBox="1"/>
            <p:nvPr/>
          </p:nvSpPr>
          <p:spPr>
            <a:xfrm>
              <a:off x="6724420" y="5453263"/>
              <a:ext cx="1414300" cy="484556"/>
            </a:xfrm>
            <a:prstGeom prst="rect">
              <a:avLst/>
            </a:prstGeom>
            <a:noFill/>
          </p:spPr>
          <p:txBody>
            <a:bodyPr wrap="square" lIns="0" tIns="0" rIns="0" bIns="0" rtlCol="0">
              <a:spAutoFit/>
            </a:bodyPr>
            <a:lstStyle/>
            <a:p>
              <a:pPr defTabSz="914225">
                <a:lnSpc>
                  <a:spcPts val="1300"/>
                </a:lnSpc>
                <a:defRPr/>
              </a:pPr>
              <a:r>
                <a:rPr lang="en-US" sz="900" b="1">
                  <a:solidFill>
                    <a:srgbClr val="0078D4"/>
                  </a:solidFill>
                  <a:latin typeface="Segoe UI Semibold"/>
                  <a:ea typeface="Segoe UI" panose="020B0502040204020203" pitchFamily="34" charset="0"/>
                  <a:cs typeface="Segoe UI" panose="020B0502040204020203" pitchFamily="34" charset="0"/>
                </a:rPr>
                <a:t>Common Data Model</a:t>
              </a:r>
            </a:p>
            <a:p>
              <a:pPr defTabSz="914225">
                <a:lnSpc>
                  <a:spcPts val="1300"/>
                </a:lnSpc>
                <a:defRPr/>
              </a:pPr>
              <a:r>
                <a:rPr lang="en-US" sz="900" b="1">
                  <a:solidFill>
                    <a:srgbClr val="0078D4"/>
                  </a:solidFill>
                  <a:latin typeface="Segoe UI Semibold"/>
                  <a:ea typeface="Segoe UI" panose="020B0502040204020203" pitchFamily="34" charset="0"/>
                  <a:cs typeface="Segoe UI" panose="020B0502040204020203" pitchFamily="34" charset="0"/>
                </a:rPr>
                <a:t>Enterprise Security</a:t>
              </a:r>
            </a:p>
            <a:p>
              <a:pPr defTabSz="914225">
                <a:lnSpc>
                  <a:spcPts val="1300"/>
                </a:lnSpc>
                <a:defRPr/>
              </a:pPr>
              <a:r>
                <a:rPr lang="en-US" sz="900" b="1">
                  <a:solidFill>
                    <a:srgbClr val="0078D4"/>
                  </a:solidFill>
                  <a:latin typeface="Segoe UI Semibold"/>
                  <a:ea typeface="Segoe UI" panose="020B0502040204020203" pitchFamily="34" charset="0"/>
                  <a:cs typeface="Segoe UI" panose="020B0502040204020203" pitchFamily="34" charset="0"/>
                </a:rPr>
                <a:t>Optimized for Analytics</a:t>
              </a:r>
            </a:p>
          </p:txBody>
        </p:sp>
        <p:grpSp>
          <p:nvGrpSpPr>
            <p:cNvPr id="15" name="Group 14">
              <a:extLst>
                <a:ext uri="{FF2B5EF4-FFF2-40B4-BE49-F238E27FC236}">
                  <a16:creationId xmlns:a16="http://schemas.microsoft.com/office/drawing/2014/main" id="{33BE2FFE-D754-4C7C-BCCB-2F0D8B396188}"/>
                </a:ext>
              </a:extLst>
            </p:cNvPr>
            <p:cNvGrpSpPr/>
            <p:nvPr/>
          </p:nvGrpSpPr>
          <p:grpSpPr>
            <a:xfrm>
              <a:off x="3931915" y="4998201"/>
              <a:ext cx="2436090" cy="774917"/>
              <a:chOff x="4053274" y="4916113"/>
              <a:chExt cx="2436090" cy="857006"/>
            </a:xfrm>
          </p:grpSpPr>
          <p:cxnSp>
            <p:nvCxnSpPr>
              <p:cNvPr id="16" name="Straight Connector 15">
                <a:extLst>
                  <a:ext uri="{FF2B5EF4-FFF2-40B4-BE49-F238E27FC236}">
                    <a16:creationId xmlns:a16="http://schemas.microsoft.com/office/drawing/2014/main" id="{27CF1A39-0075-4FA4-ADB3-0D4C88F63A6D}"/>
                  </a:ext>
                </a:extLst>
              </p:cNvPr>
              <p:cNvCxnSpPr>
                <a:cxnSpLocks/>
              </p:cNvCxnSpPr>
              <p:nvPr/>
            </p:nvCxnSpPr>
            <p:spPr>
              <a:xfrm flipV="1">
                <a:off x="4053274"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A08610E-A314-4A75-B9B3-2DC75E473717}"/>
                  </a:ext>
                </a:extLst>
              </p:cNvPr>
              <p:cNvCxnSpPr>
                <a:cxnSpLocks/>
              </p:cNvCxnSpPr>
              <p:nvPr/>
            </p:nvCxnSpPr>
            <p:spPr>
              <a:xfrm flipV="1">
                <a:off x="4146264"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33CACC8-1351-4061-833E-3886F45A3703}"/>
                  </a:ext>
                </a:extLst>
              </p:cNvPr>
              <p:cNvCxnSpPr>
                <a:cxnSpLocks/>
              </p:cNvCxnSpPr>
              <p:nvPr/>
            </p:nvCxnSpPr>
            <p:spPr>
              <a:xfrm flipV="1">
                <a:off x="4239862"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AA4253C-AD68-4811-B626-AEF12EA9C69B}"/>
                  </a:ext>
                </a:extLst>
              </p:cNvPr>
              <p:cNvCxnSpPr>
                <a:cxnSpLocks/>
              </p:cNvCxnSpPr>
              <p:nvPr/>
            </p:nvCxnSpPr>
            <p:spPr>
              <a:xfrm flipV="1">
                <a:off x="4327618"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9E2B07C-5840-4E76-9961-BAED39D3F721}"/>
                  </a:ext>
                </a:extLst>
              </p:cNvPr>
              <p:cNvCxnSpPr>
                <a:cxnSpLocks/>
              </p:cNvCxnSpPr>
              <p:nvPr/>
            </p:nvCxnSpPr>
            <p:spPr>
              <a:xfrm flipV="1">
                <a:off x="4420557"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25D8228-CABD-48BE-B2FD-F8B9CBEC4FB1}"/>
                  </a:ext>
                </a:extLst>
              </p:cNvPr>
              <p:cNvCxnSpPr>
                <a:cxnSpLocks/>
              </p:cNvCxnSpPr>
              <p:nvPr/>
            </p:nvCxnSpPr>
            <p:spPr>
              <a:xfrm flipV="1">
                <a:off x="4505798"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D386C60-4191-46F7-802C-2B9D531544B7}"/>
                  </a:ext>
                </a:extLst>
              </p:cNvPr>
              <p:cNvCxnSpPr>
                <a:cxnSpLocks/>
              </p:cNvCxnSpPr>
              <p:nvPr/>
            </p:nvCxnSpPr>
            <p:spPr>
              <a:xfrm flipV="1">
                <a:off x="4595679"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C1B94F7-9F65-4F6D-8F49-E6840E434E87}"/>
                  </a:ext>
                </a:extLst>
              </p:cNvPr>
              <p:cNvCxnSpPr>
                <a:cxnSpLocks/>
              </p:cNvCxnSpPr>
              <p:nvPr/>
            </p:nvCxnSpPr>
            <p:spPr>
              <a:xfrm flipV="1">
                <a:off x="4683807"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7CAD5DC-6FBB-461B-8992-5B4D2827C4FE}"/>
                  </a:ext>
                </a:extLst>
              </p:cNvPr>
              <p:cNvCxnSpPr>
                <a:cxnSpLocks/>
              </p:cNvCxnSpPr>
              <p:nvPr/>
            </p:nvCxnSpPr>
            <p:spPr>
              <a:xfrm flipV="1">
                <a:off x="4776798"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34BE2AE-161F-4C8F-829C-9531DB245921}"/>
                  </a:ext>
                </a:extLst>
              </p:cNvPr>
              <p:cNvCxnSpPr>
                <a:cxnSpLocks/>
              </p:cNvCxnSpPr>
              <p:nvPr/>
            </p:nvCxnSpPr>
            <p:spPr>
              <a:xfrm flipV="1">
                <a:off x="4869788"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92C06B9-08B9-4E52-B4D3-3A3B8FA0AEA9}"/>
                  </a:ext>
                </a:extLst>
              </p:cNvPr>
              <p:cNvCxnSpPr>
                <a:cxnSpLocks/>
              </p:cNvCxnSpPr>
              <p:nvPr/>
            </p:nvCxnSpPr>
            <p:spPr>
              <a:xfrm flipV="1">
                <a:off x="4952178"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B1D975C-3AA3-481A-BEBC-A9D59E761F26}"/>
                  </a:ext>
                </a:extLst>
              </p:cNvPr>
              <p:cNvCxnSpPr>
                <a:cxnSpLocks/>
              </p:cNvCxnSpPr>
              <p:nvPr/>
            </p:nvCxnSpPr>
            <p:spPr>
              <a:xfrm flipV="1">
                <a:off x="5045168"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69D3AE7-2E91-41D8-AD0B-D1ECA3D8FB55}"/>
                  </a:ext>
                </a:extLst>
              </p:cNvPr>
              <p:cNvCxnSpPr>
                <a:cxnSpLocks/>
              </p:cNvCxnSpPr>
              <p:nvPr/>
            </p:nvCxnSpPr>
            <p:spPr>
              <a:xfrm flipV="1">
                <a:off x="5138766"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D3AFC8F-FCEA-4AEB-BC7B-7B16368CD215}"/>
                  </a:ext>
                </a:extLst>
              </p:cNvPr>
              <p:cNvCxnSpPr>
                <a:cxnSpLocks/>
              </p:cNvCxnSpPr>
              <p:nvPr/>
            </p:nvCxnSpPr>
            <p:spPr>
              <a:xfrm flipV="1">
                <a:off x="5226522"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2A81E13-EB0B-4A6E-8D23-2EE7113ACF84}"/>
                  </a:ext>
                </a:extLst>
              </p:cNvPr>
              <p:cNvCxnSpPr>
                <a:cxnSpLocks/>
              </p:cNvCxnSpPr>
              <p:nvPr/>
            </p:nvCxnSpPr>
            <p:spPr>
              <a:xfrm flipV="1">
                <a:off x="5319461"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A99B171-D7FD-402F-9800-BAF64A150744}"/>
                  </a:ext>
                </a:extLst>
              </p:cNvPr>
              <p:cNvCxnSpPr>
                <a:cxnSpLocks/>
              </p:cNvCxnSpPr>
              <p:nvPr/>
            </p:nvCxnSpPr>
            <p:spPr>
              <a:xfrm flipV="1">
                <a:off x="5404702"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2C4D812-5626-4539-8C73-0DB6B39507BF}"/>
                  </a:ext>
                </a:extLst>
              </p:cNvPr>
              <p:cNvCxnSpPr>
                <a:cxnSpLocks/>
              </p:cNvCxnSpPr>
              <p:nvPr/>
            </p:nvCxnSpPr>
            <p:spPr>
              <a:xfrm flipV="1">
                <a:off x="5494583"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79B3711-8A14-48E1-B6A1-C6E95F14FAB6}"/>
                  </a:ext>
                </a:extLst>
              </p:cNvPr>
              <p:cNvCxnSpPr>
                <a:cxnSpLocks/>
              </p:cNvCxnSpPr>
              <p:nvPr/>
            </p:nvCxnSpPr>
            <p:spPr>
              <a:xfrm flipV="1">
                <a:off x="5582711"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E9959F9-6C20-4AB5-836A-8521B8437F44}"/>
                  </a:ext>
                </a:extLst>
              </p:cNvPr>
              <p:cNvCxnSpPr>
                <a:cxnSpLocks/>
              </p:cNvCxnSpPr>
              <p:nvPr/>
            </p:nvCxnSpPr>
            <p:spPr>
              <a:xfrm flipV="1">
                <a:off x="5675702"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96833F7-1C59-41D2-9D4F-8417F031019C}"/>
                  </a:ext>
                </a:extLst>
              </p:cNvPr>
              <p:cNvCxnSpPr>
                <a:cxnSpLocks/>
              </p:cNvCxnSpPr>
              <p:nvPr/>
            </p:nvCxnSpPr>
            <p:spPr>
              <a:xfrm flipV="1">
                <a:off x="5768692"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4A68315-2FE5-4721-94EB-C5553BA52636}"/>
                  </a:ext>
                </a:extLst>
              </p:cNvPr>
              <p:cNvCxnSpPr>
                <a:cxnSpLocks/>
              </p:cNvCxnSpPr>
              <p:nvPr/>
            </p:nvCxnSpPr>
            <p:spPr>
              <a:xfrm flipV="1">
                <a:off x="5859438"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8795316-3792-40A1-ACBC-37A71B46CAA9}"/>
                  </a:ext>
                </a:extLst>
              </p:cNvPr>
              <p:cNvCxnSpPr>
                <a:cxnSpLocks/>
              </p:cNvCxnSpPr>
              <p:nvPr/>
            </p:nvCxnSpPr>
            <p:spPr>
              <a:xfrm flipV="1">
                <a:off x="5947194"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5A90FE8-A567-44FD-A403-2133BC513904}"/>
                  </a:ext>
                </a:extLst>
              </p:cNvPr>
              <p:cNvCxnSpPr>
                <a:cxnSpLocks/>
              </p:cNvCxnSpPr>
              <p:nvPr/>
            </p:nvCxnSpPr>
            <p:spPr>
              <a:xfrm flipV="1">
                <a:off x="6040133"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5A4382F-3490-43EB-857A-0C0060195611}"/>
                  </a:ext>
                </a:extLst>
              </p:cNvPr>
              <p:cNvCxnSpPr>
                <a:cxnSpLocks/>
              </p:cNvCxnSpPr>
              <p:nvPr/>
            </p:nvCxnSpPr>
            <p:spPr>
              <a:xfrm flipV="1">
                <a:off x="6125374"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6CFE2EC-E362-4235-AD4B-2896DC1C08C4}"/>
                  </a:ext>
                </a:extLst>
              </p:cNvPr>
              <p:cNvCxnSpPr>
                <a:cxnSpLocks/>
              </p:cNvCxnSpPr>
              <p:nvPr/>
            </p:nvCxnSpPr>
            <p:spPr>
              <a:xfrm flipV="1">
                <a:off x="6215255"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7011FEC-1B27-4B3B-9EA6-A3ECA49C7A9D}"/>
                  </a:ext>
                </a:extLst>
              </p:cNvPr>
              <p:cNvCxnSpPr>
                <a:cxnSpLocks/>
              </p:cNvCxnSpPr>
              <p:nvPr/>
            </p:nvCxnSpPr>
            <p:spPr>
              <a:xfrm flipV="1">
                <a:off x="6318974"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3B14C8C-BBDA-4A8D-A229-0F24D175B704}"/>
                  </a:ext>
                </a:extLst>
              </p:cNvPr>
              <p:cNvCxnSpPr>
                <a:cxnSpLocks/>
              </p:cNvCxnSpPr>
              <p:nvPr/>
            </p:nvCxnSpPr>
            <p:spPr>
              <a:xfrm flipV="1">
                <a:off x="6396374"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2C04F8A-5A90-4F6C-85DB-0E9ABEF3F5BB}"/>
                  </a:ext>
                </a:extLst>
              </p:cNvPr>
              <p:cNvCxnSpPr>
                <a:cxnSpLocks/>
              </p:cNvCxnSpPr>
              <p:nvPr/>
            </p:nvCxnSpPr>
            <p:spPr>
              <a:xfrm flipV="1">
                <a:off x="6489364"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cxnSp>
        <p:nvCxnSpPr>
          <p:cNvPr id="44" name="Straight Connector 43">
            <a:extLst>
              <a:ext uri="{FF2B5EF4-FFF2-40B4-BE49-F238E27FC236}">
                <a16:creationId xmlns:a16="http://schemas.microsoft.com/office/drawing/2014/main" id="{9DB36C69-98B0-40A2-AD4A-5674747177AC}"/>
              </a:ext>
            </a:extLst>
          </p:cNvPr>
          <p:cNvCxnSpPr>
            <a:cxnSpLocks/>
            <a:endCxn id="45" idx="1"/>
          </p:cNvCxnSpPr>
          <p:nvPr/>
        </p:nvCxnSpPr>
        <p:spPr>
          <a:xfrm>
            <a:off x="8029262" y="5769378"/>
            <a:ext cx="1041292" cy="600789"/>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DCD1C0D0-FBFF-4E66-AECF-DE65604BB1C7}"/>
              </a:ext>
            </a:extLst>
          </p:cNvPr>
          <p:cNvSpPr/>
          <p:nvPr/>
        </p:nvSpPr>
        <p:spPr bwMode="auto">
          <a:xfrm>
            <a:off x="9070554" y="6131037"/>
            <a:ext cx="3056552" cy="478261"/>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Data </a:t>
            </a:r>
            <a:r>
              <a:rPr lang="en-US" sz="1372" b="1">
                <a:gradFill>
                  <a:gsLst>
                    <a:gs pos="2917">
                      <a:prstClr val="black"/>
                    </a:gs>
                    <a:gs pos="30000">
                      <a:prstClr val="black"/>
                    </a:gs>
                  </a:gsLst>
                  <a:lin ang="5400000" scaled="0"/>
                </a:gradFill>
                <a:latin typeface="Segoe UI"/>
              </a:rPr>
              <a:t>lake integrated </a:t>
            </a:r>
            <a:r>
              <a:rPr lang="en-US" sz="1372">
                <a:gradFill>
                  <a:gsLst>
                    <a:gs pos="2917">
                      <a:prstClr val="black"/>
                    </a:gs>
                    <a:gs pos="30000">
                      <a:prstClr val="black"/>
                    </a:gs>
                  </a:gsLst>
                  <a:lin ang="5400000" scaled="0"/>
                </a:gradFill>
                <a:latin typeface="Segoe UI"/>
              </a:rPr>
              <a:t>and Common Data Model aware</a:t>
            </a:r>
            <a:endParaRPr lang="en-US" sz="1372" b="1">
              <a:gradFill>
                <a:gsLst>
                  <a:gs pos="2917">
                    <a:prstClr val="black"/>
                  </a:gs>
                  <a:gs pos="30000">
                    <a:prstClr val="black"/>
                  </a:gs>
                </a:gsLst>
                <a:lin ang="5400000" scaled="0"/>
              </a:gradFill>
              <a:latin typeface="Segoe UI"/>
            </a:endParaRPr>
          </a:p>
        </p:txBody>
      </p:sp>
      <p:sp>
        <p:nvSpPr>
          <p:cNvPr id="46" name="Rectangle 45">
            <a:extLst>
              <a:ext uri="{FF2B5EF4-FFF2-40B4-BE49-F238E27FC236}">
                <a16:creationId xmlns:a16="http://schemas.microsoft.com/office/drawing/2014/main" id="{36E778D1-F36B-4F99-BE6E-061554CFF1DA}"/>
              </a:ext>
            </a:extLst>
          </p:cNvPr>
          <p:cNvSpPr/>
          <p:nvPr/>
        </p:nvSpPr>
        <p:spPr bwMode="auto">
          <a:xfrm>
            <a:off x="2052987" y="4424394"/>
            <a:ext cx="1612138" cy="436447"/>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METASTORE</a:t>
            </a:r>
          </a:p>
        </p:txBody>
      </p:sp>
      <p:sp>
        <p:nvSpPr>
          <p:cNvPr id="47" name="Rectangle 46">
            <a:extLst>
              <a:ext uri="{FF2B5EF4-FFF2-40B4-BE49-F238E27FC236}">
                <a16:creationId xmlns:a16="http://schemas.microsoft.com/office/drawing/2014/main" id="{253DD55B-E7DD-4EDA-8046-553354EE11EB}"/>
              </a:ext>
            </a:extLst>
          </p:cNvPr>
          <p:cNvSpPr/>
          <p:nvPr/>
        </p:nvSpPr>
        <p:spPr bwMode="auto">
          <a:xfrm>
            <a:off x="2052987" y="3331430"/>
            <a:ext cx="1612137" cy="430421"/>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SECURITY</a:t>
            </a:r>
          </a:p>
        </p:txBody>
      </p:sp>
      <p:sp>
        <p:nvSpPr>
          <p:cNvPr id="48" name="Rectangle 47">
            <a:extLst>
              <a:ext uri="{FF2B5EF4-FFF2-40B4-BE49-F238E27FC236}">
                <a16:creationId xmlns:a16="http://schemas.microsoft.com/office/drawing/2014/main" id="{C0545D86-76AA-424C-A711-D569E3AF3F45}"/>
              </a:ext>
            </a:extLst>
          </p:cNvPr>
          <p:cNvSpPr/>
          <p:nvPr/>
        </p:nvSpPr>
        <p:spPr bwMode="auto">
          <a:xfrm>
            <a:off x="2052987" y="2781936"/>
            <a:ext cx="1612137" cy="436447"/>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MANAGEMENT</a:t>
            </a:r>
          </a:p>
        </p:txBody>
      </p:sp>
      <p:sp>
        <p:nvSpPr>
          <p:cNvPr id="49" name="Rectangle 48">
            <a:extLst>
              <a:ext uri="{FF2B5EF4-FFF2-40B4-BE49-F238E27FC236}">
                <a16:creationId xmlns:a16="http://schemas.microsoft.com/office/drawing/2014/main" id="{94464004-5A22-4B58-8133-C5D17DE63CF0}"/>
              </a:ext>
            </a:extLst>
          </p:cNvPr>
          <p:cNvSpPr/>
          <p:nvPr/>
        </p:nvSpPr>
        <p:spPr bwMode="auto">
          <a:xfrm>
            <a:off x="2052987" y="3874899"/>
            <a:ext cx="1612137" cy="436447"/>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MONITORING</a:t>
            </a:r>
          </a:p>
        </p:txBody>
      </p:sp>
      <p:sp>
        <p:nvSpPr>
          <p:cNvPr id="50" name="Rectangle 49">
            <a:extLst>
              <a:ext uri="{FF2B5EF4-FFF2-40B4-BE49-F238E27FC236}">
                <a16:creationId xmlns:a16="http://schemas.microsoft.com/office/drawing/2014/main" id="{2671B03A-81D6-478F-BD24-4FBE61123CBB}"/>
              </a:ext>
            </a:extLst>
          </p:cNvPr>
          <p:cNvSpPr/>
          <p:nvPr/>
        </p:nvSpPr>
        <p:spPr bwMode="auto">
          <a:xfrm>
            <a:off x="9070554" y="5257559"/>
            <a:ext cx="3056552" cy="647828"/>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Integrated </a:t>
            </a:r>
            <a:r>
              <a:rPr lang="en-US" sz="1372" b="1">
                <a:gradFill>
                  <a:gsLst>
                    <a:gs pos="2917">
                      <a:prstClr val="black"/>
                    </a:gs>
                    <a:gs pos="30000">
                      <a:prstClr val="black"/>
                    </a:gs>
                  </a:gsLst>
                  <a:lin ang="5400000" scaled="0"/>
                </a:gradFill>
                <a:latin typeface="Segoe UI"/>
              </a:rPr>
              <a:t>platform services </a:t>
            </a:r>
            <a:br>
              <a:rPr lang="en-US" sz="1372" b="1">
                <a:gradFill>
                  <a:gsLst>
                    <a:gs pos="2917">
                      <a:prstClr val="black"/>
                    </a:gs>
                    <a:gs pos="30000">
                      <a:prstClr val="black"/>
                    </a:gs>
                  </a:gsLst>
                  <a:lin ang="5400000" scaled="0"/>
                </a:gradFill>
                <a:latin typeface="Segoe UI"/>
              </a:rPr>
            </a:br>
            <a:r>
              <a:rPr lang="en-US" sz="1372">
                <a:gradFill>
                  <a:gsLst>
                    <a:gs pos="2917">
                      <a:prstClr val="black"/>
                    </a:gs>
                    <a:gs pos="30000">
                      <a:prstClr val="black"/>
                    </a:gs>
                  </a:gsLst>
                  <a:lin ang="5400000" scaled="0"/>
                </a:gradFill>
                <a:latin typeface="Segoe UI"/>
              </a:rPr>
              <a:t>for, management, security, monitoring, and </a:t>
            </a:r>
            <a:r>
              <a:rPr lang="en-US" sz="1372" err="1">
                <a:gradFill>
                  <a:gsLst>
                    <a:gs pos="2917">
                      <a:prstClr val="black"/>
                    </a:gs>
                    <a:gs pos="30000">
                      <a:prstClr val="black"/>
                    </a:gs>
                  </a:gsLst>
                  <a:lin ang="5400000" scaled="0"/>
                </a:gradFill>
                <a:latin typeface="Segoe UI"/>
              </a:rPr>
              <a:t>metastore</a:t>
            </a:r>
            <a:endParaRPr lang="en-US" sz="1372" b="1">
              <a:gradFill>
                <a:gsLst>
                  <a:gs pos="2917">
                    <a:prstClr val="black"/>
                  </a:gs>
                  <a:gs pos="30000">
                    <a:prstClr val="black"/>
                  </a:gs>
                </a:gsLst>
                <a:lin ang="5400000" scaled="0"/>
              </a:gradFill>
              <a:latin typeface="Segoe UI"/>
            </a:endParaRPr>
          </a:p>
        </p:txBody>
      </p:sp>
      <p:cxnSp>
        <p:nvCxnSpPr>
          <p:cNvPr id="51" name="Straight Connector 50">
            <a:extLst>
              <a:ext uri="{FF2B5EF4-FFF2-40B4-BE49-F238E27FC236}">
                <a16:creationId xmlns:a16="http://schemas.microsoft.com/office/drawing/2014/main" id="{CF0E0A25-6A3F-4F14-ACA8-E489033D7762}"/>
              </a:ext>
            </a:extLst>
          </p:cNvPr>
          <p:cNvCxnSpPr>
            <a:cxnSpLocks/>
            <a:endCxn id="50" idx="1"/>
          </p:cNvCxnSpPr>
          <p:nvPr/>
        </p:nvCxnSpPr>
        <p:spPr>
          <a:xfrm>
            <a:off x="8138430" y="4797939"/>
            <a:ext cx="932124" cy="783535"/>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07AE5EB2-1FDA-46F8-A22D-C8910947F966}"/>
              </a:ext>
              <a:ext uri="{C183D7F6-B498-43B3-948B-1728B52AA6E4}">
                <adec:decorative xmlns:adec="http://schemas.microsoft.com/office/drawing/2017/decorative" val="1"/>
              </a:ext>
            </a:extLst>
          </p:cNvPr>
          <p:cNvCxnSpPr>
            <a:cxnSpLocks/>
          </p:cNvCxnSpPr>
          <p:nvPr/>
        </p:nvCxnSpPr>
        <p:spPr>
          <a:xfrm>
            <a:off x="1878437" y="2781935"/>
            <a:ext cx="0" cy="2078905"/>
          </a:xfrm>
          <a:prstGeom prst="line">
            <a:avLst/>
          </a:prstGeom>
          <a:ln w="25400">
            <a:gradFill>
              <a:gsLst>
                <a:gs pos="0">
                  <a:schemeClr val="accent1"/>
                </a:gs>
                <a:gs pos="100000">
                  <a:srgbClr val="50E6FF"/>
                </a:gs>
              </a:gsLst>
              <a:lin ang="54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9CF6DD72-B710-49D1-94A5-A87AE0396FE3}"/>
              </a:ext>
            </a:extLst>
          </p:cNvPr>
          <p:cNvSpPr/>
          <p:nvPr/>
        </p:nvSpPr>
        <p:spPr bwMode="auto">
          <a:xfrm>
            <a:off x="3816441" y="4602135"/>
            <a:ext cx="4212821"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182854"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DATA INTEGRATION</a:t>
            </a:r>
          </a:p>
        </p:txBody>
      </p:sp>
      <p:grpSp>
        <p:nvGrpSpPr>
          <p:cNvPr id="54" name="Group 53">
            <a:extLst>
              <a:ext uri="{FF2B5EF4-FFF2-40B4-BE49-F238E27FC236}">
                <a16:creationId xmlns:a16="http://schemas.microsoft.com/office/drawing/2014/main" id="{427BE648-DAF1-4C51-9831-952F9DF49EDF}"/>
              </a:ext>
            </a:extLst>
          </p:cNvPr>
          <p:cNvGrpSpPr/>
          <p:nvPr/>
        </p:nvGrpSpPr>
        <p:grpSpPr>
          <a:xfrm>
            <a:off x="5952649" y="4060091"/>
            <a:ext cx="2076614" cy="490726"/>
            <a:chOff x="5911431" y="4135704"/>
            <a:chExt cx="2076908" cy="490796"/>
          </a:xfrm>
        </p:grpSpPr>
        <p:sp>
          <p:nvSpPr>
            <p:cNvPr id="55" name="Rectangle 54">
              <a:extLst>
                <a:ext uri="{FF2B5EF4-FFF2-40B4-BE49-F238E27FC236}">
                  <a16:creationId xmlns:a16="http://schemas.microsoft.com/office/drawing/2014/main" id="{AC3BB007-AB8E-4A06-9574-2BD3CA50573A}"/>
                </a:ext>
              </a:extLst>
            </p:cNvPr>
            <p:cNvSpPr/>
            <p:nvPr/>
          </p:nvSpPr>
          <p:spPr bwMode="auto">
            <a:xfrm>
              <a:off x="5911431" y="4135704"/>
              <a:ext cx="2076908" cy="49079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56" name="Picture 4">
              <a:extLst>
                <a:ext uri="{FF2B5EF4-FFF2-40B4-BE49-F238E27FC236}">
                  <a16:creationId xmlns:a16="http://schemas.microsoft.com/office/drawing/2014/main" id="{3E0DBEF9-A1CA-4B28-B499-62249BE721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8306" y="4221643"/>
              <a:ext cx="594448" cy="309482"/>
            </a:xfrm>
            <a:prstGeom prst="rect">
              <a:avLst/>
            </a:prstGeom>
            <a:noFill/>
            <a:extLst>
              <a:ext uri="{909E8E84-426E-40DD-AFC4-6F175D3DCCD1}">
                <a14:hiddenFill xmlns:a14="http://schemas.microsoft.com/office/drawing/2010/main">
                  <a:solidFill>
                    <a:srgbClr val="FFFFFF"/>
                  </a:solidFill>
                </a14:hiddenFill>
              </a:ext>
            </a:extLst>
          </p:spPr>
        </p:pic>
      </p:grpSp>
      <p:sp>
        <p:nvSpPr>
          <p:cNvPr id="57" name="Rectangle 56">
            <a:extLst>
              <a:ext uri="{FF2B5EF4-FFF2-40B4-BE49-F238E27FC236}">
                <a16:creationId xmlns:a16="http://schemas.microsoft.com/office/drawing/2014/main" id="{922C63DC-3060-4300-8BB4-671C252FE040}"/>
              </a:ext>
            </a:extLst>
          </p:cNvPr>
          <p:cNvSpPr/>
          <p:nvPr/>
        </p:nvSpPr>
        <p:spPr bwMode="auto">
          <a:xfrm>
            <a:off x="3816441" y="4062302"/>
            <a:ext cx="2084745" cy="490726"/>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2400">
                <a:gradFill>
                  <a:gsLst>
                    <a:gs pos="0">
                      <a:srgbClr val="FFFFFF"/>
                    </a:gs>
                    <a:gs pos="100000">
                      <a:srgbClr val="FFFFFF"/>
                    </a:gs>
                  </a:gsLst>
                  <a:lin ang="5400000" scaled="0"/>
                </a:gradFill>
                <a:latin typeface="Segoe UI Semibold"/>
                <a:ea typeface="Segoe UI" pitchFamily="34" charset="0"/>
                <a:cs typeface="Segoe UI" pitchFamily="34" charset="0"/>
              </a:rPr>
              <a:t>SQL</a:t>
            </a:r>
          </a:p>
        </p:txBody>
      </p:sp>
      <p:sp>
        <p:nvSpPr>
          <p:cNvPr id="58" name="TextBox 57">
            <a:extLst>
              <a:ext uri="{FF2B5EF4-FFF2-40B4-BE49-F238E27FC236}">
                <a16:creationId xmlns:a16="http://schemas.microsoft.com/office/drawing/2014/main" id="{295C5000-8792-4BAB-81C4-8262B78BADEE}"/>
              </a:ext>
            </a:extLst>
          </p:cNvPr>
          <p:cNvSpPr txBox="1"/>
          <p:nvPr/>
        </p:nvSpPr>
        <p:spPr>
          <a:xfrm>
            <a:off x="3816441" y="3856927"/>
            <a:ext cx="2398955" cy="154059"/>
          </a:xfrm>
          <a:prstGeom prst="rect">
            <a:avLst/>
          </a:prstGeom>
          <a:noFill/>
        </p:spPr>
        <p:txBody>
          <a:bodyPr wrap="square" lIns="0" tIns="0" rIns="0" bIns="0" rtlCol="0">
            <a:spAutoFit/>
          </a:bodyPr>
          <a:lstStyle/>
          <a:p>
            <a:pPr defTabSz="914225">
              <a:lnSpc>
                <a:spcPts val="1300"/>
              </a:lnSpc>
              <a:defRPr/>
            </a:pPr>
            <a:r>
              <a:rPr lang="en-US" sz="900" b="1">
                <a:solidFill>
                  <a:srgbClr val="000000"/>
                </a:solidFill>
                <a:latin typeface="Segoe UI Semibold"/>
                <a:ea typeface="Segoe UI" panose="020B0502040204020203" pitchFamily="34" charset="0"/>
                <a:cs typeface="Segoe UI" panose="020B0502040204020203" pitchFamily="34" charset="0"/>
              </a:rPr>
              <a:t>Analytics Runtimes</a:t>
            </a:r>
          </a:p>
        </p:txBody>
      </p:sp>
      <p:sp>
        <p:nvSpPr>
          <p:cNvPr id="59" name="Rectangle 58">
            <a:extLst>
              <a:ext uri="{FF2B5EF4-FFF2-40B4-BE49-F238E27FC236}">
                <a16:creationId xmlns:a16="http://schemas.microsoft.com/office/drawing/2014/main" id="{49223E51-AF5A-4394-9724-724B4EE7B46E}"/>
              </a:ext>
            </a:extLst>
          </p:cNvPr>
          <p:cNvSpPr/>
          <p:nvPr/>
        </p:nvSpPr>
        <p:spPr bwMode="auto">
          <a:xfrm>
            <a:off x="9070554" y="2695059"/>
            <a:ext cx="3056552" cy="2336853"/>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Integrated analytics runtimes available provisioned and serverless on-demand </a:t>
            </a:r>
          </a:p>
          <a:p>
            <a:pPr defTabSz="914225">
              <a:lnSpc>
                <a:spcPct val="90000"/>
              </a:lnSpc>
              <a:spcAft>
                <a:spcPts val="600"/>
              </a:spcAft>
              <a:defRPr/>
            </a:pPr>
            <a:endParaRPr lang="en-US" sz="1372">
              <a:gradFill>
                <a:gsLst>
                  <a:gs pos="2917">
                    <a:prstClr val="black"/>
                  </a:gs>
                  <a:gs pos="30000">
                    <a:prstClr val="black"/>
                  </a:gs>
                </a:gsLst>
                <a:lin ang="5400000" scaled="0"/>
              </a:gradFill>
              <a:latin typeface="Segoe UI"/>
            </a:endParaRPr>
          </a:p>
          <a:p>
            <a:pPr defTabSz="914225">
              <a:lnSpc>
                <a:spcPct val="90000"/>
              </a:lnSpc>
              <a:spcAft>
                <a:spcPts val="600"/>
              </a:spcAft>
              <a:defRPr/>
            </a:pPr>
            <a:r>
              <a:rPr lang="en-US" sz="1372" b="1">
                <a:gradFill>
                  <a:gsLst>
                    <a:gs pos="2917">
                      <a:prstClr val="black"/>
                    </a:gs>
                    <a:gs pos="30000">
                      <a:prstClr val="black"/>
                    </a:gs>
                  </a:gsLst>
                  <a:lin ang="5400000" scaled="0"/>
                </a:gradFill>
                <a:latin typeface="Segoe UI"/>
              </a:rPr>
              <a:t>SQL Analytics </a:t>
            </a:r>
            <a:r>
              <a:rPr lang="en-US" sz="1372">
                <a:gradFill>
                  <a:gsLst>
                    <a:gs pos="2917">
                      <a:prstClr val="black"/>
                    </a:gs>
                    <a:gs pos="30000">
                      <a:prstClr val="black"/>
                    </a:gs>
                  </a:gsLst>
                  <a:lin ang="5400000" scaled="0"/>
                </a:gradFill>
                <a:latin typeface="Segoe UI"/>
              </a:rPr>
              <a:t>offering T-SQL for batch, streaming and interactive processing</a:t>
            </a:r>
          </a:p>
          <a:p>
            <a:pPr defTabSz="914225">
              <a:lnSpc>
                <a:spcPct val="90000"/>
              </a:lnSpc>
              <a:spcAft>
                <a:spcPts val="600"/>
              </a:spcAft>
              <a:defRPr/>
            </a:pPr>
            <a:endParaRPr lang="en-US" sz="1372">
              <a:gradFill>
                <a:gsLst>
                  <a:gs pos="2917">
                    <a:prstClr val="black"/>
                  </a:gs>
                  <a:gs pos="30000">
                    <a:prstClr val="black"/>
                  </a:gs>
                </a:gsLst>
                <a:lin ang="5400000" scaled="0"/>
              </a:gradFill>
              <a:latin typeface="Segoe UI"/>
            </a:endParaRPr>
          </a:p>
          <a:p>
            <a:pPr defTabSz="914225">
              <a:lnSpc>
                <a:spcPct val="90000"/>
              </a:lnSpc>
              <a:spcAft>
                <a:spcPts val="600"/>
              </a:spcAft>
              <a:defRPr/>
            </a:pPr>
            <a:r>
              <a:rPr lang="en-US" sz="1372" b="1">
                <a:gradFill>
                  <a:gsLst>
                    <a:gs pos="2917">
                      <a:prstClr val="black"/>
                    </a:gs>
                    <a:gs pos="30000">
                      <a:prstClr val="black"/>
                    </a:gs>
                  </a:gsLst>
                  <a:lin ang="5400000" scaled="0"/>
                </a:gradFill>
                <a:latin typeface="Segoe UI"/>
              </a:rPr>
              <a:t>Spark</a:t>
            </a:r>
            <a:r>
              <a:rPr lang="en-US" sz="1372">
                <a:gradFill>
                  <a:gsLst>
                    <a:gs pos="2917">
                      <a:prstClr val="black"/>
                    </a:gs>
                    <a:gs pos="30000">
                      <a:prstClr val="black"/>
                    </a:gs>
                  </a:gsLst>
                  <a:lin ang="5400000" scaled="0"/>
                </a:gradFill>
                <a:latin typeface="Segoe UI"/>
              </a:rPr>
              <a:t> for big data processing with Python, Scala, R and .NET</a:t>
            </a:r>
          </a:p>
        </p:txBody>
      </p:sp>
      <p:cxnSp>
        <p:nvCxnSpPr>
          <p:cNvPr id="60" name="Straight Connector 59">
            <a:extLst>
              <a:ext uri="{FF2B5EF4-FFF2-40B4-BE49-F238E27FC236}">
                <a16:creationId xmlns:a16="http://schemas.microsoft.com/office/drawing/2014/main" id="{A045CDCF-C358-41C3-A628-9F37A5C58049}"/>
              </a:ext>
            </a:extLst>
          </p:cNvPr>
          <p:cNvCxnSpPr>
            <a:cxnSpLocks/>
            <a:endCxn id="59" idx="1"/>
          </p:cNvCxnSpPr>
          <p:nvPr/>
        </p:nvCxnSpPr>
        <p:spPr>
          <a:xfrm flipV="1">
            <a:off x="7818539" y="3863486"/>
            <a:ext cx="1252015" cy="489724"/>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79CA8C01-9D65-43CE-9E9D-AC7F86F522A8}"/>
              </a:ext>
            </a:extLst>
          </p:cNvPr>
          <p:cNvSpPr/>
          <p:nvPr/>
        </p:nvSpPr>
        <p:spPr bwMode="auto">
          <a:xfrm>
            <a:off x="3816441" y="3494164"/>
            <a:ext cx="2084745"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182854"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PROVISIONED</a:t>
            </a:r>
          </a:p>
        </p:txBody>
      </p:sp>
      <p:sp>
        <p:nvSpPr>
          <p:cNvPr id="62" name="Rectangle 61">
            <a:extLst>
              <a:ext uri="{FF2B5EF4-FFF2-40B4-BE49-F238E27FC236}">
                <a16:creationId xmlns:a16="http://schemas.microsoft.com/office/drawing/2014/main" id="{098A2E19-8A08-4B94-8974-15F1264A3606}"/>
              </a:ext>
            </a:extLst>
          </p:cNvPr>
          <p:cNvSpPr/>
          <p:nvPr/>
        </p:nvSpPr>
        <p:spPr bwMode="auto">
          <a:xfrm>
            <a:off x="5952648" y="3494164"/>
            <a:ext cx="2076614" cy="258705"/>
          </a:xfrm>
          <a:prstGeom prst="rect">
            <a:avLst/>
          </a:pr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182854"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SERVERLESS</a:t>
            </a:r>
          </a:p>
        </p:txBody>
      </p:sp>
      <p:sp>
        <p:nvSpPr>
          <p:cNvPr id="63" name="TextBox 62">
            <a:extLst>
              <a:ext uri="{FF2B5EF4-FFF2-40B4-BE49-F238E27FC236}">
                <a16:creationId xmlns:a16="http://schemas.microsoft.com/office/drawing/2014/main" id="{B64F9498-F3A5-4BD4-856A-82B4BDE1A214}"/>
              </a:ext>
            </a:extLst>
          </p:cNvPr>
          <p:cNvSpPr txBox="1"/>
          <p:nvPr/>
        </p:nvSpPr>
        <p:spPr>
          <a:xfrm>
            <a:off x="3816441" y="3300642"/>
            <a:ext cx="2398955" cy="154059"/>
          </a:xfrm>
          <a:prstGeom prst="rect">
            <a:avLst/>
          </a:prstGeom>
          <a:noFill/>
        </p:spPr>
        <p:txBody>
          <a:bodyPr wrap="square" lIns="0" tIns="0" rIns="0" bIns="0" rtlCol="0">
            <a:spAutoFit/>
          </a:bodyPr>
          <a:lstStyle/>
          <a:p>
            <a:pPr defTabSz="914225">
              <a:lnSpc>
                <a:spcPts val="1300"/>
              </a:lnSpc>
              <a:defRPr/>
            </a:pPr>
            <a:r>
              <a:rPr lang="en-US" sz="900" b="1">
                <a:solidFill>
                  <a:srgbClr val="000000"/>
                </a:solidFill>
                <a:latin typeface="Segoe UI Semibold"/>
                <a:ea typeface="Segoe UI" panose="020B0502040204020203" pitchFamily="34" charset="0"/>
                <a:cs typeface="Segoe UI" panose="020B0502040204020203" pitchFamily="34" charset="0"/>
              </a:rPr>
              <a:t>Form Factors</a:t>
            </a:r>
          </a:p>
        </p:txBody>
      </p:sp>
      <p:sp>
        <p:nvSpPr>
          <p:cNvPr id="64" name="Rectangle 63">
            <a:extLst>
              <a:ext uri="{FF2B5EF4-FFF2-40B4-BE49-F238E27FC236}">
                <a16:creationId xmlns:a16="http://schemas.microsoft.com/office/drawing/2014/main" id="{9C6A3698-44F0-4A60-AF21-9869FA9D60D6}"/>
              </a:ext>
            </a:extLst>
          </p:cNvPr>
          <p:cNvSpPr/>
          <p:nvPr/>
        </p:nvSpPr>
        <p:spPr bwMode="auto">
          <a:xfrm>
            <a:off x="3816441"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SQL</a:t>
            </a:r>
          </a:p>
        </p:txBody>
      </p:sp>
      <p:sp>
        <p:nvSpPr>
          <p:cNvPr id="65" name="TextBox 64">
            <a:extLst>
              <a:ext uri="{FF2B5EF4-FFF2-40B4-BE49-F238E27FC236}">
                <a16:creationId xmlns:a16="http://schemas.microsoft.com/office/drawing/2014/main" id="{734526D6-FE7E-4F96-A661-C41872D8932E}"/>
              </a:ext>
            </a:extLst>
          </p:cNvPr>
          <p:cNvSpPr txBox="1"/>
          <p:nvPr/>
        </p:nvSpPr>
        <p:spPr>
          <a:xfrm>
            <a:off x="3816441" y="2760100"/>
            <a:ext cx="2398955" cy="154059"/>
          </a:xfrm>
          <a:prstGeom prst="rect">
            <a:avLst/>
          </a:prstGeom>
          <a:noFill/>
        </p:spPr>
        <p:txBody>
          <a:bodyPr wrap="square" lIns="0" tIns="0" rIns="0" bIns="0" rtlCol="0">
            <a:spAutoFit/>
          </a:bodyPr>
          <a:lstStyle/>
          <a:p>
            <a:pPr defTabSz="914225">
              <a:lnSpc>
                <a:spcPts val="1300"/>
              </a:lnSpc>
              <a:defRPr/>
            </a:pPr>
            <a:r>
              <a:rPr lang="en-US" sz="900" b="1">
                <a:solidFill>
                  <a:srgbClr val="000000"/>
                </a:solidFill>
                <a:latin typeface="Segoe UI Semibold"/>
                <a:ea typeface="Segoe UI" panose="020B0502040204020203" pitchFamily="34" charset="0"/>
                <a:cs typeface="Segoe UI" panose="020B0502040204020203" pitchFamily="34" charset="0"/>
              </a:rPr>
              <a:t>Languages</a:t>
            </a:r>
          </a:p>
        </p:txBody>
      </p:sp>
      <p:sp>
        <p:nvSpPr>
          <p:cNvPr id="66" name="Rectangle 65">
            <a:extLst>
              <a:ext uri="{FF2B5EF4-FFF2-40B4-BE49-F238E27FC236}">
                <a16:creationId xmlns:a16="http://schemas.microsoft.com/office/drawing/2014/main" id="{9EB32D62-8B35-4F1E-9613-55EFA5CC52A9}"/>
              </a:ext>
            </a:extLst>
          </p:cNvPr>
          <p:cNvSpPr/>
          <p:nvPr/>
        </p:nvSpPr>
        <p:spPr bwMode="auto">
          <a:xfrm>
            <a:off x="4527119"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Python</a:t>
            </a:r>
          </a:p>
        </p:txBody>
      </p:sp>
      <p:sp>
        <p:nvSpPr>
          <p:cNvPr id="67" name="Rectangle 66">
            <a:extLst>
              <a:ext uri="{FF2B5EF4-FFF2-40B4-BE49-F238E27FC236}">
                <a16:creationId xmlns:a16="http://schemas.microsoft.com/office/drawing/2014/main" id="{C977EB28-CB90-43A3-B1FE-73402A86728B}"/>
              </a:ext>
            </a:extLst>
          </p:cNvPr>
          <p:cNvSpPr/>
          <p:nvPr/>
        </p:nvSpPr>
        <p:spPr bwMode="auto">
          <a:xfrm>
            <a:off x="5239883"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.NET</a:t>
            </a:r>
          </a:p>
        </p:txBody>
      </p:sp>
      <p:sp>
        <p:nvSpPr>
          <p:cNvPr id="68" name="Rectangle 67">
            <a:extLst>
              <a:ext uri="{FF2B5EF4-FFF2-40B4-BE49-F238E27FC236}">
                <a16:creationId xmlns:a16="http://schemas.microsoft.com/office/drawing/2014/main" id="{8661F14E-5C68-4FC1-BE09-29CB29AA6C3C}"/>
              </a:ext>
            </a:extLst>
          </p:cNvPr>
          <p:cNvSpPr/>
          <p:nvPr/>
        </p:nvSpPr>
        <p:spPr bwMode="auto">
          <a:xfrm>
            <a:off x="5952649"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Java</a:t>
            </a:r>
          </a:p>
        </p:txBody>
      </p:sp>
      <p:sp>
        <p:nvSpPr>
          <p:cNvPr id="69" name="Rectangle 68">
            <a:extLst>
              <a:ext uri="{FF2B5EF4-FFF2-40B4-BE49-F238E27FC236}">
                <a16:creationId xmlns:a16="http://schemas.microsoft.com/office/drawing/2014/main" id="{B19BB60F-986C-417F-A157-2347EA8F173E}"/>
              </a:ext>
            </a:extLst>
          </p:cNvPr>
          <p:cNvSpPr/>
          <p:nvPr/>
        </p:nvSpPr>
        <p:spPr bwMode="auto">
          <a:xfrm>
            <a:off x="6665413"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Scala</a:t>
            </a:r>
          </a:p>
        </p:txBody>
      </p:sp>
      <p:sp>
        <p:nvSpPr>
          <p:cNvPr id="70" name="Rectangle 69">
            <a:extLst>
              <a:ext uri="{FF2B5EF4-FFF2-40B4-BE49-F238E27FC236}">
                <a16:creationId xmlns:a16="http://schemas.microsoft.com/office/drawing/2014/main" id="{963039AD-E708-4840-8BF9-8F0F23298DB6}"/>
              </a:ext>
            </a:extLst>
          </p:cNvPr>
          <p:cNvSpPr/>
          <p:nvPr/>
        </p:nvSpPr>
        <p:spPr bwMode="auto">
          <a:xfrm>
            <a:off x="7367960" y="2959678"/>
            <a:ext cx="661303" cy="2587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0" rIns="91427" bIns="0"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FFFFFF"/>
                </a:solidFill>
                <a:latin typeface="Segoe UI"/>
                <a:ea typeface="Segoe UI" pitchFamily="34" charset="0"/>
                <a:cs typeface="Segoe UI" pitchFamily="34" charset="0"/>
              </a:rPr>
              <a:t>R</a:t>
            </a:r>
          </a:p>
        </p:txBody>
      </p:sp>
      <p:cxnSp>
        <p:nvCxnSpPr>
          <p:cNvPr id="71" name="Straight Connector 70">
            <a:extLst>
              <a:ext uri="{FF2B5EF4-FFF2-40B4-BE49-F238E27FC236}">
                <a16:creationId xmlns:a16="http://schemas.microsoft.com/office/drawing/2014/main" id="{78950CC2-CDBF-4D29-B705-517C66A6DEEB}"/>
              </a:ext>
            </a:extLst>
          </p:cNvPr>
          <p:cNvCxnSpPr>
            <a:cxnSpLocks/>
            <a:endCxn id="72" idx="1"/>
          </p:cNvCxnSpPr>
          <p:nvPr/>
        </p:nvCxnSpPr>
        <p:spPr>
          <a:xfrm flipV="1">
            <a:off x="8183703" y="2230370"/>
            <a:ext cx="886852" cy="665039"/>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339F9E20-A3E4-44A4-A338-008632A30E22}"/>
              </a:ext>
            </a:extLst>
          </p:cNvPr>
          <p:cNvSpPr/>
          <p:nvPr/>
        </p:nvSpPr>
        <p:spPr bwMode="auto">
          <a:xfrm>
            <a:off x="9070554" y="1991328"/>
            <a:ext cx="3056552" cy="478084"/>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Multiple </a:t>
            </a:r>
            <a:r>
              <a:rPr lang="en-US" sz="1372" b="1">
                <a:gradFill>
                  <a:gsLst>
                    <a:gs pos="2917">
                      <a:prstClr val="black"/>
                    </a:gs>
                    <a:gs pos="30000">
                      <a:prstClr val="black"/>
                    </a:gs>
                  </a:gsLst>
                  <a:lin ang="5400000" scaled="0"/>
                </a:gradFill>
                <a:latin typeface="Segoe UI"/>
              </a:rPr>
              <a:t>languages </a:t>
            </a:r>
            <a:r>
              <a:rPr lang="en-US" sz="1372">
                <a:gradFill>
                  <a:gsLst>
                    <a:gs pos="2917">
                      <a:prstClr val="black"/>
                    </a:gs>
                    <a:gs pos="30000">
                      <a:prstClr val="black"/>
                    </a:gs>
                  </a:gsLst>
                  <a:lin ang="5400000" scaled="0"/>
                </a:gradFill>
                <a:latin typeface="Segoe UI"/>
              </a:rPr>
              <a:t>suited to different analytics workloads</a:t>
            </a:r>
            <a:endParaRPr lang="en-US" sz="1372" b="1">
              <a:gradFill>
                <a:gsLst>
                  <a:gs pos="2917">
                    <a:prstClr val="black"/>
                  </a:gs>
                  <a:gs pos="30000">
                    <a:prstClr val="black"/>
                  </a:gs>
                </a:gsLst>
                <a:lin ang="5400000" scaled="0"/>
              </a:gradFill>
              <a:latin typeface="Segoe UI"/>
            </a:endParaRPr>
          </a:p>
        </p:txBody>
      </p:sp>
      <p:sp>
        <p:nvSpPr>
          <p:cNvPr id="73" name="Rectangle 72">
            <a:extLst>
              <a:ext uri="{FF2B5EF4-FFF2-40B4-BE49-F238E27FC236}">
                <a16:creationId xmlns:a16="http://schemas.microsoft.com/office/drawing/2014/main" id="{F49EEA15-32AB-4B0F-9706-7911CBF9345C}"/>
              </a:ext>
            </a:extLst>
          </p:cNvPr>
          <p:cNvSpPr/>
          <p:nvPr/>
        </p:nvSpPr>
        <p:spPr bwMode="auto">
          <a:xfrm>
            <a:off x="892760" y="2165519"/>
            <a:ext cx="7427182" cy="386186"/>
          </a:xfrm>
          <a:prstGeom prst="rect">
            <a:avLst/>
          </a:prstGeom>
          <a:solidFill>
            <a:schemeClr val="bg1"/>
          </a:solidFill>
          <a:ln>
            <a:noFill/>
            <a:headEnd type="none" w="med" len="med"/>
            <a:tailEnd type="none" w="med" len="med"/>
          </a:ln>
          <a:effectLst>
            <a:outerShdw blurRad="190500" dist="50800" dir="2700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18855" rIns="91427" bIns="91427"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defRPr/>
            </a:pPr>
            <a:r>
              <a:rPr lang="en-US" sz="1100">
                <a:solidFill>
                  <a:srgbClr val="000000"/>
                </a:solidFill>
                <a:latin typeface="Segoe UI Semibold"/>
                <a:ea typeface="Segoe UI" pitchFamily="34" charset="0"/>
                <a:cs typeface="Segoe UI" pitchFamily="34" charset="0"/>
              </a:rPr>
              <a:t>Experience</a:t>
            </a:r>
          </a:p>
        </p:txBody>
      </p:sp>
      <p:sp>
        <p:nvSpPr>
          <p:cNvPr id="74" name="TextBox 4">
            <a:extLst>
              <a:ext uri="{FF2B5EF4-FFF2-40B4-BE49-F238E27FC236}">
                <a16:creationId xmlns:a16="http://schemas.microsoft.com/office/drawing/2014/main" id="{C42E5283-ADAA-4C97-908E-9F6713B36689}"/>
              </a:ext>
            </a:extLst>
          </p:cNvPr>
          <p:cNvSpPr txBox="1"/>
          <p:nvPr/>
        </p:nvSpPr>
        <p:spPr>
          <a:xfrm>
            <a:off x="3816440" y="2238836"/>
            <a:ext cx="1962596" cy="217809"/>
          </a:xfrm>
          <a:prstGeom prst="rect">
            <a:avLst/>
          </a:prstGeom>
          <a:noFill/>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lnSpc>
                <a:spcPct val="120000"/>
              </a:lnSpc>
              <a:defRPr/>
            </a:pPr>
            <a:r>
              <a:rPr lang="en-US" sz="1300" b="1">
                <a:solidFill>
                  <a:schemeClr val="tx2"/>
                </a:solidFill>
                <a:latin typeface="Segoe UI" panose="020B0502040204020203" pitchFamily="34" charset="0"/>
                <a:cs typeface="Segoe UI" panose="020B0502040204020203" pitchFamily="34" charset="0"/>
              </a:rPr>
              <a:t>Azure Synapse Studio</a:t>
            </a:r>
          </a:p>
        </p:txBody>
      </p:sp>
      <p:cxnSp>
        <p:nvCxnSpPr>
          <p:cNvPr id="75" name="Straight Connector 74">
            <a:extLst>
              <a:ext uri="{FF2B5EF4-FFF2-40B4-BE49-F238E27FC236}">
                <a16:creationId xmlns:a16="http://schemas.microsoft.com/office/drawing/2014/main" id="{43794DA4-5102-4CD6-96B5-A8D7E9ACD050}"/>
              </a:ext>
            </a:extLst>
          </p:cNvPr>
          <p:cNvCxnSpPr>
            <a:cxnSpLocks/>
            <a:endCxn id="76" idx="1"/>
          </p:cNvCxnSpPr>
          <p:nvPr/>
        </p:nvCxnSpPr>
        <p:spPr>
          <a:xfrm flipV="1">
            <a:off x="8138430" y="1485495"/>
            <a:ext cx="932124" cy="825834"/>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76" name="Rectangle 75">
            <a:extLst>
              <a:ext uri="{FF2B5EF4-FFF2-40B4-BE49-F238E27FC236}">
                <a16:creationId xmlns:a16="http://schemas.microsoft.com/office/drawing/2014/main" id="{378CFE44-DCCE-4D93-915F-883EDFFB6216}"/>
              </a:ext>
            </a:extLst>
          </p:cNvPr>
          <p:cNvSpPr/>
          <p:nvPr/>
        </p:nvSpPr>
        <p:spPr bwMode="auto">
          <a:xfrm>
            <a:off x="9070554" y="1205311"/>
            <a:ext cx="3056552" cy="560369"/>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SaaS </a:t>
            </a:r>
            <a:r>
              <a:rPr lang="en-US" sz="1372" b="1">
                <a:gradFill>
                  <a:gsLst>
                    <a:gs pos="2917">
                      <a:prstClr val="black"/>
                    </a:gs>
                    <a:gs pos="30000">
                      <a:prstClr val="black"/>
                    </a:gs>
                  </a:gsLst>
                  <a:lin ang="5400000" scaled="0"/>
                </a:gradFill>
                <a:latin typeface="Segoe UI"/>
              </a:rPr>
              <a:t>developer experiences </a:t>
            </a:r>
            <a:r>
              <a:rPr lang="en-US" sz="1372">
                <a:gradFill>
                  <a:gsLst>
                    <a:gs pos="2917">
                      <a:prstClr val="black"/>
                    </a:gs>
                    <a:gs pos="30000">
                      <a:prstClr val="black"/>
                    </a:gs>
                  </a:gsLst>
                  <a:lin ang="5400000" scaled="0"/>
                </a:gradFill>
                <a:latin typeface="Segoe UI"/>
              </a:rPr>
              <a:t>for code free and code first</a:t>
            </a:r>
            <a:endParaRPr lang="en-US" sz="2745" b="1">
              <a:gradFill>
                <a:gsLst>
                  <a:gs pos="2917">
                    <a:prstClr val="black"/>
                  </a:gs>
                  <a:gs pos="30000">
                    <a:prstClr val="black"/>
                  </a:gs>
                </a:gsLst>
                <a:lin ang="5400000" scaled="0"/>
              </a:gradFill>
              <a:latin typeface="Segoe UI"/>
            </a:endParaRPr>
          </a:p>
        </p:txBody>
      </p:sp>
      <p:cxnSp>
        <p:nvCxnSpPr>
          <p:cNvPr id="77" name="Straight Connector 76">
            <a:extLst>
              <a:ext uri="{FF2B5EF4-FFF2-40B4-BE49-F238E27FC236}">
                <a16:creationId xmlns:a16="http://schemas.microsoft.com/office/drawing/2014/main" id="{56995DF9-D656-4DE0-BDF7-692A2FD26A0B}"/>
              </a:ext>
              <a:ext uri="{C183D7F6-B498-43B3-948B-1728B52AA6E4}">
                <adec:decorative xmlns:adec="http://schemas.microsoft.com/office/drawing/2017/decorative" val="1"/>
              </a:ext>
            </a:extLst>
          </p:cNvPr>
          <p:cNvCxnSpPr>
            <a:cxnSpLocks/>
          </p:cNvCxnSpPr>
          <p:nvPr/>
        </p:nvCxnSpPr>
        <p:spPr>
          <a:xfrm>
            <a:off x="1878437" y="2257634"/>
            <a:ext cx="0" cy="228338"/>
          </a:xfrm>
          <a:prstGeom prst="line">
            <a:avLst/>
          </a:prstGeom>
          <a:ln w="25400">
            <a:gradFill>
              <a:gsLst>
                <a:gs pos="0">
                  <a:schemeClr val="accent1"/>
                </a:gs>
                <a:gs pos="100000">
                  <a:srgbClr val="50E6FF"/>
                </a:gs>
              </a:gsLst>
              <a:lin ang="54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8" name="TextBox 4">
            <a:extLst>
              <a:ext uri="{FF2B5EF4-FFF2-40B4-BE49-F238E27FC236}">
                <a16:creationId xmlns:a16="http://schemas.microsoft.com/office/drawing/2014/main" id="{D1DCCB60-6ECC-4659-9D23-B522271D68F8}"/>
              </a:ext>
            </a:extLst>
          </p:cNvPr>
          <p:cNvSpPr txBox="1"/>
          <p:nvPr/>
        </p:nvSpPr>
        <p:spPr>
          <a:xfrm>
            <a:off x="3235999" y="1482274"/>
            <a:ext cx="5086074" cy="483391"/>
          </a:xfrm>
          <a:prstGeom prst="rect">
            <a:avLst/>
          </a:prstGeom>
          <a:noFill/>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lnSpc>
                <a:spcPct val="120000"/>
              </a:lnSpc>
              <a:defRPr/>
            </a:pPr>
            <a:r>
              <a:rPr lang="en-US" sz="1372" b="1">
                <a:solidFill>
                  <a:schemeClr val="tx2"/>
                </a:solidFill>
                <a:latin typeface="Segoe UI Semibold"/>
              </a:rPr>
              <a:t>Artificial Intelligence / Machine Learning / Internet of Things</a:t>
            </a:r>
          </a:p>
          <a:p>
            <a:pPr defTabSz="914225">
              <a:lnSpc>
                <a:spcPct val="120000"/>
              </a:lnSpc>
              <a:defRPr/>
            </a:pPr>
            <a:r>
              <a:rPr lang="en-US" sz="1372" b="1">
                <a:solidFill>
                  <a:schemeClr val="tx2"/>
                </a:solidFill>
                <a:latin typeface="Segoe UI Semibold"/>
              </a:rPr>
              <a:t>Intelligent Apps / Business Intelligence</a:t>
            </a:r>
          </a:p>
        </p:txBody>
      </p:sp>
      <p:sp>
        <p:nvSpPr>
          <p:cNvPr id="79" name="Rectangle 78">
            <a:extLst>
              <a:ext uri="{FF2B5EF4-FFF2-40B4-BE49-F238E27FC236}">
                <a16:creationId xmlns:a16="http://schemas.microsoft.com/office/drawing/2014/main" id="{CB424E2C-F29B-4D82-83BA-BA7878441F1C}"/>
              </a:ext>
            </a:extLst>
          </p:cNvPr>
          <p:cNvSpPr/>
          <p:nvPr/>
        </p:nvSpPr>
        <p:spPr bwMode="auto">
          <a:xfrm>
            <a:off x="9070554" y="374121"/>
            <a:ext cx="3056552" cy="605542"/>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a:gradFill>
                  <a:gsLst>
                    <a:gs pos="2917">
                      <a:prstClr val="black"/>
                    </a:gs>
                    <a:gs pos="30000">
                      <a:prstClr val="black"/>
                    </a:gs>
                  </a:gsLst>
                  <a:lin ang="5400000" scaled="0"/>
                </a:gradFill>
                <a:latin typeface="Segoe UI"/>
              </a:rPr>
              <a:t>Designed for analytics </a:t>
            </a:r>
            <a:r>
              <a:rPr lang="en-US" sz="1372" b="1">
                <a:gradFill>
                  <a:gsLst>
                    <a:gs pos="2917">
                      <a:prstClr val="black"/>
                    </a:gs>
                    <a:gs pos="30000">
                      <a:prstClr val="black"/>
                    </a:gs>
                  </a:gsLst>
                  <a:lin ang="5400000" scaled="0"/>
                </a:gradFill>
                <a:latin typeface="Segoe UI"/>
              </a:rPr>
              <a:t>workloads at any scale</a:t>
            </a:r>
            <a:endParaRPr lang="en-US" sz="2745" b="1">
              <a:gradFill>
                <a:gsLst>
                  <a:gs pos="2917">
                    <a:prstClr val="black"/>
                  </a:gs>
                  <a:gs pos="30000">
                    <a:prstClr val="black"/>
                  </a:gs>
                </a:gsLst>
                <a:lin ang="5400000" scaled="0"/>
              </a:gradFill>
              <a:latin typeface="Segoe UI"/>
            </a:endParaRPr>
          </a:p>
        </p:txBody>
      </p:sp>
      <p:cxnSp>
        <p:nvCxnSpPr>
          <p:cNvPr id="80" name="Straight Connector 79">
            <a:extLst>
              <a:ext uri="{FF2B5EF4-FFF2-40B4-BE49-F238E27FC236}">
                <a16:creationId xmlns:a16="http://schemas.microsoft.com/office/drawing/2014/main" id="{300F791C-19BC-4423-B30C-BCF87167F5F8}"/>
              </a:ext>
            </a:extLst>
          </p:cNvPr>
          <p:cNvCxnSpPr>
            <a:cxnSpLocks/>
            <a:endCxn id="79" idx="1"/>
          </p:cNvCxnSpPr>
          <p:nvPr/>
        </p:nvCxnSpPr>
        <p:spPr>
          <a:xfrm flipV="1">
            <a:off x="8138430" y="676893"/>
            <a:ext cx="932124" cy="886615"/>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7677DF5E-6766-4A6A-9F68-B1B9F2645E3E}"/>
              </a:ext>
            </a:extLst>
          </p:cNvPr>
          <p:cNvSpPr/>
          <p:nvPr/>
        </p:nvSpPr>
        <p:spPr bwMode="auto">
          <a:xfrm>
            <a:off x="2088684" y="4424394"/>
            <a:ext cx="1612138" cy="43644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METASTORE</a:t>
            </a:r>
          </a:p>
        </p:txBody>
      </p:sp>
      <p:sp>
        <p:nvSpPr>
          <p:cNvPr id="82" name="Rectangle 81">
            <a:extLst>
              <a:ext uri="{FF2B5EF4-FFF2-40B4-BE49-F238E27FC236}">
                <a16:creationId xmlns:a16="http://schemas.microsoft.com/office/drawing/2014/main" id="{D88D7BB1-BDF8-4775-AA26-B0590A51F615}"/>
              </a:ext>
            </a:extLst>
          </p:cNvPr>
          <p:cNvSpPr/>
          <p:nvPr/>
        </p:nvSpPr>
        <p:spPr bwMode="auto">
          <a:xfrm>
            <a:off x="2088682" y="3331430"/>
            <a:ext cx="1612137" cy="430421"/>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SECURITY</a:t>
            </a:r>
          </a:p>
        </p:txBody>
      </p:sp>
      <p:sp>
        <p:nvSpPr>
          <p:cNvPr id="83" name="Rectangle 82">
            <a:extLst>
              <a:ext uri="{FF2B5EF4-FFF2-40B4-BE49-F238E27FC236}">
                <a16:creationId xmlns:a16="http://schemas.microsoft.com/office/drawing/2014/main" id="{136D8A84-F510-4C10-94A5-7D017C5C9E26}"/>
              </a:ext>
            </a:extLst>
          </p:cNvPr>
          <p:cNvSpPr/>
          <p:nvPr/>
        </p:nvSpPr>
        <p:spPr bwMode="auto">
          <a:xfrm>
            <a:off x="2088682" y="2781936"/>
            <a:ext cx="1612137" cy="43644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MANAGEMENT</a:t>
            </a:r>
          </a:p>
        </p:txBody>
      </p:sp>
      <p:sp>
        <p:nvSpPr>
          <p:cNvPr id="84" name="Rectangle 83">
            <a:extLst>
              <a:ext uri="{FF2B5EF4-FFF2-40B4-BE49-F238E27FC236}">
                <a16:creationId xmlns:a16="http://schemas.microsoft.com/office/drawing/2014/main" id="{0C0020B8-A67A-4478-8823-22B9CB98F106}"/>
              </a:ext>
            </a:extLst>
          </p:cNvPr>
          <p:cNvSpPr/>
          <p:nvPr/>
        </p:nvSpPr>
        <p:spPr bwMode="auto">
          <a:xfrm>
            <a:off x="2088682" y="3874899"/>
            <a:ext cx="1612137" cy="43644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sz="1100" spc="100">
                <a:solidFill>
                  <a:srgbClr val="FFFFFF"/>
                </a:solidFill>
                <a:latin typeface="Segoe UI"/>
                <a:ea typeface="Segoe UI" pitchFamily="34" charset="0"/>
                <a:cs typeface="Segoe UI" pitchFamily="34" charset="0"/>
              </a:rPr>
              <a:t>MONITORING</a:t>
            </a:r>
          </a:p>
        </p:txBody>
      </p:sp>
    </p:spTree>
    <p:extLst>
      <p:ext uri="{BB962C8B-B14F-4D97-AF65-F5344CB8AC3E}">
        <p14:creationId xmlns:p14="http://schemas.microsoft.com/office/powerpoint/2010/main" val="16191282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500"/>
                                        <p:tgtEl>
                                          <p:spTgt spid="45"/>
                                        </p:tgtEl>
                                      </p:cBhvr>
                                    </p:animEffect>
                                  </p:childTnLst>
                                </p:cTn>
                              </p:par>
                              <p:par>
                                <p:cTn id="24" presetID="10" presetClass="entr" presetSubtype="0" fill="hold" nodeType="with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200"/>
                                        <p:tgtEl>
                                          <p:spTgt spid="48"/>
                                        </p:tgtEl>
                                      </p:cBhvr>
                                    </p:animEffect>
                                  </p:childTnLst>
                                </p:cTn>
                              </p:par>
                            </p:childTnLst>
                          </p:cTn>
                        </p:par>
                        <p:par>
                          <p:cTn id="32" fill="hold">
                            <p:stCondLst>
                              <p:cond delay="200"/>
                            </p:stCondLst>
                            <p:childTnLst>
                              <p:par>
                                <p:cTn id="33" presetID="10" presetClass="entr" presetSubtype="0" fill="hold" grpId="0" nodeType="afterEffect">
                                  <p:stCondLst>
                                    <p:cond delay="200"/>
                                  </p:stCondLst>
                                  <p:childTnLst>
                                    <p:set>
                                      <p:cBhvr>
                                        <p:cTn id="34" dur="1" fill="hold">
                                          <p:stCondLst>
                                            <p:cond delay="0"/>
                                          </p:stCondLst>
                                        </p:cTn>
                                        <p:tgtEl>
                                          <p:spTgt spid="47"/>
                                        </p:tgtEl>
                                        <p:attrNameLst>
                                          <p:attrName>style.visibility</p:attrName>
                                        </p:attrNameLst>
                                      </p:cBhvr>
                                      <p:to>
                                        <p:strVal val="visible"/>
                                      </p:to>
                                    </p:set>
                                    <p:animEffect transition="in" filter="fade">
                                      <p:cBhvr>
                                        <p:cTn id="35" dur="200"/>
                                        <p:tgtEl>
                                          <p:spTgt spid="47"/>
                                        </p:tgtEl>
                                      </p:cBhvr>
                                    </p:animEffect>
                                  </p:childTnLst>
                                </p:cTn>
                              </p:par>
                            </p:childTnLst>
                          </p:cTn>
                        </p:par>
                        <p:par>
                          <p:cTn id="36" fill="hold">
                            <p:stCondLst>
                              <p:cond delay="600"/>
                            </p:stCondLst>
                            <p:childTnLst>
                              <p:par>
                                <p:cTn id="37" presetID="10" presetClass="entr" presetSubtype="0" fill="hold" grpId="0" nodeType="afterEffect">
                                  <p:stCondLst>
                                    <p:cond delay="200"/>
                                  </p:stCondLst>
                                  <p:childTnLst>
                                    <p:set>
                                      <p:cBhvr>
                                        <p:cTn id="38" dur="1" fill="hold">
                                          <p:stCondLst>
                                            <p:cond delay="0"/>
                                          </p:stCondLst>
                                        </p:cTn>
                                        <p:tgtEl>
                                          <p:spTgt spid="49"/>
                                        </p:tgtEl>
                                        <p:attrNameLst>
                                          <p:attrName>style.visibility</p:attrName>
                                        </p:attrNameLst>
                                      </p:cBhvr>
                                      <p:to>
                                        <p:strVal val="visible"/>
                                      </p:to>
                                    </p:set>
                                    <p:animEffect transition="in" filter="fade">
                                      <p:cBhvr>
                                        <p:cTn id="39" dur="200"/>
                                        <p:tgtEl>
                                          <p:spTgt spid="49"/>
                                        </p:tgtEl>
                                      </p:cBhvr>
                                    </p:animEffect>
                                  </p:childTnLst>
                                </p:cTn>
                              </p:par>
                            </p:childTnLst>
                          </p:cTn>
                        </p:par>
                        <p:par>
                          <p:cTn id="40" fill="hold">
                            <p:stCondLst>
                              <p:cond delay="1000"/>
                            </p:stCondLst>
                            <p:childTnLst>
                              <p:par>
                                <p:cTn id="41" presetID="10" presetClass="entr" presetSubtype="0" fill="hold" grpId="0" nodeType="afterEffect">
                                  <p:stCondLst>
                                    <p:cond delay="20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200"/>
                                        <p:tgtEl>
                                          <p:spTgt spid="46"/>
                                        </p:tgtEl>
                                      </p:cBhvr>
                                    </p:animEffect>
                                  </p:childTnLst>
                                </p:cTn>
                              </p:par>
                              <p:par>
                                <p:cTn id="44" presetID="16" presetClass="entr" presetSubtype="42" fill="hold" nodeType="with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barn(outHorizontal)">
                                      <p:cBhvr>
                                        <p:cTn id="46" dur="500"/>
                                        <p:tgtEl>
                                          <p:spTgt spid="52"/>
                                        </p:tgtEl>
                                      </p:cBhvr>
                                    </p:animEffect>
                                  </p:childTnLst>
                                </p:cTn>
                              </p:par>
                            </p:childTnLst>
                          </p:cTn>
                        </p:par>
                        <p:par>
                          <p:cTn id="47" fill="hold">
                            <p:stCondLst>
                              <p:cond delay="1500"/>
                            </p:stCondLst>
                            <p:childTnLst>
                              <p:par>
                                <p:cTn id="48" presetID="10" presetClass="entr" presetSubtype="0" fill="hold" grpId="0" nodeType="afterEffect">
                                  <p:stCondLst>
                                    <p:cond delay="70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500"/>
                                        <p:tgtEl>
                                          <p:spTgt spid="50"/>
                                        </p:tgtEl>
                                      </p:cBhvr>
                                    </p:animEffect>
                                  </p:childTnLst>
                                </p:cTn>
                              </p:par>
                              <p:par>
                                <p:cTn id="51" presetID="10" presetClass="entr" presetSubtype="0" fill="hold" nodeType="withEffect">
                                  <p:stCondLst>
                                    <p:cond delay="700"/>
                                  </p:stCondLst>
                                  <p:childTnLst>
                                    <p:set>
                                      <p:cBhvr>
                                        <p:cTn id="52" dur="1" fill="hold">
                                          <p:stCondLst>
                                            <p:cond delay="0"/>
                                          </p:stCondLst>
                                        </p:cTn>
                                        <p:tgtEl>
                                          <p:spTgt spid="51"/>
                                        </p:tgtEl>
                                        <p:attrNameLst>
                                          <p:attrName>style.visibility</p:attrName>
                                        </p:attrNameLst>
                                      </p:cBhvr>
                                      <p:to>
                                        <p:strVal val="visible"/>
                                      </p:to>
                                    </p:set>
                                    <p:animEffect transition="in" filter="fade">
                                      <p:cBhvr>
                                        <p:cTn id="53" dur="500"/>
                                        <p:tgtEl>
                                          <p:spTgt spid="51"/>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fade">
                                      <p:cBhvr>
                                        <p:cTn id="58" dur="500"/>
                                        <p:tgtEl>
                                          <p:spTgt spid="5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58"/>
                                        </p:tgtEl>
                                        <p:attrNameLst>
                                          <p:attrName>style.visibility</p:attrName>
                                        </p:attrNameLst>
                                      </p:cBhvr>
                                      <p:to>
                                        <p:strVal val="visible"/>
                                      </p:to>
                                    </p:set>
                                    <p:animEffect transition="in" filter="fade">
                                      <p:cBhvr>
                                        <p:cTn id="63" dur="500"/>
                                        <p:tgtEl>
                                          <p:spTgt spid="58"/>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57"/>
                                        </p:tgtEl>
                                        <p:attrNameLst>
                                          <p:attrName>style.visibility</p:attrName>
                                        </p:attrNameLst>
                                      </p:cBhvr>
                                      <p:to>
                                        <p:strVal val="visible"/>
                                      </p:to>
                                    </p:set>
                                    <p:animEffect transition="in" filter="fade">
                                      <p:cBhvr>
                                        <p:cTn id="67" dur="400"/>
                                        <p:tgtEl>
                                          <p:spTgt spid="57"/>
                                        </p:tgtEl>
                                      </p:cBhvr>
                                    </p:animEffect>
                                  </p:childTnLst>
                                </p:cTn>
                              </p:par>
                            </p:childTnLst>
                          </p:cTn>
                        </p:par>
                        <p:par>
                          <p:cTn id="68" fill="hold">
                            <p:stCondLst>
                              <p:cond delay="900"/>
                            </p:stCondLst>
                            <p:childTnLst>
                              <p:par>
                                <p:cTn id="69" presetID="10" presetClass="entr" presetSubtype="0" fill="hold" nodeType="afterEffect">
                                  <p:stCondLst>
                                    <p:cond delay="200"/>
                                  </p:stCondLst>
                                  <p:childTnLst>
                                    <p:set>
                                      <p:cBhvr>
                                        <p:cTn id="70" dur="1" fill="hold">
                                          <p:stCondLst>
                                            <p:cond delay="0"/>
                                          </p:stCondLst>
                                        </p:cTn>
                                        <p:tgtEl>
                                          <p:spTgt spid="54"/>
                                        </p:tgtEl>
                                        <p:attrNameLst>
                                          <p:attrName>style.visibility</p:attrName>
                                        </p:attrNameLst>
                                      </p:cBhvr>
                                      <p:to>
                                        <p:strVal val="visible"/>
                                      </p:to>
                                    </p:set>
                                    <p:animEffect transition="in" filter="fade">
                                      <p:cBhvr>
                                        <p:cTn id="71" dur="400"/>
                                        <p:tgtEl>
                                          <p:spTgt spid="54"/>
                                        </p:tgtEl>
                                      </p:cBhvr>
                                    </p:animEffect>
                                  </p:childTnLst>
                                </p:cTn>
                              </p:par>
                            </p:childTnLst>
                          </p:cTn>
                        </p:par>
                        <p:par>
                          <p:cTn id="72" fill="hold">
                            <p:stCondLst>
                              <p:cond delay="1500"/>
                            </p:stCondLst>
                            <p:childTnLst>
                              <p:par>
                                <p:cTn id="73" presetID="10" presetClass="entr" presetSubtype="0" fill="hold" grpId="0" nodeType="afterEffect">
                                  <p:stCondLst>
                                    <p:cond delay="300"/>
                                  </p:stCondLst>
                                  <p:childTnLst>
                                    <p:set>
                                      <p:cBhvr>
                                        <p:cTn id="74" dur="1" fill="hold">
                                          <p:stCondLst>
                                            <p:cond delay="0"/>
                                          </p:stCondLst>
                                        </p:cTn>
                                        <p:tgtEl>
                                          <p:spTgt spid="59"/>
                                        </p:tgtEl>
                                        <p:attrNameLst>
                                          <p:attrName>style.visibility</p:attrName>
                                        </p:attrNameLst>
                                      </p:cBhvr>
                                      <p:to>
                                        <p:strVal val="visible"/>
                                      </p:to>
                                    </p:set>
                                    <p:animEffect transition="in" filter="fade">
                                      <p:cBhvr>
                                        <p:cTn id="75" dur="200"/>
                                        <p:tgtEl>
                                          <p:spTgt spid="59"/>
                                        </p:tgtEl>
                                      </p:cBhvr>
                                    </p:animEffect>
                                  </p:childTnLst>
                                </p:cTn>
                              </p:par>
                              <p:par>
                                <p:cTn id="76" presetID="10" presetClass="entr" presetSubtype="0" fill="hold" nodeType="withEffect">
                                  <p:stCondLst>
                                    <p:cond delay="300"/>
                                  </p:stCondLst>
                                  <p:childTnLst>
                                    <p:set>
                                      <p:cBhvr>
                                        <p:cTn id="77" dur="1" fill="hold">
                                          <p:stCondLst>
                                            <p:cond delay="0"/>
                                          </p:stCondLst>
                                        </p:cTn>
                                        <p:tgtEl>
                                          <p:spTgt spid="60"/>
                                        </p:tgtEl>
                                        <p:attrNameLst>
                                          <p:attrName>style.visibility</p:attrName>
                                        </p:attrNameLst>
                                      </p:cBhvr>
                                      <p:to>
                                        <p:strVal val="visible"/>
                                      </p:to>
                                    </p:set>
                                    <p:animEffect transition="in" filter="fade">
                                      <p:cBhvr>
                                        <p:cTn id="78" dur="200"/>
                                        <p:tgtEl>
                                          <p:spTgt spid="60"/>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63"/>
                                        </p:tgtEl>
                                        <p:attrNameLst>
                                          <p:attrName>style.visibility</p:attrName>
                                        </p:attrNameLst>
                                      </p:cBhvr>
                                      <p:to>
                                        <p:strVal val="visible"/>
                                      </p:to>
                                    </p:set>
                                    <p:animEffect transition="in" filter="fade">
                                      <p:cBhvr>
                                        <p:cTn id="83" dur="500"/>
                                        <p:tgtEl>
                                          <p:spTgt spid="63"/>
                                        </p:tgtEl>
                                      </p:cBhvr>
                                    </p:animEffect>
                                  </p:childTnLst>
                                </p:cTn>
                              </p:par>
                            </p:childTnLst>
                          </p:cTn>
                        </p:par>
                        <p:par>
                          <p:cTn id="84" fill="hold">
                            <p:stCondLst>
                              <p:cond delay="500"/>
                            </p:stCondLst>
                            <p:childTnLst>
                              <p:par>
                                <p:cTn id="85" presetID="10" presetClass="entr" presetSubtype="0" fill="hold" grpId="0" nodeType="afterEffect">
                                  <p:stCondLst>
                                    <p:cond delay="0"/>
                                  </p:stCondLst>
                                  <p:childTnLst>
                                    <p:set>
                                      <p:cBhvr>
                                        <p:cTn id="86" dur="1" fill="hold">
                                          <p:stCondLst>
                                            <p:cond delay="0"/>
                                          </p:stCondLst>
                                        </p:cTn>
                                        <p:tgtEl>
                                          <p:spTgt spid="61"/>
                                        </p:tgtEl>
                                        <p:attrNameLst>
                                          <p:attrName>style.visibility</p:attrName>
                                        </p:attrNameLst>
                                      </p:cBhvr>
                                      <p:to>
                                        <p:strVal val="visible"/>
                                      </p:to>
                                    </p:set>
                                    <p:animEffect transition="in" filter="fade">
                                      <p:cBhvr>
                                        <p:cTn id="87" dur="400"/>
                                        <p:tgtEl>
                                          <p:spTgt spid="61"/>
                                        </p:tgtEl>
                                      </p:cBhvr>
                                    </p:animEffect>
                                  </p:childTnLst>
                                </p:cTn>
                              </p:par>
                            </p:childTnLst>
                          </p:cTn>
                        </p:par>
                        <p:par>
                          <p:cTn id="88" fill="hold">
                            <p:stCondLst>
                              <p:cond delay="900"/>
                            </p:stCondLst>
                            <p:childTnLst>
                              <p:par>
                                <p:cTn id="89" presetID="10" presetClass="entr" presetSubtype="0" fill="hold" grpId="0" nodeType="afterEffect">
                                  <p:stCondLst>
                                    <p:cond delay="200"/>
                                  </p:stCondLst>
                                  <p:childTnLst>
                                    <p:set>
                                      <p:cBhvr>
                                        <p:cTn id="90" dur="1" fill="hold">
                                          <p:stCondLst>
                                            <p:cond delay="0"/>
                                          </p:stCondLst>
                                        </p:cTn>
                                        <p:tgtEl>
                                          <p:spTgt spid="62"/>
                                        </p:tgtEl>
                                        <p:attrNameLst>
                                          <p:attrName>style.visibility</p:attrName>
                                        </p:attrNameLst>
                                      </p:cBhvr>
                                      <p:to>
                                        <p:strVal val="visible"/>
                                      </p:to>
                                    </p:set>
                                    <p:animEffect transition="in" filter="fade">
                                      <p:cBhvr>
                                        <p:cTn id="91" dur="400"/>
                                        <p:tgtEl>
                                          <p:spTgt spid="62"/>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65"/>
                                        </p:tgtEl>
                                        <p:attrNameLst>
                                          <p:attrName>style.visibility</p:attrName>
                                        </p:attrNameLst>
                                      </p:cBhvr>
                                      <p:to>
                                        <p:strVal val="visible"/>
                                      </p:to>
                                    </p:set>
                                    <p:animEffect transition="in" filter="fade">
                                      <p:cBhvr>
                                        <p:cTn id="96" dur="500"/>
                                        <p:tgtEl>
                                          <p:spTgt spid="65"/>
                                        </p:tgtEl>
                                      </p:cBhvr>
                                    </p:animEffect>
                                  </p:childTnLst>
                                </p:cTn>
                              </p:par>
                            </p:childTnLst>
                          </p:cTn>
                        </p:par>
                        <p:par>
                          <p:cTn id="97" fill="hold">
                            <p:stCondLst>
                              <p:cond delay="500"/>
                            </p:stCondLst>
                            <p:childTnLst>
                              <p:par>
                                <p:cTn id="98" presetID="10" presetClass="entr" presetSubtype="0" fill="hold" grpId="0" nodeType="afterEffect">
                                  <p:stCondLst>
                                    <p:cond delay="0"/>
                                  </p:stCondLst>
                                  <p:childTnLst>
                                    <p:set>
                                      <p:cBhvr>
                                        <p:cTn id="99" dur="1" fill="hold">
                                          <p:stCondLst>
                                            <p:cond delay="0"/>
                                          </p:stCondLst>
                                        </p:cTn>
                                        <p:tgtEl>
                                          <p:spTgt spid="64"/>
                                        </p:tgtEl>
                                        <p:attrNameLst>
                                          <p:attrName>style.visibility</p:attrName>
                                        </p:attrNameLst>
                                      </p:cBhvr>
                                      <p:to>
                                        <p:strVal val="visible"/>
                                      </p:to>
                                    </p:set>
                                    <p:animEffect transition="in" filter="fade">
                                      <p:cBhvr>
                                        <p:cTn id="100" dur="400"/>
                                        <p:tgtEl>
                                          <p:spTgt spid="64"/>
                                        </p:tgtEl>
                                      </p:cBhvr>
                                    </p:animEffect>
                                  </p:childTnLst>
                                </p:cTn>
                              </p:par>
                            </p:childTnLst>
                          </p:cTn>
                        </p:par>
                        <p:par>
                          <p:cTn id="101" fill="hold">
                            <p:stCondLst>
                              <p:cond delay="900"/>
                            </p:stCondLst>
                            <p:childTnLst>
                              <p:par>
                                <p:cTn id="102" presetID="10" presetClass="entr" presetSubtype="0" fill="hold" grpId="0" nodeType="afterEffect">
                                  <p:stCondLst>
                                    <p:cond delay="0"/>
                                  </p:stCondLst>
                                  <p:childTnLst>
                                    <p:set>
                                      <p:cBhvr>
                                        <p:cTn id="103" dur="1" fill="hold">
                                          <p:stCondLst>
                                            <p:cond delay="0"/>
                                          </p:stCondLst>
                                        </p:cTn>
                                        <p:tgtEl>
                                          <p:spTgt spid="66"/>
                                        </p:tgtEl>
                                        <p:attrNameLst>
                                          <p:attrName>style.visibility</p:attrName>
                                        </p:attrNameLst>
                                      </p:cBhvr>
                                      <p:to>
                                        <p:strVal val="visible"/>
                                      </p:to>
                                    </p:set>
                                    <p:animEffect transition="in" filter="fade">
                                      <p:cBhvr>
                                        <p:cTn id="104" dur="400"/>
                                        <p:tgtEl>
                                          <p:spTgt spid="66"/>
                                        </p:tgtEl>
                                      </p:cBhvr>
                                    </p:animEffect>
                                  </p:childTnLst>
                                </p:cTn>
                              </p:par>
                            </p:childTnLst>
                          </p:cTn>
                        </p:par>
                        <p:par>
                          <p:cTn id="105" fill="hold">
                            <p:stCondLst>
                              <p:cond delay="1300"/>
                            </p:stCondLst>
                            <p:childTnLst>
                              <p:par>
                                <p:cTn id="106" presetID="10" presetClass="entr" presetSubtype="0" fill="hold" grpId="0" nodeType="afterEffect">
                                  <p:stCondLst>
                                    <p:cond delay="0"/>
                                  </p:stCondLst>
                                  <p:childTnLst>
                                    <p:set>
                                      <p:cBhvr>
                                        <p:cTn id="107" dur="1" fill="hold">
                                          <p:stCondLst>
                                            <p:cond delay="0"/>
                                          </p:stCondLst>
                                        </p:cTn>
                                        <p:tgtEl>
                                          <p:spTgt spid="67"/>
                                        </p:tgtEl>
                                        <p:attrNameLst>
                                          <p:attrName>style.visibility</p:attrName>
                                        </p:attrNameLst>
                                      </p:cBhvr>
                                      <p:to>
                                        <p:strVal val="visible"/>
                                      </p:to>
                                    </p:set>
                                    <p:animEffect transition="in" filter="fade">
                                      <p:cBhvr>
                                        <p:cTn id="108" dur="400"/>
                                        <p:tgtEl>
                                          <p:spTgt spid="67"/>
                                        </p:tgtEl>
                                      </p:cBhvr>
                                    </p:animEffect>
                                  </p:childTnLst>
                                </p:cTn>
                              </p:par>
                            </p:childTnLst>
                          </p:cTn>
                        </p:par>
                        <p:par>
                          <p:cTn id="109" fill="hold">
                            <p:stCondLst>
                              <p:cond delay="1700"/>
                            </p:stCondLst>
                            <p:childTnLst>
                              <p:par>
                                <p:cTn id="110" presetID="10" presetClass="entr" presetSubtype="0" fill="hold" grpId="0" nodeType="afterEffect">
                                  <p:stCondLst>
                                    <p:cond delay="0"/>
                                  </p:stCondLst>
                                  <p:childTnLst>
                                    <p:set>
                                      <p:cBhvr>
                                        <p:cTn id="111" dur="1" fill="hold">
                                          <p:stCondLst>
                                            <p:cond delay="0"/>
                                          </p:stCondLst>
                                        </p:cTn>
                                        <p:tgtEl>
                                          <p:spTgt spid="68"/>
                                        </p:tgtEl>
                                        <p:attrNameLst>
                                          <p:attrName>style.visibility</p:attrName>
                                        </p:attrNameLst>
                                      </p:cBhvr>
                                      <p:to>
                                        <p:strVal val="visible"/>
                                      </p:to>
                                    </p:set>
                                    <p:animEffect transition="in" filter="fade">
                                      <p:cBhvr>
                                        <p:cTn id="112" dur="400"/>
                                        <p:tgtEl>
                                          <p:spTgt spid="68"/>
                                        </p:tgtEl>
                                      </p:cBhvr>
                                    </p:animEffect>
                                  </p:childTnLst>
                                </p:cTn>
                              </p:par>
                            </p:childTnLst>
                          </p:cTn>
                        </p:par>
                        <p:par>
                          <p:cTn id="113" fill="hold">
                            <p:stCondLst>
                              <p:cond delay="2100"/>
                            </p:stCondLst>
                            <p:childTnLst>
                              <p:par>
                                <p:cTn id="114" presetID="10" presetClass="entr" presetSubtype="0" fill="hold" grpId="0" nodeType="afterEffect">
                                  <p:stCondLst>
                                    <p:cond delay="0"/>
                                  </p:stCondLst>
                                  <p:childTnLst>
                                    <p:set>
                                      <p:cBhvr>
                                        <p:cTn id="115" dur="1" fill="hold">
                                          <p:stCondLst>
                                            <p:cond delay="0"/>
                                          </p:stCondLst>
                                        </p:cTn>
                                        <p:tgtEl>
                                          <p:spTgt spid="69"/>
                                        </p:tgtEl>
                                        <p:attrNameLst>
                                          <p:attrName>style.visibility</p:attrName>
                                        </p:attrNameLst>
                                      </p:cBhvr>
                                      <p:to>
                                        <p:strVal val="visible"/>
                                      </p:to>
                                    </p:set>
                                    <p:animEffect transition="in" filter="fade">
                                      <p:cBhvr>
                                        <p:cTn id="116" dur="400"/>
                                        <p:tgtEl>
                                          <p:spTgt spid="69"/>
                                        </p:tgtEl>
                                      </p:cBhvr>
                                    </p:animEffect>
                                  </p:childTnLst>
                                </p:cTn>
                              </p:par>
                            </p:childTnLst>
                          </p:cTn>
                        </p:par>
                        <p:par>
                          <p:cTn id="117" fill="hold">
                            <p:stCondLst>
                              <p:cond delay="2500"/>
                            </p:stCondLst>
                            <p:childTnLst>
                              <p:par>
                                <p:cTn id="118" presetID="10" presetClass="entr" presetSubtype="0" fill="hold" grpId="0" nodeType="afterEffect">
                                  <p:stCondLst>
                                    <p:cond delay="0"/>
                                  </p:stCondLst>
                                  <p:childTnLst>
                                    <p:set>
                                      <p:cBhvr>
                                        <p:cTn id="119" dur="1" fill="hold">
                                          <p:stCondLst>
                                            <p:cond delay="0"/>
                                          </p:stCondLst>
                                        </p:cTn>
                                        <p:tgtEl>
                                          <p:spTgt spid="70"/>
                                        </p:tgtEl>
                                        <p:attrNameLst>
                                          <p:attrName>style.visibility</p:attrName>
                                        </p:attrNameLst>
                                      </p:cBhvr>
                                      <p:to>
                                        <p:strVal val="visible"/>
                                      </p:to>
                                    </p:set>
                                    <p:animEffect transition="in" filter="fade">
                                      <p:cBhvr>
                                        <p:cTn id="120" dur="400"/>
                                        <p:tgtEl>
                                          <p:spTgt spid="70"/>
                                        </p:tgtEl>
                                      </p:cBhvr>
                                    </p:animEffect>
                                  </p:childTnLst>
                                </p:cTn>
                              </p:par>
                            </p:childTnLst>
                          </p:cTn>
                        </p:par>
                        <p:par>
                          <p:cTn id="121" fill="hold">
                            <p:stCondLst>
                              <p:cond delay="2900"/>
                            </p:stCondLst>
                            <p:childTnLst>
                              <p:par>
                                <p:cTn id="122" presetID="10" presetClass="entr" presetSubtype="0" fill="hold" grpId="0" nodeType="afterEffect">
                                  <p:stCondLst>
                                    <p:cond delay="200"/>
                                  </p:stCondLst>
                                  <p:childTnLst>
                                    <p:set>
                                      <p:cBhvr>
                                        <p:cTn id="123" dur="1" fill="hold">
                                          <p:stCondLst>
                                            <p:cond delay="0"/>
                                          </p:stCondLst>
                                        </p:cTn>
                                        <p:tgtEl>
                                          <p:spTgt spid="72"/>
                                        </p:tgtEl>
                                        <p:attrNameLst>
                                          <p:attrName>style.visibility</p:attrName>
                                        </p:attrNameLst>
                                      </p:cBhvr>
                                      <p:to>
                                        <p:strVal val="visible"/>
                                      </p:to>
                                    </p:set>
                                    <p:animEffect transition="in" filter="fade">
                                      <p:cBhvr>
                                        <p:cTn id="124" dur="200"/>
                                        <p:tgtEl>
                                          <p:spTgt spid="72"/>
                                        </p:tgtEl>
                                      </p:cBhvr>
                                    </p:animEffect>
                                  </p:childTnLst>
                                </p:cTn>
                              </p:par>
                              <p:par>
                                <p:cTn id="125" presetID="10" presetClass="entr" presetSubtype="0" fill="hold" nodeType="withEffect">
                                  <p:stCondLst>
                                    <p:cond delay="0"/>
                                  </p:stCondLst>
                                  <p:childTnLst>
                                    <p:set>
                                      <p:cBhvr>
                                        <p:cTn id="126" dur="1" fill="hold">
                                          <p:stCondLst>
                                            <p:cond delay="0"/>
                                          </p:stCondLst>
                                        </p:cTn>
                                        <p:tgtEl>
                                          <p:spTgt spid="71"/>
                                        </p:tgtEl>
                                        <p:attrNameLst>
                                          <p:attrName>style.visibility</p:attrName>
                                        </p:attrNameLst>
                                      </p:cBhvr>
                                      <p:to>
                                        <p:strVal val="visible"/>
                                      </p:to>
                                    </p:set>
                                    <p:animEffect transition="in" filter="fade">
                                      <p:cBhvr>
                                        <p:cTn id="127" dur="200"/>
                                        <p:tgtEl>
                                          <p:spTgt spid="71"/>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grpId="0" nodeType="clickEffect">
                                  <p:stCondLst>
                                    <p:cond delay="0"/>
                                  </p:stCondLst>
                                  <p:childTnLst>
                                    <p:set>
                                      <p:cBhvr>
                                        <p:cTn id="131" dur="1" fill="hold">
                                          <p:stCondLst>
                                            <p:cond delay="0"/>
                                          </p:stCondLst>
                                        </p:cTn>
                                        <p:tgtEl>
                                          <p:spTgt spid="73"/>
                                        </p:tgtEl>
                                        <p:attrNameLst>
                                          <p:attrName>style.visibility</p:attrName>
                                        </p:attrNameLst>
                                      </p:cBhvr>
                                      <p:to>
                                        <p:strVal val="visible"/>
                                      </p:to>
                                    </p:set>
                                    <p:animEffect transition="in" filter="fade">
                                      <p:cBhvr>
                                        <p:cTn id="132" dur="500"/>
                                        <p:tgtEl>
                                          <p:spTgt spid="73"/>
                                        </p:tgtEl>
                                      </p:cBhvr>
                                    </p:animEffect>
                                  </p:childTnLst>
                                </p:cTn>
                              </p:par>
                              <p:par>
                                <p:cTn id="133" presetID="16" presetClass="entr" presetSubtype="42" fill="hold" nodeType="withEffect">
                                  <p:stCondLst>
                                    <p:cond delay="0"/>
                                  </p:stCondLst>
                                  <p:childTnLst>
                                    <p:set>
                                      <p:cBhvr>
                                        <p:cTn id="134" dur="1" fill="hold">
                                          <p:stCondLst>
                                            <p:cond delay="0"/>
                                          </p:stCondLst>
                                        </p:cTn>
                                        <p:tgtEl>
                                          <p:spTgt spid="77"/>
                                        </p:tgtEl>
                                        <p:attrNameLst>
                                          <p:attrName>style.visibility</p:attrName>
                                        </p:attrNameLst>
                                      </p:cBhvr>
                                      <p:to>
                                        <p:strVal val="visible"/>
                                      </p:to>
                                    </p:set>
                                    <p:animEffect transition="in" filter="barn(outHorizontal)">
                                      <p:cBhvr>
                                        <p:cTn id="135" dur="500"/>
                                        <p:tgtEl>
                                          <p:spTgt spid="77"/>
                                        </p:tgtEl>
                                      </p:cBhvr>
                                    </p:animEffect>
                                  </p:childTnLst>
                                </p:cTn>
                              </p:par>
                            </p:childTnLst>
                          </p:cTn>
                        </p:par>
                        <p:par>
                          <p:cTn id="136" fill="hold">
                            <p:stCondLst>
                              <p:cond delay="500"/>
                            </p:stCondLst>
                            <p:childTnLst>
                              <p:par>
                                <p:cTn id="137" presetID="10" presetClass="entr" presetSubtype="0" fill="hold" grpId="0" nodeType="afterEffect">
                                  <p:stCondLst>
                                    <p:cond delay="0"/>
                                  </p:stCondLst>
                                  <p:childTnLst>
                                    <p:set>
                                      <p:cBhvr>
                                        <p:cTn id="138" dur="1" fill="hold">
                                          <p:stCondLst>
                                            <p:cond delay="0"/>
                                          </p:stCondLst>
                                        </p:cTn>
                                        <p:tgtEl>
                                          <p:spTgt spid="74"/>
                                        </p:tgtEl>
                                        <p:attrNameLst>
                                          <p:attrName>style.visibility</p:attrName>
                                        </p:attrNameLst>
                                      </p:cBhvr>
                                      <p:to>
                                        <p:strVal val="visible"/>
                                      </p:to>
                                    </p:set>
                                    <p:animEffect transition="in" filter="fade">
                                      <p:cBhvr>
                                        <p:cTn id="139" dur="500"/>
                                        <p:tgtEl>
                                          <p:spTgt spid="74"/>
                                        </p:tgtEl>
                                      </p:cBhvr>
                                    </p:animEffect>
                                  </p:childTnLst>
                                </p:cTn>
                              </p:par>
                            </p:childTnLst>
                          </p:cTn>
                        </p:par>
                        <p:par>
                          <p:cTn id="140" fill="hold">
                            <p:stCondLst>
                              <p:cond delay="1000"/>
                            </p:stCondLst>
                            <p:childTnLst>
                              <p:par>
                                <p:cTn id="141" presetID="10" presetClass="entr" presetSubtype="0" fill="hold" grpId="0" nodeType="afterEffect">
                                  <p:stCondLst>
                                    <p:cond delay="200"/>
                                  </p:stCondLst>
                                  <p:childTnLst>
                                    <p:set>
                                      <p:cBhvr>
                                        <p:cTn id="142" dur="1" fill="hold">
                                          <p:stCondLst>
                                            <p:cond delay="0"/>
                                          </p:stCondLst>
                                        </p:cTn>
                                        <p:tgtEl>
                                          <p:spTgt spid="76"/>
                                        </p:tgtEl>
                                        <p:attrNameLst>
                                          <p:attrName>style.visibility</p:attrName>
                                        </p:attrNameLst>
                                      </p:cBhvr>
                                      <p:to>
                                        <p:strVal val="visible"/>
                                      </p:to>
                                    </p:set>
                                    <p:animEffect transition="in" filter="fade">
                                      <p:cBhvr>
                                        <p:cTn id="143" dur="200"/>
                                        <p:tgtEl>
                                          <p:spTgt spid="76"/>
                                        </p:tgtEl>
                                      </p:cBhvr>
                                    </p:animEffect>
                                  </p:childTnLst>
                                </p:cTn>
                              </p:par>
                              <p:par>
                                <p:cTn id="144" presetID="10" presetClass="entr" presetSubtype="0" fill="hold" nodeType="withEffect">
                                  <p:stCondLst>
                                    <p:cond delay="0"/>
                                  </p:stCondLst>
                                  <p:childTnLst>
                                    <p:set>
                                      <p:cBhvr>
                                        <p:cTn id="145" dur="1" fill="hold">
                                          <p:stCondLst>
                                            <p:cond delay="0"/>
                                          </p:stCondLst>
                                        </p:cTn>
                                        <p:tgtEl>
                                          <p:spTgt spid="75"/>
                                        </p:tgtEl>
                                        <p:attrNameLst>
                                          <p:attrName>style.visibility</p:attrName>
                                        </p:attrNameLst>
                                      </p:cBhvr>
                                      <p:to>
                                        <p:strVal val="visible"/>
                                      </p:to>
                                    </p:set>
                                    <p:animEffect transition="in" filter="fade">
                                      <p:cBhvr>
                                        <p:cTn id="146" dur="200"/>
                                        <p:tgtEl>
                                          <p:spTgt spid="75"/>
                                        </p:tgtEl>
                                      </p:cBhvr>
                                    </p:animEffect>
                                  </p:childTnLst>
                                </p:cTn>
                              </p:par>
                            </p:childTnLst>
                          </p:cTn>
                        </p:par>
                      </p:childTnLst>
                    </p:cTn>
                  </p:par>
                  <p:par>
                    <p:cTn id="147" fill="hold">
                      <p:stCondLst>
                        <p:cond delay="indefinite"/>
                      </p:stCondLst>
                      <p:childTnLst>
                        <p:par>
                          <p:cTn id="148" fill="hold">
                            <p:stCondLst>
                              <p:cond delay="0"/>
                            </p:stCondLst>
                            <p:childTnLst>
                              <p:par>
                                <p:cTn id="149" presetID="10" presetClass="entr" presetSubtype="0" fill="hold" grpId="0" nodeType="clickEffect">
                                  <p:stCondLst>
                                    <p:cond delay="0"/>
                                  </p:stCondLst>
                                  <p:childTnLst>
                                    <p:set>
                                      <p:cBhvr>
                                        <p:cTn id="150" dur="1" fill="hold">
                                          <p:stCondLst>
                                            <p:cond delay="0"/>
                                          </p:stCondLst>
                                        </p:cTn>
                                        <p:tgtEl>
                                          <p:spTgt spid="78"/>
                                        </p:tgtEl>
                                        <p:attrNameLst>
                                          <p:attrName>style.visibility</p:attrName>
                                        </p:attrNameLst>
                                      </p:cBhvr>
                                      <p:to>
                                        <p:strVal val="visible"/>
                                      </p:to>
                                    </p:set>
                                    <p:animEffect transition="in" filter="fade">
                                      <p:cBhvr>
                                        <p:cTn id="151" dur="500"/>
                                        <p:tgtEl>
                                          <p:spTgt spid="78"/>
                                        </p:tgtEl>
                                      </p:cBhvr>
                                    </p:animEffect>
                                  </p:childTnLst>
                                </p:cTn>
                              </p:par>
                            </p:childTnLst>
                          </p:cTn>
                        </p:par>
                        <p:par>
                          <p:cTn id="152" fill="hold">
                            <p:stCondLst>
                              <p:cond delay="500"/>
                            </p:stCondLst>
                            <p:childTnLst>
                              <p:par>
                                <p:cTn id="153" presetID="10" presetClass="entr" presetSubtype="0" fill="hold" grpId="0" nodeType="afterEffect">
                                  <p:stCondLst>
                                    <p:cond delay="500"/>
                                  </p:stCondLst>
                                  <p:childTnLst>
                                    <p:set>
                                      <p:cBhvr>
                                        <p:cTn id="154" dur="1" fill="hold">
                                          <p:stCondLst>
                                            <p:cond delay="0"/>
                                          </p:stCondLst>
                                        </p:cTn>
                                        <p:tgtEl>
                                          <p:spTgt spid="79"/>
                                        </p:tgtEl>
                                        <p:attrNameLst>
                                          <p:attrName>style.visibility</p:attrName>
                                        </p:attrNameLst>
                                      </p:cBhvr>
                                      <p:to>
                                        <p:strVal val="visible"/>
                                      </p:to>
                                    </p:set>
                                    <p:animEffect transition="in" filter="fade">
                                      <p:cBhvr>
                                        <p:cTn id="155" dur="200"/>
                                        <p:tgtEl>
                                          <p:spTgt spid="79"/>
                                        </p:tgtEl>
                                      </p:cBhvr>
                                    </p:animEffect>
                                  </p:childTnLst>
                                </p:cTn>
                              </p:par>
                              <p:par>
                                <p:cTn id="156" presetID="10" presetClass="entr" presetSubtype="0" fill="hold" nodeType="withEffect">
                                  <p:stCondLst>
                                    <p:cond delay="500"/>
                                  </p:stCondLst>
                                  <p:childTnLst>
                                    <p:set>
                                      <p:cBhvr>
                                        <p:cTn id="157" dur="1" fill="hold">
                                          <p:stCondLst>
                                            <p:cond delay="0"/>
                                          </p:stCondLst>
                                        </p:cTn>
                                        <p:tgtEl>
                                          <p:spTgt spid="80"/>
                                        </p:tgtEl>
                                        <p:attrNameLst>
                                          <p:attrName>style.visibility</p:attrName>
                                        </p:attrNameLst>
                                      </p:cBhvr>
                                      <p:to>
                                        <p:strVal val="visible"/>
                                      </p:to>
                                    </p:set>
                                    <p:animEffect transition="in" filter="fade">
                                      <p:cBhvr>
                                        <p:cTn id="158" dur="200"/>
                                        <p:tgtEl>
                                          <p:spTgt spid="80"/>
                                        </p:tgtEl>
                                      </p:cBhvr>
                                    </p:animEffect>
                                  </p:childTnLst>
                                </p:cTn>
                              </p:par>
                            </p:childTnLst>
                          </p:cTn>
                        </p:par>
                      </p:childTnLst>
                    </p:cTn>
                  </p:par>
                  <p:par>
                    <p:cTn id="159" fill="hold">
                      <p:stCondLst>
                        <p:cond delay="indefinite"/>
                      </p:stCondLst>
                      <p:childTnLst>
                        <p:par>
                          <p:cTn id="160" fill="hold">
                            <p:stCondLst>
                              <p:cond delay="0"/>
                            </p:stCondLst>
                            <p:childTnLst>
                              <p:par>
                                <p:cTn id="161" presetID="10" presetClass="entr" presetSubtype="0" fill="hold" grpId="0" nodeType="clickEffect">
                                  <p:stCondLst>
                                    <p:cond delay="0"/>
                                  </p:stCondLst>
                                  <p:childTnLst>
                                    <p:set>
                                      <p:cBhvr>
                                        <p:cTn id="162" dur="1" fill="hold">
                                          <p:stCondLst>
                                            <p:cond delay="0"/>
                                          </p:stCondLst>
                                        </p:cTn>
                                        <p:tgtEl>
                                          <p:spTgt spid="83"/>
                                        </p:tgtEl>
                                        <p:attrNameLst>
                                          <p:attrName>style.visibility</p:attrName>
                                        </p:attrNameLst>
                                      </p:cBhvr>
                                      <p:to>
                                        <p:strVal val="visible"/>
                                      </p:to>
                                    </p:set>
                                    <p:animEffect transition="in" filter="fade">
                                      <p:cBhvr>
                                        <p:cTn id="163" dur="200"/>
                                        <p:tgtEl>
                                          <p:spTgt spid="83"/>
                                        </p:tgtEl>
                                      </p:cBhvr>
                                    </p:animEffect>
                                  </p:childTnLst>
                                </p:cTn>
                              </p:par>
                            </p:childTnLst>
                          </p:cTn>
                        </p:par>
                        <p:par>
                          <p:cTn id="164" fill="hold">
                            <p:stCondLst>
                              <p:cond delay="200"/>
                            </p:stCondLst>
                            <p:childTnLst>
                              <p:par>
                                <p:cTn id="165" presetID="10" presetClass="entr" presetSubtype="0" fill="hold" grpId="0" nodeType="afterEffect">
                                  <p:stCondLst>
                                    <p:cond delay="200"/>
                                  </p:stCondLst>
                                  <p:childTnLst>
                                    <p:set>
                                      <p:cBhvr>
                                        <p:cTn id="166" dur="1" fill="hold">
                                          <p:stCondLst>
                                            <p:cond delay="0"/>
                                          </p:stCondLst>
                                        </p:cTn>
                                        <p:tgtEl>
                                          <p:spTgt spid="82"/>
                                        </p:tgtEl>
                                        <p:attrNameLst>
                                          <p:attrName>style.visibility</p:attrName>
                                        </p:attrNameLst>
                                      </p:cBhvr>
                                      <p:to>
                                        <p:strVal val="visible"/>
                                      </p:to>
                                    </p:set>
                                    <p:animEffect transition="in" filter="fade">
                                      <p:cBhvr>
                                        <p:cTn id="167" dur="200"/>
                                        <p:tgtEl>
                                          <p:spTgt spid="82"/>
                                        </p:tgtEl>
                                      </p:cBhvr>
                                    </p:animEffect>
                                  </p:childTnLst>
                                </p:cTn>
                              </p:par>
                            </p:childTnLst>
                          </p:cTn>
                        </p:par>
                        <p:par>
                          <p:cTn id="168" fill="hold">
                            <p:stCondLst>
                              <p:cond delay="600"/>
                            </p:stCondLst>
                            <p:childTnLst>
                              <p:par>
                                <p:cTn id="169" presetID="10" presetClass="entr" presetSubtype="0" fill="hold" grpId="0" nodeType="afterEffect">
                                  <p:stCondLst>
                                    <p:cond delay="200"/>
                                  </p:stCondLst>
                                  <p:childTnLst>
                                    <p:set>
                                      <p:cBhvr>
                                        <p:cTn id="170" dur="1" fill="hold">
                                          <p:stCondLst>
                                            <p:cond delay="0"/>
                                          </p:stCondLst>
                                        </p:cTn>
                                        <p:tgtEl>
                                          <p:spTgt spid="84"/>
                                        </p:tgtEl>
                                        <p:attrNameLst>
                                          <p:attrName>style.visibility</p:attrName>
                                        </p:attrNameLst>
                                      </p:cBhvr>
                                      <p:to>
                                        <p:strVal val="visible"/>
                                      </p:to>
                                    </p:set>
                                    <p:animEffect transition="in" filter="fade">
                                      <p:cBhvr>
                                        <p:cTn id="171" dur="200"/>
                                        <p:tgtEl>
                                          <p:spTgt spid="84"/>
                                        </p:tgtEl>
                                      </p:cBhvr>
                                    </p:animEffect>
                                  </p:childTnLst>
                                </p:cTn>
                              </p:par>
                            </p:childTnLst>
                          </p:cTn>
                        </p:par>
                        <p:par>
                          <p:cTn id="172" fill="hold">
                            <p:stCondLst>
                              <p:cond delay="1000"/>
                            </p:stCondLst>
                            <p:childTnLst>
                              <p:par>
                                <p:cTn id="173" presetID="10" presetClass="entr" presetSubtype="0" fill="hold" grpId="0" nodeType="afterEffect">
                                  <p:stCondLst>
                                    <p:cond delay="200"/>
                                  </p:stCondLst>
                                  <p:childTnLst>
                                    <p:set>
                                      <p:cBhvr>
                                        <p:cTn id="174" dur="1" fill="hold">
                                          <p:stCondLst>
                                            <p:cond delay="0"/>
                                          </p:stCondLst>
                                        </p:cTn>
                                        <p:tgtEl>
                                          <p:spTgt spid="81"/>
                                        </p:tgtEl>
                                        <p:attrNameLst>
                                          <p:attrName>style.visibility</p:attrName>
                                        </p:attrNameLst>
                                      </p:cBhvr>
                                      <p:to>
                                        <p:strVal val="visible"/>
                                      </p:to>
                                    </p:set>
                                    <p:animEffect transition="in" filter="fade">
                                      <p:cBhvr>
                                        <p:cTn id="175" dur="2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45" grpId="0" animBg="1"/>
      <p:bldP spid="46" grpId="0" animBg="1"/>
      <p:bldP spid="47" grpId="0" animBg="1"/>
      <p:bldP spid="48" grpId="0" animBg="1"/>
      <p:bldP spid="49" grpId="0" animBg="1"/>
      <p:bldP spid="50" grpId="0" animBg="1"/>
      <p:bldP spid="53" grpId="0" animBg="1"/>
      <p:bldP spid="57" grpId="0" animBg="1"/>
      <p:bldP spid="58" grpId="0"/>
      <p:bldP spid="59" grpId="0" animBg="1"/>
      <p:bldP spid="61" grpId="0" animBg="1"/>
      <p:bldP spid="62" grpId="0" animBg="1"/>
      <p:bldP spid="63" grpId="0"/>
      <p:bldP spid="64" grpId="0" animBg="1"/>
      <p:bldP spid="65" grpId="0"/>
      <p:bldP spid="66" grpId="0" animBg="1"/>
      <p:bldP spid="67" grpId="0" animBg="1"/>
      <p:bldP spid="68" grpId="0" animBg="1"/>
      <p:bldP spid="69" grpId="0" animBg="1"/>
      <p:bldP spid="70" grpId="0" animBg="1"/>
      <p:bldP spid="72" grpId="0" animBg="1"/>
      <p:bldP spid="73" grpId="0" animBg="1"/>
      <p:bldP spid="74" grpId="0"/>
      <p:bldP spid="76" grpId="0" animBg="1"/>
      <p:bldP spid="78" grpId="0"/>
      <p:bldP spid="79" grpId="0" animBg="1"/>
      <p:bldP spid="81" grpId="0" animBg="1"/>
      <p:bldP spid="82" grpId="0" animBg="1"/>
      <p:bldP spid="83" grpId="0" animBg="1"/>
      <p:bldP spid="8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F410326-FB5F-4427-80FF-32F0142A3F97}"/>
              </a:ext>
            </a:extLst>
          </p:cNvPr>
          <p:cNvSpPr/>
          <p:nvPr/>
        </p:nvSpPr>
        <p:spPr bwMode="auto">
          <a:xfrm>
            <a:off x="9786332" y="5400857"/>
            <a:ext cx="1833589" cy="78158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12" name="Graphic 11">
            <a:extLst>
              <a:ext uri="{FF2B5EF4-FFF2-40B4-BE49-F238E27FC236}">
                <a16:creationId xmlns:a16="http://schemas.microsoft.com/office/drawing/2014/main" id="{B7ACDA2B-AD5F-4036-902D-46B290779B9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65288" y="3781449"/>
            <a:ext cx="3205210" cy="3205210"/>
          </a:xfrm>
          <a:prstGeom prst="rect">
            <a:avLst/>
          </a:prstGeom>
          <a:effectLst/>
        </p:spPr>
      </p:pic>
      <p:sp>
        <p:nvSpPr>
          <p:cNvPr id="14" name="TextBox 13">
            <a:extLst>
              <a:ext uri="{FF2B5EF4-FFF2-40B4-BE49-F238E27FC236}">
                <a16:creationId xmlns:a16="http://schemas.microsoft.com/office/drawing/2014/main" id="{97C1A5A2-E19D-4E22-9B47-9BF642327AB8}"/>
              </a:ext>
            </a:extLst>
          </p:cNvPr>
          <p:cNvSpPr txBox="1"/>
          <p:nvPr/>
        </p:nvSpPr>
        <p:spPr>
          <a:xfrm>
            <a:off x="6859710" y="5750151"/>
            <a:ext cx="1031532" cy="153888"/>
          </a:xfrm>
          <a:prstGeom prst="rect">
            <a:avLst/>
          </a:prstGeom>
          <a:noFill/>
        </p:spPr>
        <p:txBody>
          <a:bodyPr wrap="square" lIns="0" tIns="0" rIns="0" bIns="0" rtlCol="0">
            <a:spAutoFit/>
          </a:bodyPr>
          <a:lstStyle/>
          <a:p>
            <a:pPr algn="l"/>
            <a:r>
              <a:rPr lang="en-US" sz="1000" b="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rPr>
              <a:t>Azure Services</a:t>
            </a:r>
          </a:p>
        </p:txBody>
      </p:sp>
      <p:cxnSp>
        <p:nvCxnSpPr>
          <p:cNvPr id="28" name="Straight Connector 27">
            <a:extLst>
              <a:ext uri="{FF2B5EF4-FFF2-40B4-BE49-F238E27FC236}">
                <a16:creationId xmlns:a16="http://schemas.microsoft.com/office/drawing/2014/main" id="{5911C991-3330-49F5-8851-1D0407E48B37}"/>
              </a:ext>
            </a:extLst>
          </p:cNvPr>
          <p:cNvCxnSpPr>
            <a:cxnSpLocks/>
          </p:cNvCxnSpPr>
          <p:nvPr/>
        </p:nvCxnSpPr>
        <p:spPr>
          <a:xfrm flipH="1">
            <a:off x="9866378" y="5753494"/>
            <a:ext cx="356330" cy="0"/>
          </a:xfrm>
          <a:prstGeom prst="line">
            <a:avLst/>
          </a:prstGeom>
          <a:ln w="12700">
            <a:solidFill>
              <a:schemeClr val="bg1">
                <a:lumMod val="50000"/>
              </a:schemeClr>
            </a:solidFill>
            <a:prstDash val="dash"/>
            <a:headEnd type="triangle" w="lg" len="sm"/>
            <a:tailEnd type="triangle" w="lg" len="sm"/>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95F707D-757B-4D31-A4FC-5032F67A1F80}"/>
              </a:ext>
            </a:extLst>
          </p:cNvPr>
          <p:cNvCxnSpPr>
            <a:cxnSpLocks/>
          </p:cNvCxnSpPr>
          <p:nvPr/>
        </p:nvCxnSpPr>
        <p:spPr>
          <a:xfrm flipH="1">
            <a:off x="9870065" y="5978846"/>
            <a:ext cx="359464" cy="0"/>
          </a:xfrm>
          <a:prstGeom prst="line">
            <a:avLst/>
          </a:prstGeom>
          <a:ln w="12700">
            <a:solidFill>
              <a:schemeClr val="bg1">
                <a:lumMod val="50000"/>
              </a:schemeClr>
            </a:solidFill>
            <a:prstDash val="solid"/>
            <a:headEnd type="triangle" w="lg" len="sm"/>
            <a:tailEnd type="triangle" w="lg" len="sm"/>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B6455D9C-9F5B-4A8C-AF41-880732305553}"/>
              </a:ext>
            </a:extLst>
          </p:cNvPr>
          <p:cNvSpPr txBox="1"/>
          <p:nvPr/>
        </p:nvSpPr>
        <p:spPr>
          <a:xfrm>
            <a:off x="10326755" y="5685589"/>
            <a:ext cx="1138024" cy="123111"/>
          </a:xfrm>
          <a:prstGeom prst="rect">
            <a:avLst/>
          </a:prstGeom>
          <a:noFill/>
        </p:spPr>
        <p:txBody>
          <a:bodyPr wrap="square" lIns="0" tIns="0" rIns="0" bIns="0" rtlCol="0">
            <a:spAutoFit/>
          </a:bodyPr>
          <a:lstStyle/>
          <a:p>
            <a:r>
              <a:rPr lang="en-US" sz="800" b="1">
                <a:solidFill>
                  <a:schemeClr val="bg1">
                    <a:lumMod val="50000"/>
                  </a:schemeClr>
                </a:solidFill>
                <a:latin typeface="Segoe UI Semibold" panose="020B0502040204020203" pitchFamily="34" charset="0"/>
                <a:cs typeface="Segoe UI Semibold" panose="020B0502040204020203" pitchFamily="34" charset="0"/>
              </a:rPr>
              <a:t>Command and Control</a:t>
            </a:r>
          </a:p>
        </p:txBody>
      </p:sp>
      <p:sp>
        <p:nvSpPr>
          <p:cNvPr id="31" name="TextBox 30">
            <a:extLst>
              <a:ext uri="{FF2B5EF4-FFF2-40B4-BE49-F238E27FC236}">
                <a16:creationId xmlns:a16="http://schemas.microsoft.com/office/drawing/2014/main" id="{D3C6BE7C-B581-4889-940E-EBC4318E4DEE}"/>
              </a:ext>
            </a:extLst>
          </p:cNvPr>
          <p:cNvSpPr txBox="1"/>
          <p:nvPr/>
        </p:nvSpPr>
        <p:spPr>
          <a:xfrm>
            <a:off x="9853121" y="5462051"/>
            <a:ext cx="686228" cy="123111"/>
          </a:xfrm>
          <a:prstGeom prst="rect">
            <a:avLst/>
          </a:prstGeom>
          <a:noFill/>
        </p:spPr>
        <p:txBody>
          <a:bodyPr wrap="square" lIns="0" tIns="0" rIns="0" bIns="0" rtlCol="0">
            <a:spAutoFit/>
          </a:bodyPr>
          <a:lstStyle/>
          <a:p>
            <a:r>
              <a:rPr lang="en-US" sz="800" b="1" spc="150">
                <a:solidFill>
                  <a:schemeClr val="bg1">
                    <a:lumMod val="50000"/>
                  </a:schemeClr>
                </a:solidFill>
                <a:latin typeface="Segoe UI Semibold" panose="020B0502040204020203" pitchFamily="34" charset="0"/>
                <a:cs typeface="Segoe UI Semibold" panose="020B0502040204020203" pitchFamily="34" charset="0"/>
              </a:rPr>
              <a:t>LEGEND</a:t>
            </a:r>
          </a:p>
        </p:txBody>
      </p:sp>
      <p:sp>
        <p:nvSpPr>
          <p:cNvPr id="32" name="TextBox 31">
            <a:extLst>
              <a:ext uri="{FF2B5EF4-FFF2-40B4-BE49-F238E27FC236}">
                <a16:creationId xmlns:a16="http://schemas.microsoft.com/office/drawing/2014/main" id="{B97E044C-4FCF-4E4F-89ED-C6150E40131E}"/>
              </a:ext>
            </a:extLst>
          </p:cNvPr>
          <p:cNvSpPr txBox="1"/>
          <p:nvPr/>
        </p:nvSpPr>
        <p:spPr>
          <a:xfrm>
            <a:off x="10337905" y="5910941"/>
            <a:ext cx="399683" cy="123111"/>
          </a:xfrm>
          <a:prstGeom prst="rect">
            <a:avLst/>
          </a:prstGeom>
          <a:noFill/>
        </p:spPr>
        <p:txBody>
          <a:bodyPr wrap="square" lIns="0" tIns="0" rIns="0" bIns="0" rtlCol="0">
            <a:spAutoFit/>
          </a:bodyPr>
          <a:lstStyle/>
          <a:p>
            <a:r>
              <a:rPr lang="en-US" sz="800" b="1">
                <a:solidFill>
                  <a:schemeClr val="bg1">
                    <a:lumMod val="50000"/>
                  </a:schemeClr>
                </a:solidFill>
                <a:latin typeface="Segoe UI Semibold" panose="020B0502040204020203" pitchFamily="34" charset="0"/>
                <a:cs typeface="Segoe UI Semibold" panose="020B0502040204020203" pitchFamily="34" charset="0"/>
              </a:rPr>
              <a:t>Data</a:t>
            </a:r>
          </a:p>
        </p:txBody>
      </p:sp>
      <p:sp>
        <p:nvSpPr>
          <p:cNvPr id="33" name="Title 1">
            <a:extLst>
              <a:ext uri="{FF2B5EF4-FFF2-40B4-BE49-F238E27FC236}">
                <a16:creationId xmlns:a16="http://schemas.microsoft.com/office/drawing/2014/main" id="{E98D83FB-BD23-46DD-AF68-3156AD99260B}"/>
              </a:ext>
            </a:extLst>
          </p:cNvPr>
          <p:cNvSpPr txBox="1">
            <a:spLocks/>
          </p:cNvSpPr>
          <p:nvPr/>
        </p:nvSpPr>
        <p:spPr>
          <a:xfrm>
            <a:off x="421467" y="365183"/>
            <a:ext cx="11016957" cy="553920"/>
          </a:xfrm>
          <a:prstGeom prst="rect">
            <a:avLst/>
          </a:prstGeom>
        </p:spPr>
        <p:txBody>
          <a:bodyPr vert="horz" wrap="square" lIns="0" tIns="164569" rIns="0" bIns="0" rtlCol="0" anchor="t">
            <a:noAutofit/>
          </a:bodyPr>
          <a:lstStyle>
            <a:lvl1pPr algn="l" defTabSz="914192" rtl="0" eaLnBrk="1" latinLnBrk="0" hangingPunct="1">
              <a:lnSpc>
                <a:spcPct val="90000"/>
              </a:lnSpc>
              <a:spcBef>
                <a:spcPct val="0"/>
              </a:spcBef>
              <a:buNone/>
              <a:defRPr lang="en-US" sz="3400" b="0" kern="1200" cap="none" spc="-147" baseline="0">
                <a:ln w="3175">
                  <a:noFill/>
                </a:ln>
                <a:solidFill>
                  <a:schemeClr val="tx2"/>
                </a:solidFill>
                <a:effectLst/>
                <a:latin typeface="+mj-lt"/>
                <a:ea typeface="+mn-ea"/>
                <a:cs typeface="Segoe UI" pitchFamily="34" charset="0"/>
              </a:defRPr>
            </a:lvl1pPr>
          </a:lstStyle>
          <a:p>
            <a:r>
              <a:rPr lang="en-US"/>
              <a:t>Components of Orchestration</a:t>
            </a:r>
          </a:p>
        </p:txBody>
      </p:sp>
      <p:grpSp>
        <p:nvGrpSpPr>
          <p:cNvPr id="111" name="Group 110">
            <a:extLst>
              <a:ext uri="{FF2B5EF4-FFF2-40B4-BE49-F238E27FC236}">
                <a16:creationId xmlns:a16="http://schemas.microsoft.com/office/drawing/2014/main" id="{8062AFC0-A445-4894-B104-82F06AE4FECC}"/>
              </a:ext>
            </a:extLst>
          </p:cNvPr>
          <p:cNvGrpSpPr/>
          <p:nvPr/>
        </p:nvGrpSpPr>
        <p:grpSpPr>
          <a:xfrm>
            <a:off x="584982" y="1441954"/>
            <a:ext cx="1505644" cy="1586372"/>
            <a:chOff x="584982" y="1441954"/>
            <a:chExt cx="1505644" cy="1586372"/>
          </a:xfrm>
        </p:grpSpPr>
        <p:sp>
          <p:nvSpPr>
            <p:cNvPr id="34" name="Rectangle 33">
              <a:extLst>
                <a:ext uri="{FF2B5EF4-FFF2-40B4-BE49-F238E27FC236}">
                  <a16:creationId xmlns:a16="http://schemas.microsoft.com/office/drawing/2014/main" id="{B0206B75-3599-4343-851B-7BE23FDF5F1D}"/>
                </a:ext>
              </a:extLst>
            </p:cNvPr>
            <p:cNvSpPr/>
            <p:nvPr/>
          </p:nvSpPr>
          <p:spPr bwMode="auto">
            <a:xfrm>
              <a:off x="584982" y="1441954"/>
              <a:ext cx="1237292" cy="1586372"/>
            </a:xfrm>
            <a:prstGeom prst="rect">
              <a:avLst/>
            </a:prstGeom>
            <a:solidFill>
              <a:schemeClr val="bg1"/>
            </a:solidFill>
            <a:ln>
              <a:noFill/>
              <a:headEnd type="none" w="med" len="med"/>
              <a:tailEnd type="none" w="med" len="med"/>
            </a:ln>
            <a:effectLst>
              <a:outerShdw blurRad="190500" dist="50800" dir="2700000" algn="tl" rotWithShape="0">
                <a:prstClr val="black">
                  <a:alpha val="25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37141" tIns="118855" rIns="0" bIns="0" numCol="1" spcCol="0" rtlCol="0" fromWordArt="0" anchor="t" anchorCtr="0" forceAA="0" compatLnSpc="1">
              <a:prstTxWarp prst="textNoShape">
                <a:avLst/>
              </a:prstTxWarp>
              <a:noAutofit/>
            </a:bodyPr>
            <a:lstStyle/>
            <a:p>
              <a:pPr defTabSz="932293" fontAlgn="base">
                <a:spcBef>
                  <a:spcPct val="0"/>
                </a:spcBef>
                <a:spcAft>
                  <a:spcPct val="0"/>
                </a:spcAft>
              </a:pPr>
              <a:r>
                <a:rPr lang="en-US" sz="1600" b="1">
                  <a:solidFill>
                    <a:schemeClr val="tx2"/>
                  </a:solidFill>
                  <a:latin typeface="Segoe UI" panose="020B0502040204020203" pitchFamily="34" charset="0"/>
                  <a:ea typeface="Segoe UI" panose="020B0502040204020203" pitchFamily="34" charset="0"/>
                  <a:cs typeface="Segoe UI" panose="020B0502040204020203" pitchFamily="34" charset="0"/>
                </a:rPr>
                <a:t>Trigger</a:t>
              </a:r>
            </a:p>
          </p:txBody>
        </p:sp>
        <p:sp>
          <p:nvSpPr>
            <p:cNvPr id="35" name="TextBox 34">
              <a:extLst>
                <a:ext uri="{FF2B5EF4-FFF2-40B4-BE49-F238E27FC236}">
                  <a16:creationId xmlns:a16="http://schemas.microsoft.com/office/drawing/2014/main" id="{5508C92B-AF5E-4FA2-8AA3-84F64AEDA6AD}"/>
                </a:ext>
              </a:extLst>
            </p:cNvPr>
            <p:cNvSpPr txBox="1"/>
            <p:nvPr/>
          </p:nvSpPr>
          <p:spPr>
            <a:xfrm>
              <a:off x="711722" y="1965577"/>
              <a:ext cx="1187128" cy="923330"/>
            </a:xfrm>
            <a:prstGeom prst="rect">
              <a:avLst/>
            </a:prstGeom>
            <a:noFill/>
          </p:spPr>
          <p:txBody>
            <a:bodyPr wrap="square" lIns="0" tIns="0" rIns="0" bIns="0" rtlCol="0">
              <a:spAutoFit/>
            </a:bodyPr>
            <a:lstStyle/>
            <a:p>
              <a:pPr algn="l"/>
              <a:r>
                <a:rPr lang="en-US" sz="1200" b="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rPr>
                <a:t>On demand</a:t>
              </a:r>
            </a:p>
            <a:p>
              <a:pPr algn="l"/>
              <a:r>
                <a:rPr lang="en-US" sz="1200" b="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rPr>
                <a:t>Schedule</a:t>
              </a:r>
            </a:p>
            <a:p>
              <a:pPr algn="l"/>
              <a:r>
                <a:rPr lang="en-US" sz="1200" b="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rPr>
                <a:t>Data Window</a:t>
              </a:r>
            </a:p>
            <a:p>
              <a:pPr algn="l"/>
              <a:r>
                <a:rPr lang="en-US" sz="1200" b="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rPr>
                <a:t>Event</a:t>
              </a:r>
            </a:p>
            <a:p>
              <a:pPr algn="l"/>
              <a:endParaRPr lang="en-US" sz="1200" b="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endParaRPr>
            </a:p>
          </p:txBody>
        </p:sp>
        <p:cxnSp>
          <p:nvCxnSpPr>
            <p:cNvPr id="37" name="Straight Connector 36">
              <a:extLst>
                <a:ext uri="{FF2B5EF4-FFF2-40B4-BE49-F238E27FC236}">
                  <a16:creationId xmlns:a16="http://schemas.microsoft.com/office/drawing/2014/main" id="{1E9BD7B6-65AC-45FB-B9EC-EDA5907C87C3}"/>
                </a:ext>
              </a:extLst>
            </p:cNvPr>
            <p:cNvCxnSpPr>
              <a:cxnSpLocks/>
            </p:cNvCxnSpPr>
            <p:nvPr/>
          </p:nvCxnSpPr>
          <p:spPr>
            <a:xfrm flipV="1">
              <a:off x="1792356" y="2425088"/>
              <a:ext cx="298270" cy="7493"/>
            </a:xfrm>
            <a:prstGeom prst="line">
              <a:avLst/>
            </a:prstGeom>
            <a:ln w="12700">
              <a:solidFill>
                <a:schemeClr val="tx1"/>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05BC01FD-4A8B-4F70-A37B-86907F34C33C}"/>
              </a:ext>
            </a:extLst>
          </p:cNvPr>
          <p:cNvGrpSpPr/>
          <p:nvPr/>
        </p:nvGrpSpPr>
        <p:grpSpPr>
          <a:xfrm>
            <a:off x="2308120" y="1441953"/>
            <a:ext cx="5679466" cy="1677749"/>
            <a:chOff x="2308120" y="1441953"/>
            <a:chExt cx="5679466" cy="1677749"/>
          </a:xfrm>
        </p:grpSpPr>
        <p:cxnSp>
          <p:nvCxnSpPr>
            <p:cNvPr id="10" name="Straight Connector 9">
              <a:extLst>
                <a:ext uri="{FF2B5EF4-FFF2-40B4-BE49-F238E27FC236}">
                  <a16:creationId xmlns:a16="http://schemas.microsoft.com/office/drawing/2014/main" id="{C1F0E04F-16E1-4600-A90E-3F5593307842}"/>
                </a:ext>
              </a:extLst>
            </p:cNvPr>
            <p:cNvCxnSpPr>
              <a:cxnSpLocks/>
            </p:cNvCxnSpPr>
            <p:nvPr/>
          </p:nvCxnSpPr>
          <p:spPr>
            <a:xfrm rot="5400000" flipV="1">
              <a:off x="2533569" y="2207132"/>
              <a:ext cx="0" cy="450898"/>
            </a:xfrm>
            <a:prstGeom prst="line">
              <a:avLst/>
            </a:prstGeom>
            <a:ln w="12700">
              <a:solidFill>
                <a:schemeClr val="tx1"/>
              </a:solidFill>
              <a:prstDash val="solid"/>
              <a:headEnd type="oval" w="lg" len="lg"/>
              <a:tailEnd type="none" w="lg" len="med"/>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78671885-B45D-460A-B662-BE5F4654C964}"/>
                </a:ext>
              </a:extLst>
            </p:cNvPr>
            <p:cNvSpPr/>
            <p:nvPr/>
          </p:nvSpPr>
          <p:spPr bwMode="auto">
            <a:xfrm>
              <a:off x="2546996" y="1441953"/>
              <a:ext cx="5440590" cy="1677749"/>
            </a:xfrm>
            <a:prstGeom prst="rect">
              <a:avLst/>
            </a:prstGeom>
            <a:solidFill>
              <a:schemeClr val="bg1"/>
            </a:solidFill>
            <a:ln>
              <a:noFill/>
              <a:headEnd type="none" w="med" len="med"/>
              <a:tailEnd type="none" w="med" len="med"/>
            </a:ln>
            <a:effectLst>
              <a:outerShdw blurRad="190500" dist="50800" dir="2700000" algn="tl" rotWithShape="0">
                <a:prstClr val="black">
                  <a:alpha val="25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37141" tIns="118855" rIns="0" bIns="0" numCol="1" spcCol="0" rtlCol="0" fromWordArt="0" anchor="t" anchorCtr="0" forceAA="0" compatLnSpc="1">
              <a:prstTxWarp prst="textNoShape">
                <a:avLst/>
              </a:prstTxWarp>
              <a:noAutofit/>
            </a:bodyPr>
            <a:lstStyle/>
            <a:p>
              <a:pPr defTabSz="932293" fontAlgn="base">
                <a:spcBef>
                  <a:spcPct val="0"/>
                </a:spcBef>
                <a:spcAft>
                  <a:spcPct val="0"/>
                </a:spcAft>
              </a:pPr>
              <a:r>
                <a:rPr lang="en-US" sz="1600" b="1" dirty="0">
                  <a:solidFill>
                    <a:schemeClr val="tx2"/>
                  </a:solidFill>
                  <a:latin typeface="Segoe UI" panose="020B0502040204020203" pitchFamily="34" charset="0"/>
                  <a:ea typeface="Segoe UI" panose="020B0502040204020203" pitchFamily="34" charset="0"/>
                  <a:cs typeface="Segoe UI" panose="020B0502040204020203" pitchFamily="34" charset="0"/>
                </a:rPr>
                <a:t>Pipeline</a:t>
              </a:r>
            </a:p>
          </p:txBody>
        </p:sp>
        <p:cxnSp>
          <p:nvCxnSpPr>
            <p:cNvPr id="38" name="Straight Connector 37">
              <a:extLst>
                <a:ext uri="{FF2B5EF4-FFF2-40B4-BE49-F238E27FC236}">
                  <a16:creationId xmlns:a16="http://schemas.microsoft.com/office/drawing/2014/main" id="{13C35DF8-1056-484C-86E0-2BBCAE4A34FE}"/>
                </a:ext>
              </a:extLst>
            </p:cNvPr>
            <p:cNvCxnSpPr>
              <a:cxnSpLocks/>
            </p:cNvCxnSpPr>
            <p:nvPr/>
          </p:nvCxnSpPr>
          <p:spPr>
            <a:xfrm rot="5400000" flipV="1">
              <a:off x="3560251" y="2207132"/>
              <a:ext cx="0" cy="450898"/>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0E0BE442-D68B-4FC5-86BB-FC3C529AA930}"/>
                </a:ext>
              </a:extLst>
            </p:cNvPr>
            <p:cNvSpPr/>
            <p:nvPr/>
          </p:nvSpPr>
          <p:spPr bwMode="auto">
            <a:xfrm>
              <a:off x="2689329" y="2255174"/>
              <a:ext cx="882269" cy="354814"/>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0" rIns="0" bIns="0" numCol="1" spcCol="0" rtlCol="0" fromWordArt="0" anchor="ctr" anchorCtr="0" forceAA="0" compatLnSpc="1">
              <a:prstTxWarp prst="textNoShape">
                <a:avLst/>
              </a:prstTxWarp>
              <a:noAutofit/>
            </a:bodyPr>
            <a:lstStyle/>
            <a:p>
              <a:pPr defTabSz="932293" fontAlgn="base">
                <a:spcBef>
                  <a:spcPct val="0"/>
                </a:spcBef>
                <a:spcAft>
                  <a:spcPct val="0"/>
                </a:spcAft>
              </a:pPr>
              <a:r>
                <a:rPr lang="en-US" sz="1000" b="1">
                  <a:solidFill>
                    <a:schemeClr val="bg1"/>
                  </a:solidFill>
                  <a:latin typeface="Segoe UI" panose="020B0502040204020203" pitchFamily="34" charset="0"/>
                  <a:ea typeface="Segoe UI" panose="020B0502040204020203" pitchFamily="34" charset="0"/>
                  <a:cs typeface="Segoe UI" panose="020B0502040204020203" pitchFamily="34" charset="0"/>
                </a:rPr>
                <a:t>Activity</a:t>
              </a:r>
              <a:endParaRPr lang="en-US" sz="1000">
                <a:solidFill>
                  <a:schemeClr val="bg1"/>
                </a:solidFill>
                <a:latin typeface="Segoe UI" panose="020B0502040204020203" pitchFamily="34" charset="0"/>
                <a:cs typeface="Segoe UI" panose="020B0502040204020203" pitchFamily="34" charset="0"/>
              </a:endParaRPr>
            </a:p>
          </p:txBody>
        </p:sp>
        <p:sp>
          <p:nvSpPr>
            <p:cNvPr id="40" name="Rectangle 39">
              <a:extLst>
                <a:ext uri="{FF2B5EF4-FFF2-40B4-BE49-F238E27FC236}">
                  <a16:creationId xmlns:a16="http://schemas.microsoft.com/office/drawing/2014/main" id="{60607F78-CA64-4394-963B-4CA7504ACFE2}"/>
                </a:ext>
              </a:extLst>
            </p:cNvPr>
            <p:cNvSpPr/>
            <p:nvPr/>
          </p:nvSpPr>
          <p:spPr bwMode="auto">
            <a:xfrm>
              <a:off x="5432678" y="1616103"/>
              <a:ext cx="2371663" cy="848670"/>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73141" rIns="0" bIns="0" numCol="1" spcCol="0" rtlCol="0" fromWordArt="0" anchor="t" anchorCtr="0" forceAA="0" compatLnSpc="1">
              <a:prstTxWarp prst="textNoShape">
                <a:avLst/>
              </a:prstTxWarp>
              <a:noAutofit/>
            </a:bodyPr>
            <a:lstStyle/>
            <a:p>
              <a:pPr defTabSz="932293" fontAlgn="base">
                <a:spcBef>
                  <a:spcPct val="0"/>
                </a:spcBef>
                <a:spcAft>
                  <a:spcPct val="0"/>
                </a:spcAft>
              </a:pPr>
              <a:r>
                <a:rPr lang="en-US" sz="1000">
                  <a:gradFill>
                    <a:gsLst>
                      <a:gs pos="2917">
                        <a:schemeClr val="tx1"/>
                      </a:gs>
                      <a:gs pos="30000">
                        <a:schemeClr val="tx1"/>
                      </a:gs>
                    </a:gsLst>
                    <a:lin ang="5400000" scaled="0"/>
                  </a:gradFill>
                  <a:latin typeface="Segoe UI" panose="020B0502040204020203" pitchFamily="34" charset="0"/>
                  <a:cs typeface="Segoe UI" panose="020B0502040204020203" pitchFamily="34" charset="0"/>
                </a:rPr>
                <a:t>foreach (…)</a:t>
              </a:r>
              <a:endParaRPr lang="en-US" sz="1000" b="1">
                <a:solidFill>
                  <a:schemeClr val="accent1"/>
                </a:solidFill>
                <a:latin typeface="Segoe UI" panose="020B0502040204020203" pitchFamily="34" charset="0"/>
                <a:ea typeface="Segoe UI" panose="020B0502040204020203" pitchFamily="34" charset="0"/>
                <a:cs typeface="Segoe UI" panose="020B0502040204020203" pitchFamily="34" charset="0"/>
              </a:endParaRPr>
            </a:p>
          </p:txBody>
        </p:sp>
        <p:sp>
          <p:nvSpPr>
            <p:cNvPr id="41" name="Rectangle 40">
              <a:extLst>
                <a:ext uri="{FF2B5EF4-FFF2-40B4-BE49-F238E27FC236}">
                  <a16:creationId xmlns:a16="http://schemas.microsoft.com/office/drawing/2014/main" id="{1F1AED7B-2E75-4331-AEB2-B32AD57C4E4C}"/>
                </a:ext>
              </a:extLst>
            </p:cNvPr>
            <p:cNvSpPr/>
            <p:nvPr/>
          </p:nvSpPr>
          <p:spPr bwMode="auto">
            <a:xfrm>
              <a:off x="3890568" y="2255174"/>
              <a:ext cx="882269" cy="354814"/>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0" rIns="0" bIns="0" numCol="1" spcCol="0" rtlCol="0" fromWordArt="0" anchor="ctr" anchorCtr="0" forceAA="0" compatLnSpc="1">
              <a:prstTxWarp prst="textNoShape">
                <a:avLst/>
              </a:prstTxWarp>
              <a:noAutofit/>
            </a:bodyPr>
            <a:lstStyle/>
            <a:p>
              <a:pPr defTabSz="932293" fontAlgn="base">
                <a:spcBef>
                  <a:spcPct val="0"/>
                </a:spcBef>
                <a:spcAft>
                  <a:spcPct val="0"/>
                </a:spcAft>
              </a:pPr>
              <a:r>
                <a:rPr lang="en-US" sz="1000" b="1">
                  <a:solidFill>
                    <a:schemeClr val="bg1"/>
                  </a:solidFill>
                  <a:latin typeface="Segoe UI" panose="020B0502040204020203" pitchFamily="34" charset="0"/>
                  <a:ea typeface="Segoe UI" panose="020B0502040204020203" pitchFamily="34" charset="0"/>
                  <a:cs typeface="Segoe UI" panose="020B0502040204020203" pitchFamily="34" charset="0"/>
                </a:rPr>
                <a:t>Activity</a:t>
              </a:r>
              <a:endParaRPr lang="en-US" sz="1000">
                <a:solidFill>
                  <a:schemeClr val="bg1"/>
                </a:solidFill>
                <a:latin typeface="Segoe UI" panose="020B0502040204020203" pitchFamily="34" charset="0"/>
                <a:cs typeface="Segoe UI" panose="020B0502040204020203" pitchFamily="34" charset="0"/>
              </a:endParaRPr>
            </a:p>
          </p:txBody>
        </p:sp>
        <p:cxnSp>
          <p:nvCxnSpPr>
            <p:cNvPr id="42" name="Straight Connector 41">
              <a:extLst>
                <a:ext uri="{FF2B5EF4-FFF2-40B4-BE49-F238E27FC236}">
                  <a16:creationId xmlns:a16="http://schemas.microsoft.com/office/drawing/2014/main" id="{5E34397D-BE4D-4055-93A3-EB506BAEB0E2}"/>
                </a:ext>
              </a:extLst>
            </p:cNvPr>
            <p:cNvCxnSpPr>
              <a:cxnSpLocks/>
            </p:cNvCxnSpPr>
            <p:nvPr/>
          </p:nvCxnSpPr>
          <p:spPr>
            <a:xfrm rot="5400000" flipV="1">
              <a:off x="6445933" y="1906566"/>
              <a:ext cx="0" cy="450898"/>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D2F0D157-C377-422D-B612-BC79414D69E9}"/>
                </a:ext>
              </a:extLst>
            </p:cNvPr>
            <p:cNvSpPr/>
            <p:nvPr/>
          </p:nvSpPr>
          <p:spPr bwMode="auto">
            <a:xfrm>
              <a:off x="5575012" y="1954608"/>
              <a:ext cx="882269" cy="354814"/>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0" rIns="0" bIns="0" numCol="1" spcCol="0" rtlCol="0" fromWordArt="0" anchor="ctr" anchorCtr="0" forceAA="0" compatLnSpc="1">
              <a:prstTxWarp prst="textNoShape">
                <a:avLst/>
              </a:prstTxWarp>
              <a:noAutofit/>
            </a:bodyPr>
            <a:lstStyle/>
            <a:p>
              <a:pPr defTabSz="932293" fontAlgn="base">
                <a:spcBef>
                  <a:spcPct val="0"/>
                </a:spcBef>
                <a:spcAft>
                  <a:spcPct val="0"/>
                </a:spcAft>
              </a:pPr>
              <a:r>
                <a:rPr lang="en-US" sz="1000" b="1">
                  <a:solidFill>
                    <a:schemeClr val="bg1"/>
                  </a:solidFill>
                  <a:latin typeface="Segoe UI" panose="020B0502040204020203" pitchFamily="34" charset="0"/>
                  <a:ea typeface="Segoe UI" panose="020B0502040204020203" pitchFamily="34" charset="0"/>
                  <a:cs typeface="Segoe UI" panose="020B0502040204020203" pitchFamily="34" charset="0"/>
                </a:rPr>
                <a:t>Activity</a:t>
              </a:r>
              <a:endParaRPr lang="en-US" sz="1000">
                <a:solidFill>
                  <a:schemeClr val="bg1"/>
                </a:solidFill>
                <a:latin typeface="Segoe UI" panose="020B0502040204020203" pitchFamily="34" charset="0"/>
                <a:cs typeface="Segoe UI" panose="020B0502040204020203" pitchFamily="34" charset="0"/>
              </a:endParaRPr>
            </a:p>
          </p:txBody>
        </p:sp>
        <p:sp>
          <p:nvSpPr>
            <p:cNvPr id="44" name="Rectangle 43">
              <a:extLst>
                <a:ext uri="{FF2B5EF4-FFF2-40B4-BE49-F238E27FC236}">
                  <a16:creationId xmlns:a16="http://schemas.microsoft.com/office/drawing/2014/main" id="{4DC64C58-E5DF-4F8F-9E12-8AE6E7C1141C}"/>
                </a:ext>
              </a:extLst>
            </p:cNvPr>
            <p:cNvSpPr/>
            <p:nvPr/>
          </p:nvSpPr>
          <p:spPr bwMode="auto">
            <a:xfrm>
              <a:off x="6776251" y="1954608"/>
              <a:ext cx="882269" cy="354814"/>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0" rIns="0" bIns="0" numCol="1" spcCol="0" rtlCol="0" fromWordArt="0" anchor="ctr" anchorCtr="0" forceAA="0" compatLnSpc="1">
              <a:prstTxWarp prst="textNoShape">
                <a:avLst/>
              </a:prstTxWarp>
              <a:noAutofit/>
            </a:bodyPr>
            <a:lstStyle/>
            <a:p>
              <a:pPr defTabSz="932293" fontAlgn="base">
                <a:spcBef>
                  <a:spcPct val="0"/>
                </a:spcBef>
                <a:spcAft>
                  <a:spcPct val="0"/>
                </a:spcAft>
              </a:pPr>
              <a:r>
                <a:rPr lang="en-US" sz="1000" b="1">
                  <a:solidFill>
                    <a:schemeClr val="bg1"/>
                  </a:solidFill>
                  <a:latin typeface="Segoe UI" panose="020B0502040204020203" pitchFamily="34" charset="0"/>
                  <a:ea typeface="Segoe UI" panose="020B0502040204020203" pitchFamily="34" charset="0"/>
                  <a:cs typeface="Segoe UI" panose="020B0502040204020203" pitchFamily="34" charset="0"/>
                </a:rPr>
                <a:t>Activity</a:t>
              </a:r>
              <a:endParaRPr lang="en-US" sz="1000">
                <a:solidFill>
                  <a:schemeClr val="bg1"/>
                </a:solidFill>
                <a:latin typeface="Segoe UI" panose="020B0502040204020203" pitchFamily="34" charset="0"/>
                <a:cs typeface="Segoe UI" panose="020B0502040204020203" pitchFamily="34" charset="0"/>
              </a:endParaRPr>
            </a:p>
          </p:txBody>
        </p:sp>
        <p:cxnSp>
          <p:nvCxnSpPr>
            <p:cNvPr id="45" name="Straight Connector 44">
              <a:extLst>
                <a:ext uri="{FF2B5EF4-FFF2-40B4-BE49-F238E27FC236}">
                  <a16:creationId xmlns:a16="http://schemas.microsoft.com/office/drawing/2014/main" id="{4CFCD8DD-49E0-478C-8EF1-586560CD7C43}"/>
                </a:ext>
              </a:extLst>
            </p:cNvPr>
            <p:cNvCxnSpPr>
              <a:cxnSpLocks/>
            </p:cNvCxnSpPr>
            <p:nvPr/>
          </p:nvCxnSpPr>
          <p:spPr>
            <a:xfrm flipV="1">
              <a:off x="4772839" y="2188738"/>
              <a:ext cx="544865" cy="236350"/>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5789C3BC-ECD2-4C0E-B6E4-10F465501A0C}"/>
                </a:ext>
              </a:extLst>
            </p:cNvPr>
            <p:cNvSpPr/>
            <p:nvPr/>
          </p:nvSpPr>
          <p:spPr bwMode="auto">
            <a:xfrm>
              <a:off x="5575012" y="2614081"/>
              <a:ext cx="882269" cy="354814"/>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0" rIns="0" bIns="0" numCol="1" spcCol="0" rtlCol="0" fromWordArt="0" anchor="ctr" anchorCtr="0" forceAA="0" compatLnSpc="1">
              <a:prstTxWarp prst="textNoShape">
                <a:avLst/>
              </a:prstTxWarp>
              <a:noAutofit/>
            </a:bodyPr>
            <a:lstStyle/>
            <a:p>
              <a:pPr defTabSz="932293" fontAlgn="base">
                <a:spcBef>
                  <a:spcPct val="0"/>
                </a:spcBef>
                <a:spcAft>
                  <a:spcPct val="0"/>
                </a:spcAft>
              </a:pPr>
              <a:r>
                <a:rPr lang="en-US" sz="1000" b="1">
                  <a:solidFill>
                    <a:schemeClr val="bg1"/>
                  </a:solidFill>
                  <a:latin typeface="Segoe UI" panose="020B0502040204020203" pitchFamily="34" charset="0"/>
                  <a:ea typeface="Segoe UI" panose="020B0502040204020203" pitchFamily="34" charset="0"/>
                  <a:cs typeface="Segoe UI" panose="020B0502040204020203" pitchFamily="34" charset="0"/>
                </a:rPr>
                <a:t>Activity</a:t>
              </a:r>
              <a:endParaRPr lang="en-US" sz="1000">
                <a:solidFill>
                  <a:schemeClr val="bg1"/>
                </a:solidFill>
                <a:latin typeface="Segoe UI" panose="020B0502040204020203" pitchFamily="34" charset="0"/>
                <a:cs typeface="Segoe UI" panose="020B0502040204020203" pitchFamily="34" charset="0"/>
              </a:endParaRPr>
            </a:p>
          </p:txBody>
        </p:sp>
        <p:cxnSp>
          <p:nvCxnSpPr>
            <p:cNvPr id="47" name="Straight Connector 46">
              <a:extLst>
                <a:ext uri="{FF2B5EF4-FFF2-40B4-BE49-F238E27FC236}">
                  <a16:creationId xmlns:a16="http://schemas.microsoft.com/office/drawing/2014/main" id="{DF0EEFD3-7735-4E80-8597-B7AFC6CC2511}"/>
                </a:ext>
              </a:extLst>
            </p:cNvPr>
            <p:cNvCxnSpPr>
              <a:cxnSpLocks/>
            </p:cNvCxnSpPr>
            <p:nvPr/>
          </p:nvCxnSpPr>
          <p:spPr>
            <a:xfrm>
              <a:off x="4772838" y="2435140"/>
              <a:ext cx="724722" cy="353120"/>
            </a:xfrm>
            <a:prstGeom prst="line">
              <a:avLst/>
            </a:prstGeom>
            <a:ln w="12700">
              <a:solidFill>
                <a:srgbClr val="FF000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grpSp>
      <p:grpSp>
        <p:nvGrpSpPr>
          <p:cNvPr id="109" name="Group 108">
            <a:extLst>
              <a:ext uri="{FF2B5EF4-FFF2-40B4-BE49-F238E27FC236}">
                <a16:creationId xmlns:a16="http://schemas.microsoft.com/office/drawing/2014/main" id="{D621E37C-1CD3-4D8A-B752-78988041D4FF}"/>
              </a:ext>
            </a:extLst>
          </p:cNvPr>
          <p:cNvGrpSpPr/>
          <p:nvPr/>
        </p:nvGrpSpPr>
        <p:grpSpPr>
          <a:xfrm>
            <a:off x="2850671" y="2715560"/>
            <a:ext cx="3819871" cy="3553076"/>
            <a:chOff x="2850671" y="2715560"/>
            <a:chExt cx="3819871" cy="3553076"/>
          </a:xfrm>
        </p:grpSpPr>
        <p:cxnSp>
          <p:nvCxnSpPr>
            <p:cNvPr id="15" name="Straight Connector 14">
              <a:extLst>
                <a:ext uri="{FF2B5EF4-FFF2-40B4-BE49-F238E27FC236}">
                  <a16:creationId xmlns:a16="http://schemas.microsoft.com/office/drawing/2014/main" id="{BC448D9C-AD7A-4BEB-BD2F-0A0D1D2E676F}"/>
                </a:ext>
              </a:extLst>
            </p:cNvPr>
            <p:cNvCxnSpPr>
              <a:cxnSpLocks/>
            </p:cNvCxnSpPr>
            <p:nvPr/>
          </p:nvCxnSpPr>
          <p:spPr>
            <a:xfrm flipH="1" flipV="1">
              <a:off x="4618807" y="4909072"/>
              <a:ext cx="2051735" cy="841079"/>
            </a:xfrm>
            <a:prstGeom prst="line">
              <a:avLst/>
            </a:prstGeom>
            <a:ln w="12700">
              <a:solidFill>
                <a:schemeClr val="tx1"/>
              </a:solidFill>
              <a:prstDash val="solid"/>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0376A586-F556-4ACC-8AB2-08FAC9B26F76}"/>
                </a:ext>
              </a:extLst>
            </p:cNvPr>
            <p:cNvSpPr/>
            <p:nvPr/>
          </p:nvSpPr>
          <p:spPr bwMode="auto">
            <a:xfrm>
              <a:off x="3003190" y="4645672"/>
              <a:ext cx="1580648" cy="54539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73141" rIns="0" bIns="0" numCol="1" spcCol="0" rtlCol="0" fromWordArt="0" anchor="t" anchorCtr="0" forceAA="0" compatLnSpc="1">
              <a:prstTxWarp prst="textNoShape">
                <a:avLst/>
              </a:prstTxWarp>
              <a:noAutofit/>
            </a:bodyPr>
            <a:lstStyle/>
            <a:p>
              <a:pPr defTabSz="932293" fontAlgn="base">
                <a:spcBef>
                  <a:spcPct val="0"/>
                </a:spcBef>
                <a:spcAft>
                  <a:spcPct val="0"/>
                </a:spcAft>
              </a:pPr>
              <a:r>
                <a:rPr lang="en-US" sz="1000" b="1">
                  <a:solidFill>
                    <a:schemeClr val="bg1"/>
                  </a:solidFill>
                  <a:latin typeface="Segoe UI" panose="020B0502040204020203" pitchFamily="34" charset="0"/>
                  <a:ea typeface="Segoe UI" panose="020B0502040204020203" pitchFamily="34" charset="0"/>
                  <a:cs typeface="Segoe UI" panose="020B0502040204020203" pitchFamily="34" charset="0"/>
                </a:rPr>
                <a:t>Self-hosted</a:t>
              </a:r>
            </a:p>
            <a:p>
              <a:pPr defTabSz="932293" fontAlgn="base">
                <a:spcBef>
                  <a:spcPct val="0"/>
                </a:spcBef>
                <a:spcAft>
                  <a:spcPct val="0"/>
                </a:spcAft>
              </a:pPr>
              <a:r>
                <a:rPr lang="en-US" sz="1000">
                  <a:solidFill>
                    <a:schemeClr val="bg1"/>
                  </a:solidFill>
                  <a:latin typeface="Segoe UI" panose="020B0502040204020203" pitchFamily="34" charset="0"/>
                  <a:ea typeface="Segoe UI" panose="020B0502040204020203" pitchFamily="34" charset="0"/>
                  <a:cs typeface="Segoe UI" panose="020B0502040204020203" pitchFamily="34" charset="0"/>
                </a:rPr>
                <a:t>Integration Runtime</a:t>
              </a:r>
            </a:p>
          </p:txBody>
        </p:sp>
        <p:pic>
          <p:nvPicPr>
            <p:cNvPr id="49" name="Graphic 48">
              <a:extLst>
                <a:ext uri="{FF2B5EF4-FFF2-40B4-BE49-F238E27FC236}">
                  <a16:creationId xmlns:a16="http://schemas.microsoft.com/office/drawing/2014/main" id="{9DBD294B-A5B9-4720-851B-A2D0A49DA44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003189" y="5576124"/>
              <a:ext cx="457135" cy="457135"/>
            </a:xfrm>
            <a:prstGeom prst="rect">
              <a:avLst/>
            </a:prstGeom>
          </p:spPr>
        </p:pic>
        <p:sp>
          <p:nvSpPr>
            <p:cNvPr id="50" name="TextBox 49">
              <a:extLst>
                <a:ext uri="{FF2B5EF4-FFF2-40B4-BE49-F238E27FC236}">
                  <a16:creationId xmlns:a16="http://schemas.microsoft.com/office/drawing/2014/main" id="{98451025-D870-41D3-8F5D-A2BAA58F97F3}"/>
                </a:ext>
              </a:extLst>
            </p:cNvPr>
            <p:cNvSpPr txBox="1"/>
            <p:nvPr/>
          </p:nvSpPr>
          <p:spPr>
            <a:xfrm>
              <a:off x="3564792" y="5750150"/>
              <a:ext cx="1031532" cy="307777"/>
            </a:xfrm>
            <a:prstGeom prst="rect">
              <a:avLst/>
            </a:prstGeom>
            <a:noFill/>
          </p:spPr>
          <p:txBody>
            <a:bodyPr wrap="square" lIns="0" tIns="0" rIns="0" bIns="0" rtlCol="0">
              <a:spAutoFit/>
            </a:bodyPr>
            <a:lstStyle/>
            <a:p>
              <a:pPr algn="l"/>
              <a:r>
                <a:rPr lang="en-US" sz="1000" b="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rPr>
                <a:t>On-</a:t>
              </a:r>
              <a:r>
                <a:rPr lang="en-US" sz="1000" b="1" err="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rPr>
                <a:t>prem</a:t>
              </a:r>
              <a:endParaRPr lang="en-US" sz="1000" b="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endParaRPr>
            </a:p>
            <a:p>
              <a:pPr algn="l"/>
              <a:r>
                <a:rPr lang="en-US" sz="1000" b="1">
                  <a:gradFill>
                    <a:gsLst>
                      <a:gs pos="2917">
                        <a:schemeClr val="tx1"/>
                      </a:gs>
                      <a:gs pos="30000">
                        <a:schemeClr val="tx1"/>
                      </a:gs>
                    </a:gsLst>
                    <a:lin ang="5400000" scaled="0"/>
                  </a:gradFill>
                  <a:latin typeface="Segoe UI Semibold" panose="020B0502040204020203" pitchFamily="34" charset="0"/>
                  <a:cs typeface="Segoe UI Semibold" panose="020B0502040204020203" pitchFamily="34" charset="0"/>
                </a:rPr>
                <a:t>Apps &amp; Data</a:t>
              </a:r>
            </a:p>
          </p:txBody>
        </p:sp>
        <p:sp>
          <p:nvSpPr>
            <p:cNvPr id="51" name="Rectangle 50">
              <a:extLst>
                <a:ext uri="{FF2B5EF4-FFF2-40B4-BE49-F238E27FC236}">
                  <a16:creationId xmlns:a16="http://schemas.microsoft.com/office/drawing/2014/main" id="{D9A3C26E-AAB8-4811-A939-AA49212675B2}"/>
                </a:ext>
              </a:extLst>
            </p:cNvPr>
            <p:cNvSpPr/>
            <p:nvPr/>
          </p:nvSpPr>
          <p:spPr bwMode="auto">
            <a:xfrm>
              <a:off x="2850672" y="4259646"/>
              <a:ext cx="1885682" cy="2008990"/>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37141" tIns="118855" rIns="0" bIns="0" numCol="1" spcCol="0" rtlCol="0" fromWordArt="0" anchor="t" anchorCtr="0" forceAA="0" compatLnSpc="1">
              <a:prstTxWarp prst="textNoShape">
                <a:avLst/>
              </a:prstTxWarp>
              <a:noAutofit/>
            </a:bodyPr>
            <a:lstStyle/>
            <a:p>
              <a:pPr defTabSz="932293" fontAlgn="base">
                <a:spcBef>
                  <a:spcPct val="0"/>
                </a:spcBef>
                <a:spcAft>
                  <a:spcPct val="0"/>
                </a:spcAft>
              </a:pPr>
              <a:endParaRPr lang="en-US" sz="1000" b="1">
                <a:solidFill>
                  <a:schemeClr val="accent1"/>
                </a:solidFill>
                <a:latin typeface="Segoe UI" panose="020B0502040204020203" pitchFamily="34" charset="0"/>
                <a:ea typeface="Segoe UI" panose="020B0502040204020203" pitchFamily="34" charset="0"/>
                <a:cs typeface="Segoe UI" panose="020B0502040204020203" pitchFamily="34" charset="0"/>
              </a:endParaRPr>
            </a:p>
          </p:txBody>
        </p:sp>
        <p:sp>
          <p:nvSpPr>
            <p:cNvPr id="53" name="Rectangle 52">
              <a:extLst>
                <a:ext uri="{FF2B5EF4-FFF2-40B4-BE49-F238E27FC236}">
                  <a16:creationId xmlns:a16="http://schemas.microsoft.com/office/drawing/2014/main" id="{3BBB8ED3-3CEB-40F1-8C00-1D7FCE353DCA}"/>
                </a:ext>
              </a:extLst>
            </p:cNvPr>
            <p:cNvSpPr/>
            <p:nvPr/>
          </p:nvSpPr>
          <p:spPr bwMode="auto">
            <a:xfrm>
              <a:off x="2850671" y="4253693"/>
              <a:ext cx="1885682" cy="15169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56" name="Straight Connector 55">
              <a:extLst>
                <a:ext uri="{FF2B5EF4-FFF2-40B4-BE49-F238E27FC236}">
                  <a16:creationId xmlns:a16="http://schemas.microsoft.com/office/drawing/2014/main" id="{8305847A-3669-4B5A-8B2E-7890D139532F}"/>
                </a:ext>
              </a:extLst>
            </p:cNvPr>
            <p:cNvCxnSpPr>
              <a:cxnSpLocks/>
            </p:cNvCxnSpPr>
            <p:nvPr/>
          </p:nvCxnSpPr>
          <p:spPr>
            <a:xfrm>
              <a:off x="3415360" y="2715560"/>
              <a:ext cx="0" cy="1863771"/>
            </a:xfrm>
            <a:prstGeom prst="line">
              <a:avLst/>
            </a:prstGeom>
            <a:ln w="12700">
              <a:solidFill>
                <a:schemeClr val="tx1"/>
              </a:solidFill>
              <a:prstDash val="dash"/>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E6FAF8EC-605E-4923-95EE-0D21EFF246A6}"/>
                </a:ext>
              </a:extLst>
            </p:cNvPr>
            <p:cNvCxnSpPr>
              <a:cxnSpLocks/>
            </p:cNvCxnSpPr>
            <p:nvPr/>
          </p:nvCxnSpPr>
          <p:spPr>
            <a:xfrm flipH="1">
              <a:off x="3638477" y="2715560"/>
              <a:ext cx="873788" cy="1863771"/>
            </a:xfrm>
            <a:prstGeom prst="line">
              <a:avLst/>
            </a:prstGeom>
            <a:ln w="12700">
              <a:solidFill>
                <a:schemeClr val="tx1"/>
              </a:solidFill>
              <a:prstDash val="dash"/>
              <a:headEnd type="none" w="lg" len="med"/>
              <a:tailEnd type="triangle" w="lg" len="med"/>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4B3549B3-0E20-4778-88CA-DE16E2627975}"/>
              </a:ext>
            </a:extLst>
          </p:cNvPr>
          <p:cNvGrpSpPr/>
          <p:nvPr/>
        </p:nvGrpSpPr>
        <p:grpSpPr>
          <a:xfrm>
            <a:off x="6365247" y="2621258"/>
            <a:ext cx="1763316" cy="2569813"/>
            <a:chOff x="6365247" y="2621258"/>
            <a:chExt cx="1763316" cy="2569813"/>
          </a:xfrm>
        </p:grpSpPr>
        <p:sp>
          <p:nvSpPr>
            <p:cNvPr id="13" name="Rectangle 12">
              <a:extLst>
                <a:ext uri="{FF2B5EF4-FFF2-40B4-BE49-F238E27FC236}">
                  <a16:creationId xmlns:a16="http://schemas.microsoft.com/office/drawing/2014/main" id="{8D64510E-D8C5-4B30-A6A6-45A9F932AC32}"/>
                </a:ext>
              </a:extLst>
            </p:cNvPr>
            <p:cNvSpPr/>
            <p:nvPr/>
          </p:nvSpPr>
          <p:spPr bwMode="auto">
            <a:xfrm>
              <a:off x="6547915" y="4645672"/>
              <a:ext cx="1580648" cy="54539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73141" rIns="0" bIns="0" numCol="1" spcCol="0" rtlCol="0" fromWordArt="0" anchor="t" anchorCtr="0" forceAA="0" compatLnSpc="1">
              <a:prstTxWarp prst="textNoShape">
                <a:avLst/>
              </a:prstTxWarp>
              <a:noAutofit/>
            </a:bodyPr>
            <a:lstStyle/>
            <a:p>
              <a:pPr defTabSz="932293" fontAlgn="base">
                <a:spcBef>
                  <a:spcPct val="0"/>
                </a:spcBef>
                <a:spcAft>
                  <a:spcPct val="0"/>
                </a:spcAft>
              </a:pPr>
              <a:r>
                <a:rPr lang="en-US" sz="1000" b="1" dirty="0">
                  <a:solidFill>
                    <a:schemeClr val="bg1"/>
                  </a:solidFill>
                  <a:latin typeface="Segoe UI" panose="020B0502040204020203" pitchFamily="34" charset="0"/>
                  <a:ea typeface="Segoe UI" panose="020B0502040204020203" pitchFamily="34" charset="0"/>
                  <a:cs typeface="Segoe UI" panose="020B0502040204020203" pitchFamily="34" charset="0"/>
                </a:rPr>
                <a:t>Azure</a:t>
              </a:r>
            </a:p>
            <a:p>
              <a:pPr defTabSz="932293" fontAlgn="base">
                <a:spcBef>
                  <a:spcPct val="0"/>
                </a:spcBef>
                <a:spcAft>
                  <a:spcPct val="0"/>
                </a:spcAft>
              </a:pPr>
              <a:r>
                <a:rPr lang="en-US" sz="1000" dirty="0">
                  <a:solidFill>
                    <a:schemeClr val="bg1"/>
                  </a:solidFill>
                  <a:latin typeface="Segoe UI" panose="020B0502040204020203" pitchFamily="34" charset="0"/>
                  <a:ea typeface="Segoe UI" panose="020B0502040204020203" pitchFamily="34" charset="0"/>
                  <a:cs typeface="Segoe UI" panose="020B0502040204020203" pitchFamily="34" charset="0"/>
                </a:rPr>
                <a:t>Integration Runtime</a:t>
              </a:r>
            </a:p>
          </p:txBody>
        </p:sp>
        <p:cxnSp>
          <p:nvCxnSpPr>
            <p:cNvPr id="58" name="Straight Connector 57">
              <a:extLst>
                <a:ext uri="{FF2B5EF4-FFF2-40B4-BE49-F238E27FC236}">
                  <a16:creationId xmlns:a16="http://schemas.microsoft.com/office/drawing/2014/main" id="{2B124B06-461E-4B67-95CB-87EBB61939E0}"/>
                </a:ext>
              </a:extLst>
            </p:cNvPr>
            <p:cNvCxnSpPr>
              <a:cxnSpLocks/>
            </p:cNvCxnSpPr>
            <p:nvPr/>
          </p:nvCxnSpPr>
          <p:spPr>
            <a:xfrm>
              <a:off x="6998188" y="2621258"/>
              <a:ext cx="21787" cy="1958075"/>
            </a:xfrm>
            <a:prstGeom prst="line">
              <a:avLst/>
            </a:prstGeom>
            <a:ln w="12700">
              <a:solidFill>
                <a:schemeClr val="tx1"/>
              </a:solidFill>
              <a:prstDash val="dash"/>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9E53638-3BB9-4B81-B547-790069E2B2E5}"/>
                </a:ext>
              </a:extLst>
            </p:cNvPr>
            <p:cNvCxnSpPr>
              <a:cxnSpLocks/>
            </p:cNvCxnSpPr>
            <p:nvPr/>
          </p:nvCxnSpPr>
          <p:spPr>
            <a:xfrm>
              <a:off x="6365247" y="3028326"/>
              <a:ext cx="395710" cy="1551006"/>
            </a:xfrm>
            <a:prstGeom prst="line">
              <a:avLst/>
            </a:prstGeom>
            <a:ln w="12700">
              <a:solidFill>
                <a:schemeClr val="tx1"/>
              </a:solidFill>
              <a:prstDash val="dash"/>
              <a:headEnd type="none" w="lg" len="med"/>
              <a:tailEnd type="triangle" w="lg" len="med"/>
            </a:ln>
          </p:spPr>
          <p:style>
            <a:lnRef idx="1">
              <a:schemeClr val="accent1"/>
            </a:lnRef>
            <a:fillRef idx="0">
              <a:schemeClr val="accent1"/>
            </a:fillRef>
            <a:effectRef idx="0">
              <a:schemeClr val="accent1"/>
            </a:effectRef>
            <a:fontRef idx="minor">
              <a:schemeClr val="tx1"/>
            </a:fontRef>
          </p:style>
        </p:cxnSp>
      </p:grpSp>
      <p:grpSp>
        <p:nvGrpSpPr>
          <p:cNvPr id="112" name="Group 111">
            <a:extLst>
              <a:ext uri="{FF2B5EF4-FFF2-40B4-BE49-F238E27FC236}">
                <a16:creationId xmlns:a16="http://schemas.microsoft.com/office/drawing/2014/main" id="{65AFA2B0-B103-4F4C-ADC7-36DEB20209CB}"/>
              </a:ext>
            </a:extLst>
          </p:cNvPr>
          <p:cNvGrpSpPr/>
          <p:nvPr/>
        </p:nvGrpSpPr>
        <p:grpSpPr>
          <a:xfrm>
            <a:off x="584982" y="5183518"/>
            <a:ext cx="7706276" cy="998920"/>
            <a:chOff x="584982" y="5183518"/>
            <a:chExt cx="7706276" cy="998920"/>
          </a:xfrm>
        </p:grpSpPr>
        <p:cxnSp>
          <p:nvCxnSpPr>
            <p:cNvPr id="54" name="Straight Connector 53">
              <a:extLst>
                <a:ext uri="{FF2B5EF4-FFF2-40B4-BE49-F238E27FC236}">
                  <a16:creationId xmlns:a16="http://schemas.microsoft.com/office/drawing/2014/main" id="{A58D8DA3-F988-4330-8F92-B5D441E3219F}"/>
                </a:ext>
              </a:extLst>
            </p:cNvPr>
            <p:cNvCxnSpPr>
              <a:cxnSpLocks/>
            </p:cNvCxnSpPr>
            <p:nvPr/>
          </p:nvCxnSpPr>
          <p:spPr>
            <a:xfrm flipV="1">
              <a:off x="1744272" y="5183518"/>
              <a:ext cx="0" cy="450898"/>
            </a:xfrm>
            <a:prstGeom prst="line">
              <a:avLst/>
            </a:prstGeom>
            <a:ln w="12700">
              <a:solidFill>
                <a:schemeClr val="tx1"/>
              </a:solidFill>
              <a:prstDash val="dash"/>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3C147367-C5AD-420C-8C23-9E47F63F3EED}"/>
                </a:ext>
              </a:extLst>
            </p:cNvPr>
            <p:cNvCxnSpPr>
              <a:cxnSpLocks/>
            </p:cNvCxnSpPr>
            <p:nvPr/>
          </p:nvCxnSpPr>
          <p:spPr>
            <a:xfrm flipV="1">
              <a:off x="1975809" y="5183518"/>
              <a:ext cx="0" cy="450898"/>
            </a:xfrm>
            <a:prstGeom prst="line">
              <a:avLst/>
            </a:prstGeom>
            <a:ln w="12700">
              <a:solidFill>
                <a:schemeClr val="tx1"/>
              </a:solidFill>
              <a:prstDash val="solid"/>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33401857-309F-4461-A2FF-EAB5B711B942}"/>
                </a:ext>
              </a:extLst>
            </p:cNvPr>
            <p:cNvSpPr/>
            <p:nvPr/>
          </p:nvSpPr>
          <p:spPr bwMode="auto">
            <a:xfrm>
              <a:off x="584982" y="5400857"/>
              <a:ext cx="7706276" cy="781581"/>
            </a:xfrm>
            <a:prstGeom prst="rect">
              <a:avLst/>
            </a:prstGeom>
            <a:noFill/>
            <a:ln>
              <a:solidFill>
                <a:schemeClr val="bg1">
                  <a:lumMod val="50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37141" tIns="118855" rIns="0" bIns="0" numCol="1" spcCol="0" rtlCol="0" fromWordArt="0" anchor="t" anchorCtr="0" forceAA="0" compatLnSpc="1">
              <a:prstTxWarp prst="textNoShape">
                <a:avLst/>
              </a:prstTxWarp>
              <a:noAutofit/>
            </a:bodyPr>
            <a:lstStyle/>
            <a:p>
              <a:pPr defTabSz="932293" fontAlgn="base">
                <a:spcBef>
                  <a:spcPct val="0"/>
                </a:spcBef>
                <a:spcAft>
                  <a:spcPct val="0"/>
                </a:spcAft>
              </a:pPr>
              <a:r>
                <a:rPr lang="en-US" sz="1600" b="1" dirty="0">
                  <a:solidFill>
                    <a:schemeClr val="tx2"/>
                  </a:solidFill>
                  <a:latin typeface="Segoe UI" panose="020B0502040204020203" pitchFamily="34" charset="0"/>
                  <a:ea typeface="Segoe UI" panose="020B0502040204020203" pitchFamily="34" charset="0"/>
                  <a:cs typeface="Segoe UI" panose="020B0502040204020203" pitchFamily="34" charset="0"/>
                </a:rPr>
                <a:t>Linked</a:t>
              </a:r>
            </a:p>
            <a:p>
              <a:pPr defTabSz="932293" fontAlgn="base">
                <a:spcBef>
                  <a:spcPct val="0"/>
                </a:spcBef>
                <a:spcAft>
                  <a:spcPct val="0"/>
                </a:spcAft>
              </a:pPr>
              <a:r>
                <a:rPr lang="en-US" sz="1600" b="1" dirty="0">
                  <a:solidFill>
                    <a:schemeClr val="tx2"/>
                  </a:solidFill>
                  <a:latin typeface="Segoe UI" panose="020B0502040204020203" pitchFamily="34" charset="0"/>
                  <a:ea typeface="Segoe UI" panose="020B0502040204020203" pitchFamily="34" charset="0"/>
                  <a:cs typeface="Segoe UI" panose="020B0502040204020203" pitchFamily="34" charset="0"/>
                </a:rPr>
                <a:t>Service</a:t>
              </a:r>
            </a:p>
          </p:txBody>
        </p:sp>
      </p:grpSp>
      <p:grpSp>
        <p:nvGrpSpPr>
          <p:cNvPr id="110" name="Group 109">
            <a:extLst>
              <a:ext uri="{FF2B5EF4-FFF2-40B4-BE49-F238E27FC236}">
                <a16:creationId xmlns:a16="http://schemas.microsoft.com/office/drawing/2014/main" id="{C914FFA5-AF48-40E9-A800-64BD9E3F390D}"/>
              </a:ext>
            </a:extLst>
          </p:cNvPr>
          <p:cNvGrpSpPr/>
          <p:nvPr/>
        </p:nvGrpSpPr>
        <p:grpSpPr>
          <a:xfrm>
            <a:off x="7933453" y="669914"/>
            <a:ext cx="4164812" cy="2455119"/>
            <a:chOff x="7933453" y="669914"/>
            <a:chExt cx="4164812" cy="2455119"/>
          </a:xfrm>
        </p:grpSpPr>
        <p:cxnSp>
          <p:nvCxnSpPr>
            <p:cNvPr id="5" name="Straight Connector 4">
              <a:extLst>
                <a:ext uri="{FF2B5EF4-FFF2-40B4-BE49-F238E27FC236}">
                  <a16:creationId xmlns:a16="http://schemas.microsoft.com/office/drawing/2014/main" id="{04E42ED1-2D64-4EC6-9EDA-EE4EABFFE30F}"/>
                </a:ext>
              </a:extLst>
            </p:cNvPr>
            <p:cNvCxnSpPr>
              <a:cxnSpLocks/>
              <a:stCxn id="17" idx="3"/>
            </p:cNvCxnSpPr>
            <p:nvPr/>
          </p:nvCxnSpPr>
          <p:spPr>
            <a:xfrm flipV="1">
              <a:off x="10108185" y="893537"/>
              <a:ext cx="572410" cy="803548"/>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EE6EC34-BD37-4B80-A6B4-8E2F586465D8}"/>
                </a:ext>
              </a:extLst>
            </p:cNvPr>
            <p:cNvCxnSpPr>
              <a:cxnSpLocks/>
              <a:stCxn id="17" idx="3"/>
            </p:cNvCxnSpPr>
            <p:nvPr/>
          </p:nvCxnSpPr>
          <p:spPr>
            <a:xfrm>
              <a:off x="10108185" y="1697085"/>
              <a:ext cx="579433" cy="598850"/>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84584A8-0BE8-4825-8E02-11CD10C5CDEF}"/>
                </a:ext>
              </a:extLst>
            </p:cNvPr>
            <p:cNvCxnSpPr>
              <a:cxnSpLocks/>
              <a:stCxn id="17" idx="3"/>
            </p:cNvCxnSpPr>
            <p:nvPr/>
          </p:nvCxnSpPr>
          <p:spPr>
            <a:xfrm flipV="1">
              <a:off x="10108185" y="1619488"/>
              <a:ext cx="572410" cy="77597"/>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FE5CF17-B2C2-414A-AFA3-E9DC5B406C17}"/>
                </a:ext>
              </a:extLst>
            </p:cNvPr>
            <p:cNvCxnSpPr>
              <a:cxnSpLocks/>
              <a:endCxn id="17" idx="1"/>
            </p:cNvCxnSpPr>
            <p:nvPr/>
          </p:nvCxnSpPr>
          <p:spPr>
            <a:xfrm flipV="1">
              <a:off x="7933453" y="1697085"/>
              <a:ext cx="602016" cy="612337"/>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DC19C46-FC98-42BD-8D5D-BA42D0AFD789}"/>
                </a:ext>
              </a:extLst>
            </p:cNvPr>
            <p:cNvCxnSpPr>
              <a:cxnSpLocks/>
              <a:endCxn id="62" idx="1"/>
            </p:cNvCxnSpPr>
            <p:nvPr/>
          </p:nvCxnSpPr>
          <p:spPr>
            <a:xfrm>
              <a:off x="7965821" y="2299198"/>
              <a:ext cx="569650" cy="568311"/>
            </a:xfrm>
            <a:prstGeom prst="line">
              <a:avLst/>
            </a:prstGeom>
            <a:ln w="12700">
              <a:solidFill>
                <a:srgbClr val="FF000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01394C5C-3398-48D5-B25A-6B4D5E978FA3}"/>
                </a:ext>
              </a:extLst>
            </p:cNvPr>
            <p:cNvGrpSpPr/>
            <p:nvPr/>
          </p:nvGrpSpPr>
          <p:grpSpPr>
            <a:xfrm>
              <a:off x="8535470" y="1439563"/>
              <a:ext cx="1572715" cy="515045"/>
              <a:chOff x="8223680" y="4069863"/>
              <a:chExt cx="1752274" cy="515118"/>
            </a:xfrm>
          </p:grpSpPr>
          <p:sp>
            <p:nvSpPr>
              <p:cNvPr id="17" name="Rectangle 16">
                <a:extLst>
                  <a:ext uri="{FF2B5EF4-FFF2-40B4-BE49-F238E27FC236}">
                    <a16:creationId xmlns:a16="http://schemas.microsoft.com/office/drawing/2014/main" id="{25832C13-10FF-4BC9-9C44-48DEE80E4BB7}"/>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73141" rIns="0" bIns="0" numCol="1" spcCol="0" rtlCol="0" fromWordArt="0" anchor="t" anchorCtr="0" forceAA="0" compatLnSpc="1">
                <a:prstTxWarp prst="textNoShape">
                  <a:avLst/>
                </a:prstTxWarp>
                <a:noAutofit/>
              </a:bodyPr>
              <a:lstStyle/>
              <a:p>
                <a:pPr defTabSz="932293" fontAlgn="base">
                  <a:spcBef>
                    <a:spcPct val="0"/>
                  </a:spcBef>
                  <a:spcAft>
                    <a:spcPct val="0"/>
                  </a:spcAft>
                </a:pPr>
                <a:endParaRPr lang="en-US" sz="1000">
                  <a:solidFill>
                    <a:schemeClr val="bg1"/>
                  </a:solidFill>
                  <a:latin typeface="Segoe UI" panose="020B0502040204020203" pitchFamily="34" charset="0"/>
                  <a:cs typeface="Segoe UI" panose="020B0502040204020203" pitchFamily="34" charset="0"/>
                </a:endParaRPr>
              </a:p>
            </p:txBody>
          </p:sp>
          <p:grpSp>
            <p:nvGrpSpPr>
              <p:cNvPr id="18" name="Group 17">
                <a:extLst>
                  <a:ext uri="{FF2B5EF4-FFF2-40B4-BE49-F238E27FC236}">
                    <a16:creationId xmlns:a16="http://schemas.microsoft.com/office/drawing/2014/main" id="{70D4E749-1CB1-4C18-A43B-61EA1A7646EB}"/>
                  </a:ext>
                </a:extLst>
              </p:cNvPr>
              <p:cNvGrpSpPr/>
              <p:nvPr/>
            </p:nvGrpSpPr>
            <p:grpSpPr>
              <a:xfrm>
                <a:off x="8395993" y="4176016"/>
                <a:ext cx="1400625" cy="302811"/>
                <a:chOff x="5827333" y="4633691"/>
                <a:chExt cx="6400800" cy="1383834"/>
              </a:xfrm>
            </p:grpSpPr>
            <p:sp>
              <p:nvSpPr>
                <p:cNvPr id="19" name="Rectangle 18">
                  <a:extLst>
                    <a:ext uri="{FF2B5EF4-FFF2-40B4-BE49-F238E27FC236}">
                      <a16:creationId xmlns:a16="http://schemas.microsoft.com/office/drawing/2014/main" id="{C1114A99-D1B6-4771-A3E9-D9D9173FCB3B}"/>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20" name="Straight Arrow Connector 19">
                  <a:extLst>
                    <a:ext uri="{FF2B5EF4-FFF2-40B4-BE49-F238E27FC236}">
                      <a16:creationId xmlns:a16="http://schemas.microsoft.com/office/drawing/2014/main" id="{DEB0B76E-E639-426E-B45D-2DEF354033D7}"/>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6458EBC3-33B5-45D0-B657-E65D46A818F8}"/>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23EDDDD8-71C5-4FDD-8B04-589BCE8D1D96}"/>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23" name="Straight Arrow Connector 22">
                  <a:extLst>
                    <a:ext uri="{FF2B5EF4-FFF2-40B4-BE49-F238E27FC236}">
                      <a16:creationId xmlns:a16="http://schemas.microsoft.com/office/drawing/2014/main" id="{F8B59657-C7FA-4185-9379-3B4FB85271C9}"/>
                    </a:ext>
                  </a:extLst>
                </p:cNvPr>
                <p:cNvCxnSpPr>
                  <a:cxnSpLocks/>
                  <a:stCxn id="21"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48DCB23-DDF8-408A-B638-803DDFB423F1}"/>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F2EAE9ED-7CFC-4C53-804C-DD3BFD2325A7}"/>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26" name="Straight Arrow Connector 25">
                  <a:extLst>
                    <a:ext uri="{FF2B5EF4-FFF2-40B4-BE49-F238E27FC236}">
                      <a16:creationId xmlns:a16="http://schemas.microsoft.com/office/drawing/2014/main" id="{4A3270A1-5348-4536-A014-6642B05E41FF}"/>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96751339-6B31-48C3-94C2-00511B1DA0D1}"/>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61" name="Group 60">
              <a:extLst>
                <a:ext uri="{FF2B5EF4-FFF2-40B4-BE49-F238E27FC236}">
                  <a16:creationId xmlns:a16="http://schemas.microsoft.com/office/drawing/2014/main" id="{087AAC19-72C3-415B-8FE5-C302CD944175}"/>
                </a:ext>
              </a:extLst>
            </p:cNvPr>
            <p:cNvGrpSpPr/>
            <p:nvPr/>
          </p:nvGrpSpPr>
          <p:grpSpPr>
            <a:xfrm>
              <a:off x="8535470" y="2609988"/>
              <a:ext cx="1572715" cy="515045"/>
              <a:chOff x="8223680" y="4069863"/>
              <a:chExt cx="1752274" cy="515118"/>
            </a:xfrm>
          </p:grpSpPr>
          <p:sp>
            <p:nvSpPr>
              <p:cNvPr id="62" name="Rectangle 61">
                <a:extLst>
                  <a:ext uri="{FF2B5EF4-FFF2-40B4-BE49-F238E27FC236}">
                    <a16:creationId xmlns:a16="http://schemas.microsoft.com/office/drawing/2014/main" id="{B0819EC7-1A70-4501-9DAB-29FF3C710732}"/>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73141" rIns="0" bIns="0" numCol="1" spcCol="0" rtlCol="0" fromWordArt="0" anchor="t" anchorCtr="0" forceAA="0" compatLnSpc="1">
                <a:prstTxWarp prst="textNoShape">
                  <a:avLst/>
                </a:prstTxWarp>
                <a:noAutofit/>
              </a:bodyPr>
              <a:lstStyle/>
              <a:p>
                <a:pPr defTabSz="932293" fontAlgn="base">
                  <a:spcBef>
                    <a:spcPct val="0"/>
                  </a:spcBef>
                  <a:spcAft>
                    <a:spcPct val="0"/>
                  </a:spcAft>
                </a:pPr>
                <a:endParaRPr lang="en-US" sz="1000">
                  <a:solidFill>
                    <a:schemeClr val="bg1"/>
                  </a:solidFill>
                  <a:latin typeface="Segoe UI" panose="020B0502040204020203" pitchFamily="34" charset="0"/>
                  <a:cs typeface="Segoe UI" panose="020B0502040204020203" pitchFamily="34" charset="0"/>
                </a:endParaRPr>
              </a:p>
            </p:txBody>
          </p:sp>
          <p:grpSp>
            <p:nvGrpSpPr>
              <p:cNvPr id="63" name="Group 62">
                <a:extLst>
                  <a:ext uri="{FF2B5EF4-FFF2-40B4-BE49-F238E27FC236}">
                    <a16:creationId xmlns:a16="http://schemas.microsoft.com/office/drawing/2014/main" id="{F153BEE4-6180-4954-96A6-C0F66749D371}"/>
                  </a:ext>
                </a:extLst>
              </p:cNvPr>
              <p:cNvGrpSpPr/>
              <p:nvPr/>
            </p:nvGrpSpPr>
            <p:grpSpPr>
              <a:xfrm>
                <a:off x="8395993" y="4176016"/>
                <a:ext cx="1400625" cy="302811"/>
                <a:chOff x="5827333" y="4633691"/>
                <a:chExt cx="6400800" cy="1383834"/>
              </a:xfrm>
            </p:grpSpPr>
            <p:sp>
              <p:nvSpPr>
                <p:cNvPr id="64" name="Rectangle 63">
                  <a:extLst>
                    <a:ext uri="{FF2B5EF4-FFF2-40B4-BE49-F238E27FC236}">
                      <a16:creationId xmlns:a16="http://schemas.microsoft.com/office/drawing/2014/main" id="{61D65F28-8D0F-4E6F-A066-EBF5AEB2515B}"/>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65" name="Straight Arrow Connector 64">
                  <a:extLst>
                    <a:ext uri="{FF2B5EF4-FFF2-40B4-BE49-F238E27FC236}">
                      <a16:creationId xmlns:a16="http://schemas.microsoft.com/office/drawing/2014/main" id="{971DC88C-64C4-4EE1-B0BD-45C75FD4F713}"/>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ED68C923-A483-45F9-8DD5-60315A73AD98}"/>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7" name="Rectangle 66">
                  <a:extLst>
                    <a:ext uri="{FF2B5EF4-FFF2-40B4-BE49-F238E27FC236}">
                      <a16:creationId xmlns:a16="http://schemas.microsoft.com/office/drawing/2014/main" id="{5DB0BE69-436B-4F8D-B3BD-FC83A1A806D4}"/>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68" name="Straight Arrow Connector 67">
                  <a:extLst>
                    <a:ext uri="{FF2B5EF4-FFF2-40B4-BE49-F238E27FC236}">
                      <a16:creationId xmlns:a16="http://schemas.microsoft.com/office/drawing/2014/main" id="{A692F08F-7898-4AF3-A539-7D9C4C6D3346}"/>
                    </a:ext>
                  </a:extLst>
                </p:cNvPr>
                <p:cNvCxnSpPr>
                  <a:cxnSpLocks/>
                  <a:stCxn id="66"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53691F8E-63B3-4678-A43C-A776A6EEC794}"/>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EE64D92A-4B08-42DA-AFC2-F5C52D1D58B0}"/>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71" name="Straight Arrow Connector 70">
                  <a:extLst>
                    <a:ext uri="{FF2B5EF4-FFF2-40B4-BE49-F238E27FC236}">
                      <a16:creationId xmlns:a16="http://schemas.microsoft.com/office/drawing/2014/main" id="{5FF38013-F51C-4EB6-B6B3-CCDAA84E7EF3}"/>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2030BF1D-C031-4FBA-B99D-6F445C7B84E5}"/>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73" name="Group 72">
              <a:extLst>
                <a:ext uri="{FF2B5EF4-FFF2-40B4-BE49-F238E27FC236}">
                  <a16:creationId xmlns:a16="http://schemas.microsoft.com/office/drawing/2014/main" id="{8B9DDE7C-2941-4287-8685-1F99709755A0}"/>
                </a:ext>
              </a:extLst>
            </p:cNvPr>
            <p:cNvGrpSpPr/>
            <p:nvPr/>
          </p:nvGrpSpPr>
          <p:grpSpPr>
            <a:xfrm>
              <a:off x="10673632" y="1374353"/>
              <a:ext cx="1424633" cy="452642"/>
              <a:chOff x="8223680" y="4069863"/>
              <a:chExt cx="1752274" cy="515118"/>
            </a:xfrm>
          </p:grpSpPr>
          <p:sp>
            <p:nvSpPr>
              <p:cNvPr id="74" name="Rectangle 73">
                <a:extLst>
                  <a:ext uri="{FF2B5EF4-FFF2-40B4-BE49-F238E27FC236}">
                    <a16:creationId xmlns:a16="http://schemas.microsoft.com/office/drawing/2014/main" id="{28FACD1F-47F9-42F2-8F8F-5DD820DAC5C1}"/>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73141" rIns="0" bIns="0" numCol="1" spcCol="0" rtlCol="0" fromWordArt="0" anchor="t" anchorCtr="0" forceAA="0" compatLnSpc="1">
                <a:prstTxWarp prst="textNoShape">
                  <a:avLst/>
                </a:prstTxWarp>
                <a:noAutofit/>
              </a:bodyPr>
              <a:lstStyle/>
              <a:p>
                <a:pPr defTabSz="932293" fontAlgn="base">
                  <a:spcBef>
                    <a:spcPct val="0"/>
                  </a:spcBef>
                  <a:spcAft>
                    <a:spcPct val="0"/>
                  </a:spcAft>
                </a:pPr>
                <a:endParaRPr lang="en-US" sz="1000">
                  <a:solidFill>
                    <a:schemeClr val="bg1"/>
                  </a:solidFill>
                  <a:latin typeface="Segoe UI" panose="020B0502040204020203" pitchFamily="34" charset="0"/>
                  <a:cs typeface="Segoe UI" panose="020B0502040204020203" pitchFamily="34" charset="0"/>
                </a:endParaRPr>
              </a:p>
            </p:txBody>
          </p:sp>
          <p:grpSp>
            <p:nvGrpSpPr>
              <p:cNvPr id="75" name="Group 74">
                <a:extLst>
                  <a:ext uri="{FF2B5EF4-FFF2-40B4-BE49-F238E27FC236}">
                    <a16:creationId xmlns:a16="http://schemas.microsoft.com/office/drawing/2014/main" id="{6E7DC39C-4553-4423-B6EC-B53126F6DCAC}"/>
                  </a:ext>
                </a:extLst>
              </p:cNvPr>
              <p:cNvGrpSpPr/>
              <p:nvPr/>
            </p:nvGrpSpPr>
            <p:grpSpPr>
              <a:xfrm>
                <a:off x="8395993" y="4176016"/>
                <a:ext cx="1400625" cy="302811"/>
                <a:chOff x="5827333" y="4633691"/>
                <a:chExt cx="6400800" cy="1383834"/>
              </a:xfrm>
            </p:grpSpPr>
            <p:sp>
              <p:nvSpPr>
                <p:cNvPr id="76" name="Rectangle 75">
                  <a:extLst>
                    <a:ext uri="{FF2B5EF4-FFF2-40B4-BE49-F238E27FC236}">
                      <a16:creationId xmlns:a16="http://schemas.microsoft.com/office/drawing/2014/main" id="{466A8D94-54DE-4860-A557-8ED57E912BEA}"/>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77" name="Straight Arrow Connector 76">
                  <a:extLst>
                    <a:ext uri="{FF2B5EF4-FFF2-40B4-BE49-F238E27FC236}">
                      <a16:creationId xmlns:a16="http://schemas.microsoft.com/office/drawing/2014/main" id="{4002ECE8-FDE4-471C-82D4-3F4B8B1FCF71}"/>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558EF83F-583F-41AF-9C34-DDD9876A86B2}"/>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9" name="Rectangle 78">
                  <a:extLst>
                    <a:ext uri="{FF2B5EF4-FFF2-40B4-BE49-F238E27FC236}">
                      <a16:creationId xmlns:a16="http://schemas.microsoft.com/office/drawing/2014/main" id="{AE6E0D7E-3A25-4791-A412-20D1AE30222A}"/>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80" name="Straight Arrow Connector 79">
                  <a:extLst>
                    <a:ext uri="{FF2B5EF4-FFF2-40B4-BE49-F238E27FC236}">
                      <a16:creationId xmlns:a16="http://schemas.microsoft.com/office/drawing/2014/main" id="{26EDDA6F-BF12-4C1F-AF45-F997C1D9F04E}"/>
                    </a:ext>
                  </a:extLst>
                </p:cNvPr>
                <p:cNvCxnSpPr>
                  <a:cxnSpLocks/>
                  <a:stCxn id="78"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12B5EFF3-0FDB-401E-88B2-31DCF3014ECA}"/>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82" name="Rectangle 81">
                  <a:extLst>
                    <a:ext uri="{FF2B5EF4-FFF2-40B4-BE49-F238E27FC236}">
                      <a16:creationId xmlns:a16="http://schemas.microsoft.com/office/drawing/2014/main" id="{EFE051C0-F3AA-47FC-879C-78650294CCCD}"/>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83" name="Straight Arrow Connector 82">
                  <a:extLst>
                    <a:ext uri="{FF2B5EF4-FFF2-40B4-BE49-F238E27FC236}">
                      <a16:creationId xmlns:a16="http://schemas.microsoft.com/office/drawing/2014/main" id="{63509710-DBB8-40A2-9912-96397246C416}"/>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84" name="Rectangle 83">
                  <a:extLst>
                    <a:ext uri="{FF2B5EF4-FFF2-40B4-BE49-F238E27FC236}">
                      <a16:creationId xmlns:a16="http://schemas.microsoft.com/office/drawing/2014/main" id="{F726EB3F-91FB-4933-AB32-2BEB6FDF4CB0}"/>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85" name="Group 84">
              <a:extLst>
                <a:ext uri="{FF2B5EF4-FFF2-40B4-BE49-F238E27FC236}">
                  <a16:creationId xmlns:a16="http://schemas.microsoft.com/office/drawing/2014/main" id="{46672E50-CBF2-4463-88AF-8BF0CFA6B2E9}"/>
                </a:ext>
              </a:extLst>
            </p:cNvPr>
            <p:cNvGrpSpPr/>
            <p:nvPr/>
          </p:nvGrpSpPr>
          <p:grpSpPr>
            <a:xfrm>
              <a:off x="10673632" y="669914"/>
              <a:ext cx="1424633" cy="452642"/>
              <a:chOff x="8223680" y="4069863"/>
              <a:chExt cx="1752274" cy="515118"/>
            </a:xfrm>
          </p:grpSpPr>
          <p:sp>
            <p:nvSpPr>
              <p:cNvPr id="86" name="Rectangle 85">
                <a:extLst>
                  <a:ext uri="{FF2B5EF4-FFF2-40B4-BE49-F238E27FC236}">
                    <a16:creationId xmlns:a16="http://schemas.microsoft.com/office/drawing/2014/main" id="{FCA0F1F8-CA1A-40B0-9C72-228CEB3161A2}"/>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73141" rIns="0" bIns="0" numCol="1" spcCol="0" rtlCol="0" fromWordArt="0" anchor="t" anchorCtr="0" forceAA="0" compatLnSpc="1">
                <a:prstTxWarp prst="textNoShape">
                  <a:avLst/>
                </a:prstTxWarp>
                <a:noAutofit/>
              </a:bodyPr>
              <a:lstStyle/>
              <a:p>
                <a:pPr defTabSz="932293" fontAlgn="base">
                  <a:spcBef>
                    <a:spcPct val="0"/>
                  </a:spcBef>
                  <a:spcAft>
                    <a:spcPct val="0"/>
                  </a:spcAft>
                </a:pPr>
                <a:endParaRPr lang="en-US" sz="1000">
                  <a:solidFill>
                    <a:schemeClr val="bg1"/>
                  </a:solidFill>
                  <a:latin typeface="Segoe UI" panose="020B0502040204020203" pitchFamily="34" charset="0"/>
                  <a:cs typeface="Segoe UI" panose="020B0502040204020203" pitchFamily="34" charset="0"/>
                </a:endParaRPr>
              </a:p>
            </p:txBody>
          </p:sp>
          <p:grpSp>
            <p:nvGrpSpPr>
              <p:cNvPr id="87" name="Group 86">
                <a:extLst>
                  <a:ext uri="{FF2B5EF4-FFF2-40B4-BE49-F238E27FC236}">
                    <a16:creationId xmlns:a16="http://schemas.microsoft.com/office/drawing/2014/main" id="{A09EA3D3-D647-49EC-8992-5E865A113621}"/>
                  </a:ext>
                </a:extLst>
              </p:cNvPr>
              <p:cNvGrpSpPr/>
              <p:nvPr/>
            </p:nvGrpSpPr>
            <p:grpSpPr>
              <a:xfrm>
                <a:off x="8395993" y="4176016"/>
                <a:ext cx="1400625" cy="302811"/>
                <a:chOff x="5827333" y="4633691"/>
                <a:chExt cx="6400800" cy="1383834"/>
              </a:xfrm>
            </p:grpSpPr>
            <p:sp>
              <p:nvSpPr>
                <p:cNvPr id="88" name="Rectangle 87">
                  <a:extLst>
                    <a:ext uri="{FF2B5EF4-FFF2-40B4-BE49-F238E27FC236}">
                      <a16:creationId xmlns:a16="http://schemas.microsoft.com/office/drawing/2014/main" id="{32F49A29-373F-463F-A42A-118D9892A31D}"/>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89" name="Straight Arrow Connector 88">
                  <a:extLst>
                    <a:ext uri="{FF2B5EF4-FFF2-40B4-BE49-F238E27FC236}">
                      <a16:creationId xmlns:a16="http://schemas.microsoft.com/office/drawing/2014/main" id="{C96B81CE-8062-4A9D-8A71-989F4AB4166B}"/>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90" name="Rectangle 89">
                  <a:extLst>
                    <a:ext uri="{FF2B5EF4-FFF2-40B4-BE49-F238E27FC236}">
                      <a16:creationId xmlns:a16="http://schemas.microsoft.com/office/drawing/2014/main" id="{05F93E48-58D7-4D93-8326-FE971CCB0D1F}"/>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1" name="Rectangle 90">
                  <a:extLst>
                    <a:ext uri="{FF2B5EF4-FFF2-40B4-BE49-F238E27FC236}">
                      <a16:creationId xmlns:a16="http://schemas.microsoft.com/office/drawing/2014/main" id="{DC81353D-6CF6-470A-AA4E-070755C9BE3E}"/>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92" name="Straight Arrow Connector 91">
                  <a:extLst>
                    <a:ext uri="{FF2B5EF4-FFF2-40B4-BE49-F238E27FC236}">
                      <a16:creationId xmlns:a16="http://schemas.microsoft.com/office/drawing/2014/main" id="{CEAD84DB-7B33-496B-9050-0E703FE08B99}"/>
                    </a:ext>
                  </a:extLst>
                </p:cNvPr>
                <p:cNvCxnSpPr>
                  <a:cxnSpLocks/>
                  <a:stCxn id="90"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1DF6B68F-6F58-4D4C-A4EF-00111489CDF3}"/>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94" name="Rectangle 93">
                  <a:extLst>
                    <a:ext uri="{FF2B5EF4-FFF2-40B4-BE49-F238E27FC236}">
                      <a16:creationId xmlns:a16="http://schemas.microsoft.com/office/drawing/2014/main" id="{56B7007C-8848-490A-A8CA-207E1FB02321}"/>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95" name="Straight Arrow Connector 94">
                  <a:extLst>
                    <a:ext uri="{FF2B5EF4-FFF2-40B4-BE49-F238E27FC236}">
                      <a16:creationId xmlns:a16="http://schemas.microsoft.com/office/drawing/2014/main" id="{7ECD7192-64E4-4735-955F-570654309313}"/>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BBC43B45-93DB-4388-9EE4-87506763E626}"/>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97" name="Group 96">
              <a:extLst>
                <a:ext uri="{FF2B5EF4-FFF2-40B4-BE49-F238E27FC236}">
                  <a16:creationId xmlns:a16="http://schemas.microsoft.com/office/drawing/2014/main" id="{0B4E36B5-04CF-42F6-8D23-ED65FF68CF64}"/>
                </a:ext>
              </a:extLst>
            </p:cNvPr>
            <p:cNvGrpSpPr/>
            <p:nvPr/>
          </p:nvGrpSpPr>
          <p:grpSpPr>
            <a:xfrm>
              <a:off x="10673632" y="2092134"/>
              <a:ext cx="1424633" cy="452642"/>
              <a:chOff x="8223680" y="4069863"/>
              <a:chExt cx="1752274" cy="515118"/>
            </a:xfrm>
          </p:grpSpPr>
          <p:sp>
            <p:nvSpPr>
              <p:cNvPr id="98" name="Rectangle 97">
                <a:extLst>
                  <a:ext uri="{FF2B5EF4-FFF2-40B4-BE49-F238E27FC236}">
                    <a16:creationId xmlns:a16="http://schemas.microsoft.com/office/drawing/2014/main" id="{1DFFFD8C-8159-44A8-B4D8-5A45A84B0CD4}"/>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27" tIns="73141" rIns="0" bIns="0" numCol="1" spcCol="0" rtlCol="0" fromWordArt="0" anchor="t" anchorCtr="0" forceAA="0" compatLnSpc="1">
                <a:prstTxWarp prst="textNoShape">
                  <a:avLst/>
                </a:prstTxWarp>
                <a:noAutofit/>
              </a:bodyPr>
              <a:lstStyle/>
              <a:p>
                <a:pPr defTabSz="932293" fontAlgn="base">
                  <a:spcBef>
                    <a:spcPct val="0"/>
                  </a:spcBef>
                  <a:spcAft>
                    <a:spcPct val="0"/>
                  </a:spcAft>
                </a:pPr>
                <a:endParaRPr lang="en-US" sz="1000">
                  <a:solidFill>
                    <a:schemeClr val="bg1"/>
                  </a:solidFill>
                  <a:latin typeface="Segoe UI" panose="020B0502040204020203" pitchFamily="34" charset="0"/>
                  <a:cs typeface="Segoe UI" panose="020B0502040204020203" pitchFamily="34" charset="0"/>
                </a:endParaRPr>
              </a:p>
            </p:txBody>
          </p:sp>
          <p:grpSp>
            <p:nvGrpSpPr>
              <p:cNvPr id="99" name="Group 98">
                <a:extLst>
                  <a:ext uri="{FF2B5EF4-FFF2-40B4-BE49-F238E27FC236}">
                    <a16:creationId xmlns:a16="http://schemas.microsoft.com/office/drawing/2014/main" id="{5D08B8CF-301D-4DF5-B2C4-9264C38E2839}"/>
                  </a:ext>
                </a:extLst>
              </p:cNvPr>
              <p:cNvGrpSpPr/>
              <p:nvPr/>
            </p:nvGrpSpPr>
            <p:grpSpPr>
              <a:xfrm>
                <a:off x="8395993" y="4176016"/>
                <a:ext cx="1400625" cy="302811"/>
                <a:chOff x="5827333" y="4633691"/>
                <a:chExt cx="6400800" cy="1383834"/>
              </a:xfrm>
            </p:grpSpPr>
            <p:sp>
              <p:nvSpPr>
                <p:cNvPr id="100" name="Rectangle 99">
                  <a:extLst>
                    <a:ext uri="{FF2B5EF4-FFF2-40B4-BE49-F238E27FC236}">
                      <a16:creationId xmlns:a16="http://schemas.microsoft.com/office/drawing/2014/main" id="{0CE96FF4-56DD-4A93-8F8B-49B5377D2C08}"/>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101" name="Straight Arrow Connector 100">
                  <a:extLst>
                    <a:ext uri="{FF2B5EF4-FFF2-40B4-BE49-F238E27FC236}">
                      <a16:creationId xmlns:a16="http://schemas.microsoft.com/office/drawing/2014/main" id="{BA4AF043-FC93-47C7-8ED0-AB61FE23E63B}"/>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02" name="Rectangle 101">
                  <a:extLst>
                    <a:ext uri="{FF2B5EF4-FFF2-40B4-BE49-F238E27FC236}">
                      <a16:creationId xmlns:a16="http://schemas.microsoft.com/office/drawing/2014/main" id="{8754782A-F87A-4729-ADDB-343B65690A4A}"/>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03" name="Rectangle 102">
                  <a:extLst>
                    <a:ext uri="{FF2B5EF4-FFF2-40B4-BE49-F238E27FC236}">
                      <a16:creationId xmlns:a16="http://schemas.microsoft.com/office/drawing/2014/main" id="{E4E88022-59B6-4849-B682-8DEC19B83703}"/>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104" name="Straight Arrow Connector 103">
                  <a:extLst>
                    <a:ext uri="{FF2B5EF4-FFF2-40B4-BE49-F238E27FC236}">
                      <a16:creationId xmlns:a16="http://schemas.microsoft.com/office/drawing/2014/main" id="{DD86C163-6CD6-4FD1-BAB1-4264D9143724}"/>
                    </a:ext>
                  </a:extLst>
                </p:cNvPr>
                <p:cNvCxnSpPr>
                  <a:cxnSpLocks/>
                  <a:stCxn id="102"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33ADD8E4-8B3C-45C0-BF0B-92D201191B7E}"/>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23EBC617-7D26-426A-8401-CACADD53A5B1}"/>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107" name="Straight Arrow Connector 106">
                  <a:extLst>
                    <a:ext uri="{FF2B5EF4-FFF2-40B4-BE49-F238E27FC236}">
                      <a16:creationId xmlns:a16="http://schemas.microsoft.com/office/drawing/2014/main" id="{EF3B1399-0EF4-4A1C-8482-78E34283BBAB}"/>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625F978C-E7E0-4B95-917D-7E06D361503E}"/>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grpSp>
      </p:grpSp>
      <p:sp>
        <p:nvSpPr>
          <p:cNvPr id="2" name="TextBox 1">
            <a:extLst>
              <a:ext uri="{FF2B5EF4-FFF2-40B4-BE49-F238E27FC236}">
                <a16:creationId xmlns:a16="http://schemas.microsoft.com/office/drawing/2014/main" id="{83E3591E-662F-4020-945D-04642917D88E}"/>
              </a:ext>
            </a:extLst>
          </p:cNvPr>
          <p:cNvSpPr txBox="1"/>
          <p:nvPr/>
        </p:nvSpPr>
        <p:spPr>
          <a:xfrm>
            <a:off x="565845" y="6389151"/>
            <a:ext cx="7706276" cy="307777"/>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Synapse Pipelines shares codebase with Azure Data Factory</a:t>
            </a:r>
          </a:p>
        </p:txBody>
      </p:sp>
    </p:spTree>
    <p:extLst>
      <p:ext uri="{BB962C8B-B14F-4D97-AF65-F5344CB8AC3E}">
        <p14:creationId xmlns:p14="http://schemas.microsoft.com/office/powerpoint/2010/main" val="27785572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9"/>
                                        </p:tgtEl>
                                        <p:attrNameLst>
                                          <p:attrName>style.visibility</p:attrName>
                                        </p:attrNameLst>
                                      </p:cBhvr>
                                      <p:to>
                                        <p:strVal val="visible"/>
                                      </p:to>
                                    </p:set>
                                    <p:animEffect transition="in" filter="fade">
                                      <p:cBhvr>
                                        <p:cTn id="12" dur="500"/>
                                        <p:tgtEl>
                                          <p:spTgt spid="10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2"/>
                                        </p:tgtEl>
                                        <p:attrNameLst>
                                          <p:attrName>style.visibility</p:attrName>
                                        </p:attrNameLst>
                                      </p:cBhvr>
                                      <p:to>
                                        <p:strVal val="visible"/>
                                      </p:to>
                                    </p:set>
                                    <p:animEffect transition="in" filter="fade">
                                      <p:cBhvr>
                                        <p:cTn id="17" dur="500"/>
                                        <p:tgtEl>
                                          <p:spTgt spid="1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1"/>
                                        </p:tgtEl>
                                        <p:attrNameLst>
                                          <p:attrName>style.visibility</p:attrName>
                                        </p:attrNameLst>
                                      </p:cBhvr>
                                      <p:to>
                                        <p:strVal val="visible"/>
                                      </p:to>
                                    </p:set>
                                    <p:animEffect transition="in" filter="fade">
                                      <p:cBhvr>
                                        <p:cTn id="22" dur="500"/>
                                        <p:tgtEl>
                                          <p:spTgt spid="1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0"/>
                                        </p:tgtEl>
                                        <p:attrNameLst>
                                          <p:attrName>style.visibility</p:attrName>
                                        </p:attrNameLst>
                                      </p:cBhvr>
                                      <p:to>
                                        <p:strVal val="visible"/>
                                      </p:to>
                                    </p:set>
                                    <p:animEffect transition="in" filter="fade">
                                      <p:cBhvr>
                                        <p:cTn id="27" dur="500"/>
                                        <p:tgtEl>
                                          <p:spTgt spid="110"/>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9FE2FDF-E7D8-42E4-91E4-55C6E22A8356}"/>
              </a:ext>
            </a:extLst>
          </p:cNvPr>
          <p:cNvSpPr>
            <a:spLocks noGrp="1"/>
          </p:cNvSpPr>
          <p:nvPr>
            <p:ph type="title"/>
          </p:nvPr>
        </p:nvSpPr>
        <p:spPr/>
        <p:txBody>
          <a:bodyPr/>
          <a:lstStyle/>
          <a:p>
            <a:r>
              <a:rPr lang="en-US" dirty="0"/>
              <a:t>Comprehensive SQL functionality</a:t>
            </a:r>
          </a:p>
        </p:txBody>
      </p:sp>
      <p:sp>
        <p:nvSpPr>
          <p:cNvPr id="10" name="Text Placeholder 9">
            <a:extLst>
              <a:ext uri="{FF2B5EF4-FFF2-40B4-BE49-F238E27FC236}">
                <a16:creationId xmlns:a16="http://schemas.microsoft.com/office/drawing/2014/main" id="{62C3D029-2023-4032-8073-BEE18C14B9E0}"/>
              </a:ext>
            </a:extLst>
          </p:cNvPr>
          <p:cNvSpPr txBox="1">
            <a:spLocks/>
          </p:cNvSpPr>
          <p:nvPr/>
        </p:nvSpPr>
        <p:spPr>
          <a:xfrm>
            <a:off x="4577379" y="2082051"/>
            <a:ext cx="2813138" cy="1730124"/>
          </a:xfrm>
          <a:prstGeom prst="rect">
            <a:avLst/>
          </a:prstGeom>
        </p:spPr>
        <p:txBody>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2800" kern="1200" spc="0" baseline="0">
                <a:solidFill>
                  <a:srgbClr val="000000"/>
                </a:solidFill>
                <a:latin typeface="+mn-lt"/>
                <a:ea typeface="+mn-ea"/>
                <a:cs typeface="+mn-cs"/>
              </a:defRPr>
            </a:lvl1pPr>
            <a:lvl2pPr marL="224054"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2400" kern="1200" spc="0" baseline="0">
                <a:solidFill>
                  <a:srgbClr val="000000"/>
                </a:solidFill>
                <a:latin typeface="+mn-lt"/>
                <a:ea typeface="+mn-ea"/>
                <a:cs typeface="+mn-cs"/>
              </a:defRPr>
            </a:lvl2pPr>
            <a:lvl3pPr marL="448107"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800" kern="1200" spc="0" baseline="0">
                <a:solidFill>
                  <a:srgbClr val="000000"/>
                </a:solidFill>
                <a:latin typeface="+mj-lt"/>
                <a:ea typeface="+mn-ea"/>
                <a:cs typeface="+mn-cs"/>
              </a:defRPr>
            </a:lvl3pPr>
            <a:lvl4pPr marL="672161"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lnSpc>
                <a:spcPct val="110000"/>
              </a:lnSpc>
              <a:spcAft>
                <a:spcPts val="1000"/>
              </a:spcAft>
              <a:defRPr/>
            </a:pPr>
            <a:r>
              <a:rPr lang="en-US" sz="2353">
                <a:solidFill>
                  <a:srgbClr val="0078D4"/>
                </a:solidFill>
                <a:latin typeface="Segoe UI Semibold"/>
              </a:rPr>
              <a:t>T-SQL Querying </a:t>
            </a:r>
          </a:p>
          <a:p>
            <a:pPr marL="285695" lvl="4" indent="-285695" defTabSz="914016">
              <a:lnSpc>
                <a:spcPct val="110000"/>
              </a:lnSpc>
              <a:spcAft>
                <a:spcPts val="1000"/>
              </a:spcAft>
              <a:buFont typeface="Arial" panose="020B0604020202020204" pitchFamily="34" charset="0"/>
              <a:buChar char="•"/>
              <a:defRPr/>
            </a:pPr>
            <a:r>
              <a:rPr lang="en-US" sz="1961">
                <a:latin typeface="Segoe UI"/>
              </a:rPr>
              <a:t>Windowing aggregates</a:t>
            </a:r>
          </a:p>
          <a:p>
            <a:pPr marL="285695" lvl="4" indent="-285695" defTabSz="914016">
              <a:lnSpc>
                <a:spcPct val="110000"/>
              </a:lnSpc>
              <a:spcAft>
                <a:spcPts val="1000"/>
              </a:spcAft>
              <a:buFont typeface="Arial" panose="020B0604020202020204" pitchFamily="34" charset="0"/>
              <a:buChar char="•"/>
              <a:defRPr/>
            </a:pPr>
            <a:r>
              <a:rPr lang="en-US" sz="1961">
                <a:latin typeface="Segoe UI"/>
              </a:rPr>
              <a:t>Approximate execution (</a:t>
            </a:r>
            <a:r>
              <a:rPr lang="en-US" sz="1961" err="1">
                <a:latin typeface="Segoe UI"/>
              </a:rPr>
              <a:t>Hyperloglog</a:t>
            </a:r>
            <a:r>
              <a:rPr lang="en-US" sz="1961">
                <a:latin typeface="Segoe UI"/>
              </a:rPr>
              <a:t>)</a:t>
            </a:r>
          </a:p>
          <a:p>
            <a:pPr marL="285695" lvl="4" indent="-285695">
              <a:lnSpc>
                <a:spcPct val="110000"/>
              </a:lnSpc>
              <a:spcAft>
                <a:spcPts val="1000"/>
              </a:spcAft>
              <a:buFont typeface="Arial" panose="020B0604020202020204" pitchFamily="34" charset="0"/>
              <a:buChar char="•"/>
              <a:defRPr/>
            </a:pPr>
            <a:r>
              <a:rPr lang="fr-FR" sz="1961"/>
              <a:t>JSON data support </a:t>
            </a:r>
          </a:p>
          <a:p>
            <a:pPr marL="285695" lvl="4" indent="-285695" defTabSz="914016">
              <a:lnSpc>
                <a:spcPct val="110000"/>
              </a:lnSpc>
              <a:spcAft>
                <a:spcPts val="1000"/>
              </a:spcAft>
              <a:buFont typeface="Arial" panose="020B0604020202020204" pitchFamily="34" charset="0"/>
              <a:buChar char="•"/>
              <a:defRPr/>
            </a:pPr>
            <a:endParaRPr lang="en-US" sz="1961">
              <a:latin typeface="Segoe UI"/>
            </a:endParaRPr>
          </a:p>
        </p:txBody>
      </p:sp>
      <p:sp>
        <p:nvSpPr>
          <p:cNvPr id="12" name="Text Placeholder 9">
            <a:extLst>
              <a:ext uri="{FF2B5EF4-FFF2-40B4-BE49-F238E27FC236}">
                <a16:creationId xmlns:a16="http://schemas.microsoft.com/office/drawing/2014/main" id="{31ACB80C-5CD0-4236-A347-31E8169092AB}"/>
              </a:ext>
            </a:extLst>
          </p:cNvPr>
          <p:cNvSpPr txBox="1">
            <a:spLocks/>
          </p:cNvSpPr>
          <p:nvPr/>
        </p:nvSpPr>
        <p:spPr>
          <a:xfrm>
            <a:off x="194537" y="2053145"/>
            <a:ext cx="3959210" cy="3453743"/>
          </a:xfrm>
          <a:prstGeom prst="rect">
            <a:avLst/>
          </a:prstGeom>
        </p:spPr>
        <p:txBody>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2800" kern="1200" spc="0" baseline="0">
                <a:solidFill>
                  <a:srgbClr val="000000"/>
                </a:solidFill>
                <a:latin typeface="+mn-lt"/>
                <a:ea typeface="+mn-ea"/>
                <a:cs typeface="+mn-cs"/>
              </a:defRPr>
            </a:lvl1pPr>
            <a:lvl2pPr marL="224054"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2400" kern="1200" spc="0" baseline="0">
                <a:solidFill>
                  <a:srgbClr val="000000"/>
                </a:solidFill>
                <a:latin typeface="+mn-lt"/>
                <a:ea typeface="+mn-ea"/>
                <a:cs typeface="+mn-cs"/>
              </a:defRPr>
            </a:lvl2pPr>
            <a:lvl3pPr marL="448107"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800" kern="1200" spc="0" baseline="0">
                <a:solidFill>
                  <a:srgbClr val="000000"/>
                </a:solidFill>
                <a:latin typeface="+mj-lt"/>
                <a:ea typeface="+mn-ea"/>
                <a:cs typeface="+mn-cs"/>
              </a:defRPr>
            </a:lvl3pPr>
            <a:lvl4pPr marL="672161"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lnSpc>
                <a:spcPct val="110000"/>
              </a:lnSpc>
              <a:spcAft>
                <a:spcPts val="1000"/>
              </a:spcAft>
              <a:defRPr/>
            </a:pPr>
            <a:r>
              <a:rPr lang="en-US" sz="2353">
                <a:solidFill>
                  <a:srgbClr val="0078D4"/>
                </a:solidFill>
                <a:latin typeface="Segoe UI Semibold"/>
              </a:rPr>
              <a:t>Advanced storage system</a:t>
            </a:r>
          </a:p>
          <a:p>
            <a:pPr marL="285695" lvl="4" indent="-285695">
              <a:lnSpc>
                <a:spcPct val="110000"/>
              </a:lnSpc>
              <a:spcAft>
                <a:spcPts val="1000"/>
              </a:spcAft>
              <a:buFont typeface="Arial" panose="020B0604020202020204" pitchFamily="34" charset="0"/>
              <a:buChar char="•"/>
              <a:defRPr/>
            </a:pPr>
            <a:r>
              <a:rPr lang="fr-FR" sz="1961" err="1"/>
              <a:t>Columnstore</a:t>
            </a:r>
            <a:r>
              <a:rPr lang="fr-FR" sz="1961"/>
              <a:t> Indexes</a:t>
            </a:r>
          </a:p>
          <a:p>
            <a:pPr marL="285695" lvl="4" indent="-285695" defTabSz="914016">
              <a:lnSpc>
                <a:spcPct val="110000"/>
              </a:lnSpc>
              <a:spcAft>
                <a:spcPts val="1000"/>
              </a:spcAft>
              <a:buFont typeface="Arial" panose="020B0604020202020204" pitchFamily="34" charset="0"/>
              <a:buChar char="•"/>
              <a:defRPr/>
            </a:pPr>
            <a:r>
              <a:rPr lang="fr-FR" sz="1961">
                <a:latin typeface="Segoe UI"/>
              </a:rPr>
              <a:t>Table partitions</a:t>
            </a:r>
          </a:p>
          <a:p>
            <a:pPr marL="285695" lvl="4" indent="-285695" defTabSz="914016">
              <a:lnSpc>
                <a:spcPct val="110000"/>
              </a:lnSpc>
              <a:spcAft>
                <a:spcPts val="1000"/>
              </a:spcAft>
              <a:buFont typeface="Arial" panose="020B0604020202020204" pitchFamily="34" charset="0"/>
              <a:buChar char="•"/>
              <a:defRPr/>
            </a:pPr>
            <a:r>
              <a:rPr lang="fr-FR" sz="1961">
                <a:latin typeface="Segoe UI"/>
              </a:rPr>
              <a:t>Distributed tables</a:t>
            </a:r>
          </a:p>
          <a:p>
            <a:pPr marL="285695" lvl="4" indent="-285695" defTabSz="914016">
              <a:lnSpc>
                <a:spcPct val="110000"/>
              </a:lnSpc>
              <a:spcAft>
                <a:spcPts val="1000"/>
              </a:spcAft>
              <a:buFont typeface="Arial" panose="020B0604020202020204" pitchFamily="34" charset="0"/>
              <a:buChar char="•"/>
              <a:defRPr/>
            </a:pPr>
            <a:r>
              <a:rPr lang="fr-FR" sz="1961">
                <a:latin typeface="Segoe UI"/>
              </a:rPr>
              <a:t>Isolation modes</a:t>
            </a:r>
          </a:p>
          <a:p>
            <a:pPr marL="285695" lvl="4" indent="-285695" defTabSz="914016">
              <a:lnSpc>
                <a:spcPct val="110000"/>
              </a:lnSpc>
              <a:spcAft>
                <a:spcPts val="1000"/>
              </a:spcAft>
              <a:buFont typeface="Arial" panose="020B0604020202020204" pitchFamily="34" charset="0"/>
              <a:buChar char="•"/>
              <a:defRPr/>
            </a:pPr>
            <a:r>
              <a:rPr lang="fr-FR" sz="1961" err="1">
                <a:latin typeface="Segoe UI"/>
              </a:rPr>
              <a:t>Materialized</a:t>
            </a:r>
            <a:r>
              <a:rPr lang="fr-FR" sz="1961">
                <a:latin typeface="Segoe UI"/>
              </a:rPr>
              <a:t> </a:t>
            </a:r>
            <a:r>
              <a:rPr lang="fr-FR" sz="1961" err="1">
                <a:latin typeface="Segoe UI"/>
              </a:rPr>
              <a:t>Views</a:t>
            </a:r>
            <a:endParaRPr lang="fr-FR" sz="1961">
              <a:latin typeface="Segoe UI"/>
            </a:endParaRPr>
          </a:p>
          <a:p>
            <a:pPr marL="285695" lvl="4" indent="-285695" defTabSz="914016">
              <a:lnSpc>
                <a:spcPct val="110000"/>
              </a:lnSpc>
              <a:spcAft>
                <a:spcPts val="1000"/>
              </a:spcAft>
              <a:buFont typeface="Arial" panose="020B0604020202020204" pitchFamily="34" charset="0"/>
              <a:buChar char="•"/>
              <a:defRPr/>
            </a:pPr>
            <a:r>
              <a:rPr lang="fr-FR" sz="1961" err="1">
                <a:latin typeface="Segoe UI"/>
              </a:rPr>
              <a:t>Nonclustered</a:t>
            </a:r>
            <a:r>
              <a:rPr lang="fr-FR" sz="1961">
                <a:latin typeface="Segoe UI"/>
              </a:rPr>
              <a:t> Indexes</a:t>
            </a:r>
          </a:p>
          <a:p>
            <a:pPr marL="285695" lvl="4" indent="-285695" defTabSz="914016">
              <a:lnSpc>
                <a:spcPct val="110000"/>
              </a:lnSpc>
              <a:spcAft>
                <a:spcPts val="1000"/>
              </a:spcAft>
              <a:buFont typeface="Arial" panose="020B0604020202020204" pitchFamily="34" charset="0"/>
              <a:buChar char="•"/>
              <a:defRPr/>
            </a:pPr>
            <a:r>
              <a:rPr lang="fr-FR" sz="1961" err="1">
                <a:latin typeface="Segoe UI"/>
              </a:rPr>
              <a:t>Result</a:t>
            </a:r>
            <a:r>
              <a:rPr lang="fr-FR" sz="1961">
                <a:latin typeface="Segoe UI"/>
              </a:rPr>
              <a:t>-set </a:t>
            </a:r>
            <a:r>
              <a:rPr lang="fr-FR" sz="1961" err="1">
                <a:latin typeface="Segoe UI"/>
              </a:rPr>
              <a:t>caching</a:t>
            </a:r>
            <a:endParaRPr lang="fr-FR" sz="1961">
              <a:latin typeface="Segoe UI"/>
            </a:endParaRPr>
          </a:p>
        </p:txBody>
      </p:sp>
      <p:sp>
        <p:nvSpPr>
          <p:cNvPr id="16" name="Text Placeholder 9">
            <a:extLst>
              <a:ext uri="{FF2B5EF4-FFF2-40B4-BE49-F238E27FC236}">
                <a16:creationId xmlns:a16="http://schemas.microsoft.com/office/drawing/2014/main" id="{327BCE4D-DCCE-4206-8F34-BFE44360F48D}"/>
              </a:ext>
            </a:extLst>
          </p:cNvPr>
          <p:cNvSpPr txBox="1">
            <a:spLocks/>
          </p:cNvSpPr>
          <p:nvPr/>
        </p:nvSpPr>
        <p:spPr>
          <a:xfrm>
            <a:off x="7814148" y="2053144"/>
            <a:ext cx="4281530" cy="3265259"/>
          </a:xfrm>
          <a:prstGeom prst="rect">
            <a:avLst/>
          </a:prstGeom>
        </p:spPr>
        <p:txBody>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2800" kern="1200" spc="0" baseline="0">
                <a:solidFill>
                  <a:srgbClr val="000000"/>
                </a:solidFill>
                <a:latin typeface="+mn-lt"/>
                <a:ea typeface="+mn-ea"/>
                <a:cs typeface="+mn-cs"/>
              </a:defRPr>
            </a:lvl1pPr>
            <a:lvl2pPr marL="224054"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2400" kern="1200" spc="0" baseline="0">
                <a:solidFill>
                  <a:srgbClr val="000000"/>
                </a:solidFill>
                <a:latin typeface="+mn-lt"/>
                <a:ea typeface="+mn-ea"/>
                <a:cs typeface="+mn-cs"/>
              </a:defRPr>
            </a:lvl2pPr>
            <a:lvl3pPr marL="448107"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800" kern="1200" spc="0" baseline="0">
                <a:solidFill>
                  <a:srgbClr val="000000"/>
                </a:solidFill>
                <a:latin typeface="+mj-lt"/>
                <a:ea typeface="+mn-ea"/>
                <a:cs typeface="+mn-cs"/>
              </a:defRPr>
            </a:lvl3pPr>
            <a:lvl4pPr marL="672161"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lnSpc>
                <a:spcPct val="110000"/>
              </a:lnSpc>
              <a:spcAft>
                <a:spcPts val="1000"/>
              </a:spcAft>
              <a:defRPr/>
            </a:pPr>
            <a:r>
              <a:rPr lang="en-US" sz="2353">
                <a:solidFill>
                  <a:srgbClr val="0078D4"/>
                </a:solidFill>
                <a:latin typeface="Segoe UI Semibold"/>
              </a:rPr>
              <a:t>Complete SQL object model</a:t>
            </a:r>
          </a:p>
          <a:p>
            <a:pPr marL="285695" lvl="4" indent="-285695" defTabSz="914016">
              <a:lnSpc>
                <a:spcPct val="110000"/>
              </a:lnSpc>
              <a:spcAft>
                <a:spcPts val="1000"/>
              </a:spcAft>
              <a:buFont typeface="Arial" panose="020B0604020202020204" pitchFamily="34" charset="0"/>
              <a:buChar char="•"/>
              <a:defRPr/>
            </a:pPr>
            <a:r>
              <a:rPr lang="fr-FR" sz="1961">
                <a:latin typeface="Segoe UI"/>
              </a:rPr>
              <a:t>Tables</a:t>
            </a:r>
          </a:p>
          <a:p>
            <a:pPr marL="285695" lvl="4" indent="-285695" defTabSz="914016">
              <a:lnSpc>
                <a:spcPct val="110000"/>
              </a:lnSpc>
              <a:spcAft>
                <a:spcPts val="1000"/>
              </a:spcAft>
              <a:buFont typeface="Arial" panose="020B0604020202020204" pitchFamily="34" charset="0"/>
              <a:buChar char="•"/>
              <a:defRPr/>
            </a:pPr>
            <a:r>
              <a:rPr lang="fr-FR" sz="1961" err="1">
                <a:latin typeface="Segoe UI"/>
              </a:rPr>
              <a:t>Views</a:t>
            </a:r>
            <a:r>
              <a:rPr lang="fr-FR" sz="1961">
                <a:latin typeface="Segoe UI"/>
              </a:rPr>
              <a:t> </a:t>
            </a:r>
          </a:p>
          <a:p>
            <a:pPr marL="285695" lvl="4" indent="-285695" defTabSz="914016">
              <a:lnSpc>
                <a:spcPct val="110000"/>
              </a:lnSpc>
              <a:spcAft>
                <a:spcPts val="1000"/>
              </a:spcAft>
              <a:buFont typeface="Arial" panose="020B0604020202020204" pitchFamily="34" charset="0"/>
              <a:buChar char="•"/>
              <a:defRPr/>
            </a:pPr>
            <a:r>
              <a:rPr lang="fr-FR" sz="1961" err="1">
                <a:latin typeface="Segoe UI"/>
              </a:rPr>
              <a:t>Stored</a:t>
            </a:r>
            <a:r>
              <a:rPr lang="fr-FR" sz="1961">
                <a:latin typeface="Segoe UI"/>
              </a:rPr>
              <a:t> </a:t>
            </a:r>
            <a:r>
              <a:rPr lang="fr-FR" sz="1961" err="1">
                <a:latin typeface="Segoe UI"/>
              </a:rPr>
              <a:t>procedures</a:t>
            </a:r>
            <a:endParaRPr lang="fr-FR" sz="1961">
              <a:latin typeface="Segoe UI"/>
            </a:endParaRPr>
          </a:p>
          <a:p>
            <a:pPr marL="285695" lvl="4" indent="-285695" defTabSz="914016">
              <a:lnSpc>
                <a:spcPct val="110000"/>
              </a:lnSpc>
              <a:spcAft>
                <a:spcPts val="1000"/>
              </a:spcAft>
              <a:buFont typeface="Arial" panose="020B0604020202020204" pitchFamily="34" charset="0"/>
              <a:buChar char="•"/>
              <a:defRPr/>
            </a:pPr>
            <a:r>
              <a:rPr lang="fr-FR" sz="1961" err="1">
                <a:latin typeface="Segoe UI"/>
              </a:rPr>
              <a:t>Functions</a:t>
            </a:r>
            <a:r>
              <a:rPr lang="fr-FR" sz="1961">
                <a:latin typeface="Segoe UI"/>
              </a:rPr>
              <a:t> </a:t>
            </a:r>
          </a:p>
        </p:txBody>
      </p:sp>
      <p:pic>
        <p:nvPicPr>
          <p:cNvPr id="1026" name="Picture 5" descr="cid:image002.png@01D593F0.B88B7900">
            <a:extLst>
              <a:ext uri="{FF2B5EF4-FFF2-40B4-BE49-F238E27FC236}">
                <a16:creationId xmlns:a16="http://schemas.microsoft.com/office/drawing/2014/main" id="{6C1A2E5A-8B83-49A4-B9EC-C5E7BC2AA5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46413" y="345661"/>
            <a:ext cx="1270582" cy="1270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16126218"/>
      </p:ext>
    </p:extLst>
  </p:cSld>
  <p:clrMapOvr>
    <a:masterClrMapping/>
  </p:clrMapOvr>
  <p:transition>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47A35-97C9-4E54-BAC9-71A5AF66FB6B}"/>
              </a:ext>
            </a:extLst>
          </p:cNvPr>
          <p:cNvSpPr>
            <a:spLocks noGrp="1"/>
          </p:cNvSpPr>
          <p:nvPr>
            <p:ph type="title"/>
          </p:nvPr>
        </p:nvSpPr>
        <p:spPr>
          <a:xfrm>
            <a:off x="585766" y="2579793"/>
            <a:ext cx="4160799" cy="553982"/>
          </a:xfrm>
        </p:spPr>
        <p:txBody>
          <a:bodyPr/>
          <a:lstStyle/>
          <a:p>
            <a:r>
              <a:rPr lang="en-US" dirty="0"/>
              <a:t>Question…</a:t>
            </a:r>
          </a:p>
        </p:txBody>
      </p:sp>
      <p:sp>
        <p:nvSpPr>
          <p:cNvPr id="3" name="Text Placeholder 2">
            <a:extLst>
              <a:ext uri="{FF2B5EF4-FFF2-40B4-BE49-F238E27FC236}">
                <a16:creationId xmlns:a16="http://schemas.microsoft.com/office/drawing/2014/main" id="{98B4AD09-C52A-4DEC-BD5A-E8A6337A9D59}"/>
              </a:ext>
            </a:extLst>
          </p:cNvPr>
          <p:cNvSpPr>
            <a:spLocks noGrp="1"/>
          </p:cNvSpPr>
          <p:nvPr>
            <p:ph type="body" sz="quarter" idx="10"/>
          </p:nvPr>
        </p:nvSpPr>
        <p:spPr>
          <a:xfrm>
            <a:off x="586546" y="3535496"/>
            <a:ext cx="4160654" cy="2092724"/>
          </a:xfrm>
        </p:spPr>
        <p:txBody>
          <a:bodyPr/>
          <a:lstStyle/>
          <a:p>
            <a:r>
              <a:rPr lang="en-US" dirty="0"/>
              <a:t>What is the primary factor for Azure Synapse winning a POC?</a:t>
            </a:r>
          </a:p>
          <a:p>
            <a:endParaRPr lang="en-US" dirty="0"/>
          </a:p>
          <a:p>
            <a:r>
              <a:rPr lang="en-US" dirty="0"/>
              <a:t>What about losing a POC?</a:t>
            </a:r>
          </a:p>
          <a:p>
            <a:endParaRPr lang="en-US" dirty="0"/>
          </a:p>
          <a:p>
            <a:endParaRPr lang="en-US" dirty="0"/>
          </a:p>
        </p:txBody>
      </p:sp>
      <p:grpSp>
        <p:nvGrpSpPr>
          <p:cNvPr id="85" name="Group 84">
            <a:extLst>
              <a:ext uri="{FF2B5EF4-FFF2-40B4-BE49-F238E27FC236}">
                <a16:creationId xmlns:a16="http://schemas.microsoft.com/office/drawing/2014/main" id="{4C9C32A9-34B3-4EE1-9676-AB2377E09779}"/>
              </a:ext>
            </a:extLst>
          </p:cNvPr>
          <p:cNvGrpSpPr/>
          <p:nvPr/>
        </p:nvGrpSpPr>
        <p:grpSpPr>
          <a:xfrm>
            <a:off x="6822489" y="1060688"/>
            <a:ext cx="4567355" cy="4551948"/>
            <a:chOff x="4619625" y="1828800"/>
            <a:chExt cx="1882776" cy="1876425"/>
          </a:xfrm>
        </p:grpSpPr>
        <p:sp>
          <p:nvSpPr>
            <p:cNvPr id="86" name="Line 410">
              <a:extLst>
                <a:ext uri="{FF2B5EF4-FFF2-40B4-BE49-F238E27FC236}">
                  <a16:creationId xmlns:a16="http://schemas.microsoft.com/office/drawing/2014/main" id="{99B41B36-482E-4206-A200-E2A08CEB17A4}"/>
                </a:ext>
              </a:extLst>
            </p:cNvPr>
            <p:cNvSpPr>
              <a:spLocks noChangeShapeType="1"/>
            </p:cNvSpPr>
            <p:nvPr/>
          </p:nvSpPr>
          <p:spPr bwMode="auto">
            <a:xfrm flipH="1" flipV="1">
              <a:off x="4964113" y="2908300"/>
              <a:ext cx="481013" cy="512763"/>
            </a:xfrm>
            <a:prstGeom prst="line">
              <a:avLst/>
            </a:prstGeom>
            <a:noFill/>
            <a:ln w="47625" cap="flat">
              <a:solidFill>
                <a:srgbClr val="3076BC"/>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87" name="Line 411">
              <a:extLst>
                <a:ext uri="{FF2B5EF4-FFF2-40B4-BE49-F238E27FC236}">
                  <a16:creationId xmlns:a16="http://schemas.microsoft.com/office/drawing/2014/main" id="{D00A0915-C57E-482D-AD62-51AF4E342593}"/>
                </a:ext>
              </a:extLst>
            </p:cNvPr>
            <p:cNvSpPr>
              <a:spLocks noChangeShapeType="1"/>
            </p:cNvSpPr>
            <p:nvPr/>
          </p:nvSpPr>
          <p:spPr bwMode="auto">
            <a:xfrm flipH="1">
              <a:off x="5280025" y="2111375"/>
              <a:ext cx="539750" cy="347663"/>
            </a:xfrm>
            <a:prstGeom prst="line">
              <a:avLst/>
            </a:prstGeom>
            <a:noFill/>
            <a:ln w="47625" cap="flat">
              <a:solidFill>
                <a:srgbClr val="3076BC"/>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88" name="Line 412">
              <a:extLst>
                <a:ext uri="{FF2B5EF4-FFF2-40B4-BE49-F238E27FC236}">
                  <a16:creationId xmlns:a16="http://schemas.microsoft.com/office/drawing/2014/main" id="{C2EBB12A-DEF6-45FC-893E-757802743017}"/>
                </a:ext>
              </a:extLst>
            </p:cNvPr>
            <p:cNvSpPr>
              <a:spLocks noChangeShapeType="1"/>
            </p:cNvSpPr>
            <p:nvPr/>
          </p:nvSpPr>
          <p:spPr bwMode="auto">
            <a:xfrm flipV="1">
              <a:off x="5448300" y="2722562"/>
              <a:ext cx="769938" cy="698500"/>
            </a:xfrm>
            <a:prstGeom prst="line">
              <a:avLst/>
            </a:prstGeom>
            <a:noFill/>
            <a:ln w="47625" cap="flat">
              <a:solidFill>
                <a:srgbClr val="3076BC"/>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89" name="Line 413">
              <a:extLst>
                <a:ext uri="{FF2B5EF4-FFF2-40B4-BE49-F238E27FC236}">
                  <a16:creationId xmlns:a16="http://schemas.microsoft.com/office/drawing/2014/main" id="{3ECF3F10-8F39-4AD1-8517-AC0E2C98A1F5}"/>
                </a:ext>
              </a:extLst>
            </p:cNvPr>
            <p:cNvSpPr>
              <a:spLocks noChangeShapeType="1"/>
            </p:cNvSpPr>
            <p:nvPr/>
          </p:nvSpPr>
          <p:spPr bwMode="auto">
            <a:xfrm>
              <a:off x="5819775" y="2111375"/>
              <a:ext cx="398463" cy="609600"/>
            </a:xfrm>
            <a:prstGeom prst="line">
              <a:avLst/>
            </a:prstGeom>
            <a:noFill/>
            <a:ln w="47625" cap="flat">
              <a:solidFill>
                <a:srgbClr val="3076BC"/>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0" name="Freeform 414">
              <a:extLst>
                <a:ext uri="{FF2B5EF4-FFF2-40B4-BE49-F238E27FC236}">
                  <a16:creationId xmlns:a16="http://schemas.microsoft.com/office/drawing/2014/main" id="{B7660BA5-A0C7-43A9-8BAA-205CE30164A6}"/>
                </a:ext>
              </a:extLst>
            </p:cNvPr>
            <p:cNvSpPr>
              <a:spLocks/>
            </p:cNvSpPr>
            <p:nvPr/>
          </p:nvSpPr>
          <p:spPr bwMode="auto">
            <a:xfrm>
              <a:off x="5935663" y="2436812"/>
              <a:ext cx="566738" cy="568325"/>
            </a:xfrm>
            <a:custGeom>
              <a:avLst/>
              <a:gdLst>
                <a:gd name="T0" fmla="*/ 63 w 351"/>
                <a:gd name="T1" fmla="*/ 288 h 351"/>
                <a:gd name="T2" fmla="*/ 288 w 351"/>
                <a:gd name="T3" fmla="*/ 288 h 351"/>
                <a:gd name="T4" fmla="*/ 288 w 351"/>
                <a:gd name="T5" fmla="*/ 63 h 351"/>
                <a:gd name="T6" fmla="*/ 63 w 351"/>
                <a:gd name="T7" fmla="*/ 63 h 351"/>
                <a:gd name="T8" fmla="*/ 63 w 351"/>
                <a:gd name="T9" fmla="*/ 288 h 351"/>
              </a:gdLst>
              <a:ahLst/>
              <a:cxnLst>
                <a:cxn ang="0">
                  <a:pos x="T0" y="T1"/>
                </a:cxn>
                <a:cxn ang="0">
                  <a:pos x="T2" y="T3"/>
                </a:cxn>
                <a:cxn ang="0">
                  <a:pos x="T4" y="T5"/>
                </a:cxn>
                <a:cxn ang="0">
                  <a:pos x="T6" y="T7"/>
                </a:cxn>
                <a:cxn ang="0">
                  <a:pos x="T8" y="T9"/>
                </a:cxn>
              </a:cxnLst>
              <a:rect l="0" t="0" r="r" b="b"/>
              <a:pathLst>
                <a:path w="351" h="351">
                  <a:moveTo>
                    <a:pt x="63" y="288"/>
                  </a:moveTo>
                  <a:cubicBezTo>
                    <a:pt x="125" y="351"/>
                    <a:pt x="226" y="351"/>
                    <a:pt x="288" y="288"/>
                  </a:cubicBezTo>
                  <a:cubicBezTo>
                    <a:pt x="351" y="226"/>
                    <a:pt x="351" y="125"/>
                    <a:pt x="288" y="63"/>
                  </a:cubicBezTo>
                  <a:cubicBezTo>
                    <a:pt x="226" y="0"/>
                    <a:pt x="125" y="0"/>
                    <a:pt x="63" y="63"/>
                  </a:cubicBezTo>
                  <a:cubicBezTo>
                    <a:pt x="0" y="125"/>
                    <a:pt x="0" y="226"/>
                    <a:pt x="63" y="288"/>
                  </a:cubicBezTo>
                </a:path>
              </a:pathLst>
            </a:custGeom>
            <a:solidFill>
              <a:srgbClr val="307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1" name="Freeform 415">
              <a:extLst>
                <a:ext uri="{FF2B5EF4-FFF2-40B4-BE49-F238E27FC236}">
                  <a16:creationId xmlns:a16="http://schemas.microsoft.com/office/drawing/2014/main" id="{E937DC75-36A4-426E-856E-19D8BA38525F}"/>
                </a:ext>
              </a:extLst>
            </p:cNvPr>
            <p:cNvSpPr>
              <a:spLocks/>
            </p:cNvSpPr>
            <p:nvPr/>
          </p:nvSpPr>
          <p:spPr bwMode="auto">
            <a:xfrm>
              <a:off x="5537200" y="1828800"/>
              <a:ext cx="566738" cy="566738"/>
            </a:xfrm>
            <a:custGeom>
              <a:avLst/>
              <a:gdLst>
                <a:gd name="T0" fmla="*/ 62 w 350"/>
                <a:gd name="T1" fmla="*/ 287 h 350"/>
                <a:gd name="T2" fmla="*/ 287 w 350"/>
                <a:gd name="T3" fmla="*/ 287 h 350"/>
                <a:gd name="T4" fmla="*/ 287 w 350"/>
                <a:gd name="T5" fmla="*/ 62 h 350"/>
                <a:gd name="T6" fmla="*/ 62 w 350"/>
                <a:gd name="T7" fmla="*/ 62 h 350"/>
                <a:gd name="T8" fmla="*/ 62 w 350"/>
                <a:gd name="T9" fmla="*/ 287 h 350"/>
              </a:gdLst>
              <a:ahLst/>
              <a:cxnLst>
                <a:cxn ang="0">
                  <a:pos x="T0" y="T1"/>
                </a:cxn>
                <a:cxn ang="0">
                  <a:pos x="T2" y="T3"/>
                </a:cxn>
                <a:cxn ang="0">
                  <a:pos x="T4" y="T5"/>
                </a:cxn>
                <a:cxn ang="0">
                  <a:pos x="T6" y="T7"/>
                </a:cxn>
                <a:cxn ang="0">
                  <a:pos x="T8" y="T9"/>
                </a:cxn>
              </a:cxnLst>
              <a:rect l="0" t="0" r="r" b="b"/>
              <a:pathLst>
                <a:path w="350" h="350">
                  <a:moveTo>
                    <a:pt x="62" y="287"/>
                  </a:moveTo>
                  <a:cubicBezTo>
                    <a:pt x="124" y="350"/>
                    <a:pt x="225" y="350"/>
                    <a:pt x="287" y="287"/>
                  </a:cubicBezTo>
                  <a:cubicBezTo>
                    <a:pt x="350" y="225"/>
                    <a:pt x="350" y="124"/>
                    <a:pt x="287" y="62"/>
                  </a:cubicBezTo>
                  <a:cubicBezTo>
                    <a:pt x="225" y="0"/>
                    <a:pt x="124" y="0"/>
                    <a:pt x="62" y="62"/>
                  </a:cubicBezTo>
                  <a:cubicBezTo>
                    <a:pt x="0" y="124"/>
                    <a:pt x="0" y="225"/>
                    <a:pt x="62" y="287"/>
                  </a:cubicBezTo>
                </a:path>
              </a:pathLst>
            </a:custGeom>
            <a:solidFill>
              <a:srgbClr val="307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2" name="Freeform 416">
              <a:extLst>
                <a:ext uri="{FF2B5EF4-FFF2-40B4-BE49-F238E27FC236}">
                  <a16:creationId xmlns:a16="http://schemas.microsoft.com/office/drawing/2014/main" id="{F848879F-9285-492C-9E10-9AAECB1E3A0F}"/>
                </a:ext>
              </a:extLst>
            </p:cNvPr>
            <p:cNvSpPr>
              <a:spLocks/>
            </p:cNvSpPr>
            <p:nvPr/>
          </p:nvSpPr>
          <p:spPr bwMode="auto">
            <a:xfrm>
              <a:off x="4619625" y="1992312"/>
              <a:ext cx="803275" cy="1041400"/>
            </a:xfrm>
            <a:custGeom>
              <a:avLst/>
              <a:gdLst>
                <a:gd name="T0" fmla="*/ 506 w 506"/>
                <a:gd name="T1" fmla="*/ 656 h 656"/>
                <a:gd name="T2" fmla="*/ 0 w 506"/>
                <a:gd name="T3" fmla="*/ 656 h 656"/>
                <a:gd name="T4" fmla="*/ 0 w 506"/>
                <a:gd name="T5" fmla="*/ 149 h 656"/>
                <a:gd name="T6" fmla="*/ 159 w 506"/>
                <a:gd name="T7" fmla="*/ 0 h 656"/>
                <a:gd name="T8" fmla="*/ 506 w 506"/>
                <a:gd name="T9" fmla="*/ 0 h 656"/>
                <a:gd name="T10" fmla="*/ 506 w 506"/>
                <a:gd name="T11" fmla="*/ 656 h 656"/>
              </a:gdLst>
              <a:ahLst/>
              <a:cxnLst>
                <a:cxn ang="0">
                  <a:pos x="T0" y="T1"/>
                </a:cxn>
                <a:cxn ang="0">
                  <a:pos x="T2" y="T3"/>
                </a:cxn>
                <a:cxn ang="0">
                  <a:pos x="T4" y="T5"/>
                </a:cxn>
                <a:cxn ang="0">
                  <a:pos x="T6" y="T7"/>
                </a:cxn>
                <a:cxn ang="0">
                  <a:pos x="T8" y="T9"/>
                </a:cxn>
                <a:cxn ang="0">
                  <a:pos x="T10" y="T11"/>
                </a:cxn>
              </a:cxnLst>
              <a:rect l="0" t="0" r="r" b="b"/>
              <a:pathLst>
                <a:path w="506" h="656">
                  <a:moveTo>
                    <a:pt x="506" y="656"/>
                  </a:moveTo>
                  <a:lnTo>
                    <a:pt x="0" y="656"/>
                  </a:lnTo>
                  <a:lnTo>
                    <a:pt x="0" y="149"/>
                  </a:lnTo>
                  <a:lnTo>
                    <a:pt x="159" y="0"/>
                  </a:lnTo>
                  <a:lnTo>
                    <a:pt x="506" y="0"/>
                  </a:lnTo>
                  <a:lnTo>
                    <a:pt x="506" y="6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3" name="Freeform 417">
              <a:extLst>
                <a:ext uri="{FF2B5EF4-FFF2-40B4-BE49-F238E27FC236}">
                  <a16:creationId xmlns:a16="http://schemas.microsoft.com/office/drawing/2014/main" id="{F3FD086D-C029-49E4-9F99-AB7F2BF7FC11}"/>
                </a:ext>
              </a:extLst>
            </p:cNvPr>
            <p:cNvSpPr>
              <a:spLocks/>
            </p:cNvSpPr>
            <p:nvPr/>
          </p:nvSpPr>
          <p:spPr bwMode="auto">
            <a:xfrm>
              <a:off x="4619625" y="1992312"/>
              <a:ext cx="252413" cy="236538"/>
            </a:xfrm>
            <a:custGeom>
              <a:avLst/>
              <a:gdLst>
                <a:gd name="T0" fmla="*/ 159 w 159"/>
                <a:gd name="T1" fmla="*/ 149 h 149"/>
                <a:gd name="T2" fmla="*/ 0 w 159"/>
                <a:gd name="T3" fmla="*/ 149 h 149"/>
                <a:gd name="T4" fmla="*/ 159 w 159"/>
                <a:gd name="T5" fmla="*/ 0 h 149"/>
                <a:gd name="T6" fmla="*/ 159 w 159"/>
                <a:gd name="T7" fmla="*/ 149 h 149"/>
              </a:gdLst>
              <a:ahLst/>
              <a:cxnLst>
                <a:cxn ang="0">
                  <a:pos x="T0" y="T1"/>
                </a:cxn>
                <a:cxn ang="0">
                  <a:pos x="T2" y="T3"/>
                </a:cxn>
                <a:cxn ang="0">
                  <a:pos x="T4" y="T5"/>
                </a:cxn>
                <a:cxn ang="0">
                  <a:pos x="T6" y="T7"/>
                </a:cxn>
              </a:cxnLst>
              <a:rect l="0" t="0" r="r" b="b"/>
              <a:pathLst>
                <a:path w="159" h="149">
                  <a:moveTo>
                    <a:pt x="159" y="149"/>
                  </a:moveTo>
                  <a:lnTo>
                    <a:pt x="0" y="149"/>
                  </a:lnTo>
                  <a:lnTo>
                    <a:pt x="159" y="0"/>
                  </a:lnTo>
                  <a:lnTo>
                    <a:pt x="159" y="149"/>
                  </a:lnTo>
                  <a:close/>
                </a:path>
              </a:pathLst>
            </a:custGeom>
            <a:solidFill>
              <a:srgbClr val="D3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4" name="Rectangle 418">
              <a:extLst>
                <a:ext uri="{FF2B5EF4-FFF2-40B4-BE49-F238E27FC236}">
                  <a16:creationId xmlns:a16="http://schemas.microsoft.com/office/drawing/2014/main" id="{328C556D-FF82-4D5B-85FA-3EDE68F28DC1}"/>
                </a:ext>
              </a:extLst>
            </p:cNvPr>
            <p:cNvSpPr>
              <a:spLocks noChangeArrowheads="1"/>
            </p:cNvSpPr>
            <p:nvPr/>
          </p:nvSpPr>
          <p:spPr bwMode="auto">
            <a:xfrm>
              <a:off x="4733925" y="2328862"/>
              <a:ext cx="574675" cy="53975"/>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5" name="Rectangle 419">
              <a:extLst>
                <a:ext uri="{FF2B5EF4-FFF2-40B4-BE49-F238E27FC236}">
                  <a16:creationId xmlns:a16="http://schemas.microsoft.com/office/drawing/2014/main" id="{3BEA3C1F-3EB5-4FDE-B535-80C59904B2B2}"/>
                </a:ext>
              </a:extLst>
            </p:cNvPr>
            <p:cNvSpPr>
              <a:spLocks noChangeArrowheads="1"/>
            </p:cNvSpPr>
            <p:nvPr/>
          </p:nvSpPr>
          <p:spPr bwMode="auto">
            <a:xfrm>
              <a:off x="4733925" y="2432050"/>
              <a:ext cx="574675" cy="55563"/>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6" name="Rectangle 420">
              <a:extLst>
                <a:ext uri="{FF2B5EF4-FFF2-40B4-BE49-F238E27FC236}">
                  <a16:creationId xmlns:a16="http://schemas.microsoft.com/office/drawing/2014/main" id="{16961D26-D7D1-434B-A75A-55DB5FBAF0C5}"/>
                </a:ext>
              </a:extLst>
            </p:cNvPr>
            <p:cNvSpPr>
              <a:spLocks noChangeArrowheads="1"/>
            </p:cNvSpPr>
            <p:nvPr/>
          </p:nvSpPr>
          <p:spPr bwMode="auto">
            <a:xfrm>
              <a:off x="4733925" y="2535237"/>
              <a:ext cx="574675" cy="55563"/>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7" name="Rectangle 421">
              <a:extLst>
                <a:ext uri="{FF2B5EF4-FFF2-40B4-BE49-F238E27FC236}">
                  <a16:creationId xmlns:a16="http://schemas.microsoft.com/office/drawing/2014/main" id="{6361F4F4-D16D-47B5-8398-6C4497FB36E2}"/>
                </a:ext>
              </a:extLst>
            </p:cNvPr>
            <p:cNvSpPr>
              <a:spLocks noChangeArrowheads="1"/>
            </p:cNvSpPr>
            <p:nvPr/>
          </p:nvSpPr>
          <p:spPr bwMode="auto">
            <a:xfrm>
              <a:off x="4733925" y="2640012"/>
              <a:ext cx="574675" cy="53975"/>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8" name="Rectangle 422">
              <a:extLst>
                <a:ext uri="{FF2B5EF4-FFF2-40B4-BE49-F238E27FC236}">
                  <a16:creationId xmlns:a16="http://schemas.microsoft.com/office/drawing/2014/main" id="{C49DFEE2-A329-47F8-BCEC-0C793835D3EB}"/>
                </a:ext>
              </a:extLst>
            </p:cNvPr>
            <p:cNvSpPr>
              <a:spLocks noChangeArrowheads="1"/>
            </p:cNvSpPr>
            <p:nvPr/>
          </p:nvSpPr>
          <p:spPr bwMode="auto">
            <a:xfrm>
              <a:off x="4733925" y="2740025"/>
              <a:ext cx="574675" cy="53975"/>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99" name="Freeform 423">
              <a:extLst>
                <a:ext uri="{FF2B5EF4-FFF2-40B4-BE49-F238E27FC236}">
                  <a16:creationId xmlns:a16="http://schemas.microsoft.com/office/drawing/2014/main" id="{A5BC700D-4025-49BA-853A-AC343CF3C1E3}"/>
                </a:ext>
              </a:extLst>
            </p:cNvPr>
            <p:cNvSpPr>
              <a:spLocks/>
            </p:cNvSpPr>
            <p:nvPr/>
          </p:nvSpPr>
          <p:spPr bwMode="auto">
            <a:xfrm>
              <a:off x="4976813" y="2189162"/>
              <a:ext cx="566738" cy="566738"/>
            </a:xfrm>
            <a:custGeom>
              <a:avLst/>
              <a:gdLst>
                <a:gd name="T0" fmla="*/ 62 w 350"/>
                <a:gd name="T1" fmla="*/ 287 h 350"/>
                <a:gd name="T2" fmla="*/ 288 w 350"/>
                <a:gd name="T3" fmla="*/ 287 h 350"/>
                <a:gd name="T4" fmla="*/ 288 w 350"/>
                <a:gd name="T5" fmla="*/ 62 h 350"/>
                <a:gd name="T6" fmla="*/ 62 w 350"/>
                <a:gd name="T7" fmla="*/ 62 h 350"/>
                <a:gd name="T8" fmla="*/ 62 w 350"/>
                <a:gd name="T9" fmla="*/ 287 h 350"/>
              </a:gdLst>
              <a:ahLst/>
              <a:cxnLst>
                <a:cxn ang="0">
                  <a:pos x="T0" y="T1"/>
                </a:cxn>
                <a:cxn ang="0">
                  <a:pos x="T2" y="T3"/>
                </a:cxn>
                <a:cxn ang="0">
                  <a:pos x="T4" y="T5"/>
                </a:cxn>
                <a:cxn ang="0">
                  <a:pos x="T6" y="T7"/>
                </a:cxn>
                <a:cxn ang="0">
                  <a:pos x="T8" y="T9"/>
                </a:cxn>
              </a:cxnLst>
              <a:rect l="0" t="0" r="r" b="b"/>
              <a:pathLst>
                <a:path w="350" h="350">
                  <a:moveTo>
                    <a:pt x="62" y="287"/>
                  </a:moveTo>
                  <a:cubicBezTo>
                    <a:pt x="125" y="350"/>
                    <a:pt x="225" y="350"/>
                    <a:pt x="288" y="287"/>
                  </a:cubicBezTo>
                  <a:cubicBezTo>
                    <a:pt x="350" y="225"/>
                    <a:pt x="350" y="124"/>
                    <a:pt x="288" y="62"/>
                  </a:cubicBezTo>
                  <a:cubicBezTo>
                    <a:pt x="225" y="0"/>
                    <a:pt x="125" y="0"/>
                    <a:pt x="62" y="62"/>
                  </a:cubicBezTo>
                  <a:cubicBezTo>
                    <a:pt x="0" y="124"/>
                    <a:pt x="0" y="225"/>
                    <a:pt x="62" y="287"/>
                  </a:cubicBezTo>
                </a:path>
              </a:pathLst>
            </a:custGeom>
            <a:solidFill>
              <a:srgbClr val="E6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0" name="Rectangle 424">
              <a:extLst>
                <a:ext uri="{FF2B5EF4-FFF2-40B4-BE49-F238E27FC236}">
                  <a16:creationId xmlns:a16="http://schemas.microsoft.com/office/drawing/2014/main" id="{1B1717D7-ED7A-4748-8683-3FBE286040ED}"/>
                </a:ext>
              </a:extLst>
            </p:cNvPr>
            <p:cNvSpPr>
              <a:spLocks noChangeArrowheads="1"/>
            </p:cNvSpPr>
            <p:nvPr/>
          </p:nvSpPr>
          <p:spPr bwMode="auto">
            <a:xfrm>
              <a:off x="4629150" y="2287587"/>
              <a:ext cx="819150" cy="79375"/>
            </a:xfrm>
            <a:prstGeom prst="rect">
              <a:avLst/>
            </a:prstGeom>
            <a:solidFill>
              <a:srgbClr val="D3D3D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1" name="Rectangle 425">
              <a:extLst>
                <a:ext uri="{FF2B5EF4-FFF2-40B4-BE49-F238E27FC236}">
                  <a16:creationId xmlns:a16="http://schemas.microsoft.com/office/drawing/2014/main" id="{299FE854-A402-4505-AA49-9B2647CAA55A}"/>
                </a:ext>
              </a:extLst>
            </p:cNvPr>
            <p:cNvSpPr>
              <a:spLocks noChangeArrowheads="1"/>
            </p:cNvSpPr>
            <p:nvPr/>
          </p:nvSpPr>
          <p:spPr bwMode="auto">
            <a:xfrm>
              <a:off x="4629150" y="2435225"/>
              <a:ext cx="819150" cy="79375"/>
            </a:xfrm>
            <a:prstGeom prst="rect">
              <a:avLst/>
            </a:prstGeom>
            <a:solidFill>
              <a:srgbClr val="D3D3D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2" name="Rectangle 426">
              <a:extLst>
                <a:ext uri="{FF2B5EF4-FFF2-40B4-BE49-F238E27FC236}">
                  <a16:creationId xmlns:a16="http://schemas.microsoft.com/office/drawing/2014/main" id="{CEDCE140-A139-47BF-94F8-BE26C272B1F0}"/>
                </a:ext>
              </a:extLst>
            </p:cNvPr>
            <p:cNvSpPr>
              <a:spLocks noChangeArrowheads="1"/>
            </p:cNvSpPr>
            <p:nvPr/>
          </p:nvSpPr>
          <p:spPr bwMode="auto">
            <a:xfrm>
              <a:off x="4629150" y="2578100"/>
              <a:ext cx="819150" cy="77788"/>
            </a:xfrm>
            <a:prstGeom prst="rect">
              <a:avLst/>
            </a:prstGeom>
            <a:solidFill>
              <a:srgbClr val="D3D3D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3" name="Freeform 427">
              <a:extLst>
                <a:ext uri="{FF2B5EF4-FFF2-40B4-BE49-F238E27FC236}">
                  <a16:creationId xmlns:a16="http://schemas.microsoft.com/office/drawing/2014/main" id="{77869824-C7D2-4F07-AE99-3DD09DB93D1F}"/>
                </a:ext>
              </a:extLst>
            </p:cNvPr>
            <p:cNvSpPr>
              <a:spLocks noEditPoints="1"/>
            </p:cNvSpPr>
            <p:nvPr/>
          </p:nvSpPr>
          <p:spPr bwMode="auto">
            <a:xfrm>
              <a:off x="4938713" y="2147887"/>
              <a:ext cx="647700" cy="650875"/>
            </a:xfrm>
            <a:custGeom>
              <a:avLst/>
              <a:gdLst>
                <a:gd name="T0" fmla="*/ 401 w 401"/>
                <a:gd name="T1" fmla="*/ 373 h 402"/>
                <a:gd name="T2" fmla="*/ 341 w 401"/>
                <a:gd name="T3" fmla="*/ 313 h 402"/>
                <a:gd name="T4" fmla="*/ 327 w 401"/>
                <a:gd name="T5" fmla="*/ 71 h 402"/>
                <a:gd name="T6" fmla="*/ 71 w 401"/>
                <a:gd name="T7" fmla="*/ 71 h 402"/>
                <a:gd name="T8" fmla="*/ 71 w 401"/>
                <a:gd name="T9" fmla="*/ 328 h 402"/>
                <a:gd name="T10" fmla="*/ 312 w 401"/>
                <a:gd name="T11" fmla="*/ 342 h 402"/>
                <a:gd name="T12" fmla="*/ 372 w 401"/>
                <a:gd name="T13" fmla="*/ 402 h 402"/>
                <a:gd name="T14" fmla="*/ 401 w 401"/>
                <a:gd name="T15" fmla="*/ 373 h 402"/>
                <a:gd name="T16" fmla="*/ 98 w 401"/>
                <a:gd name="T17" fmla="*/ 301 h 402"/>
                <a:gd name="T18" fmla="*/ 98 w 401"/>
                <a:gd name="T19" fmla="*/ 98 h 402"/>
                <a:gd name="T20" fmla="*/ 300 w 401"/>
                <a:gd name="T21" fmla="*/ 98 h 402"/>
                <a:gd name="T22" fmla="*/ 300 w 401"/>
                <a:gd name="T23" fmla="*/ 301 h 402"/>
                <a:gd name="T24" fmla="*/ 98 w 401"/>
                <a:gd name="T25" fmla="*/ 30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1" h="402">
                  <a:moveTo>
                    <a:pt x="401" y="373"/>
                  </a:moveTo>
                  <a:cubicBezTo>
                    <a:pt x="341" y="313"/>
                    <a:pt x="341" y="313"/>
                    <a:pt x="341" y="313"/>
                  </a:cubicBezTo>
                  <a:cubicBezTo>
                    <a:pt x="398" y="241"/>
                    <a:pt x="393" y="137"/>
                    <a:pt x="327" y="71"/>
                  </a:cubicBezTo>
                  <a:cubicBezTo>
                    <a:pt x="256" y="0"/>
                    <a:pt x="142" y="0"/>
                    <a:pt x="71" y="71"/>
                  </a:cubicBezTo>
                  <a:cubicBezTo>
                    <a:pt x="0" y="142"/>
                    <a:pt x="0" y="257"/>
                    <a:pt x="71" y="328"/>
                  </a:cubicBezTo>
                  <a:cubicBezTo>
                    <a:pt x="137" y="394"/>
                    <a:pt x="241" y="398"/>
                    <a:pt x="312" y="342"/>
                  </a:cubicBezTo>
                  <a:cubicBezTo>
                    <a:pt x="372" y="402"/>
                    <a:pt x="372" y="402"/>
                    <a:pt x="372" y="402"/>
                  </a:cubicBezTo>
                  <a:lnTo>
                    <a:pt x="401" y="373"/>
                  </a:lnTo>
                  <a:close/>
                  <a:moveTo>
                    <a:pt x="98" y="301"/>
                  </a:moveTo>
                  <a:cubicBezTo>
                    <a:pt x="41" y="245"/>
                    <a:pt x="41" y="154"/>
                    <a:pt x="98" y="98"/>
                  </a:cubicBezTo>
                  <a:cubicBezTo>
                    <a:pt x="154" y="42"/>
                    <a:pt x="244" y="42"/>
                    <a:pt x="300" y="98"/>
                  </a:cubicBezTo>
                  <a:cubicBezTo>
                    <a:pt x="357" y="154"/>
                    <a:pt x="357" y="245"/>
                    <a:pt x="300" y="301"/>
                  </a:cubicBezTo>
                  <a:cubicBezTo>
                    <a:pt x="244" y="357"/>
                    <a:pt x="154" y="357"/>
                    <a:pt x="98" y="301"/>
                  </a:cubicBezTo>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4" name="Freeform 428">
              <a:extLst>
                <a:ext uri="{FF2B5EF4-FFF2-40B4-BE49-F238E27FC236}">
                  <a16:creationId xmlns:a16="http://schemas.microsoft.com/office/drawing/2014/main" id="{F03DD5C7-8953-4208-9270-82D12C2280F1}"/>
                </a:ext>
              </a:extLst>
            </p:cNvPr>
            <p:cNvSpPr>
              <a:spLocks/>
            </p:cNvSpPr>
            <p:nvPr/>
          </p:nvSpPr>
          <p:spPr bwMode="auto">
            <a:xfrm>
              <a:off x="5483225" y="2695575"/>
              <a:ext cx="352425" cy="352425"/>
            </a:xfrm>
            <a:custGeom>
              <a:avLst/>
              <a:gdLst>
                <a:gd name="T0" fmla="*/ 171 w 218"/>
                <a:gd name="T1" fmla="*/ 213 h 217"/>
                <a:gd name="T2" fmla="*/ 214 w 218"/>
                <a:gd name="T3" fmla="*/ 170 h 217"/>
                <a:gd name="T4" fmla="*/ 214 w 218"/>
                <a:gd name="T5" fmla="*/ 157 h 217"/>
                <a:gd name="T6" fmla="*/ 61 w 218"/>
                <a:gd name="T7" fmla="*/ 4 h 217"/>
                <a:gd name="T8" fmla="*/ 47 w 218"/>
                <a:gd name="T9" fmla="*/ 4 h 217"/>
                <a:gd name="T10" fmla="*/ 4 w 218"/>
                <a:gd name="T11" fmla="*/ 47 h 217"/>
                <a:gd name="T12" fmla="*/ 4 w 218"/>
                <a:gd name="T13" fmla="*/ 60 h 217"/>
                <a:gd name="T14" fmla="*/ 157 w 218"/>
                <a:gd name="T15" fmla="*/ 213 h 217"/>
                <a:gd name="T16" fmla="*/ 171 w 218"/>
                <a:gd name="T17" fmla="*/ 21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217">
                  <a:moveTo>
                    <a:pt x="171" y="213"/>
                  </a:moveTo>
                  <a:cubicBezTo>
                    <a:pt x="214" y="170"/>
                    <a:pt x="214" y="170"/>
                    <a:pt x="214" y="170"/>
                  </a:cubicBezTo>
                  <a:cubicBezTo>
                    <a:pt x="218" y="167"/>
                    <a:pt x="218" y="161"/>
                    <a:pt x="214" y="157"/>
                  </a:cubicBezTo>
                  <a:cubicBezTo>
                    <a:pt x="61" y="4"/>
                    <a:pt x="61" y="4"/>
                    <a:pt x="61" y="4"/>
                  </a:cubicBezTo>
                  <a:cubicBezTo>
                    <a:pt x="57" y="0"/>
                    <a:pt x="51" y="0"/>
                    <a:pt x="47" y="4"/>
                  </a:cubicBezTo>
                  <a:cubicBezTo>
                    <a:pt x="4" y="47"/>
                    <a:pt x="4" y="47"/>
                    <a:pt x="4" y="47"/>
                  </a:cubicBezTo>
                  <a:cubicBezTo>
                    <a:pt x="0" y="51"/>
                    <a:pt x="0" y="56"/>
                    <a:pt x="4" y="60"/>
                  </a:cubicBezTo>
                  <a:cubicBezTo>
                    <a:pt x="157" y="213"/>
                    <a:pt x="157" y="213"/>
                    <a:pt x="157" y="213"/>
                  </a:cubicBezTo>
                  <a:cubicBezTo>
                    <a:pt x="161" y="217"/>
                    <a:pt x="167" y="217"/>
                    <a:pt x="171" y="213"/>
                  </a:cubicBezTo>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5" name="Freeform 429">
              <a:extLst>
                <a:ext uri="{FF2B5EF4-FFF2-40B4-BE49-F238E27FC236}">
                  <a16:creationId xmlns:a16="http://schemas.microsoft.com/office/drawing/2014/main" id="{8982D286-7CA3-49C3-9398-7CF9C707BF8F}"/>
                </a:ext>
              </a:extLst>
            </p:cNvPr>
            <p:cNvSpPr>
              <a:spLocks/>
            </p:cNvSpPr>
            <p:nvPr/>
          </p:nvSpPr>
          <p:spPr bwMode="auto">
            <a:xfrm>
              <a:off x="5118100" y="2295525"/>
              <a:ext cx="133350" cy="133350"/>
            </a:xfrm>
            <a:custGeom>
              <a:avLst/>
              <a:gdLst>
                <a:gd name="T0" fmla="*/ 15 w 83"/>
                <a:gd name="T1" fmla="*/ 68 h 82"/>
                <a:gd name="T2" fmla="*/ 68 w 83"/>
                <a:gd name="T3" fmla="*/ 68 h 82"/>
                <a:gd name="T4" fmla="*/ 68 w 83"/>
                <a:gd name="T5" fmla="*/ 14 h 82"/>
                <a:gd name="T6" fmla="*/ 15 w 83"/>
                <a:gd name="T7" fmla="*/ 14 h 82"/>
                <a:gd name="T8" fmla="*/ 15 w 83"/>
                <a:gd name="T9" fmla="*/ 68 h 82"/>
              </a:gdLst>
              <a:ahLst/>
              <a:cxnLst>
                <a:cxn ang="0">
                  <a:pos x="T0" y="T1"/>
                </a:cxn>
                <a:cxn ang="0">
                  <a:pos x="T2" y="T3"/>
                </a:cxn>
                <a:cxn ang="0">
                  <a:pos x="T4" y="T5"/>
                </a:cxn>
                <a:cxn ang="0">
                  <a:pos x="T6" y="T7"/>
                </a:cxn>
                <a:cxn ang="0">
                  <a:pos x="T8" y="T9"/>
                </a:cxn>
              </a:cxnLst>
              <a:rect l="0" t="0" r="r" b="b"/>
              <a:pathLst>
                <a:path w="83" h="82">
                  <a:moveTo>
                    <a:pt x="15" y="68"/>
                  </a:moveTo>
                  <a:cubicBezTo>
                    <a:pt x="30" y="82"/>
                    <a:pt x="54" y="82"/>
                    <a:pt x="68" y="68"/>
                  </a:cubicBezTo>
                  <a:cubicBezTo>
                    <a:pt x="83" y="53"/>
                    <a:pt x="83" y="29"/>
                    <a:pt x="68" y="14"/>
                  </a:cubicBezTo>
                  <a:cubicBezTo>
                    <a:pt x="54" y="0"/>
                    <a:pt x="30" y="0"/>
                    <a:pt x="15" y="14"/>
                  </a:cubicBezTo>
                  <a:cubicBezTo>
                    <a:pt x="0" y="29"/>
                    <a:pt x="0" y="53"/>
                    <a:pt x="15" y="6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6" name="Freeform 430">
              <a:extLst>
                <a:ext uri="{FF2B5EF4-FFF2-40B4-BE49-F238E27FC236}">
                  <a16:creationId xmlns:a16="http://schemas.microsoft.com/office/drawing/2014/main" id="{309044C0-0D76-45FE-89C2-489F3E2B75E2}"/>
                </a:ext>
              </a:extLst>
            </p:cNvPr>
            <p:cNvSpPr>
              <a:spLocks/>
            </p:cNvSpPr>
            <p:nvPr/>
          </p:nvSpPr>
          <p:spPr bwMode="auto">
            <a:xfrm>
              <a:off x="5483225" y="2736850"/>
              <a:ext cx="352425" cy="311150"/>
            </a:xfrm>
            <a:custGeom>
              <a:avLst/>
              <a:gdLst>
                <a:gd name="T0" fmla="*/ 4 w 218"/>
                <a:gd name="T1" fmla="*/ 22 h 192"/>
                <a:gd name="T2" fmla="*/ 26 w 218"/>
                <a:gd name="T3" fmla="*/ 0 h 192"/>
                <a:gd name="T4" fmla="*/ 175 w 218"/>
                <a:gd name="T5" fmla="*/ 150 h 192"/>
                <a:gd name="T6" fmla="*/ 181 w 218"/>
                <a:gd name="T7" fmla="*/ 150 h 192"/>
                <a:gd name="T8" fmla="*/ 206 w 218"/>
                <a:gd name="T9" fmla="*/ 124 h 192"/>
                <a:gd name="T10" fmla="*/ 214 w 218"/>
                <a:gd name="T11" fmla="*/ 132 h 192"/>
                <a:gd name="T12" fmla="*/ 214 w 218"/>
                <a:gd name="T13" fmla="*/ 145 h 192"/>
                <a:gd name="T14" fmla="*/ 170 w 218"/>
                <a:gd name="T15" fmla="*/ 189 h 192"/>
                <a:gd name="T16" fmla="*/ 158 w 218"/>
                <a:gd name="T17" fmla="*/ 189 h 192"/>
                <a:gd name="T18" fmla="*/ 4 w 218"/>
                <a:gd name="T19" fmla="*/ 35 h 192"/>
                <a:gd name="T20" fmla="*/ 4 w 218"/>
                <a:gd name="T21" fmla="*/ 2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192">
                  <a:moveTo>
                    <a:pt x="4" y="22"/>
                  </a:moveTo>
                  <a:cubicBezTo>
                    <a:pt x="26" y="0"/>
                    <a:pt x="26" y="0"/>
                    <a:pt x="26" y="0"/>
                  </a:cubicBezTo>
                  <a:cubicBezTo>
                    <a:pt x="175" y="150"/>
                    <a:pt x="175" y="150"/>
                    <a:pt x="175" y="150"/>
                  </a:cubicBezTo>
                  <a:cubicBezTo>
                    <a:pt x="177" y="151"/>
                    <a:pt x="179" y="151"/>
                    <a:pt x="181" y="150"/>
                  </a:cubicBezTo>
                  <a:cubicBezTo>
                    <a:pt x="206" y="124"/>
                    <a:pt x="206" y="124"/>
                    <a:pt x="206" y="124"/>
                  </a:cubicBezTo>
                  <a:cubicBezTo>
                    <a:pt x="214" y="132"/>
                    <a:pt x="214" y="132"/>
                    <a:pt x="214" y="132"/>
                  </a:cubicBezTo>
                  <a:cubicBezTo>
                    <a:pt x="218" y="136"/>
                    <a:pt x="218" y="141"/>
                    <a:pt x="214" y="145"/>
                  </a:cubicBezTo>
                  <a:cubicBezTo>
                    <a:pt x="170" y="189"/>
                    <a:pt x="170" y="189"/>
                    <a:pt x="170" y="189"/>
                  </a:cubicBezTo>
                  <a:cubicBezTo>
                    <a:pt x="167" y="192"/>
                    <a:pt x="161" y="192"/>
                    <a:pt x="158" y="189"/>
                  </a:cubicBezTo>
                  <a:cubicBezTo>
                    <a:pt x="4" y="35"/>
                    <a:pt x="4" y="35"/>
                    <a:pt x="4" y="35"/>
                  </a:cubicBezTo>
                  <a:cubicBezTo>
                    <a:pt x="0" y="31"/>
                    <a:pt x="0" y="25"/>
                    <a:pt x="4" y="22"/>
                  </a:cubicBezTo>
                </a:path>
              </a:pathLst>
            </a:custGeom>
            <a:solidFill>
              <a:srgbClr val="7474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7" name="Freeform 431">
              <a:extLst>
                <a:ext uri="{FF2B5EF4-FFF2-40B4-BE49-F238E27FC236}">
                  <a16:creationId xmlns:a16="http://schemas.microsoft.com/office/drawing/2014/main" id="{39164427-A194-4957-B58D-D794EB71867F}"/>
                </a:ext>
              </a:extLst>
            </p:cNvPr>
            <p:cNvSpPr>
              <a:spLocks/>
            </p:cNvSpPr>
            <p:nvPr/>
          </p:nvSpPr>
          <p:spPr bwMode="auto">
            <a:xfrm>
              <a:off x="5643563" y="2111375"/>
              <a:ext cx="307975" cy="185738"/>
            </a:xfrm>
            <a:custGeom>
              <a:avLst/>
              <a:gdLst>
                <a:gd name="T0" fmla="*/ 109 w 190"/>
                <a:gd name="T1" fmla="*/ 0 h 115"/>
                <a:gd name="T2" fmla="*/ 0 w 190"/>
                <a:gd name="T3" fmla="*/ 40 h 115"/>
                <a:gd name="T4" fmla="*/ 108 w 190"/>
                <a:gd name="T5" fmla="*/ 115 h 115"/>
                <a:gd name="T6" fmla="*/ 190 w 190"/>
                <a:gd name="T7" fmla="*/ 81 h 115"/>
                <a:gd name="T8" fmla="*/ 109 w 190"/>
                <a:gd name="T9" fmla="*/ 0 h 115"/>
              </a:gdLst>
              <a:ahLst/>
              <a:cxnLst>
                <a:cxn ang="0">
                  <a:pos x="T0" y="T1"/>
                </a:cxn>
                <a:cxn ang="0">
                  <a:pos x="T2" y="T3"/>
                </a:cxn>
                <a:cxn ang="0">
                  <a:pos x="T4" y="T5"/>
                </a:cxn>
                <a:cxn ang="0">
                  <a:pos x="T6" y="T7"/>
                </a:cxn>
                <a:cxn ang="0">
                  <a:pos x="T8" y="T9"/>
                </a:cxn>
              </a:cxnLst>
              <a:rect l="0" t="0" r="r" b="b"/>
              <a:pathLst>
                <a:path w="190" h="115">
                  <a:moveTo>
                    <a:pt x="109" y="0"/>
                  </a:moveTo>
                  <a:cubicBezTo>
                    <a:pt x="0" y="40"/>
                    <a:pt x="0" y="40"/>
                    <a:pt x="0" y="40"/>
                  </a:cubicBezTo>
                  <a:cubicBezTo>
                    <a:pt x="17" y="84"/>
                    <a:pt x="59" y="115"/>
                    <a:pt x="108" y="115"/>
                  </a:cubicBezTo>
                  <a:cubicBezTo>
                    <a:pt x="140" y="115"/>
                    <a:pt x="169" y="102"/>
                    <a:pt x="190" y="81"/>
                  </a:cubicBezTo>
                  <a:lnTo>
                    <a:pt x="109" y="0"/>
                  </a:lnTo>
                  <a:close/>
                </a:path>
              </a:pathLst>
            </a:custGeom>
            <a:solidFill>
              <a:srgbClr val="1049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8" name="Freeform 432">
              <a:extLst>
                <a:ext uri="{FF2B5EF4-FFF2-40B4-BE49-F238E27FC236}">
                  <a16:creationId xmlns:a16="http://schemas.microsoft.com/office/drawing/2014/main" id="{391FCF2A-8FD3-4EA8-8FD5-20DD651D0C97}"/>
                </a:ext>
              </a:extLst>
            </p:cNvPr>
            <p:cNvSpPr>
              <a:spLocks/>
            </p:cNvSpPr>
            <p:nvPr/>
          </p:nvSpPr>
          <p:spPr bwMode="auto">
            <a:xfrm>
              <a:off x="5632450" y="1978025"/>
              <a:ext cx="187325" cy="133350"/>
            </a:xfrm>
            <a:custGeom>
              <a:avLst/>
              <a:gdLst>
                <a:gd name="T0" fmla="*/ 34 w 116"/>
                <a:gd name="T1" fmla="*/ 0 h 82"/>
                <a:gd name="T2" fmla="*/ 0 w 116"/>
                <a:gd name="T3" fmla="*/ 82 h 82"/>
                <a:gd name="T4" fmla="*/ 0 w 116"/>
                <a:gd name="T5" fmla="*/ 82 h 82"/>
                <a:gd name="T6" fmla="*/ 116 w 116"/>
                <a:gd name="T7" fmla="*/ 82 h 82"/>
                <a:gd name="T8" fmla="*/ 34 w 116"/>
                <a:gd name="T9" fmla="*/ 0 h 82"/>
              </a:gdLst>
              <a:ahLst/>
              <a:cxnLst>
                <a:cxn ang="0">
                  <a:pos x="T0" y="T1"/>
                </a:cxn>
                <a:cxn ang="0">
                  <a:pos x="T2" y="T3"/>
                </a:cxn>
                <a:cxn ang="0">
                  <a:pos x="T4" y="T5"/>
                </a:cxn>
                <a:cxn ang="0">
                  <a:pos x="T6" y="T7"/>
                </a:cxn>
                <a:cxn ang="0">
                  <a:pos x="T8" y="T9"/>
                </a:cxn>
              </a:cxnLst>
              <a:rect l="0" t="0" r="r" b="b"/>
              <a:pathLst>
                <a:path w="116" h="82">
                  <a:moveTo>
                    <a:pt x="34" y="0"/>
                  </a:moveTo>
                  <a:cubicBezTo>
                    <a:pt x="13" y="21"/>
                    <a:pt x="0" y="50"/>
                    <a:pt x="0" y="82"/>
                  </a:cubicBezTo>
                  <a:cubicBezTo>
                    <a:pt x="0" y="82"/>
                    <a:pt x="0" y="82"/>
                    <a:pt x="0" y="82"/>
                  </a:cubicBezTo>
                  <a:cubicBezTo>
                    <a:pt x="116" y="82"/>
                    <a:pt x="116" y="82"/>
                    <a:pt x="116" y="82"/>
                  </a:cubicBezTo>
                  <a:lnTo>
                    <a:pt x="34" y="0"/>
                  </a:lnTo>
                  <a:close/>
                </a:path>
              </a:pathLst>
            </a:custGeom>
            <a:solidFill>
              <a:srgbClr val="0096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09" name="Freeform 433">
              <a:extLst>
                <a:ext uri="{FF2B5EF4-FFF2-40B4-BE49-F238E27FC236}">
                  <a16:creationId xmlns:a16="http://schemas.microsoft.com/office/drawing/2014/main" id="{50EBE9DB-4C31-411D-9D81-485D93E9EA07}"/>
                </a:ext>
              </a:extLst>
            </p:cNvPr>
            <p:cNvSpPr>
              <a:spLocks/>
            </p:cNvSpPr>
            <p:nvPr/>
          </p:nvSpPr>
          <p:spPr bwMode="auto">
            <a:xfrm>
              <a:off x="5632450" y="2111375"/>
              <a:ext cx="187325" cy="65088"/>
            </a:xfrm>
            <a:custGeom>
              <a:avLst/>
              <a:gdLst>
                <a:gd name="T0" fmla="*/ 0 w 116"/>
                <a:gd name="T1" fmla="*/ 0 h 40"/>
                <a:gd name="T2" fmla="*/ 7 w 116"/>
                <a:gd name="T3" fmla="*/ 40 h 40"/>
                <a:gd name="T4" fmla="*/ 116 w 116"/>
                <a:gd name="T5" fmla="*/ 0 h 40"/>
                <a:gd name="T6" fmla="*/ 0 w 116"/>
                <a:gd name="T7" fmla="*/ 0 h 40"/>
              </a:gdLst>
              <a:ahLst/>
              <a:cxnLst>
                <a:cxn ang="0">
                  <a:pos x="T0" y="T1"/>
                </a:cxn>
                <a:cxn ang="0">
                  <a:pos x="T2" y="T3"/>
                </a:cxn>
                <a:cxn ang="0">
                  <a:pos x="T4" y="T5"/>
                </a:cxn>
                <a:cxn ang="0">
                  <a:pos x="T6" y="T7"/>
                </a:cxn>
              </a:cxnLst>
              <a:rect l="0" t="0" r="r" b="b"/>
              <a:pathLst>
                <a:path w="116" h="40">
                  <a:moveTo>
                    <a:pt x="0" y="0"/>
                  </a:moveTo>
                  <a:cubicBezTo>
                    <a:pt x="0" y="14"/>
                    <a:pt x="3" y="28"/>
                    <a:pt x="7" y="40"/>
                  </a:cubicBezTo>
                  <a:cubicBezTo>
                    <a:pt x="116" y="0"/>
                    <a:pt x="116" y="0"/>
                    <a:pt x="116"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0" name="Freeform 434">
              <a:extLst>
                <a:ext uri="{FF2B5EF4-FFF2-40B4-BE49-F238E27FC236}">
                  <a16:creationId xmlns:a16="http://schemas.microsoft.com/office/drawing/2014/main" id="{C4E12542-5165-4D72-9B5C-3126BD7F1889}"/>
                </a:ext>
              </a:extLst>
            </p:cNvPr>
            <p:cNvSpPr>
              <a:spLocks/>
            </p:cNvSpPr>
            <p:nvPr/>
          </p:nvSpPr>
          <p:spPr bwMode="auto">
            <a:xfrm>
              <a:off x="5688013" y="1924050"/>
              <a:ext cx="317500" cy="319088"/>
            </a:xfrm>
            <a:custGeom>
              <a:avLst/>
              <a:gdLst>
                <a:gd name="T0" fmla="*/ 163 w 197"/>
                <a:gd name="T1" fmla="*/ 197 h 197"/>
                <a:gd name="T2" fmla="*/ 197 w 197"/>
                <a:gd name="T3" fmla="*/ 116 h 197"/>
                <a:gd name="T4" fmla="*/ 81 w 197"/>
                <a:gd name="T5" fmla="*/ 0 h 197"/>
                <a:gd name="T6" fmla="*/ 0 w 197"/>
                <a:gd name="T7" fmla="*/ 34 h 197"/>
                <a:gd name="T8" fmla="*/ 82 w 197"/>
                <a:gd name="T9" fmla="*/ 116 h 197"/>
                <a:gd name="T10" fmla="*/ 163 w 197"/>
                <a:gd name="T11" fmla="*/ 197 h 197"/>
              </a:gdLst>
              <a:ahLst/>
              <a:cxnLst>
                <a:cxn ang="0">
                  <a:pos x="T0" y="T1"/>
                </a:cxn>
                <a:cxn ang="0">
                  <a:pos x="T2" y="T3"/>
                </a:cxn>
                <a:cxn ang="0">
                  <a:pos x="T4" y="T5"/>
                </a:cxn>
                <a:cxn ang="0">
                  <a:pos x="T6" y="T7"/>
                </a:cxn>
                <a:cxn ang="0">
                  <a:pos x="T8" y="T9"/>
                </a:cxn>
                <a:cxn ang="0">
                  <a:pos x="T10" y="T11"/>
                </a:cxn>
              </a:cxnLst>
              <a:rect l="0" t="0" r="r" b="b"/>
              <a:pathLst>
                <a:path w="197" h="197">
                  <a:moveTo>
                    <a:pt x="163" y="197"/>
                  </a:moveTo>
                  <a:cubicBezTo>
                    <a:pt x="184" y="176"/>
                    <a:pt x="197" y="147"/>
                    <a:pt x="197" y="116"/>
                  </a:cubicBezTo>
                  <a:cubicBezTo>
                    <a:pt x="197" y="52"/>
                    <a:pt x="145" y="0"/>
                    <a:pt x="81" y="0"/>
                  </a:cubicBezTo>
                  <a:cubicBezTo>
                    <a:pt x="50" y="0"/>
                    <a:pt x="21" y="13"/>
                    <a:pt x="0" y="34"/>
                  </a:cubicBezTo>
                  <a:cubicBezTo>
                    <a:pt x="82" y="116"/>
                    <a:pt x="82" y="116"/>
                    <a:pt x="82" y="116"/>
                  </a:cubicBezTo>
                  <a:lnTo>
                    <a:pt x="163" y="197"/>
                  </a:lnTo>
                  <a:close/>
                </a:path>
              </a:pathLst>
            </a:custGeom>
            <a:solidFill>
              <a:srgbClr val="4BC8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1" name="Rectangle 435">
              <a:extLst>
                <a:ext uri="{FF2B5EF4-FFF2-40B4-BE49-F238E27FC236}">
                  <a16:creationId xmlns:a16="http://schemas.microsoft.com/office/drawing/2014/main" id="{6BEA8C22-57E4-4606-A33E-FE914C89F350}"/>
                </a:ext>
              </a:extLst>
            </p:cNvPr>
            <p:cNvSpPr>
              <a:spLocks noChangeArrowheads="1"/>
            </p:cNvSpPr>
            <p:nvPr/>
          </p:nvSpPr>
          <p:spPr bwMode="auto">
            <a:xfrm>
              <a:off x="6080125" y="2743200"/>
              <a:ext cx="69850" cy="96838"/>
            </a:xfrm>
            <a:prstGeom prst="rect">
              <a:avLst/>
            </a:prstGeom>
            <a:solidFill>
              <a:srgbClr val="4BC8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2" name="Rectangle 436">
              <a:extLst>
                <a:ext uri="{FF2B5EF4-FFF2-40B4-BE49-F238E27FC236}">
                  <a16:creationId xmlns:a16="http://schemas.microsoft.com/office/drawing/2014/main" id="{6F8AB57F-8196-4909-97E1-AC27C6C1A5CA}"/>
                </a:ext>
              </a:extLst>
            </p:cNvPr>
            <p:cNvSpPr>
              <a:spLocks noChangeArrowheads="1"/>
            </p:cNvSpPr>
            <p:nvPr/>
          </p:nvSpPr>
          <p:spPr bwMode="auto">
            <a:xfrm>
              <a:off x="6184900" y="2633662"/>
              <a:ext cx="68263" cy="206375"/>
            </a:xfrm>
            <a:prstGeom prst="rect">
              <a:avLst/>
            </a:prstGeom>
            <a:solidFill>
              <a:srgbClr val="4899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3" name="Rectangle 437">
              <a:extLst>
                <a:ext uri="{FF2B5EF4-FFF2-40B4-BE49-F238E27FC236}">
                  <a16:creationId xmlns:a16="http://schemas.microsoft.com/office/drawing/2014/main" id="{5DF34858-DEC5-4FED-8D61-69D6D2CFF087}"/>
                </a:ext>
              </a:extLst>
            </p:cNvPr>
            <p:cNvSpPr>
              <a:spLocks noChangeArrowheads="1"/>
            </p:cNvSpPr>
            <p:nvPr/>
          </p:nvSpPr>
          <p:spPr bwMode="auto">
            <a:xfrm>
              <a:off x="6288088" y="2543175"/>
              <a:ext cx="69850" cy="296863"/>
            </a:xfrm>
            <a:prstGeom prst="rect">
              <a:avLst/>
            </a:prstGeom>
            <a:solidFill>
              <a:srgbClr val="10497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4" name="Freeform 438">
              <a:extLst>
                <a:ext uri="{FF2B5EF4-FFF2-40B4-BE49-F238E27FC236}">
                  <a16:creationId xmlns:a16="http://schemas.microsoft.com/office/drawing/2014/main" id="{0D2A4FC3-04BD-4CCA-8AA1-F732DCED883C}"/>
                </a:ext>
              </a:extLst>
            </p:cNvPr>
            <p:cNvSpPr>
              <a:spLocks/>
            </p:cNvSpPr>
            <p:nvPr/>
          </p:nvSpPr>
          <p:spPr bwMode="auto">
            <a:xfrm>
              <a:off x="5160963" y="3138487"/>
              <a:ext cx="566738" cy="566738"/>
            </a:xfrm>
            <a:custGeom>
              <a:avLst/>
              <a:gdLst>
                <a:gd name="T0" fmla="*/ 62 w 350"/>
                <a:gd name="T1" fmla="*/ 288 h 350"/>
                <a:gd name="T2" fmla="*/ 288 w 350"/>
                <a:gd name="T3" fmla="*/ 288 h 350"/>
                <a:gd name="T4" fmla="*/ 288 w 350"/>
                <a:gd name="T5" fmla="*/ 62 h 350"/>
                <a:gd name="T6" fmla="*/ 62 w 350"/>
                <a:gd name="T7" fmla="*/ 62 h 350"/>
                <a:gd name="T8" fmla="*/ 62 w 350"/>
                <a:gd name="T9" fmla="*/ 288 h 350"/>
              </a:gdLst>
              <a:ahLst/>
              <a:cxnLst>
                <a:cxn ang="0">
                  <a:pos x="T0" y="T1"/>
                </a:cxn>
                <a:cxn ang="0">
                  <a:pos x="T2" y="T3"/>
                </a:cxn>
                <a:cxn ang="0">
                  <a:pos x="T4" y="T5"/>
                </a:cxn>
                <a:cxn ang="0">
                  <a:pos x="T6" y="T7"/>
                </a:cxn>
                <a:cxn ang="0">
                  <a:pos x="T8" y="T9"/>
                </a:cxn>
              </a:cxnLst>
              <a:rect l="0" t="0" r="r" b="b"/>
              <a:pathLst>
                <a:path w="350" h="350">
                  <a:moveTo>
                    <a:pt x="62" y="288"/>
                  </a:moveTo>
                  <a:cubicBezTo>
                    <a:pt x="125" y="350"/>
                    <a:pt x="226" y="350"/>
                    <a:pt x="288" y="288"/>
                  </a:cubicBezTo>
                  <a:cubicBezTo>
                    <a:pt x="350" y="226"/>
                    <a:pt x="350" y="125"/>
                    <a:pt x="288" y="62"/>
                  </a:cubicBezTo>
                  <a:cubicBezTo>
                    <a:pt x="226" y="0"/>
                    <a:pt x="125" y="0"/>
                    <a:pt x="62" y="62"/>
                  </a:cubicBezTo>
                  <a:cubicBezTo>
                    <a:pt x="0" y="125"/>
                    <a:pt x="0" y="226"/>
                    <a:pt x="62" y="288"/>
                  </a:cubicBezTo>
                </a:path>
              </a:pathLst>
            </a:custGeom>
            <a:solidFill>
              <a:srgbClr val="307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5" name="Rectangle 439">
              <a:extLst>
                <a:ext uri="{FF2B5EF4-FFF2-40B4-BE49-F238E27FC236}">
                  <a16:creationId xmlns:a16="http://schemas.microsoft.com/office/drawing/2014/main" id="{FCD36AD4-8343-4AE6-A468-2697CA580C13}"/>
                </a:ext>
              </a:extLst>
            </p:cNvPr>
            <p:cNvSpPr>
              <a:spLocks noChangeArrowheads="1"/>
            </p:cNvSpPr>
            <p:nvPr/>
          </p:nvSpPr>
          <p:spPr bwMode="auto">
            <a:xfrm>
              <a:off x="5302250" y="3495675"/>
              <a:ext cx="288925" cy="46038"/>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6" name="Rectangle 440">
              <a:extLst>
                <a:ext uri="{FF2B5EF4-FFF2-40B4-BE49-F238E27FC236}">
                  <a16:creationId xmlns:a16="http://schemas.microsoft.com/office/drawing/2014/main" id="{188F2A0C-955C-489F-8D3E-4A687CB0FF46}"/>
                </a:ext>
              </a:extLst>
            </p:cNvPr>
            <p:cNvSpPr>
              <a:spLocks noChangeArrowheads="1"/>
            </p:cNvSpPr>
            <p:nvPr/>
          </p:nvSpPr>
          <p:spPr bwMode="auto">
            <a:xfrm>
              <a:off x="5302250" y="3435350"/>
              <a:ext cx="288925" cy="46038"/>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7" name="Rectangle 441">
              <a:extLst>
                <a:ext uri="{FF2B5EF4-FFF2-40B4-BE49-F238E27FC236}">
                  <a16:creationId xmlns:a16="http://schemas.microsoft.com/office/drawing/2014/main" id="{DBADCFA6-4E0C-4ED7-BAC4-9E6D460B3635}"/>
                </a:ext>
              </a:extLst>
            </p:cNvPr>
            <p:cNvSpPr>
              <a:spLocks noChangeArrowheads="1"/>
            </p:cNvSpPr>
            <p:nvPr/>
          </p:nvSpPr>
          <p:spPr bwMode="auto">
            <a:xfrm>
              <a:off x="5302250" y="3316287"/>
              <a:ext cx="288925" cy="44450"/>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8" name="Rectangle 442">
              <a:extLst>
                <a:ext uri="{FF2B5EF4-FFF2-40B4-BE49-F238E27FC236}">
                  <a16:creationId xmlns:a16="http://schemas.microsoft.com/office/drawing/2014/main" id="{9DF8EC42-A5B3-4474-9F16-6E030E59D0BF}"/>
                </a:ext>
              </a:extLst>
            </p:cNvPr>
            <p:cNvSpPr>
              <a:spLocks noChangeArrowheads="1"/>
            </p:cNvSpPr>
            <p:nvPr/>
          </p:nvSpPr>
          <p:spPr bwMode="auto">
            <a:xfrm>
              <a:off x="5302250" y="3376612"/>
              <a:ext cx="288925" cy="44450"/>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sp>
          <p:nvSpPr>
            <p:cNvPr id="119" name="Freeform 443">
              <a:extLst>
                <a:ext uri="{FF2B5EF4-FFF2-40B4-BE49-F238E27FC236}">
                  <a16:creationId xmlns:a16="http://schemas.microsoft.com/office/drawing/2014/main" id="{0F68C91E-E214-495E-8136-EA04727FD3BE}"/>
                </a:ext>
              </a:extLst>
            </p:cNvPr>
            <p:cNvSpPr>
              <a:spLocks/>
            </p:cNvSpPr>
            <p:nvPr/>
          </p:nvSpPr>
          <p:spPr bwMode="auto">
            <a:xfrm>
              <a:off x="5302250" y="3363912"/>
              <a:ext cx="269875" cy="133350"/>
            </a:xfrm>
            <a:custGeom>
              <a:avLst/>
              <a:gdLst>
                <a:gd name="T0" fmla="*/ 170 w 170"/>
                <a:gd name="T1" fmla="*/ 0 h 84"/>
                <a:gd name="T2" fmla="*/ 132 w 170"/>
                <a:gd name="T3" fmla="*/ 11 h 84"/>
                <a:gd name="T4" fmla="*/ 142 w 170"/>
                <a:gd name="T5" fmla="*/ 20 h 84"/>
                <a:gd name="T6" fmla="*/ 118 w 170"/>
                <a:gd name="T7" fmla="*/ 44 h 84"/>
                <a:gd name="T8" fmla="*/ 92 w 170"/>
                <a:gd name="T9" fmla="*/ 17 h 84"/>
                <a:gd name="T10" fmla="*/ 46 w 170"/>
                <a:gd name="T11" fmla="*/ 63 h 84"/>
                <a:gd name="T12" fmla="*/ 24 w 170"/>
                <a:gd name="T13" fmla="*/ 41 h 84"/>
                <a:gd name="T14" fmla="*/ 0 w 170"/>
                <a:gd name="T15" fmla="*/ 66 h 84"/>
                <a:gd name="T16" fmla="*/ 0 w 170"/>
                <a:gd name="T17" fmla="*/ 84 h 84"/>
                <a:gd name="T18" fmla="*/ 24 w 170"/>
                <a:gd name="T19" fmla="*/ 60 h 84"/>
                <a:gd name="T20" fmla="*/ 46 w 170"/>
                <a:gd name="T21" fmla="*/ 81 h 84"/>
                <a:gd name="T22" fmla="*/ 92 w 170"/>
                <a:gd name="T23" fmla="*/ 36 h 84"/>
                <a:gd name="T24" fmla="*/ 118 w 170"/>
                <a:gd name="T25" fmla="*/ 63 h 84"/>
                <a:gd name="T26" fmla="*/ 151 w 170"/>
                <a:gd name="T27" fmla="*/ 29 h 84"/>
                <a:gd name="T28" fmla="*/ 160 w 170"/>
                <a:gd name="T29" fmla="*/ 38 h 84"/>
                <a:gd name="T30" fmla="*/ 170 w 170"/>
                <a:gd name="T3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0" h="84">
                  <a:moveTo>
                    <a:pt x="170" y="0"/>
                  </a:moveTo>
                  <a:lnTo>
                    <a:pt x="132" y="11"/>
                  </a:lnTo>
                  <a:lnTo>
                    <a:pt x="142" y="20"/>
                  </a:lnTo>
                  <a:lnTo>
                    <a:pt x="118" y="44"/>
                  </a:lnTo>
                  <a:lnTo>
                    <a:pt x="92" y="17"/>
                  </a:lnTo>
                  <a:lnTo>
                    <a:pt x="46" y="63"/>
                  </a:lnTo>
                  <a:lnTo>
                    <a:pt x="24" y="41"/>
                  </a:lnTo>
                  <a:lnTo>
                    <a:pt x="0" y="66"/>
                  </a:lnTo>
                  <a:lnTo>
                    <a:pt x="0" y="84"/>
                  </a:lnTo>
                  <a:lnTo>
                    <a:pt x="24" y="60"/>
                  </a:lnTo>
                  <a:lnTo>
                    <a:pt x="46" y="81"/>
                  </a:lnTo>
                  <a:lnTo>
                    <a:pt x="92" y="36"/>
                  </a:lnTo>
                  <a:lnTo>
                    <a:pt x="118" y="63"/>
                  </a:lnTo>
                  <a:lnTo>
                    <a:pt x="151" y="29"/>
                  </a:lnTo>
                  <a:lnTo>
                    <a:pt x="160" y="38"/>
                  </a:lnTo>
                  <a:lnTo>
                    <a:pt x="170" y="0"/>
                  </a:lnTo>
                  <a:close/>
                </a:path>
              </a:pathLst>
            </a:custGeom>
            <a:solidFill>
              <a:srgbClr val="1166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13841">
                <a:defRPr/>
              </a:pPr>
              <a:endParaRPr lang="en-US" sz="1765">
                <a:solidFill>
                  <a:srgbClr val="1A1A1A"/>
                </a:solidFill>
                <a:latin typeface="Segoe UI"/>
              </a:endParaRPr>
            </a:p>
          </p:txBody>
        </p:sp>
      </p:grpSp>
      <p:grpSp>
        <p:nvGrpSpPr>
          <p:cNvPr id="18" name="Group 17">
            <a:extLst>
              <a:ext uri="{FF2B5EF4-FFF2-40B4-BE49-F238E27FC236}">
                <a16:creationId xmlns:a16="http://schemas.microsoft.com/office/drawing/2014/main" id="{6ABC43EE-426A-47A7-9658-61ED8417DC01}"/>
              </a:ext>
            </a:extLst>
          </p:cNvPr>
          <p:cNvGrpSpPr/>
          <p:nvPr/>
        </p:nvGrpSpPr>
        <p:grpSpPr>
          <a:xfrm>
            <a:off x="2858596" y="2450171"/>
            <a:ext cx="703564" cy="703564"/>
            <a:chOff x="3943650" y="2355260"/>
            <a:chExt cx="717774" cy="717774"/>
          </a:xfrm>
        </p:grpSpPr>
        <p:sp>
          <p:nvSpPr>
            <p:cNvPr id="52" name="Oval 51">
              <a:extLst>
                <a:ext uri="{FF2B5EF4-FFF2-40B4-BE49-F238E27FC236}">
                  <a16:creationId xmlns:a16="http://schemas.microsoft.com/office/drawing/2014/main" id="{522064B8-4D2F-4135-B93E-048B6532D43C}"/>
                </a:ext>
              </a:extLst>
            </p:cNvPr>
            <p:cNvSpPr/>
            <p:nvPr/>
          </p:nvSpPr>
          <p:spPr bwMode="auto">
            <a:xfrm>
              <a:off x="3943650" y="2355260"/>
              <a:ext cx="717774" cy="717774"/>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45" rIns="0" bIns="47545" numCol="1" rtlCol="0" anchor="ctr" anchorCtr="0" compatLnSpc="1">
              <a:prstTxWarp prst="textNoShape">
                <a:avLst/>
              </a:prstTxWarp>
            </a:bodyPr>
            <a:lstStyle/>
            <a:p>
              <a:pPr algn="ctr" defTabSz="950480" fontAlgn="base">
                <a:spcBef>
                  <a:spcPct val="0"/>
                </a:spcBef>
                <a:spcAft>
                  <a:spcPct val="0"/>
                </a:spcAft>
                <a:defRPr/>
              </a:pPr>
              <a:endParaRPr lang="en-US" sz="2040" kern="0" dirty="0">
                <a:gradFill>
                  <a:gsLst>
                    <a:gs pos="0">
                      <a:srgbClr val="FFFFFF"/>
                    </a:gs>
                    <a:gs pos="100000">
                      <a:srgbClr val="FFFFFF"/>
                    </a:gs>
                  </a:gsLst>
                  <a:lin ang="5400000" scaled="0"/>
                </a:gradFill>
                <a:latin typeface="Segoe UI Semilight"/>
              </a:endParaRPr>
            </a:p>
          </p:txBody>
        </p:sp>
        <p:sp>
          <p:nvSpPr>
            <p:cNvPr id="53" name="Freeform: Shape 52">
              <a:extLst>
                <a:ext uri="{FF2B5EF4-FFF2-40B4-BE49-F238E27FC236}">
                  <a16:creationId xmlns:a16="http://schemas.microsoft.com/office/drawing/2014/main" id="{482C4D38-A61C-4C9C-8FE4-D4816C6E0908}"/>
                </a:ext>
              </a:extLst>
            </p:cNvPr>
            <p:cNvSpPr/>
            <p:nvPr/>
          </p:nvSpPr>
          <p:spPr bwMode="auto">
            <a:xfrm>
              <a:off x="4024367" y="2862703"/>
              <a:ext cx="556341" cy="176330"/>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41" tIns="149154" rIns="186441" bIns="149154" numCol="1" spcCol="0" rtlCol="0" fromWordArt="0" anchor="t" anchorCtr="0" forceAA="0" compatLnSpc="1">
              <a:prstTxWarp prst="textNoShape">
                <a:avLst/>
              </a:prstTxWarp>
              <a:noAutofit/>
            </a:bodyPr>
            <a:lstStyle/>
            <a:p>
              <a:pPr defTabSz="950480" fontAlgn="base">
                <a:spcBef>
                  <a:spcPct val="0"/>
                </a:spcBef>
                <a:spcAft>
                  <a:spcPct val="0"/>
                </a:spcAft>
                <a:defRPr/>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1" name="Graphic 10" descr="Question Mark">
              <a:extLst>
                <a:ext uri="{FF2B5EF4-FFF2-40B4-BE49-F238E27FC236}">
                  <a16:creationId xmlns:a16="http://schemas.microsoft.com/office/drawing/2014/main" id="{16E0E579-1052-47D4-A0FD-F47C54EB92BF}"/>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6392" t="8420" r="3693" b="4969"/>
            <a:stretch/>
          </p:blipFill>
          <p:spPr>
            <a:xfrm>
              <a:off x="4322670" y="2505185"/>
              <a:ext cx="246251" cy="427299"/>
            </a:xfrm>
            <a:prstGeom prst="rect">
              <a:avLst/>
            </a:prstGeom>
          </p:spPr>
        </p:pic>
        <p:pic>
          <p:nvPicPr>
            <p:cNvPr id="10" name="Graphic 9" descr="Question Mark">
              <a:extLst>
                <a:ext uri="{FF2B5EF4-FFF2-40B4-BE49-F238E27FC236}">
                  <a16:creationId xmlns:a16="http://schemas.microsoft.com/office/drawing/2014/main" id="{25BF6A9E-E8E4-4D20-9CDB-93EFDE51A10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51987" y="2464902"/>
              <a:ext cx="493361" cy="493361"/>
            </a:xfrm>
            <a:prstGeom prst="rect">
              <a:avLst/>
            </a:prstGeom>
          </p:spPr>
        </p:pic>
      </p:grpSp>
    </p:spTree>
    <p:extLst>
      <p:ext uri="{BB962C8B-B14F-4D97-AF65-F5344CB8AC3E}">
        <p14:creationId xmlns:p14="http://schemas.microsoft.com/office/powerpoint/2010/main" val="652868605"/>
      </p:ext>
    </p:extLst>
  </p:cSld>
  <p:clrMapOvr>
    <a:masterClrMapping/>
  </p:clrMapOvr>
  <p:transition>
    <p:fad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40A6C7-F682-4695-A358-6A86B4FA124B}"/>
              </a:ext>
            </a:extLst>
          </p:cNvPr>
          <p:cNvSpPr>
            <a:spLocks noGrp="1"/>
          </p:cNvSpPr>
          <p:nvPr>
            <p:ph type="title"/>
          </p:nvPr>
        </p:nvSpPr>
        <p:spPr/>
        <p:txBody>
          <a:bodyPr/>
          <a:lstStyle/>
          <a:p>
            <a:r>
              <a:rPr lang="en-US"/>
              <a:t>Performance Patterns</a:t>
            </a:r>
          </a:p>
        </p:txBody>
      </p:sp>
    </p:spTree>
    <p:extLst>
      <p:ext uri="{BB962C8B-B14F-4D97-AF65-F5344CB8AC3E}">
        <p14:creationId xmlns:p14="http://schemas.microsoft.com/office/powerpoint/2010/main" val="2900331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267747" y="1845983"/>
            <a:ext cx="11651870" cy="3877624"/>
          </a:xfrm>
        </p:spPr>
        <p:txBody>
          <a:bodyPr/>
          <a:lstStyle/>
          <a:p>
            <a:pPr>
              <a:lnSpc>
                <a:spcPct val="100000"/>
              </a:lnSpc>
            </a:pPr>
            <a:r>
              <a:rPr lang="en-US" sz="2800">
                <a:latin typeface="+mn-lt"/>
              </a:rPr>
              <a:t>Use result-set caching to improve query performance when the same queries are executed repeatedly against mainly static data. </a:t>
            </a:r>
          </a:p>
          <a:p>
            <a:pPr>
              <a:lnSpc>
                <a:spcPct val="100000"/>
              </a:lnSpc>
            </a:pPr>
            <a:endParaRPr lang="en-US" sz="2800">
              <a:latin typeface="+mn-lt"/>
            </a:endParaRPr>
          </a:p>
          <a:p>
            <a:pPr>
              <a:lnSpc>
                <a:spcPct val="100000"/>
              </a:lnSpc>
            </a:pPr>
            <a:r>
              <a:rPr lang="en-US" sz="2800">
                <a:latin typeface="+mn-lt"/>
              </a:rPr>
              <a:t>Result-set cache is invalidated and refreshed when underlying table data changes or the query code changes</a:t>
            </a:r>
          </a:p>
          <a:p>
            <a:pPr>
              <a:lnSpc>
                <a:spcPct val="100000"/>
              </a:lnSpc>
            </a:pPr>
            <a:endParaRPr lang="en-US" sz="2800">
              <a:latin typeface="+mn-lt"/>
            </a:endParaRPr>
          </a:p>
          <a:p>
            <a:pPr>
              <a:lnSpc>
                <a:spcPct val="100000"/>
              </a:lnSpc>
            </a:pPr>
            <a:r>
              <a:rPr lang="en-US" sz="2800">
                <a:latin typeface="+mn-lt"/>
              </a:rPr>
              <a:t>Result-set cache persists when SQL Pool is paused and resumed.</a:t>
            </a:r>
          </a:p>
          <a:p>
            <a:endParaRPr lang="en-US" sz="2800">
              <a:latin typeface="+mn-lt"/>
            </a:endParaRPr>
          </a:p>
        </p:txBody>
      </p:sp>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a:xfrm>
            <a:off x="270066" y="289956"/>
            <a:ext cx="11654187" cy="543108"/>
          </a:xfrm>
        </p:spPr>
        <p:txBody>
          <a:bodyPr/>
          <a:lstStyle/>
          <a:p>
            <a:r>
              <a:rPr lang="en-US"/>
              <a:t>Result set caching motivated</a:t>
            </a:r>
          </a:p>
        </p:txBody>
      </p:sp>
    </p:spTree>
    <p:extLst>
      <p:ext uri="{BB962C8B-B14F-4D97-AF65-F5344CB8AC3E}">
        <p14:creationId xmlns:p14="http://schemas.microsoft.com/office/powerpoint/2010/main" val="4077050933"/>
      </p:ext>
    </p:extLst>
  </p:cSld>
  <p:clrMapOvr>
    <a:masterClrMapping/>
  </p:clrMapOvr>
  <p:transition>
    <p:fad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39765" y="1120900"/>
            <a:ext cx="6446725" cy="6020132"/>
          </a:xfrm>
        </p:spPr>
        <p:txBody>
          <a:bodyPr/>
          <a:lstStyle/>
          <a:p>
            <a:r>
              <a:rPr lang="en-US" sz="1961">
                <a:solidFill>
                  <a:schemeClr val="tx2"/>
                </a:solidFill>
              </a:rPr>
              <a:t>Overview</a:t>
            </a:r>
          </a:p>
          <a:p>
            <a:pPr>
              <a:lnSpc>
                <a:spcPct val="100000"/>
              </a:lnSpc>
            </a:pPr>
            <a:r>
              <a:rPr lang="en-US" sz="1765">
                <a:latin typeface="+mn-lt"/>
              </a:rPr>
              <a:t>Cache the results of a query in SQL pool storage. This enables interactive response times for repetitive queries against tables with infrequent data changes.</a:t>
            </a:r>
          </a:p>
          <a:p>
            <a:pPr>
              <a:lnSpc>
                <a:spcPct val="100000"/>
              </a:lnSpc>
            </a:pPr>
            <a:r>
              <a:rPr lang="en-US" sz="1765">
                <a:latin typeface="+mn-lt"/>
              </a:rPr>
              <a:t>The result-set cache persists even if SQL pool is paused and resumed later. </a:t>
            </a:r>
          </a:p>
          <a:p>
            <a:pPr>
              <a:lnSpc>
                <a:spcPct val="100000"/>
              </a:lnSpc>
            </a:pPr>
            <a:r>
              <a:rPr lang="en-US" sz="1765">
                <a:latin typeface="+mn-lt"/>
              </a:rPr>
              <a:t>Query cache is invalidated and refreshed when underlying table data or query code changes.</a:t>
            </a:r>
          </a:p>
          <a:p>
            <a:pPr>
              <a:lnSpc>
                <a:spcPct val="100000"/>
              </a:lnSpc>
            </a:pPr>
            <a:r>
              <a:rPr lang="en-US" sz="1765">
                <a:latin typeface="+mn-lt"/>
              </a:rPr>
              <a:t>Result cache is evicted regularly based on a time-aware least recently used algorithm (TLRU). </a:t>
            </a:r>
          </a:p>
          <a:p>
            <a:pPr>
              <a:spcBef>
                <a:spcPts val="600"/>
              </a:spcBef>
            </a:pPr>
            <a:endParaRPr lang="en-US" sz="1765">
              <a:latin typeface="+mn-lt"/>
            </a:endParaRPr>
          </a:p>
          <a:p>
            <a:pPr>
              <a:spcBef>
                <a:spcPts val="600"/>
              </a:spcBef>
            </a:pPr>
            <a:r>
              <a:rPr lang="en-US" sz="1961">
                <a:solidFill>
                  <a:schemeClr val="tx2"/>
                </a:solidFill>
              </a:rPr>
              <a:t>Benefits</a:t>
            </a:r>
          </a:p>
          <a:p>
            <a:pPr marL="280121" indent="-280121">
              <a:lnSpc>
                <a:spcPct val="100000"/>
              </a:lnSpc>
              <a:buFont typeface="Arial" panose="020B0604020202020204" pitchFamily="34" charset="0"/>
              <a:buChar char="•"/>
            </a:pPr>
            <a:r>
              <a:rPr lang="en-US" sz="1765">
                <a:latin typeface="+mn-lt"/>
              </a:rPr>
              <a:t>Enhances performance when same result is requested repetitively</a:t>
            </a:r>
          </a:p>
          <a:p>
            <a:pPr marL="280121" indent="-280121">
              <a:lnSpc>
                <a:spcPct val="100000"/>
              </a:lnSpc>
              <a:buFont typeface="Arial" panose="020B0604020202020204" pitchFamily="34" charset="0"/>
              <a:buChar char="•"/>
            </a:pPr>
            <a:r>
              <a:rPr lang="en-US" sz="1765">
                <a:latin typeface="+mn-lt"/>
              </a:rPr>
              <a:t>Reduced load on server for repeated queries</a:t>
            </a:r>
          </a:p>
          <a:p>
            <a:pPr marL="280121" indent="-280121">
              <a:lnSpc>
                <a:spcPct val="100000"/>
              </a:lnSpc>
              <a:buFont typeface="Arial" panose="020B0604020202020204" pitchFamily="34" charset="0"/>
              <a:buChar char="•"/>
            </a:pPr>
            <a:r>
              <a:rPr lang="en-US" sz="1765">
                <a:latin typeface="+mn-lt"/>
              </a:rPr>
              <a:t>Offers monitoring of query execution with a result cache hit or miss</a:t>
            </a:r>
          </a:p>
          <a:p>
            <a:pPr>
              <a:spcBef>
                <a:spcPts val="600"/>
              </a:spcBef>
            </a:pPr>
            <a:endParaRPr lang="en-US" sz="1765">
              <a:latin typeface="+mn-lt"/>
            </a:endParaRP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a:t>Result-set caching</a:t>
            </a:r>
          </a:p>
        </p:txBody>
      </p:sp>
      <p:sp>
        <p:nvSpPr>
          <p:cNvPr id="9" name="Rectangle 8">
            <a:extLst>
              <a:ext uri="{FF2B5EF4-FFF2-40B4-BE49-F238E27FC236}">
                <a16:creationId xmlns:a16="http://schemas.microsoft.com/office/drawing/2014/main" id="{660A19E2-2191-462A-818B-B5638294454C}"/>
              </a:ext>
            </a:extLst>
          </p:cNvPr>
          <p:cNvSpPr/>
          <p:nvPr/>
        </p:nvSpPr>
        <p:spPr>
          <a:xfrm>
            <a:off x="7647752" y="1120900"/>
            <a:ext cx="4228141" cy="4948312"/>
          </a:xfrm>
          <a:prstGeom prst="rect">
            <a:avLst/>
          </a:prstGeom>
          <a:ln>
            <a:solidFill>
              <a:schemeClr val="bg2">
                <a:lumMod val="50000"/>
              </a:schemeClr>
            </a:solidFill>
          </a:ln>
        </p:spPr>
        <p:txBody>
          <a:bodyPr wrap="square">
            <a:spAutoFit/>
          </a:bodyPr>
          <a:lstStyle/>
          <a:p>
            <a:pPr defTabSz="914225">
              <a:defRPr/>
            </a:pPr>
            <a:r>
              <a:rPr lang="en-US" sz="1372" kern="0">
                <a:solidFill>
                  <a:srgbClr val="008000"/>
                </a:solidFill>
                <a:latin typeface="Calibri" panose="020F0502020204030204" pitchFamily="34" charset="0"/>
                <a:cs typeface="Calibri" panose="020F0502020204030204" pitchFamily="34" charset="0"/>
              </a:rPr>
              <a:t>-- Turn on/off result-set caching for a database</a:t>
            </a: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8000"/>
                </a:solidFill>
                <a:latin typeface="Calibri" panose="020F0502020204030204" pitchFamily="34" charset="0"/>
                <a:cs typeface="Calibri" panose="020F0502020204030204" pitchFamily="34" charset="0"/>
              </a:rPr>
              <a:t>-- Must be run on the MASTER database</a:t>
            </a: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00FF"/>
                </a:solidFill>
                <a:latin typeface="Calibri" panose="020F0502020204030204" pitchFamily="34" charset="0"/>
                <a:cs typeface="Calibri" panose="020F0502020204030204" pitchFamily="34" charset="0"/>
              </a:rPr>
              <a:t>ALTER DATABASE </a:t>
            </a:r>
            <a:r>
              <a:rPr lang="en-US" sz="1372" kern="0">
                <a:solidFill>
                  <a:srgbClr val="000000"/>
                </a:solidFill>
                <a:latin typeface="Calibri" panose="020F0502020204030204" pitchFamily="34" charset="0"/>
                <a:cs typeface="Calibri" panose="020F0502020204030204" pitchFamily="34" charset="0"/>
              </a:rPr>
              <a:t>{</a:t>
            </a:r>
            <a:r>
              <a:rPr lang="en-US" sz="1372" kern="0" err="1">
                <a:solidFill>
                  <a:srgbClr val="000000"/>
                </a:solidFill>
                <a:latin typeface="Calibri" panose="020F0502020204030204" pitchFamily="34" charset="0"/>
                <a:cs typeface="Calibri" panose="020F0502020204030204" pitchFamily="34" charset="0"/>
              </a:rPr>
              <a:t>database_name</a:t>
            </a:r>
            <a:r>
              <a:rPr lang="en-US" sz="1372" kern="0">
                <a:solidFill>
                  <a:srgbClr val="000000"/>
                </a:solidFill>
                <a:latin typeface="Calibri" panose="020F0502020204030204" pitchFamily="34" charset="0"/>
                <a:cs typeface="Calibri" panose="020F0502020204030204" pitchFamily="34" charset="0"/>
              </a:rPr>
              <a:t>}  </a:t>
            </a:r>
          </a:p>
          <a:p>
            <a:pPr defTabSz="914225">
              <a:defRPr/>
            </a:pPr>
            <a:r>
              <a:rPr lang="en-US" sz="1372" kern="0">
                <a:solidFill>
                  <a:srgbClr val="0000FF"/>
                </a:solidFill>
                <a:latin typeface="Calibri" panose="020F0502020204030204" pitchFamily="34" charset="0"/>
                <a:cs typeface="Calibri" panose="020F0502020204030204" pitchFamily="34" charset="0"/>
              </a:rPr>
              <a:t>SET RESULT_SET_CACHING</a:t>
            </a:r>
            <a:r>
              <a:rPr lang="en-US" sz="1372" kern="0">
                <a:solidFill>
                  <a:srgbClr val="000000"/>
                </a:solidFill>
                <a:latin typeface="Calibri" panose="020F0502020204030204" pitchFamily="34" charset="0"/>
                <a:cs typeface="Calibri" panose="020F0502020204030204" pitchFamily="34" charset="0"/>
              </a:rPr>
              <a:t> { ON | OFF }</a:t>
            </a:r>
          </a:p>
          <a:p>
            <a:pPr defTabSz="914225">
              <a:defRPr/>
            </a:pPr>
            <a:endParaRPr lang="en-US" sz="1372" kern="0">
              <a:solidFill>
                <a:srgbClr val="008000"/>
              </a:solidFill>
              <a:latin typeface="Calibri" panose="020F0502020204030204" pitchFamily="34" charset="0"/>
              <a:cs typeface="Calibri" panose="020F0502020204030204" pitchFamily="34" charset="0"/>
            </a:endParaRPr>
          </a:p>
          <a:p>
            <a:pPr defTabSz="914225">
              <a:defRPr/>
            </a:pPr>
            <a:r>
              <a:rPr lang="en-US" sz="1372" kern="0">
                <a:solidFill>
                  <a:srgbClr val="008000"/>
                </a:solidFill>
                <a:latin typeface="Calibri" panose="020F0502020204030204" pitchFamily="34" charset="0"/>
                <a:cs typeface="Calibri" panose="020F0502020204030204" pitchFamily="34" charset="0"/>
              </a:rPr>
              <a:t>-- Turn on/off result-set caching for a client session  </a:t>
            </a: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8000"/>
                </a:solidFill>
                <a:latin typeface="Calibri" panose="020F0502020204030204" pitchFamily="34" charset="0"/>
                <a:cs typeface="Calibri" panose="020F0502020204030204" pitchFamily="34" charset="0"/>
              </a:rPr>
              <a:t>-- Run on target Azure Synapse Analytics</a:t>
            </a: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00FF"/>
                </a:solidFill>
                <a:latin typeface="Calibri" panose="020F0502020204030204" pitchFamily="34" charset="0"/>
                <a:cs typeface="Calibri" panose="020F0502020204030204" pitchFamily="34" charset="0"/>
              </a:rPr>
              <a:t>SET RESULT_SET_CACHING </a:t>
            </a:r>
            <a:r>
              <a:rPr lang="en-US" sz="1372" kern="0">
                <a:solidFill>
                  <a:srgbClr val="000000"/>
                </a:solidFill>
                <a:latin typeface="Calibri" panose="020F0502020204030204" pitchFamily="34" charset="0"/>
                <a:cs typeface="Calibri" panose="020F0502020204030204" pitchFamily="34" charset="0"/>
              </a:rPr>
              <a:t>{ON | OFF}   </a:t>
            </a:r>
          </a:p>
          <a:p>
            <a:pPr defTabSz="914225">
              <a:defRPr/>
            </a:pP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8000"/>
                </a:solidFill>
                <a:latin typeface="Calibri" panose="020F0502020204030204" pitchFamily="34" charset="0"/>
                <a:cs typeface="Calibri" panose="020F0502020204030204" pitchFamily="34" charset="0"/>
              </a:rPr>
              <a:t>-- Check result-set caching setting for a database</a:t>
            </a:r>
          </a:p>
          <a:p>
            <a:pPr lvl="0">
              <a:defRPr/>
            </a:pPr>
            <a:r>
              <a:rPr lang="en-US" sz="1372" kern="0">
                <a:solidFill>
                  <a:srgbClr val="008000"/>
                </a:solidFill>
                <a:latin typeface="Calibri" panose="020F0502020204030204" pitchFamily="34" charset="0"/>
                <a:cs typeface="Calibri" panose="020F0502020204030204" pitchFamily="34" charset="0"/>
              </a:rPr>
              <a:t>-- Run on target Azure Synapse Analytics</a:t>
            </a: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00FF"/>
                </a:solidFill>
                <a:latin typeface="Calibri" panose="020F0502020204030204" pitchFamily="34" charset="0"/>
                <a:cs typeface="Calibri" panose="020F0502020204030204" pitchFamily="34" charset="0"/>
              </a:rPr>
              <a:t>SELECT </a:t>
            </a:r>
            <a:r>
              <a:rPr lang="en-US" sz="1372" kern="0" err="1">
                <a:solidFill>
                  <a:srgbClr val="000000"/>
                </a:solidFill>
                <a:latin typeface="Calibri" panose="020F0502020204030204" pitchFamily="34" charset="0"/>
                <a:cs typeface="Calibri" panose="020F0502020204030204" pitchFamily="34" charset="0"/>
              </a:rPr>
              <a:t>is_result_set_caching_on</a:t>
            </a:r>
            <a:endParaRPr lang="en-US" sz="1372" kern="0">
              <a:solidFill>
                <a:srgbClr val="0000FF"/>
              </a:solidFill>
              <a:latin typeface="Calibri" panose="020F0502020204030204" pitchFamily="34" charset="0"/>
              <a:cs typeface="Calibri" panose="020F0502020204030204" pitchFamily="34" charset="0"/>
            </a:endParaRPr>
          </a:p>
          <a:p>
            <a:pPr defTabSz="914225">
              <a:defRPr/>
            </a:pPr>
            <a:r>
              <a:rPr lang="en-US" sz="1372" kern="0">
                <a:solidFill>
                  <a:srgbClr val="0000FF"/>
                </a:solidFill>
                <a:latin typeface="Calibri" panose="020F0502020204030204" pitchFamily="34" charset="0"/>
                <a:cs typeface="Calibri" panose="020F0502020204030204" pitchFamily="34" charset="0"/>
              </a:rPr>
              <a:t>FROM   </a:t>
            </a:r>
            <a:r>
              <a:rPr lang="en-US" sz="1372" kern="0" err="1">
                <a:solidFill>
                  <a:srgbClr val="000000"/>
                </a:solidFill>
                <a:latin typeface="Calibri" panose="020F0502020204030204" pitchFamily="34" charset="0"/>
                <a:cs typeface="Calibri" panose="020F0502020204030204" pitchFamily="34" charset="0"/>
              </a:rPr>
              <a:t>sys.databases</a:t>
            </a:r>
            <a:endParaRPr lang="en-US" sz="1372" kern="0">
              <a:solidFill>
                <a:srgbClr val="0000FF"/>
              </a:solidFill>
              <a:latin typeface="Calibri" panose="020F0502020204030204" pitchFamily="34" charset="0"/>
              <a:cs typeface="Calibri" panose="020F0502020204030204" pitchFamily="34" charset="0"/>
            </a:endParaRPr>
          </a:p>
          <a:p>
            <a:pPr defTabSz="914225">
              <a:defRPr/>
            </a:pPr>
            <a:r>
              <a:rPr lang="en-US" sz="1372" kern="0">
                <a:solidFill>
                  <a:srgbClr val="0000FF"/>
                </a:solidFill>
                <a:latin typeface="Calibri" panose="020F0502020204030204" pitchFamily="34" charset="0"/>
                <a:cs typeface="Calibri" panose="020F0502020204030204" pitchFamily="34" charset="0"/>
              </a:rPr>
              <a:t>WHERE  </a:t>
            </a:r>
            <a:r>
              <a:rPr lang="en-US" sz="1372" kern="0">
                <a:solidFill>
                  <a:srgbClr val="000000"/>
                </a:solidFill>
                <a:latin typeface="Calibri" panose="020F0502020204030204" pitchFamily="34" charset="0"/>
                <a:cs typeface="Calibri" panose="020F0502020204030204" pitchFamily="34" charset="0"/>
              </a:rPr>
              <a:t>name = {</a:t>
            </a:r>
            <a:r>
              <a:rPr lang="en-US" sz="1372" kern="0" err="1">
                <a:solidFill>
                  <a:srgbClr val="000000"/>
                </a:solidFill>
                <a:latin typeface="Calibri" panose="020F0502020204030204" pitchFamily="34" charset="0"/>
                <a:cs typeface="Calibri" panose="020F0502020204030204" pitchFamily="34" charset="0"/>
              </a:rPr>
              <a:t>database_name</a:t>
            </a:r>
            <a:r>
              <a:rPr lang="en-US" sz="1372" kern="0">
                <a:solidFill>
                  <a:srgbClr val="000000"/>
                </a:solidFill>
                <a:latin typeface="Calibri" panose="020F0502020204030204" pitchFamily="34" charset="0"/>
                <a:cs typeface="Calibri" panose="020F0502020204030204" pitchFamily="34" charset="0"/>
              </a:rPr>
              <a:t>}</a:t>
            </a:r>
          </a:p>
          <a:p>
            <a:pPr defTabSz="914225">
              <a:defRPr/>
            </a:pP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8000"/>
                </a:solidFill>
                <a:latin typeface="Calibri" panose="020F0502020204030204" pitchFamily="34" charset="0"/>
                <a:cs typeface="Calibri" panose="020F0502020204030204" pitchFamily="34" charset="0"/>
              </a:rPr>
              <a:t>-- Return all query requests with cache hits</a:t>
            </a:r>
          </a:p>
          <a:p>
            <a:pPr defTabSz="914225">
              <a:defRPr/>
            </a:pPr>
            <a:r>
              <a:rPr lang="en-US" sz="1372" kern="0">
                <a:solidFill>
                  <a:srgbClr val="008000"/>
                </a:solidFill>
                <a:latin typeface="Calibri" panose="020F0502020204030204" pitchFamily="34" charset="0"/>
                <a:cs typeface="Calibri" panose="020F0502020204030204" pitchFamily="34" charset="0"/>
              </a:rPr>
              <a:t>-- Run on target data warehouse</a:t>
            </a: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00FF"/>
                </a:solidFill>
                <a:latin typeface="Calibri" panose="020F0502020204030204" pitchFamily="34" charset="0"/>
                <a:cs typeface="Calibri" panose="020F0502020204030204" pitchFamily="34" charset="0"/>
              </a:rPr>
              <a:t>SELECT </a:t>
            </a:r>
            <a:r>
              <a:rPr lang="en-US" sz="1372" kern="0">
                <a:solidFill>
                  <a:srgbClr val="000000"/>
                </a:solidFill>
                <a:latin typeface="Calibri" panose="020F0502020204030204" pitchFamily="34" charset="0"/>
                <a:cs typeface="Calibri" panose="020F0502020204030204" pitchFamily="34" charset="0"/>
              </a:rPr>
              <a:t>*</a:t>
            </a:r>
            <a:endParaRPr lang="en-US" sz="1372" kern="0">
              <a:solidFill>
                <a:srgbClr val="0000FF"/>
              </a:solidFill>
              <a:latin typeface="Calibri" panose="020F0502020204030204" pitchFamily="34" charset="0"/>
              <a:cs typeface="Calibri" panose="020F0502020204030204" pitchFamily="34" charset="0"/>
            </a:endParaRPr>
          </a:p>
          <a:p>
            <a:pPr defTabSz="914225">
              <a:defRPr/>
            </a:pPr>
            <a:r>
              <a:rPr lang="en-US" sz="1372" kern="0">
                <a:solidFill>
                  <a:srgbClr val="0000FF"/>
                </a:solidFill>
                <a:latin typeface="Calibri" panose="020F0502020204030204" pitchFamily="34" charset="0"/>
                <a:cs typeface="Calibri" panose="020F0502020204030204" pitchFamily="34" charset="0"/>
              </a:rPr>
              <a:t>FROM   </a:t>
            </a:r>
            <a:r>
              <a:rPr lang="en-US" sz="1372" kern="0" err="1">
                <a:solidFill>
                  <a:srgbClr val="000000"/>
                </a:solidFill>
                <a:latin typeface="Calibri" panose="020F0502020204030204" pitchFamily="34" charset="0"/>
                <a:cs typeface="Calibri" panose="020F0502020204030204" pitchFamily="34" charset="0"/>
              </a:rPr>
              <a:t>sys.dm_pdw_request_steps</a:t>
            </a:r>
            <a:endParaRPr lang="en-US" sz="1372" kern="0">
              <a:solidFill>
                <a:srgbClr val="0000FF"/>
              </a:solidFill>
              <a:latin typeface="Calibri" panose="020F0502020204030204" pitchFamily="34" charset="0"/>
              <a:cs typeface="Calibri" panose="020F0502020204030204" pitchFamily="34" charset="0"/>
            </a:endParaRPr>
          </a:p>
          <a:p>
            <a:pPr defTabSz="914225">
              <a:defRPr/>
            </a:pPr>
            <a:r>
              <a:rPr lang="en-US" sz="1372" kern="0">
                <a:solidFill>
                  <a:srgbClr val="0000FF"/>
                </a:solidFill>
                <a:latin typeface="Calibri" panose="020F0502020204030204" pitchFamily="34" charset="0"/>
                <a:cs typeface="Calibri" panose="020F0502020204030204" pitchFamily="34" charset="0"/>
              </a:rPr>
              <a:t>WHERE  </a:t>
            </a:r>
            <a:r>
              <a:rPr lang="en-US" sz="1372" kern="0">
                <a:solidFill>
                  <a:srgbClr val="000000"/>
                </a:solidFill>
                <a:latin typeface="Calibri" panose="020F0502020204030204" pitchFamily="34" charset="0"/>
                <a:cs typeface="Calibri" panose="020F0502020204030204" pitchFamily="34" charset="0"/>
              </a:rPr>
              <a:t>command like </a:t>
            </a:r>
            <a:r>
              <a:rPr lang="en-US" sz="1372">
                <a:solidFill>
                  <a:srgbClr val="000000"/>
                </a:solidFill>
                <a:latin typeface="Calibri" panose="020F0502020204030204" pitchFamily="34" charset="0"/>
                <a:cs typeface="Calibri" panose="020F0502020204030204" pitchFamily="34" charset="0"/>
              </a:rPr>
              <a:t>'%</a:t>
            </a:r>
            <a:r>
              <a:rPr lang="en-US" sz="1372" err="1">
                <a:solidFill>
                  <a:srgbClr val="000000"/>
                </a:solidFill>
                <a:latin typeface="Calibri" panose="020F0502020204030204" pitchFamily="34" charset="0"/>
                <a:cs typeface="Calibri" panose="020F0502020204030204" pitchFamily="34" charset="0"/>
              </a:rPr>
              <a:t>DWResultCacheDb</a:t>
            </a:r>
            <a:r>
              <a:rPr lang="en-US" sz="1372">
                <a:solidFill>
                  <a:srgbClr val="000000"/>
                </a:solidFill>
                <a:latin typeface="Calibri" panose="020F0502020204030204" pitchFamily="34" charset="0"/>
                <a:cs typeface="Calibri" panose="020F0502020204030204" pitchFamily="34" charset="0"/>
              </a:rPr>
              <a:t>%' </a:t>
            </a:r>
          </a:p>
          <a:p>
            <a:pPr defTabSz="914225">
              <a:defRPr/>
            </a:pPr>
            <a:r>
              <a:rPr lang="en-US" sz="1372">
                <a:solidFill>
                  <a:srgbClr val="000000"/>
                </a:solidFill>
                <a:latin typeface="Calibri" panose="020F0502020204030204" pitchFamily="34" charset="0"/>
                <a:cs typeface="Calibri" panose="020F0502020204030204" pitchFamily="34" charset="0"/>
              </a:rPr>
              <a:t>       </a:t>
            </a:r>
            <a:r>
              <a:rPr lang="en-US" sz="1372">
                <a:solidFill>
                  <a:srgbClr val="0000FF"/>
                </a:solidFill>
                <a:latin typeface="Calibri" panose="020F0502020204030204" pitchFamily="34" charset="0"/>
                <a:cs typeface="Calibri" panose="020F0502020204030204" pitchFamily="34" charset="0"/>
              </a:rPr>
              <a:t>AND</a:t>
            </a:r>
            <a:r>
              <a:rPr lang="en-US" sz="1372">
                <a:solidFill>
                  <a:srgbClr val="000000"/>
                </a:solidFill>
                <a:latin typeface="Calibri" panose="020F0502020204030204" pitchFamily="34" charset="0"/>
                <a:cs typeface="Calibri" panose="020F0502020204030204" pitchFamily="34" charset="0"/>
              </a:rPr>
              <a:t> </a:t>
            </a:r>
            <a:r>
              <a:rPr lang="en-US" sz="1372" err="1">
                <a:solidFill>
                  <a:srgbClr val="000000"/>
                </a:solidFill>
                <a:latin typeface="Calibri" panose="020F0502020204030204" pitchFamily="34" charset="0"/>
                <a:cs typeface="Calibri" panose="020F0502020204030204" pitchFamily="34" charset="0"/>
              </a:rPr>
              <a:t>step_index</a:t>
            </a:r>
            <a:r>
              <a:rPr lang="en-US" sz="1372">
                <a:solidFill>
                  <a:srgbClr val="000000"/>
                </a:solidFill>
                <a:latin typeface="Calibri" panose="020F0502020204030204" pitchFamily="34" charset="0"/>
                <a:cs typeface="Calibri" panose="020F0502020204030204" pitchFamily="34" charset="0"/>
              </a:rPr>
              <a:t> = 0</a:t>
            </a:r>
            <a:endParaRPr lang="en-US" sz="1372" kern="0">
              <a:solidFill>
                <a:srgbClr val="000000"/>
              </a:solidFill>
              <a:latin typeface="Calibri" panose="020F0502020204030204" pitchFamily="34" charset="0"/>
              <a:cs typeface="Calibri" panose="020F0502020204030204" pitchFamily="34" charset="0"/>
            </a:endParaRPr>
          </a:p>
          <a:p>
            <a:pPr defTabSz="914225">
              <a:defRPr/>
            </a:pPr>
            <a:endParaRPr lang="en-US" sz="1372" kern="0">
              <a:solidFill>
                <a:srgbClr val="000000"/>
              </a:solidFill>
              <a:latin typeface="Calibri" panose="020F0502020204030204" pitchFamily="34" charset="0"/>
              <a:cs typeface="Calibri" panose="020F0502020204030204" pitchFamily="34" charset="0"/>
            </a:endParaRPr>
          </a:p>
          <a:p>
            <a:pPr defTabSz="914225">
              <a:defRPr/>
            </a:pPr>
            <a:endParaRPr lang="en-US" sz="1372" kern="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4713967"/>
      </p:ext>
    </p:extLst>
  </p:cSld>
  <p:clrMapOvr>
    <a:masterClrMapping/>
  </p:clrMapOvr>
  <p:transition>
    <p:fad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a:xfrm>
            <a:off x="427228" y="223040"/>
            <a:ext cx="5229014" cy="739238"/>
          </a:xfrm>
        </p:spPr>
        <p:txBody>
          <a:bodyPr/>
          <a:lstStyle/>
          <a:p>
            <a:r>
              <a:rPr lang="en-US"/>
              <a:t>Result-set caching flow</a:t>
            </a:r>
          </a:p>
        </p:txBody>
      </p:sp>
      <p:sp>
        <p:nvSpPr>
          <p:cNvPr id="12" name="Text Placeholder 5">
            <a:extLst>
              <a:ext uri="{FF2B5EF4-FFF2-40B4-BE49-F238E27FC236}">
                <a16:creationId xmlns:a16="http://schemas.microsoft.com/office/drawing/2014/main" id="{C4B850D6-69CF-40C3-B4E8-C0FF1846B7A2}"/>
              </a:ext>
            </a:extLst>
          </p:cNvPr>
          <p:cNvSpPr>
            <a:spLocks noGrp="1"/>
          </p:cNvSpPr>
          <p:nvPr>
            <p:ph type="body" sz="quarter" idx="10"/>
          </p:nvPr>
        </p:nvSpPr>
        <p:spPr>
          <a:xfrm>
            <a:off x="825234" y="2408952"/>
            <a:ext cx="2009233" cy="455381"/>
          </a:xfrm>
        </p:spPr>
        <p:txBody>
          <a:bodyPr/>
          <a:lstStyle/>
          <a:p>
            <a:pPr>
              <a:spcBef>
                <a:spcPts val="600"/>
              </a:spcBef>
            </a:pPr>
            <a:r>
              <a:rPr lang="en-US" sz="1400">
                <a:latin typeface="+mn-lt"/>
              </a:rPr>
              <a:t>Client sends query to SQL pool</a:t>
            </a:r>
          </a:p>
        </p:txBody>
      </p:sp>
      <p:grpSp>
        <p:nvGrpSpPr>
          <p:cNvPr id="14" name="Group 13">
            <a:extLst>
              <a:ext uri="{FF2B5EF4-FFF2-40B4-BE49-F238E27FC236}">
                <a16:creationId xmlns:a16="http://schemas.microsoft.com/office/drawing/2014/main" id="{DC5800F5-80BB-43A6-91E0-5906D3697BD9}"/>
              </a:ext>
            </a:extLst>
          </p:cNvPr>
          <p:cNvGrpSpPr/>
          <p:nvPr/>
        </p:nvGrpSpPr>
        <p:grpSpPr>
          <a:xfrm>
            <a:off x="427229" y="2408951"/>
            <a:ext cx="290434" cy="290434"/>
            <a:chOff x="1348510" y="3286137"/>
            <a:chExt cx="332509" cy="332509"/>
          </a:xfrm>
        </p:grpSpPr>
        <p:sp>
          <p:nvSpPr>
            <p:cNvPr id="4" name="Oval 3">
              <a:extLst>
                <a:ext uri="{FF2B5EF4-FFF2-40B4-BE49-F238E27FC236}">
                  <a16:creationId xmlns:a16="http://schemas.microsoft.com/office/drawing/2014/main" id="{FAE4161B-1E7E-4203-A0EC-3040D3ED5DFF}"/>
                </a:ext>
              </a:extLst>
            </p:cNvPr>
            <p:cNvSpPr/>
            <p:nvPr/>
          </p:nvSpPr>
          <p:spPr bwMode="auto">
            <a:xfrm>
              <a:off x="1348510"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 name="Text Placeholder 5">
              <a:extLst>
                <a:ext uri="{FF2B5EF4-FFF2-40B4-BE49-F238E27FC236}">
                  <a16:creationId xmlns:a16="http://schemas.microsoft.com/office/drawing/2014/main" id="{AA7D2B64-3D64-4211-9BFD-5B1E2DC2FC5D}"/>
                </a:ext>
              </a:extLst>
            </p:cNvPr>
            <p:cNvSpPr txBox="1">
              <a:spLocks/>
            </p:cNvSpPr>
            <p:nvPr/>
          </p:nvSpPr>
          <p:spPr>
            <a:xfrm>
              <a:off x="1471666" y="3322662"/>
              <a:ext cx="119447" cy="25003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solidFill>
                    <a:srgbClr val="FFFFFF"/>
                  </a:solidFill>
                  <a:latin typeface="Segoe UI Semibold"/>
                </a:rPr>
                <a:t>1</a:t>
              </a:r>
            </a:p>
          </p:txBody>
        </p:sp>
      </p:grpSp>
      <p:sp>
        <p:nvSpPr>
          <p:cNvPr id="52" name="Arrow: Right 51">
            <a:extLst>
              <a:ext uri="{FF2B5EF4-FFF2-40B4-BE49-F238E27FC236}">
                <a16:creationId xmlns:a16="http://schemas.microsoft.com/office/drawing/2014/main" id="{5BDF3B53-28C3-4B41-B33B-2704863BBF64}"/>
              </a:ext>
            </a:extLst>
          </p:cNvPr>
          <p:cNvSpPr/>
          <p:nvPr/>
        </p:nvSpPr>
        <p:spPr bwMode="auto">
          <a:xfrm>
            <a:off x="1363293" y="1861664"/>
            <a:ext cx="454366" cy="239550"/>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7" name="Group 56">
            <a:extLst>
              <a:ext uri="{FF2B5EF4-FFF2-40B4-BE49-F238E27FC236}">
                <a16:creationId xmlns:a16="http://schemas.microsoft.com/office/drawing/2014/main" id="{90F540BC-FA67-4F8E-BAAF-F0332DC3423A}"/>
              </a:ext>
            </a:extLst>
          </p:cNvPr>
          <p:cNvGrpSpPr/>
          <p:nvPr/>
        </p:nvGrpSpPr>
        <p:grpSpPr>
          <a:xfrm>
            <a:off x="862055" y="1556919"/>
            <a:ext cx="352265" cy="750988"/>
            <a:chOff x="2484021" y="3604805"/>
            <a:chExt cx="352315" cy="751095"/>
          </a:xfrm>
        </p:grpSpPr>
        <p:sp>
          <p:nvSpPr>
            <p:cNvPr id="18" name="Freeform 448">
              <a:extLst>
                <a:ext uri="{FF2B5EF4-FFF2-40B4-BE49-F238E27FC236}">
                  <a16:creationId xmlns:a16="http://schemas.microsoft.com/office/drawing/2014/main" id="{58EA7B6E-4DCD-424D-A9BD-ABA7E2BCE62E}"/>
                </a:ext>
              </a:extLst>
            </p:cNvPr>
            <p:cNvSpPr>
              <a:spLocks noEditPoints="1"/>
            </p:cNvSpPr>
            <p:nvPr/>
          </p:nvSpPr>
          <p:spPr bwMode="auto">
            <a:xfrm>
              <a:off x="2519711" y="3916679"/>
              <a:ext cx="285514" cy="16306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defRPr/>
              </a:pPr>
              <a:endParaRPr lang="en-US">
                <a:solidFill>
                  <a:srgbClr val="505050"/>
                </a:solidFill>
                <a:latin typeface="Segoe UI"/>
              </a:endParaRPr>
            </a:p>
          </p:txBody>
        </p:sp>
        <p:sp>
          <p:nvSpPr>
            <p:cNvPr id="19" name="Freeform 5">
              <a:extLst>
                <a:ext uri="{FF2B5EF4-FFF2-40B4-BE49-F238E27FC236}">
                  <a16:creationId xmlns:a16="http://schemas.microsoft.com/office/drawing/2014/main" id="{E1AE9AAC-3377-45AD-9D40-D2B0FD0F21D5}"/>
                </a:ext>
              </a:extLst>
            </p:cNvPr>
            <p:cNvSpPr>
              <a:spLocks noEditPoints="1"/>
            </p:cNvSpPr>
            <p:nvPr/>
          </p:nvSpPr>
          <p:spPr bwMode="auto">
            <a:xfrm>
              <a:off x="2615409" y="4200796"/>
              <a:ext cx="93248" cy="155104"/>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defRPr/>
              </a:pPr>
              <a:endParaRPr lang="en-US">
                <a:solidFill>
                  <a:srgbClr val="505050"/>
                </a:solidFill>
                <a:latin typeface="Segoe UI"/>
              </a:endParaRPr>
            </a:p>
          </p:txBody>
        </p:sp>
        <p:grpSp>
          <p:nvGrpSpPr>
            <p:cNvPr id="23" name="Group 22">
              <a:extLst>
                <a:ext uri="{FF2B5EF4-FFF2-40B4-BE49-F238E27FC236}">
                  <a16:creationId xmlns:a16="http://schemas.microsoft.com/office/drawing/2014/main" id="{FF7FD623-EB1D-4E32-AED2-678CB0B2B57B}"/>
                </a:ext>
              </a:extLst>
            </p:cNvPr>
            <p:cNvGrpSpPr/>
            <p:nvPr/>
          </p:nvGrpSpPr>
          <p:grpSpPr>
            <a:xfrm>
              <a:off x="2547147" y="3604805"/>
              <a:ext cx="229773" cy="174919"/>
              <a:chOff x="2421061" y="2643553"/>
              <a:chExt cx="3651737" cy="2779942"/>
            </a:xfrm>
          </p:grpSpPr>
          <p:cxnSp>
            <p:nvCxnSpPr>
              <p:cNvPr id="24" name="Straight Connector 23">
                <a:extLst>
                  <a:ext uri="{FF2B5EF4-FFF2-40B4-BE49-F238E27FC236}">
                    <a16:creationId xmlns:a16="http://schemas.microsoft.com/office/drawing/2014/main" id="{2A690B36-6D3E-42E6-B5F7-75317662AAF7}"/>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BC12E89-1357-4628-B112-13BA5C695B4E}"/>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2445F07-5159-4CFD-84E6-FEF884DEE231}"/>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557F94-4175-490C-BDA7-6084046B073B}"/>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8" name="Freeform: Shape 581">
                <a:extLst>
                  <a:ext uri="{FF2B5EF4-FFF2-40B4-BE49-F238E27FC236}">
                    <a16:creationId xmlns:a16="http://schemas.microsoft.com/office/drawing/2014/main" id="{6E3A9100-F9BB-4337-81A3-18CA872DFEC5}"/>
                  </a:ext>
                </a:extLst>
              </p:cNvPr>
              <p:cNvSpPr/>
              <p:nvPr/>
            </p:nvSpPr>
            <p:spPr bwMode="auto">
              <a:xfrm>
                <a:off x="2421061" y="2643553"/>
                <a:ext cx="3651737" cy="2288929"/>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grpSp>
        <p:cxnSp>
          <p:nvCxnSpPr>
            <p:cNvPr id="54" name="Straight Connector 53">
              <a:extLst>
                <a:ext uri="{FF2B5EF4-FFF2-40B4-BE49-F238E27FC236}">
                  <a16:creationId xmlns:a16="http://schemas.microsoft.com/office/drawing/2014/main" id="{E183744B-7336-4EC1-B7DA-DF5DA4FF6B66}"/>
                </a:ext>
              </a:extLst>
            </p:cNvPr>
            <p:cNvCxnSpPr>
              <a:cxnSpLocks/>
            </p:cNvCxnSpPr>
            <p:nvPr/>
          </p:nvCxnSpPr>
          <p:spPr>
            <a:xfrm>
              <a:off x="2484021" y="3834581"/>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F4F3834-8F3E-4EBA-ACE0-AC70E28BB1DB}"/>
                </a:ext>
              </a:extLst>
            </p:cNvPr>
            <p:cNvCxnSpPr>
              <a:cxnSpLocks/>
            </p:cNvCxnSpPr>
            <p:nvPr/>
          </p:nvCxnSpPr>
          <p:spPr>
            <a:xfrm>
              <a:off x="2484021" y="4149177"/>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8" name="Text Placeholder 5">
            <a:extLst>
              <a:ext uri="{FF2B5EF4-FFF2-40B4-BE49-F238E27FC236}">
                <a16:creationId xmlns:a16="http://schemas.microsoft.com/office/drawing/2014/main" id="{2B00A21C-CA4B-4B42-B3A5-5E3B60F86A27}"/>
              </a:ext>
            </a:extLst>
          </p:cNvPr>
          <p:cNvSpPr txBox="1">
            <a:spLocks/>
          </p:cNvSpPr>
          <p:nvPr/>
        </p:nvSpPr>
        <p:spPr>
          <a:xfrm>
            <a:off x="4517403" y="2405232"/>
            <a:ext cx="3326436" cy="929357"/>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latin typeface="Segoe UI"/>
              </a:rPr>
              <a:t>Query is processed using compute nodes which pull data from remote storage, process query and output back to client app</a:t>
            </a:r>
          </a:p>
        </p:txBody>
      </p:sp>
      <p:grpSp>
        <p:nvGrpSpPr>
          <p:cNvPr id="59" name="Group 58">
            <a:extLst>
              <a:ext uri="{FF2B5EF4-FFF2-40B4-BE49-F238E27FC236}">
                <a16:creationId xmlns:a16="http://schemas.microsoft.com/office/drawing/2014/main" id="{1E765EC8-1D5A-49FF-8341-364B0674AD10}"/>
              </a:ext>
            </a:extLst>
          </p:cNvPr>
          <p:cNvGrpSpPr/>
          <p:nvPr/>
        </p:nvGrpSpPr>
        <p:grpSpPr>
          <a:xfrm>
            <a:off x="4095961" y="2414756"/>
            <a:ext cx="290434" cy="290434"/>
            <a:chOff x="1348510" y="3286137"/>
            <a:chExt cx="332509" cy="332509"/>
          </a:xfrm>
        </p:grpSpPr>
        <p:sp>
          <p:nvSpPr>
            <p:cNvPr id="60" name="Oval 59">
              <a:extLst>
                <a:ext uri="{FF2B5EF4-FFF2-40B4-BE49-F238E27FC236}">
                  <a16:creationId xmlns:a16="http://schemas.microsoft.com/office/drawing/2014/main" id="{E22B9E74-B263-458B-BEEF-F1FF0CFC6FBB}"/>
                </a:ext>
              </a:extLst>
            </p:cNvPr>
            <p:cNvSpPr/>
            <p:nvPr/>
          </p:nvSpPr>
          <p:spPr bwMode="auto">
            <a:xfrm>
              <a:off x="1348510"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1" name="Text Placeholder 5">
              <a:extLst>
                <a:ext uri="{FF2B5EF4-FFF2-40B4-BE49-F238E27FC236}">
                  <a16:creationId xmlns:a16="http://schemas.microsoft.com/office/drawing/2014/main" id="{ADEB3959-FC93-4BA7-8F31-F4C351EE7D76}"/>
                </a:ext>
              </a:extLst>
            </p:cNvPr>
            <p:cNvSpPr txBox="1">
              <a:spLocks/>
            </p:cNvSpPr>
            <p:nvPr/>
          </p:nvSpPr>
          <p:spPr>
            <a:xfrm>
              <a:off x="1471666" y="3322662"/>
              <a:ext cx="119447" cy="25003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solidFill>
                    <a:srgbClr val="FFFFFF"/>
                  </a:solidFill>
                  <a:latin typeface="Segoe UI Semibold"/>
                </a:rPr>
                <a:t>2</a:t>
              </a:r>
            </a:p>
          </p:txBody>
        </p:sp>
      </p:grpSp>
      <p:sp>
        <p:nvSpPr>
          <p:cNvPr id="87" name="Text Placeholder 5">
            <a:extLst>
              <a:ext uri="{FF2B5EF4-FFF2-40B4-BE49-F238E27FC236}">
                <a16:creationId xmlns:a16="http://schemas.microsoft.com/office/drawing/2014/main" id="{4D848436-91D0-4D07-94B4-6E965C765C38}"/>
              </a:ext>
            </a:extLst>
          </p:cNvPr>
          <p:cNvSpPr txBox="1">
            <a:spLocks/>
          </p:cNvSpPr>
          <p:nvPr/>
        </p:nvSpPr>
        <p:spPr>
          <a:xfrm>
            <a:off x="8684510" y="2418301"/>
            <a:ext cx="3045368" cy="692369"/>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latin typeface="Segoe UI"/>
              </a:rPr>
              <a:t>Query results are cached in remote storage so subsequent requests can be served immediately</a:t>
            </a:r>
          </a:p>
        </p:txBody>
      </p:sp>
      <p:grpSp>
        <p:nvGrpSpPr>
          <p:cNvPr id="83" name="Graphic 79" descr="Gauge">
            <a:extLst>
              <a:ext uri="{FF2B5EF4-FFF2-40B4-BE49-F238E27FC236}">
                <a16:creationId xmlns:a16="http://schemas.microsoft.com/office/drawing/2014/main" id="{A69CB479-E385-436C-A78D-A43E4A3C62D3}"/>
              </a:ext>
            </a:extLst>
          </p:cNvPr>
          <p:cNvGrpSpPr/>
          <p:nvPr/>
        </p:nvGrpSpPr>
        <p:grpSpPr>
          <a:xfrm>
            <a:off x="6757652" y="1373889"/>
            <a:ext cx="584752" cy="618180"/>
            <a:chOff x="4874400" y="4364622"/>
            <a:chExt cx="914400" cy="914400"/>
          </a:xfrm>
        </p:grpSpPr>
        <p:sp>
          <p:nvSpPr>
            <p:cNvPr id="84" name="Freeform: Shape 83">
              <a:extLst>
                <a:ext uri="{FF2B5EF4-FFF2-40B4-BE49-F238E27FC236}">
                  <a16:creationId xmlns:a16="http://schemas.microsoft.com/office/drawing/2014/main" id="{3D8EC81F-C4CB-4E0A-85D5-521C4F083A24}"/>
                </a:ext>
              </a:extLst>
            </p:cNvPr>
            <p:cNvSpPr/>
            <p:nvPr/>
          </p:nvSpPr>
          <p:spPr>
            <a:xfrm>
              <a:off x="4912500" y="4593222"/>
              <a:ext cx="666750" cy="457200"/>
            </a:xfrm>
            <a:custGeom>
              <a:avLst/>
              <a:gdLst>
                <a:gd name="connsiteX0" fmla="*/ 400050 w 666750"/>
                <a:gd name="connsiteY0" fmla="*/ 58103 h 457200"/>
                <a:gd name="connsiteX1" fmla="*/ 400050 w 666750"/>
                <a:gd name="connsiteY1" fmla="*/ 96202 h 457200"/>
                <a:gd name="connsiteX2" fmla="*/ 419100 w 666750"/>
                <a:gd name="connsiteY2" fmla="*/ 95250 h 457200"/>
                <a:gd name="connsiteX3" fmla="*/ 438150 w 666750"/>
                <a:gd name="connsiteY3" fmla="*/ 96202 h 457200"/>
                <a:gd name="connsiteX4" fmla="*/ 438150 w 666750"/>
                <a:gd name="connsiteY4" fmla="*/ 58103 h 457200"/>
                <a:gd name="connsiteX5" fmla="*/ 542925 w 666750"/>
                <a:gd name="connsiteY5" fmla="*/ 80010 h 457200"/>
                <a:gd name="connsiteX6" fmla="*/ 528638 w 666750"/>
                <a:gd name="connsiteY6" fmla="*/ 114300 h 457200"/>
                <a:gd name="connsiteX7" fmla="*/ 563880 w 666750"/>
                <a:gd name="connsiteY7" fmla="*/ 129540 h 457200"/>
                <a:gd name="connsiteX8" fmla="*/ 578168 w 666750"/>
                <a:gd name="connsiteY8" fmla="*/ 94298 h 457200"/>
                <a:gd name="connsiteX9" fmla="*/ 628650 w 666750"/>
                <a:gd name="connsiteY9" fmla="*/ 124777 h 457200"/>
                <a:gd name="connsiteX10" fmla="*/ 669608 w 666750"/>
                <a:gd name="connsiteY10" fmla="*/ 83820 h 457200"/>
                <a:gd name="connsiteX11" fmla="*/ 419100 w 666750"/>
                <a:gd name="connsiteY11" fmla="*/ 0 h 457200"/>
                <a:gd name="connsiteX12" fmla="*/ 0 w 666750"/>
                <a:gd name="connsiteY12" fmla="*/ 419100 h 457200"/>
                <a:gd name="connsiteX13" fmla="*/ 0 w 666750"/>
                <a:gd name="connsiteY13" fmla="*/ 457200 h 457200"/>
                <a:gd name="connsiteX14" fmla="*/ 57150 w 666750"/>
                <a:gd name="connsiteY14" fmla="*/ 457200 h 457200"/>
                <a:gd name="connsiteX15" fmla="*/ 57150 w 666750"/>
                <a:gd name="connsiteY15" fmla="*/ 419100 h 457200"/>
                <a:gd name="connsiteX16" fmla="*/ 75248 w 666750"/>
                <a:gd name="connsiteY16" fmla="*/ 306705 h 457200"/>
                <a:gd name="connsiteX17" fmla="*/ 110490 w 666750"/>
                <a:gd name="connsiteY17" fmla="*/ 320993 h 457200"/>
                <a:gd name="connsiteX18" fmla="*/ 123825 w 666750"/>
                <a:gd name="connsiteY18" fmla="*/ 285750 h 457200"/>
                <a:gd name="connsiteX19" fmla="*/ 88583 w 666750"/>
                <a:gd name="connsiteY19" fmla="*/ 271463 h 457200"/>
                <a:gd name="connsiteX20" fmla="*/ 145733 w 666750"/>
                <a:gd name="connsiteY20" fmla="*/ 182880 h 457200"/>
                <a:gd name="connsiteX21" fmla="*/ 172403 w 666750"/>
                <a:gd name="connsiteY21" fmla="*/ 209550 h 457200"/>
                <a:gd name="connsiteX22" fmla="*/ 199073 w 666750"/>
                <a:gd name="connsiteY22" fmla="*/ 181927 h 457200"/>
                <a:gd name="connsiteX23" fmla="*/ 172403 w 666750"/>
                <a:gd name="connsiteY23" fmla="*/ 155258 h 457200"/>
                <a:gd name="connsiteX24" fmla="*/ 260033 w 666750"/>
                <a:gd name="connsiteY24" fmla="*/ 94298 h 457200"/>
                <a:gd name="connsiteX25" fmla="*/ 274320 w 666750"/>
                <a:gd name="connsiteY25" fmla="*/ 129540 h 457200"/>
                <a:gd name="connsiteX26" fmla="*/ 309563 w 666750"/>
                <a:gd name="connsiteY26" fmla="*/ 114300 h 457200"/>
                <a:gd name="connsiteX27" fmla="*/ 295275 w 666750"/>
                <a:gd name="connsiteY27" fmla="*/ 79057 h 457200"/>
                <a:gd name="connsiteX28" fmla="*/ 400050 w 666750"/>
                <a:gd name="connsiteY28" fmla="*/ 5810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6750" h="457200">
                  <a:moveTo>
                    <a:pt x="400050" y="58103"/>
                  </a:moveTo>
                  <a:lnTo>
                    <a:pt x="400050" y="96202"/>
                  </a:lnTo>
                  <a:cubicBezTo>
                    <a:pt x="406718" y="96202"/>
                    <a:pt x="412433" y="95250"/>
                    <a:pt x="419100" y="95250"/>
                  </a:cubicBezTo>
                  <a:cubicBezTo>
                    <a:pt x="425768" y="95250"/>
                    <a:pt x="431483" y="95250"/>
                    <a:pt x="438150" y="96202"/>
                  </a:cubicBezTo>
                  <a:lnTo>
                    <a:pt x="438150" y="58103"/>
                  </a:lnTo>
                  <a:cubicBezTo>
                    <a:pt x="475298" y="60007"/>
                    <a:pt x="510540" y="67628"/>
                    <a:pt x="542925" y="80010"/>
                  </a:cubicBezTo>
                  <a:lnTo>
                    <a:pt x="528638" y="114300"/>
                  </a:lnTo>
                  <a:cubicBezTo>
                    <a:pt x="541020" y="119063"/>
                    <a:pt x="552450" y="123825"/>
                    <a:pt x="563880" y="129540"/>
                  </a:cubicBezTo>
                  <a:lnTo>
                    <a:pt x="578168" y="94298"/>
                  </a:lnTo>
                  <a:cubicBezTo>
                    <a:pt x="596265" y="102870"/>
                    <a:pt x="612458" y="113348"/>
                    <a:pt x="628650" y="124777"/>
                  </a:cubicBezTo>
                  <a:lnTo>
                    <a:pt x="669608" y="83820"/>
                  </a:lnTo>
                  <a:cubicBezTo>
                    <a:pt x="600075" y="31432"/>
                    <a:pt x="513398" y="0"/>
                    <a:pt x="419100" y="0"/>
                  </a:cubicBezTo>
                  <a:cubicBezTo>
                    <a:pt x="187643" y="0"/>
                    <a:pt x="0" y="187643"/>
                    <a:pt x="0" y="419100"/>
                  </a:cubicBezTo>
                  <a:lnTo>
                    <a:pt x="0" y="457200"/>
                  </a:lnTo>
                  <a:lnTo>
                    <a:pt x="57150" y="457200"/>
                  </a:lnTo>
                  <a:lnTo>
                    <a:pt x="57150" y="419100"/>
                  </a:lnTo>
                  <a:cubicBezTo>
                    <a:pt x="57150" y="380048"/>
                    <a:pt x="63818" y="341948"/>
                    <a:pt x="75248" y="306705"/>
                  </a:cubicBezTo>
                  <a:lnTo>
                    <a:pt x="110490" y="320993"/>
                  </a:lnTo>
                  <a:cubicBezTo>
                    <a:pt x="114300" y="308610"/>
                    <a:pt x="119063" y="297180"/>
                    <a:pt x="123825" y="285750"/>
                  </a:cubicBezTo>
                  <a:lnTo>
                    <a:pt x="88583" y="271463"/>
                  </a:lnTo>
                  <a:cubicBezTo>
                    <a:pt x="102870" y="239077"/>
                    <a:pt x="122873" y="208598"/>
                    <a:pt x="145733" y="182880"/>
                  </a:cubicBezTo>
                  <a:lnTo>
                    <a:pt x="172403" y="209550"/>
                  </a:lnTo>
                  <a:cubicBezTo>
                    <a:pt x="180975" y="200025"/>
                    <a:pt x="189548" y="190500"/>
                    <a:pt x="199073" y="181927"/>
                  </a:cubicBezTo>
                  <a:lnTo>
                    <a:pt x="172403" y="155258"/>
                  </a:lnTo>
                  <a:cubicBezTo>
                    <a:pt x="198120" y="131445"/>
                    <a:pt x="227648" y="110490"/>
                    <a:pt x="260033" y="94298"/>
                  </a:cubicBezTo>
                  <a:lnTo>
                    <a:pt x="274320" y="129540"/>
                  </a:lnTo>
                  <a:cubicBezTo>
                    <a:pt x="285750" y="123825"/>
                    <a:pt x="297180" y="119063"/>
                    <a:pt x="309563" y="114300"/>
                  </a:cubicBezTo>
                  <a:lnTo>
                    <a:pt x="295275" y="79057"/>
                  </a:lnTo>
                  <a:cubicBezTo>
                    <a:pt x="327660" y="66675"/>
                    <a:pt x="362903" y="60007"/>
                    <a:pt x="400050" y="58103"/>
                  </a:cubicBezTo>
                  <a:close/>
                </a:path>
              </a:pathLst>
            </a:custGeom>
            <a:solidFill>
              <a:schemeClr val="tx1">
                <a:lumMod val="65000"/>
                <a:lumOff val="35000"/>
              </a:schemeClr>
            </a:solidFill>
            <a:ln w="9525" cap="flat">
              <a:noFill/>
              <a:prstDash val="solid"/>
              <a:miter/>
            </a:ln>
          </p:spPr>
          <p:txBody>
            <a:bodyPr rtlCol="0" anchor="ctr"/>
            <a:lstStyle/>
            <a:p>
              <a:pPr defTabSz="914225">
                <a:defRPr/>
              </a:pPr>
              <a:endParaRPr lang="en-US">
                <a:solidFill>
                  <a:srgbClr val="D2D2D2">
                    <a:lumMod val="75000"/>
                  </a:srgbClr>
                </a:solidFill>
                <a:latin typeface="Segoe UI"/>
              </a:endParaRPr>
            </a:p>
          </p:txBody>
        </p:sp>
        <p:sp>
          <p:nvSpPr>
            <p:cNvPr id="85" name="Freeform: Shape 84">
              <a:extLst>
                <a:ext uri="{FF2B5EF4-FFF2-40B4-BE49-F238E27FC236}">
                  <a16:creationId xmlns:a16="http://schemas.microsoft.com/office/drawing/2014/main" id="{D24FCCAD-F731-4FD9-92FE-90861EC5A5F0}"/>
                </a:ext>
              </a:extLst>
            </p:cNvPr>
            <p:cNvSpPr/>
            <p:nvPr/>
          </p:nvSpPr>
          <p:spPr>
            <a:xfrm>
              <a:off x="5626875" y="4772292"/>
              <a:ext cx="123825" cy="276225"/>
            </a:xfrm>
            <a:custGeom>
              <a:avLst/>
              <a:gdLst>
                <a:gd name="connsiteX0" fmla="*/ 48577 w 123825"/>
                <a:gd name="connsiteY0" fmla="*/ 0 h 276225"/>
                <a:gd name="connsiteX1" fmla="*/ 7620 w 123825"/>
                <a:gd name="connsiteY1" fmla="*/ 40957 h 276225"/>
                <a:gd name="connsiteX2" fmla="*/ 35242 w 123825"/>
                <a:gd name="connsiteY2" fmla="*/ 91440 h 276225"/>
                <a:gd name="connsiteX3" fmla="*/ 0 w 123825"/>
                <a:gd name="connsiteY3" fmla="*/ 106680 h 276225"/>
                <a:gd name="connsiteX4" fmla="*/ 13335 w 123825"/>
                <a:gd name="connsiteY4" fmla="*/ 141923 h 276225"/>
                <a:gd name="connsiteX5" fmla="*/ 48577 w 123825"/>
                <a:gd name="connsiteY5" fmla="*/ 127635 h 276225"/>
                <a:gd name="connsiteX6" fmla="*/ 66675 w 123825"/>
                <a:gd name="connsiteY6" fmla="*/ 240030 h 276225"/>
                <a:gd name="connsiteX7" fmla="*/ 66675 w 123825"/>
                <a:gd name="connsiteY7" fmla="*/ 278130 h 276225"/>
                <a:gd name="connsiteX8" fmla="*/ 123825 w 123825"/>
                <a:gd name="connsiteY8" fmla="*/ 278130 h 276225"/>
                <a:gd name="connsiteX9" fmla="*/ 123825 w 123825"/>
                <a:gd name="connsiteY9" fmla="*/ 240030 h 276225"/>
                <a:gd name="connsiteX10" fmla="*/ 48577 w 123825"/>
                <a:gd name="connsiteY10" fmla="*/ 0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825" h="276225">
                  <a:moveTo>
                    <a:pt x="48577" y="0"/>
                  </a:moveTo>
                  <a:lnTo>
                    <a:pt x="7620" y="40957"/>
                  </a:lnTo>
                  <a:cubicBezTo>
                    <a:pt x="18098" y="57150"/>
                    <a:pt x="27623" y="74295"/>
                    <a:pt x="35242" y="91440"/>
                  </a:cubicBezTo>
                  <a:lnTo>
                    <a:pt x="0" y="106680"/>
                  </a:lnTo>
                  <a:cubicBezTo>
                    <a:pt x="4763" y="118110"/>
                    <a:pt x="9525" y="130493"/>
                    <a:pt x="13335" y="141923"/>
                  </a:cubicBezTo>
                  <a:lnTo>
                    <a:pt x="48577" y="127635"/>
                  </a:lnTo>
                  <a:cubicBezTo>
                    <a:pt x="60008" y="162878"/>
                    <a:pt x="66675" y="200978"/>
                    <a:pt x="66675" y="240030"/>
                  </a:cubicBezTo>
                  <a:lnTo>
                    <a:pt x="66675" y="278130"/>
                  </a:lnTo>
                  <a:lnTo>
                    <a:pt x="123825" y="278130"/>
                  </a:lnTo>
                  <a:lnTo>
                    <a:pt x="123825" y="240030"/>
                  </a:lnTo>
                  <a:cubicBezTo>
                    <a:pt x="123825" y="150495"/>
                    <a:pt x="96202" y="68580"/>
                    <a:pt x="48577" y="0"/>
                  </a:cubicBezTo>
                  <a:close/>
                </a:path>
              </a:pathLst>
            </a:custGeom>
            <a:solidFill>
              <a:srgbClr val="FF0000"/>
            </a:solidFill>
            <a:ln w="9525" cap="flat">
              <a:noFill/>
              <a:prstDash val="solid"/>
              <a:miter/>
            </a:ln>
          </p:spPr>
          <p:txBody>
            <a:bodyPr rtlCol="0" anchor="ctr"/>
            <a:lstStyle/>
            <a:p>
              <a:pPr defTabSz="914225">
                <a:defRPr/>
              </a:pPr>
              <a:endParaRPr lang="en-US">
                <a:solidFill>
                  <a:srgbClr val="D2D2D2">
                    <a:lumMod val="75000"/>
                  </a:srgbClr>
                </a:solidFill>
                <a:latin typeface="Segoe UI"/>
              </a:endParaRPr>
            </a:p>
          </p:txBody>
        </p:sp>
        <p:sp>
          <p:nvSpPr>
            <p:cNvPr id="86" name="Freeform: Shape 85">
              <a:extLst>
                <a:ext uri="{FF2B5EF4-FFF2-40B4-BE49-F238E27FC236}">
                  <a16:creationId xmlns:a16="http://schemas.microsoft.com/office/drawing/2014/main" id="{D3F46F67-74D2-4915-91BF-9FC65D9B14C6}"/>
                </a:ext>
              </a:extLst>
            </p:cNvPr>
            <p:cNvSpPr/>
            <p:nvPr/>
          </p:nvSpPr>
          <p:spPr>
            <a:xfrm>
              <a:off x="5291335" y="4697997"/>
              <a:ext cx="361950" cy="361950"/>
            </a:xfrm>
            <a:custGeom>
              <a:avLst/>
              <a:gdLst>
                <a:gd name="connsiteX0" fmla="*/ 13595 w 361950"/>
                <a:gd name="connsiteY0" fmla="*/ 297180 h 361950"/>
                <a:gd name="connsiteX1" fmla="*/ 8833 w 361950"/>
                <a:gd name="connsiteY1" fmla="*/ 301942 h 361950"/>
                <a:gd name="connsiteX2" fmla="*/ 13595 w 361950"/>
                <a:gd name="connsiteY2" fmla="*/ 356235 h 361950"/>
                <a:gd name="connsiteX3" fmla="*/ 67888 w 361950"/>
                <a:gd name="connsiteY3" fmla="*/ 351473 h 361950"/>
                <a:gd name="connsiteX4" fmla="*/ 364115 w 361950"/>
                <a:gd name="connsiteY4" fmla="*/ 0 h 361950"/>
                <a:gd name="connsiteX5" fmla="*/ 13595 w 361950"/>
                <a:gd name="connsiteY5" fmla="*/ 29718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361950">
                  <a:moveTo>
                    <a:pt x="13595" y="297180"/>
                  </a:moveTo>
                  <a:cubicBezTo>
                    <a:pt x="11690" y="298133"/>
                    <a:pt x="10738" y="300038"/>
                    <a:pt x="8833" y="301942"/>
                  </a:cubicBezTo>
                  <a:cubicBezTo>
                    <a:pt x="-4502" y="318135"/>
                    <a:pt x="-2597" y="341948"/>
                    <a:pt x="13595" y="356235"/>
                  </a:cubicBezTo>
                  <a:cubicBezTo>
                    <a:pt x="29788" y="369570"/>
                    <a:pt x="53600" y="367665"/>
                    <a:pt x="67888" y="351473"/>
                  </a:cubicBezTo>
                  <a:lnTo>
                    <a:pt x="364115" y="0"/>
                  </a:lnTo>
                  <a:lnTo>
                    <a:pt x="13595" y="297180"/>
                  </a:lnTo>
                  <a:close/>
                </a:path>
              </a:pathLst>
            </a:custGeom>
            <a:solidFill>
              <a:schemeClr val="tx1">
                <a:lumMod val="65000"/>
                <a:lumOff val="35000"/>
              </a:schemeClr>
            </a:solidFill>
            <a:ln w="9525" cap="flat">
              <a:noFill/>
              <a:prstDash val="solid"/>
              <a:miter/>
            </a:ln>
          </p:spPr>
          <p:txBody>
            <a:bodyPr rtlCol="0" anchor="ctr"/>
            <a:lstStyle/>
            <a:p>
              <a:pPr defTabSz="914225">
                <a:defRPr/>
              </a:pPr>
              <a:endParaRPr lang="en-US">
                <a:solidFill>
                  <a:srgbClr val="D2D2D2">
                    <a:lumMod val="75000"/>
                  </a:srgbClr>
                </a:solidFill>
                <a:latin typeface="Segoe UI"/>
              </a:endParaRPr>
            </a:p>
          </p:txBody>
        </p:sp>
      </p:grpSp>
      <p:sp>
        <p:nvSpPr>
          <p:cNvPr id="117" name="Arrow: Right 116">
            <a:extLst>
              <a:ext uri="{FF2B5EF4-FFF2-40B4-BE49-F238E27FC236}">
                <a16:creationId xmlns:a16="http://schemas.microsoft.com/office/drawing/2014/main" id="{0356935E-4C00-4735-B0F1-506D1A0CD7C3}"/>
              </a:ext>
            </a:extLst>
          </p:cNvPr>
          <p:cNvSpPr/>
          <p:nvPr/>
        </p:nvSpPr>
        <p:spPr bwMode="auto">
          <a:xfrm rot="10800000">
            <a:off x="6138875" y="1836465"/>
            <a:ext cx="421040" cy="234669"/>
          </a:xfrm>
          <a:prstGeom prst="rightArrow">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solidFill>
                <a:srgbClr val="BAD80A">
                  <a:lumMod val="75000"/>
                </a:srgbClr>
              </a:solidFill>
              <a:latin typeface="Segoe UI"/>
              <a:ea typeface="Segoe UI" pitchFamily="34" charset="0"/>
              <a:cs typeface="Segoe UI" pitchFamily="34" charset="0"/>
            </a:endParaRPr>
          </a:p>
        </p:txBody>
      </p:sp>
      <p:grpSp>
        <p:nvGrpSpPr>
          <p:cNvPr id="118" name="Group 117">
            <a:extLst>
              <a:ext uri="{FF2B5EF4-FFF2-40B4-BE49-F238E27FC236}">
                <a16:creationId xmlns:a16="http://schemas.microsoft.com/office/drawing/2014/main" id="{CC76577F-A293-43C6-A1CE-CEE835790BF0}"/>
              </a:ext>
            </a:extLst>
          </p:cNvPr>
          <p:cNvGrpSpPr/>
          <p:nvPr/>
        </p:nvGrpSpPr>
        <p:grpSpPr>
          <a:xfrm>
            <a:off x="5623176" y="1531364"/>
            <a:ext cx="326427" cy="735690"/>
            <a:chOff x="2484021" y="3604805"/>
            <a:chExt cx="352315" cy="751095"/>
          </a:xfrm>
        </p:grpSpPr>
        <p:sp>
          <p:nvSpPr>
            <p:cNvPr id="119" name="Freeform 448">
              <a:extLst>
                <a:ext uri="{FF2B5EF4-FFF2-40B4-BE49-F238E27FC236}">
                  <a16:creationId xmlns:a16="http://schemas.microsoft.com/office/drawing/2014/main" id="{D8ECC22B-8B47-4C94-BC7A-62DEA07B665C}"/>
                </a:ext>
              </a:extLst>
            </p:cNvPr>
            <p:cNvSpPr>
              <a:spLocks noEditPoints="1"/>
            </p:cNvSpPr>
            <p:nvPr/>
          </p:nvSpPr>
          <p:spPr bwMode="auto">
            <a:xfrm>
              <a:off x="2519711" y="3916679"/>
              <a:ext cx="285514" cy="16306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defRPr/>
              </a:pPr>
              <a:endParaRPr lang="en-US">
                <a:solidFill>
                  <a:srgbClr val="505050"/>
                </a:solidFill>
                <a:latin typeface="Segoe UI"/>
              </a:endParaRPr>
            </a:p>
          </p:txBody>
        </p:sp>
        <p:sp>
          <p:nvSpPr>
            <p:cNvPr id="120" name="Freeform 5">
              <a:extLst>
                <a:ext uri="{FF2B5EF4-FFF2-40B4-BE49-F238E27FC236}">
                  <a16:creationId xmlns:a16="http://schemas.microsoft.com/office/drawing/2014/main" id="{C5171568-4C6E-48E4-9E7D-403FA7CF2D90}"/>
                </a:ext>
              </a:extLst>
            </p:cNvPr>
            <p:cNvSpPr>
              <a:spLocks noEditPoints="1"/>
            </p:cNvSpPr>
            <p:nvPr/>
          </p:nvSpPr>
          <p:spPr bwMode="auto">
            <a:xfrm>
              <a:off x="2615409" y="4200796"/>
              <a:ext cx="93248" cy="155104"/>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defRPr/>
              </a:pPr>
              <a:endParaRPr lang="en-US">
                <a:solidFill>
                  <a:srgbClr val="505050"/>
                </a:solidFill>
                <a:latin typeface="Segoe UI"/>
              </a:endParaRPr>
            </a:p>
          </p:txBody>
        </p:sp>
        <p:grpSp>
          <p:nvGrpSpPr>
            <p:cNvPr id="121" name="Group 120">
              <a:extLst>
                <a:ext uri="{FF2B5EF4-FFF2-40B4-BE49-F238E27FC236}">
                  <a16:creationId xmlns:a16="http://schemas.microsoft.com/office/drawing/2014/main" id="{9FEBA675-EB03-437E-BE98-7EF45A6F89ED}"/>
                </a:ext>
              </a:extLst>
            </p:cNvPr>
            <p:cNvGrpSpPr/>
            <p:nvPr/>
          </p:nvGrpSpPr>
          <p:grpSpPr>
            <a:xfrm>
              <a:off x="2547147" y="3604805"/>
              <a:ext cx="229773" cy="174919"/>
              <a:chOff x="2421061" y="2643553"/>
              <a:chExt cx="3651737" cy="2779942"/>
            </a:xfrm>
          </p:grpSpPr>
          <p:cxnSp>
            <p:nvCxnSpPr>
              <p:cNvPr id="124" name="Straight Connector 123">
                <a:extLst>
                  <a:ext uri="{FF2B5EF4-FFF2-40B4-BE49-F238E27FC236}">
                    <a16:creationId xmlns:a16="http://schemas.microsoft.com/office/drawing/2014/main" id="{39515B77-FF35-4645-BBBD-D7C34FABAF35}"/>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5FFF05C1-D075-4BCC-BE0C-E50582EC79D3}"/>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21A01C5A-79BD-4803-8A14-721552BF8232}"/>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848A2439-F485-4AFB-A9C4-6E6D0C2117C5}"/>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8" name="Freeform: Shape 581">
                <a:extLst>
                  <a:ext uri="{FF2B5EF4-FFF2-40B4-BE49-F238E27FC236}">
                    <a16:creationId xmlns:a16="http://schemas.microsoft.com/office/drawing/2014/main" id="{ECAAF654-D423-4142-B64D-A262EC8C82CB}"/>
                  </a:ext>
                </a:extLst>
              </p:cNvPr>
              <p:cNvSpPr/>
              <p:nvPr/>
            </p:nvSpPr>
            <p:spPr bwMode="auto">
              <a:xfrm>
                <a:off x="2421061" y="2643553"/>
                <a:ext cx="3651737" cy="2288929"/>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grpSp>
        <p:cxnSp>
          <p:nvCxnSpPr>
            <p:cNvPr id="122" name="Straight Connector 121">
              <a:extLst>
                <a:ext uri="{FF2B5EF4-FFF2-40B4-BE49-F238E27FC236}">
                  <a16:creationId xmlns:a16="http://schemas.microsoft.com/office/drawing/2014/main" id="{711D479F-68FC-4AB3-995C-EEAF24437D14}"/>
                </a:ext>
              </a:extLst>
            </p:cNvPr>
            <p:cNvCxnSpPr>
              <a:cxnSpLocks/>
            </p:cNvCxnSpPr>
            <p:nvPr/>
          </p:nvCxnSpPr>
          <p:spPr>
            <a:xfrm>
              <a:off x="2484021" y="3834581"/>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6798FB57-1998-44D0-A976-80B1B82E2B64}"/>
                </a:ext>
              </a:extLst>
            </p:cNvPr>
            <p:cNvCxnSpPr>
              <a:cxnSpLocks/>
            </p:cNvCxnSpPr>
            <p:nvPr/>
          </p:nvCxnSpPr>
          <p:spPr>
            <a:xfrm>
              <a:off x="2484021" y="4149177"/>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46" name="Text Placeholder 5">
            <a:extLst>
              <a:ext uri="{FF2B5EF4-FFF2-40B4-BE49-F238E27FC236}">
                <a16:creationId xmlns:a16="http://schemas.microsoft.com/office/drawing/2014/main" id="{A9C5D7CD-091E-4452-B7BA-07C82C19BE57}"/>
              </a:ext>
            </a:extLst>
          </p:cNvPr>
          <p:cNvSpPr txBox="1">
            <a:spLocks/>
          </p:cNvSpPr>
          <p:nvPr/>
        </p:nvSpPr>
        <p:spPr>
          <a:xfrm>
            <a:off x="6095851" y="1570498"/>
            <a:ext cx="562653" cy="26026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800">
                <a:solidFill>
                  <a:srgbClr val="BAD80A">
                    <a:lumMod val="75000"/>
                  </a:srgbClr>
                </a:solidFill>
                <a:latin typeface="Segoe UI"/>
              </a:rPr>
              <a:t>01010100010100101010</a:t>
            </a:r>
          </a:p>
        </p:txBody>
      </p:sp>
      <p:sp>
        <p:nvSpPr>
          <p:cNvPr id="116" name="Arrow: Right 115">
            <a:extLst>
              <a:ext uri="{FF2B5EF4-FFF2-40B4-BE49-F238E27FC236}">
                <a16:creationId xmlns:a16="http://schemas.microsoft.com/office/drawing/2014/main" id="{F225E6D2-551F-4ED1-994F-A0A159F9EE65}"/>
              </a:ext>
            </a:extLst>
          </p:cNvPr>
          <p:cNvSpPr/>
          <p:nvPr/>
        </p:nvSpPr>
        <p:spPr bwMode="auto">
          <a:xfrm>
            <a:off x="9249337" y="1854984"/>
            <a:ext cx="454366" cy="239550"/>
          </a:xfrm>
          <a:prstGeom prst="rightArrow">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41" name="Graphic 9" descr="Database">
            <a:extLst>
              <a:ext uri="{FF2B5EF4-FFF2-40B4-BE49-F238E27FC236}">
                <a16:creationId xmlns:a16="http://schemas.microsoft.com/office/drawing/2014/main" id="{F4C2F403-5D77-4F5A-8770-F53CC1EFC9A5}"/>
              </a:ext>
            </a:extLst>
          </p:cNvPr>
          <p:cNvGrpSpPr/>
          <p:nvPr/>
        </p:nvGrpSpPr>
        <p:grpSpPr>
          <a:xfrm>
            <a:off x="9725774" y="1665050"/>
            <a:ext cx="508194" cy="566646"/>
            <a:chOff x="9418332" y="1246885"/>
            <a:chExt cx="508266" cy="566726"/>
          </a:xfrm>
        </p:grpSpPr>
        <p:sp>
          <p:nvSpPr>
            <p:cNvPr id="142" name="Freeform: Shape 141">
              <a:extLst>
                <a:ext uri="{FF2B5EF4-FFF2-40B4-BE49-F238E27FC236}">
                  <a16:creationId xmlns:a16="http://schemas.microsoft.com/office/drawing/2014/main" id="{C7EEE633-5325-4EF8-BD67-B1D106FFB83D}"/>
                </a:ext>
              </a:extLst>
            </p:cNvPr>
            <p:cNvSpPr/>
            <p:nvPr/>
          </p:nvSpPr>
          <p:spPr>
            <a:xfrm>
              <a:off x="9524221" y="1305919"/>
              <a:ext cx="296489" cy="94454"/>
            </a:xfrm>
            <a:custGeom>
              <a:avLst/>
              <a:gdLst>
                <a:gd name="connsiteX0" fmla="*/ 296489 w 296488"/>
                <a:gd name="connsiteY0" fmla="*/ 47227 h 94454"/>
                <a:gd name="connsiteX1" fmla="*/ 148244 w 296488"/>
                <a:gd name="connsiteY1" fmla="*/ 94454 h 94454"/>
                <a:gd name="connsiteX2" fmla="*/ 0 w 296488"/>
                <a:gd name="connsiteY2" fmla="*/ 47227 h 94454"/>
                <a:gd name="connsiteX3" fmla="*/ 148244 w 296488"/>
                <a:gd name="connsiteY3" fmla="*/ 0 h 94454"/>
                <a:gd name="connsiteX4" fmla="*/ 296489 w 296488"/>
                <a:gd name="connsiteY4" fmla="*/ 47227 h 94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488" h="94454">
                  <a:moveTo>
                    <a:pt x="296489" y="47227"/>
                  </a:moveTo>
                  <a:cubicBezTo>
                    <a:pt x="296489" y="73310"/>
                    <a:pt x="230117" y="94454"/>
                    <a:pt x="148244" y="94454"/>
                  </a:cubicBezTo>
                  <a:cubicBezTo>
                    <a:pt x="66371" y="94454"/>
                    <a:pt x="0" y="73310"/>
                    <a:pt x="0" y="47227"/>
                  </a:cubicBezTo>
                  <a:cubicBezTo>
                    <a:pt x="0" y="21144"/>
                    <a:pt x="66371" y="0"/>
                    <a:pt x="148244" y="0"/>
                  </a:cubicBezTo>
                  <a:cubicBezTo>
                    <a:pt x="230117" y="0"/>
                    <a:pt x="296489" y="21144"/>
                    <a:pt x="296489" y="47227"/>
                  </a:cubicBezTo>
                  <a:close/>
                </a:path>
              </a:pathLst>
            </a:custGeom>
            <a:solidFill>
              <a:schemeClr val="tx1">
                <a:lumMod val="65000"/>
                <a:lumOff val="35000"/>
              </a:schemeClr>
            </a:solidFill>
            <a:ln w="5259" cap="flat">
              <a:noFill/>
              <a:prstDash val="solid"/>
              <a:miter/>
            </a:ln>
          </p:spPr>
          <p:txBody>
            <a:bodyPr rtlCol="0" anchor="ctr"/>
            <a:lstStyle/>
            <a:p>
              <a:pPr defTabSz="914225">
                <a:defRPr/>
              </a:pPr>
              <a:endParaRPr lang="en-US">
                <a:solidFill>
                  <a:srgbClr val="000000"/>
                </a:solidFill>
                <a:latin typeface="Segoe UI"/>
              </a:endParaRPr>
            </a:p>
          </p:txBody>
        </p:sp>
        <p:sp>
          <p:nvSpPr>
            <p:cNvPr id="143" name="Freeform: Shape 142">
              <a:extLst>
                <a:ext uri="{FF2B5EF4-FFF2-40B4-BE49-F238E27FC236}">
                  <a16:creationId xmlns:a16="http://schemas.microsoft.com/office/drawing/2014/main" id="{FCD8DD1B-6232-4C14-BF32-9FC25DA690F6}"/>
                </a:ext>
              </a:extLst>
            </p:cNvPr>
            <p:cNvSpPr/>
            <p:nvPr/>
          </p:nvSpPr>
          <p:spPr>
            <a:xfrm>
              <a:off x="9524221" y="1376760"/>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rgbClr val="7030A0"/>
            </a:solidFill>
            <a:ln w="5259" cap="flat">
              <a:noFill/>
              <a:prstDash val="solid"/>
              <a:miter/>
            </a:ln>
          </p:spPr>
          <p:txBody>
            <a:bodyPr rtlCol="0" anchor="ctr"/>
            <a:lstStyle/>
            <a:p>
              <a:pPr defTabSz="914225">
                <a:defRPr/>
              </a:pPr>
              <a:endParaRPr lang="en-US">
                <a:solidFill>
                  <a:srgbClr val="000000"/>
                </a:solidFill>
                <a:latin typeface="Segoe UI"/>
              </a:endParaRPr>
            </a:p>
          </p:txBody>
        </p:sp>
        <p:sp>
          <p:nvSpPr>
            <p:cNvPr id="144" name="Freeform: Shape 143">
              <a:extLst>
                <a:ext uri="{FF2B5EF4-FFF2-40B4-BE49-F238E27FC236}">
                  <a16:creationId xmlns:a16="http://schemas.microsoft.com/office/drawing/2014/main" id="{25C42B1B-ED49-4574-B5CE-DA41E3267B0F}"/>
                </a:ext>
              </a:extLst>
            </p:cNvPr>
            <p:cNvSpPr/>
            <p:nvPr/>
          </p:nvSpPr>
          <p:spPr>
            <a:xfrm>
              <a:off x="9524221" y="1494828"/>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14225">
                <a:defRPr/>
              </a:pPr>
              <a:endParaRPr lang="en-US">
                <a:solidFill>
                  <a:srgbClr val="000000"/>
                </a:solidFill>
                <a:latin typeface="Segoe UI"/>
              </a:endParaRPr>
            </a:p>
          </p:txBody>
        </p:sp>
        <p:sp>
          <p:nvSpPr>
            <p:cNvPr id="145" name="Freeform: Shape 144">
              <a:extLst>
                <a:ext uri="{FF2B5EF4-FFF2-40B4-BE49-F238E27FC236}">
                  <a16:creationId xmlns:a16="http://schemas.microsoft.com/office/drawing/2014/main" id="{3B4D0956-5410-45E0-8740-6A723019CBCA}"/>
                </a:ext>
              </a:extLst>
            </p:cNvPr>
            <p:cNvSpPr/>
            <p:nvPr/>
          </p:nvSpPr>
          <p:spPr>
            <a:xfrm>
              <a:off x="9524221" y="1612896"/>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14225">
                <a:defRPr/>
              </a:pPr>
              <a:endParaRPr lang="en-US">
                <a:solidFill>
                  <a:srgbClr val="000000"/>
                </a:solidFill>
                <a:latin typeface="Segoe UI"/>
              </a:endParaRPr>
            </a:p>
          </p:txBody>
        </p:sp>
      </p:grpSp>
      <p:sp>
        <p:nvSpPr>
          <p:cNvPr id="147" name="Text Placeholder 5">
            <a:extLst>
              <a:ext uri="{FF2B5EF4-FFF2-40B4-BE49-F238E27FC236}">
                <a16:creationId xmlns:a16="http://schemas.microsoft.com/office/drawing/2014/main" id="{01301F37-55E2-4997-A42B-93549571882A}"/>
              </a:ext>
            </a:extLst>
          </p:cNvPr>
          <p:cNvSpPr txBox="1">
            <a:spLocks/>
          </p:cNvSpPr>
          <p:nvPr/>
        </p:nvSpPr>
        <p:spPr>
          <a:xfrm>
            <a:off x="9160490" y="1591840"/>
            <a:ext cx="607186" cy="26026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800">
                <a:solidFill>
                  <a:srgbClr val="7030A0"/>
                </a:solidFill>
                <a:latin typeface="Segoe UI"/>
              </a:rPr>
              <a:t>01010100010100101010</a:t>
            </a:r>
          </a:p>
        </p:txBody>
      </p:sp>
      <p:sp>
        <p:nvSpPr>
          <p:cNvPr id="91" name="Text Placeholder 5">
            <a:extLst>
              <a:ext uri="{FF2B5EF4-FFF2-40B4-BE49-F238E27FC236}">
                <a16:creationId xmlns:a16="http://schemas.microsoft.com/office/drawing/2014/main" id="{FD17D532-3D99-4B4A-8AFF-D0D4B21CB4E7}"/>
              </a:ext>
            </a:extLst>
          </p:cNvPr>
          <p:cNvSpPr txBox="1">
            <a:spLocks/>
          </p:cNvSpPr>
          <p:nvPr/>
        </p:nvSpPr>
        <p:spPr>
          <a:xfrm>
            <a:off x="768071" y="4783170"/>
            <a:ext cx="3126539" cy="929357"/>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latin typeface="Segoe UI"/>
              </a:rPr>
              <a:t>Subsequent executions for the same query bypass compute nodes and can be fetched instantly from persistent cache in remote storage</a:t>
            </a:r>
          </a:p>
        </p:txBody>
      </p:sp>
      <p:grpSp>
        <p:nvGrpSpPr>
          <p:cNvPr id="148" name="Group 147">
            <a:extLst>
              <a:ext uri="{FF2B5EF4-FFF2-40B4-BE49-F238E27FC236}">
                <a16:creationId xmlns:a16="http://schemas.microsoft.com/office/drawing/2014/main" id="{8C274CC0-CFA3-4620-9A15-7E974DA81222}"/>
              </a:ext>
            </a:extLst>
          </p:cNvPr>
          <p:cNvGrpSpPr/>
          <p:nvPr/>
        </p:nvGrpSpPr>
        <p:grpSpPr>
          <a:xfrm>
            <a:off x="325085" y="4836617"/>
            <a:ext cx="290434" cy="290434"/>
            <a:chOff x="1359413" y="3286137"/>
            <a:chExt cx="332509" cy="332509"/>
          </a:xfrm>
        </p:grpSpPr>
        <p:sp>
          <p:nvSpPr>
            <p:cNvPr id="149" name="Oval 148">
              <a:extLst>
                <a:ext uri="{FF2B5EF4-FFF2-40B4-BE49-F238E27FC236}">
                  <a16:creationId xmlns:a16="http://schemas.microsoft.com/office/drawing/2014/main" id="{A43AEC1F-6C2D-4FCB-B688-14ADDC7E84F5}"/>
                </a:ext>
              </a:extLst>
            </p:cNvPr>
            <p:cNvSpPr/>
            <p:nvPr/>
          </p:nvSpPr>
          <p:spPr bwMode="auto">
            <a:xfrm>
              <a:off x="1359413"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0" name="Text Placeholder 5">
              <a:extLst>
                <a:ext uri="{FF2B5EF4-FFF2-40B4-BE49-F238E27FC236}">
                  <a16:creationId xmlns:a16="http://schemas.microsoft.com/office/drawing/2014/main" id="{D095D82C-AAB1-4D28-AAAA-FB327FF633FC}"/>
                </a:ext>
              </a:extLst>
            </p:cNvPr>
            <p:cNvSpPr txBox="1">
              <a:spLocks/>
            </p:cNvSpPr>
            <p:nvPr/>
          </p:nvSpPr>
          <p:spPr>
            <a:xfrm>
              <a:off x="1460763" y="3322662"/>
              <a:ext cx="119447" cy="25003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solidFill>
                    <a:srgbClr val="FFFFFF"/>
                  </a:solidFill>
                  <a:latin typeface="Segoe UI Semibold"/>
                </a:rPr>
                <a:t>3</a:t>
              </a:r>
            </a:p>
          </p:txBody>
        </p:sp>
      </p:grpSp>
      <p:grpSp>
        <p:nvGrpSpPr>
          <p:cNvPr id="9" name="Group 8">
            <a:extLst>
              <a:ext uri="{FF2B5EF4-FFF2-40B4-BE49-F238E27FC236}">
                <a16:creationId xmlns:a16="http://schemas.microsoft.com/office/drawing/2014/main" id="{FF205636-D124-4ECB-8116-E241E9A756F6}"/>
              </a:ext>
            </a:extLst>
          </p:cNvPr>
          <p:cNvGrpSpPr/>
          <p:nvPr/>
        </p:nvGrpSpPr>
        <p:grpSpPr>
          <a:xfrm>
            <a:off x="819550" y="3650365"/>
            <a:ext cx="2770503" cy="988743"/>
            <a:chOff x="1148861" y="3578513"/>
            <a:chExt cx="2770896" cy="988883"/>
          </a:xfrm>
        </p:grpSpPr>
        <p:sp>
          <p:nvSpPr>
            <p:cNvPr id="160" name="Arrow: Right 159">
              <a:extLst>
                <a:ext uri="{FF2B5EF4-FFF2-40B4-BE49-F238E27FC236}">
                  <a16:creationId xmlns:a16="http://schemas.microsoft.com/office/drawing/2014/main" id="{395A6E66-934A-4074-A7F1-02194E3742E5}"/>
                </a:ext>
              </a:extLst>
            </p:cNvPr>
            <p:cNvSpPr/>
            <p:nvPr/>
          </p:nvSpPr>
          <p:spPr bwMode="auto">
            <a:xfrm>
              <a:off x="1652069" y="4207419"/>
              <a:ext cx="454430" cy="23958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61" name="Group 160">
              <a:extLst>
                <a:ext uri="{FF2B5EF4-FFF2-40B4-BE49-F238E27FC236}">
                  <a16:creationId xmlns:a16="http://schemas.microsoft.com/office/drawing/2014/main" id="{FD40A64F-8A9F-4F70-82C5-D5028BA09753}"/>
                </a:ext>
              </a:extLst>
            </p:cNvPr>
            <p:cNvGrpSpPr/>
            <p:nvPr/>
          </p:nvGrpSpPr>
          <p:grpSpPr>
            <a:xfrm>
              <a:off x="1148861" y="3816301"/>
              <a:ext cx="352315" cy="751095"/>
              <a:chOff x="2484021" y="3604805"/>
              <a:chExt cx="352315" cy="751095"/>
            </a:xfrm>
          </p:grpSpPr>
          <p:sp>
            <p:nvSpPr>
              <p:cNvPr id="162" name="Freeform 448">
                <a:extLst>
                  <a:ext uri="{FF2B5EF4-FFF2-40B4-BE49-F238E27FC236}">
                    <a16:creationId xmlns:a16="http://schemas.microsoft.com/office/drawing/2014/main" id="{DE30CCA0-9095-4FD0-AFF0-71C615C27CB4}"/>
                  </a:ext>
                </a:extLst>
              </p:cNvPr>
              <p:cNvSpPr>
                <a:spLocks noEditPoints="1"/>
              </p:cNvSpPr>
              <p:nvPr/>
            </p:nvSpPr>
            <p:spPr bwMode="auto">
              <a:xfrm>
                <a:off x="2519711" y="3916679"/>
                <a:ext cx="285514" cy="16306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defRPr/>
                </a:pPr>
                <a:endParaRPr lang="en-US">
                  <a:solidFill>
                    <a:srgbClr val="505050"/>
                  </a:solidFill>
                  <a:latin typeface="Segoe UI"/>
                </a:endParaRPr>
              </a:p>
            </p:txBody>
          </p:sp>
          <p:sp>
            <p:nvSpPr>
              <p:cNvPr id="163" name="Freeform 5">
                <a:extLst>
                  <a:ext uri="{FF2B5EF4-FFF2-40B4-BE49-F238E27FC236}">
                    <a16:creationId xmlns:a16="http://schemas.microsoft.com/office/drawing/2014/main" id="{11D039A6-2254-43FC-9553-6D9C9D9B5EA5}"/>
                  </a:ext>
                </a:extLst>
              </p:cNvPr>
              <p:cNvSpPr>
                <a:spLocks noEditPoints="1"/>
              </p:cNvSpPr>
              <p:nvPr/>
            </p:nvSpPr>
            <p:spPr bwMode="auto">
              <a:xfrm>
                <a:off x="2615409" y="4200796"/>
                <a:ext cx="93248" cy="155104"/>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defRPr/>
                </a:pPr>
                <a:endParaRPr lang="en-US">
                  <a:solidFill>
                    <a:srgbClr val="505050"/>
                  </a:solidFill>
                  <a:latin typeface="Segoe UI"/>
                </a:endParaRPr>
              </a:p>
            </p:txBody>
          </p:sp>
          <p:grpSp>
            <p:nvGrpSpPr>
              <p:cNvPr id="164" name="Group 163">
                <a:extLst>
                  <a:ext uri="{FF2B5EF4-FFF2-40B4-BE49-F238E27FC236}">
                    <a16:creationId xmlns:a16="http://schemas.microsoft.com/office/drawing/2014/main" id="{8AE0112F-2A86-46F9-9063-D1C9D2122CA0}"/>
                  </a:ext>
                </a:extLst>
              </p:cNvPr>
              <p:cNvGrpSpPr/>
              <p:nvPr/>
            </p:nvGrpSpPr>
            <p:grpSpPr>
              <a:xfrm>
                <a:off x="2547147" y="3604805"/>
                <a:ext cx="229773" cy="174919"/>
                <a:chOff x="2421061" y="2643553"/>
                <a:chExt cx="3651737" cy="2779942"/>
              </a:xfrm>
            </p:grpSpPr>
            <p:cxnSp>
              <p:nvCxnSpPr>
                <p:cNvPr id="167" name="Straight Connector 166">
                  <a:extLst>
                    <a:ext uri="{FF2B5EF4-FFF2-40B4-BE49-F238E27FC236}">
                      <a16:creationId xmlns:a16="http://schemas.microsoft.com/office/drawing/2014/main" id="{51AE51AB-E10C-4E5C-B152-B62799640A94}"/>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7DFA2090-1F49-477A-B9E3-23D1E8E78519}"/>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35BC1737-FA42-4991-8ED5-A969251E1BD9}"/>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77B58AF1-0C3F-4695-A0C9-F823C80576D6}"/>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71" name="Freeform: Shape 581">
                  <a:extLst>
                    <a:ext uri="{FF2B5EF4-FFF2-40B4-BE49-F238E27FC236}">
                      <a16:creationId xmlns:a16="http://schemas.microsoft.com/office/drawing/2014/main" id="{80D51C22-5154-419C-A1B2-E62643C0AAF7}"/>
                    </a:ext>
                  </a:extLst>
                </p:cNvPr>
                <p:cNvSpPr/>
                <p:nvPr/>
              </p:nvSpPr>
              <p:spPr bwMode="auto">
                <a:xfrm>
                  <a:off x="2421061" y="2643553"/>
                  <a:ext cx="3651737" cy="2288929"/>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grpSp>
          <p:cxnSp>
            <p:nvCxnSpPr>
              <p:cNvPr id="165" name="Straight Connector 164">
                <a:extLst>
                  <a:ext uri="{FF2B5EF4-FFF2-40B4-BE49-F238E27FC236}">
                    <a16:creationId xmlns:a16="http://schemas.microsoft.com/office/drawing/2014/main" id="{5930AB49-39BE-435F-9CEE-C1483E0982EB}"/>
                  </a:ext>
                </a:extLst>
              </p:cNvPr>
              <p:cNvCxnSpPr>
                <a:cxnSpLocks/>
              </p:cNvCxnSpPr>
              <p:nvPr/>
            </p:nvCxnSpPr>
            <p:spPr>
              <a:xfrm>
                <a:off x="2484021" y="3834581"/>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356B63B6-7D46-45B9-8E41-69F6F3646473}"/>
                  </a:ext>
                </a:extLst>
              </p:cNvPr>
              <p:cNvCxnSpPr>
                <a:cxnSpLocks/>
              </p:cNvCxnSpPr>
              <p:nvPr/>
            </p:nvCxnSpPr>
            <p:spPr>
              <a:xfrm>
                <a:off x="2484021" y="4149177"/>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72" name="Arrow: Right 171">
              <a:extLst>
                <a:ext uri="{FF2B5EF4-FFF2-40B4-BE49-F238E27FC236}">
                  <a16:creationId xmlns:a16="http://schemas.microsoft.com/office/drawing/2014/main" id="{947D1FCA-35E8-42E2-B925-7C384FCFCA04}"/>
                </a:ext>
              </a:extLst>
            </p:cNvPr>
            <p:cNvSpPr/>
            <p:nvPr/>
          </p:nvSpPr>
          <p:spPr bwMode="auto">
            <a:xfrm rot="10800000">
              <a:off x="1621737" y="3894305"/>
              <a:ext cx="454430" cy="239584"/>
            </a:xfrm>
            <a:prstGeom prst="rightArrow">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73" name="Graphic 79" descr="Gauge">
              <a:extLst>
                <a:ext uri="{FF2B5EF4-FFF2-40B4-BE49-F238E27FC236}">
                  <a16:creationId xmlns:a16="http://schemas.microsoft.com/office/drawing/2014/main" id="{82025B93-26A5-4DE0-AB06-3A0E536DC365}"/>
                </a:ext>
              </a:extLst>
            </p:cNvPr>
            <p:cNvGrpSpPr/>
            <p:nvPr/>
          </p:nvGrpSpPr>
          <p:grpSpPr>
            <a:xfrm>
              <a:off x="2197087" y="3651076"/>
              <a:ext cx="578531" cy="406644"/>
              <a:chOff x="4912500" y="4593222"/>
              <a:chExt cx="838200" cy="589164"/>
            </a:xfrm>
          </p:grpSpPr>
          <p:sp>
            <p:nvSpPr>
              <p:cNvPr id="174" name="Freeform: Shape 173">
                <a:extLst>
                  <a:ext uri="{FF2B5EF4-FFF2-40B4-BE49-F238E27FC236}">
                    <a16:creationId xmlns:a16="http://schemas.microsoft.com/office/drawing/2014/main" id="{12DD1C21-0ECD-4210-99A1-3B99571D4A4C}"/>
                  </a:ext>
                </a:extLst>
              </p:cNvPr>
              <p:cNvSpPr/>
              <p:nvPr/>
            </p:nvSpPr>
            <p:spPr>
              <a:xfrm>
                <a:off x="4912500" y="4593222"/>
                <a:ext cx="666750" cy="457200"/>
              </a:xfrm>
              <a:custGeom>
                <a:avLst/>
                <a:gdLst>
                  <a:gd name="connsiteX0" fmla="*/ 400050 w 666750"/>
                  <a:gd name="connsiteY0" fmla="*/ 58103 h 457200"/>
                  <a:gd name="connsiteX1" fmla="*/ 400050 w 666750"/>
                  <a:gd name="connsiteY1" fmla="*/ 96202 h 457200"/>
                  <a:gd name="connsiteX2" fmla="*/ 419100 w 666750"/>
                  <a:gd name="connsiteY2" fmla="*/ 95250 h 457200"/>
                  <a:gd name="connsiteX3" fmla="*/ 438150 w 666750"/>
                  <a:gd name="connsiteY3" fmla="*/ 96202 h 457200"/>
                  <a:gd name="connsiteX4" fmla="*/ 438150 w 666750"/>
                  <a:gd name="connsiteY4" fmla="*/ 58103 h 457200"/>
                  <a:gd name="connsiteX5" fmla="*/ 542925 w 666750"/>
                  <a:gd name="connsiteY5" fmla="*/ 80010 h 457200"/>
                  <a:gd name="connsiteX6" fmla="*/ 528638 w 666750"/>
                  <a:gd name="connsiteY6" fmla="*/ 114300 h 457200"/>
                  <a:gd name="connsiteX7" fmla="*/ 563880 w 666750"/>
                  <a:gd name="connsiteY7" fmla="*/ 129540 h 457200"/>
                  <a:gd name="connsiteX8" fmla="*/ 578168 w 666750"/>
                  <a:gd name="connsiteY8" fmla="*/ 94298 h 457200"/>
                  <a:gd name="connsiteX9" fmla="*/ 628650 w 666750"/>
                  <a:gd name="connsiteY9" fmla="*/ 124777 h 457200"/>
                  <a:gd name="connsiteX10" fmla="*/ 669608 w 666750"/>
                  <a:gd name="connsiteY10" fmla="*/ 83820 h 457200"/>
                  <a:gd name="connsiteX11" fmla="*/ 419100 w 666750"/>
                  <a:gd name="connsiteY11" fmla="*/ 0 h 457200"/>
                  <a:gd name="connsiteX12" fmla="*/ 0 w 666750"/>
                  <a:gd name="connsiteY12" fmla="*/ 419100 h 457200"/>
                  <a:gd name="connsiteX13" fmla="*/ 0 w 666750"/>
                  <a:gd name="connsiteY13" fmla="*/ 457200 h 457200"/>
                  <a:gd name="connsiteX14" fmla="*/ 57150 w 666750"/>
                  <a:gd name="connsiteY14" fmla="*/ 457200 h 457200"/>
                  <a:gd name="connsiteX15" fmla="*/ 57150 w 666750"/>
                  <a:gd name="connsiteY15" fmla="*/ 419100 h 457200"/>
                  <a:gd name="connsiteX16" fmla="*/ 75248 w 666750"/>
                  <a:gd name="connsiteY16" fmla="*/ 306705 h 457200"/>
                  <a:gd name="connsiteX17" fmla="*/ 110490 w 666750"/>
                  <a:gd name="connsiteY17" fmla="*/ 320993 h 457200"/>
                  <a:gd name="connsiteX18" fmla="*/ 123825 w 666750"/>
                  <a:gd name="connsiteY18" fmla="*/ 285750 h 457200"/>
                  <a:gd name="connsiteX19" fmla="*/ 88583 w 666750"/>
                  <a:gd name="connsiteY19" fmla="*/ 271463 h 457200"/>
                  <a:gd name="connsiteX20" fmla="*/ 145733 w 666750"/>
                  <a:gd name="connsiteY20" fmla="*/ 182880 h 457200"/>
                  <a:gd name="connsiteX21" fmla="*/ 172403 w 666750"/>
                  <a:gd name="connsiteY21" fmla="*/ 209550 h 457200"/>
                  <a:gd name="connsiteX22" fmla="*/ 199073 w 666750"/>
                  <a:gd name="connsiteY22" fmla="*/ 181927 h 457200"/>
                  <a:gd name="connsiteX23" fmla="*/ 172403 w 666750"/>
                  <a:gd name="connsiteY23" fmla="*/ 155258 h 457200"/>
                  <a:gd name="connsiteX24" fmla="*/ 260033 w 666750"/>
                  <a:gd name="connsiteY24" fmla="*/ 94298 h 457200"/>
                  <a:gd name="connsiteX25" fmla="*/ 274320 w 666750"/>
                  <a:gd name="connsiteY25" fmla="*/ 129540 h 457200"/>
                  <a:gd name="connsiteX26" fmla="*/ 309563 w 666750"/>
                  <a:gd name="connsiteY26" fmla="*/ 114300 h 457200"/>
                  <a:gd name="connsiteX27" fmla="*/ 295275 w 666750"/>
                  <a:gd name="connsiteY27" fmla="*/ 79057 h 457200"/>
                  <a:gd name="connsiteX28" fmla="*/ 400050 w 666750"/>
                  <a:gd name="connsiteY28" fmla="*/ 5810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6750" h="457200">
                    <a:moveTo>
                      <a:pt x="400050" y="58103"/>
                    </a:moveTo>
                    <a:lnTo>
                      <a:pt x="400050" y="96202"/>
                    </a:lnTo>
                    <a:cubicBezTo>
                      <a:pt x="406718" y="96202"/>
                      <a:pt x="412433" y="95250"/>
                      <a:pt x="419100" y="95250"/>
                    </a:cubicBezTo>
                    <a:cubicBezTo>
                      <a:pt x="425768" y="95250"/>
                      <a:pt x="431483" y="95250"/>
                      <a:pt x="438150" y="96202"/>
                    </a:cubicBezTo>
                    <a:lnTo>
                      <a:pt x="438150" y="58103"/>
                    </a:lnTo>
                    <a:cubicBezTo>
                      <a:pt x="475298" y="60007"/>
                      <a:pt x="510540" y="67628"/>
                      <a:pt x="542925" y="80010"/>
                    </a:cubicBezTo>
                    <a:lnTo>
                      <a:pt x="528638" y="114300"/>
                    </a:lnTo>
                    <a:cubicBezTo>
                      <a:pt x="541020" y="119063"/>
                      <a:pt x="552450" y="123825"/>
                      <a:pt x="563880" y="129540"/>
                    </a:cubicBezTo>
                    <a:lnTo>
                      <a:pt x="578168" y="94298"/>
                    </a:lnTo>
                    <a:cubicBezTo>
                      <a:pt x="596265" y="102870"/>
                      <a:pt x="612458" y="113348"/>
                      <a:pt x="628650" y="124777"/>
                    </a:cubicBezTo>
                    <a:lnTo>
                      <a:pt x="669608" y="83820"/>
                    </a:lnTo>
                    <a:cubicBezTo>
                      <a:pt x="600075" y="31432"/>
                      <a:pt x="513398" y="0"/>
                      <a:pt x="419100" y="0"/>
                    </a:cubicBezTo>
                    <a:cubicBezTo>
                      <a:pt x="187643" y="0"/>
                      <a:pt x="0" y="187643"/>
                      <a:pt x="0" y="419100"/>
                    </a:cubicBezTo>
                    <a:lnTo>
                      <a:pt x="0" y="457200"/>
                    </a:lnTo>
                    <a:lnTo>
                      <a:pt x="57150" y="457200"/>
                    </a:lnTo>
                    <a:lnTo>
                      <a:pt x="57150" y="419100"/>
                    </a:lnTo>
                    <a:cubicBezTo>
                      <a:pt x="57150" y="380048"/>
                      <a:pt x="63818" y="341948"/>
                      <a:pt x="75248" y="306705"/>
                    </a:cubicBezTo>
                    <a:lnTo>
                      <a:pt x="110490" y="320993"/>
                    </a:lnTo>
                    <a:cubicBezTo>
                      <a:pt x="114300" y="308610"/>
                      <a:pt x="119063" y="297180"/>
                      <a:pt x="123825" y="285750"/>
                    </a:cubicBezTo>
                    <a:lnTo>
                      <a:pt x="88583" y="271463"/>
                    </a:lnTo>
                    <a:cubicBezTo>
                      <a:pt x="102870" y="239077"/>
                      <a:pt x="122873" y="208598"/>
                      <a:pt x="145733" y="182880"/>
                    </a:cubicBezTo>
                    <a:lnTo>
                      <a:pt x="172403" y="209550"/>
                    </a:lnTo>
                    <a:cubicBezTo>
                      <a:pt x="180975" y="200025"/>
                      <a:pt x="189548" y="190500"/>
                      <a:pt x="199073" y="181927"/>
                    </a:cubicBezTo>
                    <a:lnTo>
                      <a:pt x="172403" y="155258"/>
                    </a:lnTo>
                    <a:cubicBezTo>
                      <a:pt x="198120" y="131445"/>
                      <a:pt x="227648" y="110490"/>
                      <a:pt x="260033" y="94298"/>
                    </a:cubicBezTo>
                    <a:lnTo>
                      <a:pt x="274320" y="129540"/>
                    </a:lnTo>
                    <a:cubicBezTo>
                      <a:pt x="285750" y="123825"/>
                      <a:pt x="297180" y="119063"/>
                      <a:pt x="309563" y="114300"/>
                    </a:cubicBezTo>
                    <a:lnTo>
                      <a:pt x="295275" y="79057"/>
                    </a:lnTo>
                    <a:cubicBezTo>
                      <a:pt x="327660" y="66675"/>
                      <a:pt x="362903" y="60007"/>
                      <a:pt x="400050" y="58103"/>
                    </a:cubicBezTo>
                    <a:close/>
                  </a:path>
                </a:pathLst>
              </a:custGeom>
              <a:solidFill>
                <a:schemeClr val="tx1">
                  <a:lumMod val="65000"/>
                  <a:lumOff val="35000"/>
                </a:schemeClr>
              </a:solidFill>
              <a:ln w="9525" cap="flat">
                <a:noFill/>
                <a:prstDash val="solid"/>
                <a:miter/>
              </a:ln>
            </p:spPr>
            <p:txBody>
              <a:bodyPr rtlCol="0" anchor="ctr"/>
              <a:lstStyle/>
              <a:p>
                <a:pPr defTabSz="914225">
                  <a:defRPr/>
                </a:pPr>
                <a:endParaRPr lang="en-US">
                  <a:solidFill>
                    <a:srgbClr val="D2D2D2">
                      <a:lumMod val="75000"/>
                    </a:srgbClr>
                  </a:solidFill>
                  <a:latin typeface="Segoe UI"/>
                </a:endParaRPr>
              </a:p>
            </p:txBody>
          </p:sp>
          <p:sp>
            <p:nvSpPr>
              <p:cNvPr id="175" name="Freeform: Shape 174">
                <a:extLst>
                  <a:ext uri="{FF2B5EF4-FFF2-40B4-BE49-F238E27FC236}">
                    <a16:creationId xmlns:a16="http://schemas.microsoft.com/office/drawing/2014/main" id="{578A1479-3716-480A-9EC6-34B49BD39FAD}"/>
                  </a:ext>
                </a:extLst>
              </p:cNvPr>
              <p:cNvSpPr/>
              <p:nvPr/>
            </p:nvSpPr>
            <p:spPr>
              <a:xfrm>
                <a:off x="5626875" y="4772292"/>
                <a:ext cx="123825" cy="276225"/>
              </a:xfrm>
              <a:custGeom>
                <a:avLst/>
                <a:gdLst>
                  <a:gd name="connsiteX0" fmla="*/ 48577 w 123825"/>
                  <a:gd name="connsiteY0" fmla="*/ 0 h 276225"/>
                  <a:gd name="connsiteX1" fmla="*/ 7620 w 123825"/>
                  <a:gd name="connsiteY1" fmla="*/ 40957 h 276225"/>
                  <a:gd name="connsiteX2" fmla="*/ 35242 w 123825"/>
                  <a:gd name="connsiteY2" fmla="*/ 91440 h 276225"/>
                  <a:gd name="connsiteX3" fmla="*/ 0 w 123825"/>
                  <a:gd name="connsiteY3" fmla="*/ 106680 h 276225"/>
                  <a:gd name="connsiteX4" fmla="*/ 13335 w 123825"/>
                  <a:gd name="connsiteY4" fmla="*/ 141923 h 276225"/>
                  <a:gd name="connsiteX5" fmla="*/ 48577 w 123825"/>
                  <a:gd name="connsiteY5" fmla="*/ 127635 h 276225"/>
                  <a:gd name="connsiteX6" fmla="*/ 66675 w 123825"/>
                  <a:gd name="connsiteY6" fmla="*/ 240030 h 276225"/>
                  <a:gd name="connsiteX7" fmla="*/ 66675 w 123825"/>
                  <a:gd name="connsiteY7" fmla="*/ 278130 h 276225"/>
                  <a:gd name="connsiteX8" fmla="*/ 123825 w 123825"/>
                  <a:gd name="connsiteY8" fmla="*/ 278130 h 276225"/>
                  <a:gd name="connsiteX9" fmla="*/ 123825 w 123825"/>
                  <a:gd name="connsiteY9" fmla="*/ 240030 h 276225"/>
                  <a:gd name="connsiteX10" fmla="*/ 48577 w 123825"/>
                  <a:gd name="connsiteY10" fmla="*/ 0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825" h="276225">
                    <a:moveTo>
                      <a:pt x="48577" y="0"/>
                    </a:moveTo>
                    <a:lnTo>
                      <a:pt x="7620" y="40957"/>
                    </a:lnTo>
                    <a:cubicBezTo>
                      <a:pt x="18098" y="57150"/>
                      <a:pt x="27623" y="74295"/>
                      <a:pt x="35242" y="91440"/>
                    </a:cubicBezTo>
                    <a:lnTo>
                      <a:pt x="0" y="106680"/>
                    </a:lnTo>
                    <a:cubicBezTo>
                      <a:pt x="4763" y="118110"/>
                      <a:pt x="9525" y="130493"/>
                      <a:pt x="13335" y="141923"/>
                    </a:cubicBezTo>
                    <a:lnTo>
                      <a:pt x="48577" y="127635"/>
                    </a:lnTo>
                    <a:cubicBezTo>
                      <a:pt x="60008" y="162878"/>
                      <a:pt x="66675" y="200978"/>
                      <a:pt x="66675" y="240030"/>
                    </a:cubicBezTo>
                    <a:lnTo>
                      <a:pt x="66675" y="278130"/>
                    </a:lnTo>
                    <a:lnTo>
                      <a:pt x="123825" y="278130"/>
                    </a:lnTo>
                    <a:lnTo>
                      <a:pt x="123825" y="240030"/>
                    </a:lnTo>
                    <a:cubicBezTo>
                      <a:pt x="123825" y="150495"/>
                      <a:pt x="96202" y="68580"/>
                      <a:pt x="48577" y="0"/>
                    </a:cubicBezTo>
                    <a:close/>
                  </a:path>
                </a:pathLst>
              </a:custGeom>
              <a:solidFill>
                <a:srgbClr val="FF0000"/>
              </a:solidFill>
              <a:ln w="9525" cap="flat">
                <a:noFill/>
                <a:prstDash val="solid"/>
                <a:miter/>
              </a:ln>
            </p:spPr>
            <p:txBody>
              <a:bodyPr rtlCol="0" anchor="ctr"/>
              <a:lstStyle/>
              <a:p>
                <a:pPr defTabSz="914225">
                  <a:defRPr/>
                </a:pPr>
                <a:endParaRPr lang="en-US">
                  <a:solidFill>
                    <a:srgbClr val="D2D2D2">
                      <a:lumMod val="75000"/>
                    </a:srgbClr>
                  </a:solidFill>
                  <a:latin typeface="Segoe UI"/>
                </a:endParaRPr>
              </a:p>
            </p:txBody>
          </p:sp>
          <p:sp>
            <p:nvSpPr>
              <p:cNvPr id="176" name="Freeform: Shape 175">
                <a:extLst>
                  <a:ext uri="{FF2B5EF4-FFF2-40B4-BE49-F238E27FC236}">
                    <a16:creationId xmlns:a16="http://schemas.microsoft.com/office/drawing/2014/main" id="{E777551C-201D-4CFF-A087-12E3EF644B64}"/>
                  </a:ext>
                </a:extLst>
              </p:cNvPr>
              <p:cNvSpPr/>
              <p:nvPr/>
            </p:nvSpPr>
            <p:spPr>
              <a:xfrm rot="13854299">
                <a:off x="5039186" y="4820436"/>
                <a:ext cx="361949" cy="361951"/>
              </a:xfrm>
              <a:custGeom>
                <a:avLst/>
                <a:gdLst>
                  <a:gd name="connsiteX0" fmla="*/ 13595 w 361950"/>
                  <a:gd name="connsiteY0" fmla="*/ 297180 h 361950"/>
                  <a:gd name="connsiteX1" fmla="*/ 8833 w 361950"/>
                  <a:gd name="connsiteY1" fmla="*/ 301942 h 361950"/>
                  <a:gd name="connsiteX2" fmla="*/ 13595 w 361950"/>
                  <a:gd name="connsiteY2" fmla="*/ 356235 h 361950"/>
                  <a:gd name="connsiteX3" fmla="*/ 67888 w 361950"/>
                  <a:gd name="connsiteY3" fmla="*/ 351473 h 361950"/>
                  <a:gd name="connsiteX4" fmla="*/ 364115 w 361950"/>
                  <a:gd name="connsiteY4" fmla="*/ 0 h 361950"/>
                  <a:gd name="connsiteX5" fmla="*/ 13595 w 361950"/>
                  <a:gd name="connsiteY5" fmla="*/ 29718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361950">
                    <a:moveTo>
                      <a:pt x="13595" y="297180"/>
                    </a:moveTo>
                    <a:cubicBezTo>
                      <a:pt x="11690" y="298133"/>
                      <a:pt x="10738" y="300038"/>
                      <a:pt x="8833" y="301942"/>
                    </a:cubicBezTo>
                    <a:cubicBezTo>
                      <a:pt x="-4502" y="318135"/>
                      <a:pt x="-2597" y="341948"/>
                      <a:pt x="13595" y="356235"/>
                    </a:cubicBezTo>
                    <a:cubicBezTo>
                      <a:pt x="29788" y="369570"/>
                      <a:pt x="53600" y="367665"/>
                      <a:pt x="67888" y="351473"/>
                    </a:cubicBezTo>
                    <a:lnTo>
                      <a:pt x="364115" y="0"/>
                    </a:lnTo>
                    <a:lnTo>
                      <a:pt x="13595" y="297180"/>
                    </a:lnTo>
                    <a:close/>
                  </a:path>
                </a:pathLst>
              </a:custGeom>
              <a:solidFill>
                <a:schemeClr val="tx1">
                  <a:lumMod val="65000"/>
                  <a:lumOff val="35000"/>
                </a:schemeClr>
              </a:solidFill>
              <a:ln w="9525" cap="flat">
                <a:noFill/>
                <a:prstDash val="solid"/>
                <a:miter/>
              </a:ln>
            </p:spPr>
            <p:txBody>
              <a:bodyPr rtlCol="0" anchor="ctr"/>
              <a:lstStyle/>
              <a:p>
                <a:pPr defTabSz="914225">
                  <a:defRPr/>
                </a:pPr>
                <a:endParaRPr lang="en-US">
                  <a:solidFill>
                    <a:srgbClr val="D2D2D2">
                      <a:lumMod val="75000"/>
                    </a:srgbClr>
                  </a:solidFill>
                  <a:latin typeface="Segoe UI"/>
                </a:endParaRPr>
              </a:p>
            </p:txBody>
          </p:sp>
        </p:grpSp>
        <p:grpSp>
          <p:nvGrpSpPr>
            <p:cNvPr id="177" name="Graphic 9" descr="Database">
              <a:extLst>
                <a:ext uri="{FF2B5EF4-FFF2-40B4-BE49-F238E27FC236}">
                  <a16:creationId xmlns:a16="http://schemas.microsoft.com/office/drawing/2014/main" id="{DE56AEF1-8EC8-4C6B-8841-75D189ED549B}"/>
                </a:ext>
              </a:extLst>
            </p:cNvPr>
            <p:cNvGrpSpPr/>
            <p:nvPr/>
          </p:nvGrpSpPr>
          <p:grpSpPr>
            <a:xfrm>
              <a:off x="3411491" y="3894305"/>
              <a:ext cx="508266" cy="566726"/>
              <a:chOff x="9418332" y="1246885"/>
              <a:chExt cx="508266" cy="566726"/>
            </a:xfrm>
          </p:grpSpPr>
          <p:sp>
            <p:nvSpPr>
              <p:cNvPr id="178" name="Freeform: Shape 177">
                <a:extLst>
                  <a:ext uri="{FF2B5EF4-FFF2-40B4-BE49-F238E27FC236}">
                    <a16:creationId xmlns:a16="http://schemas.microsoft.com/office/drawing/2014/main" id="{2783B424-30FB-4EFC-A36D-E286F569E1EF}"/>
                  </a:ext>
                </a:extLst>
              </p:cNvPr>
              <p:cNvSpPr/>
              <p:nvPr/>
            </p:nvSpPr>
            <p:spPr>
              <a:xfrm>
                <a:off x="9524221" y="1305919"/>
                <a:ext cx="296489" cy="94454"/>
              </a:xfrm>
              <a:custGeom>
                <a:avLst/>
                <a:gdLst>
                  <a:gd name="connsiteX0" fmla="*/ 296489 w 296488"/>
                  <a:gd name="connsiteY0" fmla="*/ 47227 h 94454"/>
                  <a:gd name="connsiteX1" fmla="*/ 148244 w 296488"/>
                  <a:gd name="connsiteY1" fmla="*/ 94454 h 94454"/>
                  <a:gd name="connsiteX2" fmla="*/ 0 w 296488"/>
                  <a:gd name="connsiteY2" fmla="*/ 47227 h 94454"/>
                  <a:gd name="connsiteX3" fmla="*/ 148244 w 296488"/>
                  <a:gd name="connsiteY3" fmla="*/ 0 h 94454"/>
                  <a:gd name="connsiteX4" fmla="*/ 296489 w 296488"/>
                  <a:gd name="connsiteY4" fmla="*/ 47227 h 94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488" h="94454">
                    <a:moveTo>
                      <a:pt x="296489" y="47227"/>
                    </a:moveTo>
                    <a:cubicBezTo>
                      <a:pt x="296489" y="73310"/>
                      <a:pt x="230117" y="94454"/>
                      <a:pt x="148244" y="94454"/>
                    </a:cubicBezTo>
                    <a:cubicBezTo>
                      <a:pt x="66371" y="94454"/>
                      <a:pt x="0" y="73310"/>
                      <a:pt x="0" y="47227"/>
                    </a:cubicBezTo>
                    <a:cubicBezTo>
                      <a:pt x="0" y="21144"/>
                      <a:pt x="66371" y="0"/>
                      <a:pt x="148244" y="0"/>
                    </a:cubicBezTo>
                    <a:cubicBezTo>
                      <a:pt x="230117" y="0"/>
                      <a:pt x="296489" y="21144"/>
                      <a:pt x="296489" y="47227"/>
                    </a:cubicBezTo>
                    <a:close/>
                  </a:path>
                </a:pathLst>
              </a:custGeom>
              <a:solidFill>
                <a:schemeClr val="tx1">
                  <a:lumMod val="65000"/>
                  <a:lumOff val="35000"/>
                </a:schemeClr>
              </a:solidFill>
              <a:ln w="5259" cap="flat">
                <a:noFill/>
                <a:prstDash val="solid"/>
                <a:miter/>
              </a:ln>
            </p:spPr>
            <p:txBody>
              <a:bodyPr rtlCol="0" anchor="ctr"/>
              <a:lstStyle/>
              <a:p>
                <a:pPr defTabSz="914225">
                  <a:defRPr/>
                </a:pPr>
                <a:endParaRPr lang="en-US">
                  <a:solidFill>
                    <a:srgbClr val="000000"/>
                  </a:solidFill>
                  <a:latin typeface="Segoe UI"/>
                </a:endParaRPr>
              </a:p>
            </p:txBody>
          </p:sp>
          <p:sp>
            <p:nvSpPr>
              <p:cNvPr id="179" name="Freeform: Shape 178">
                <a:extLst>
                  <a:ext uri="{FF2B5EF4-FFF2-40B4-BE49-F238E27FC236}">
                    <a16:creationId xmlns:a16="http://schemas.microsoft.com/office/drawing/2014/main" id="{D0D99226-005D-4116-8C0D-15E322FC67AF}"/>
                  </a:ext>
                </a:extLst>
              </p:cNvPr>
              <p:cNvSpPr/>
              <p:nvPr/>
            </p:nvSpPr>
            <p:spPr>
              <a:xfrm>
                <a:off x="9524221" y="1376760"/>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rgbClr val="7030A0"/>
              </a:solidFill>
              <a:ln w="5259" cap="flat">
                <a:noFill/>
                <a:prstDash val="solid"/>
                <a:miter/>
              </a:ln>
            </p:spPr>
            <p:txBody>
              <a:bodyPr rtlCol="0" anchor="ctr"/>
              <a:lstStyle/>
              <a:p>
                <a:pPr defTabSz="914225">
                  <a:defRPr/>
                </a:pPr>
                <a:endParaRPr lang="en-US">
                  <a:solidFill>
                    <a:srgbClr val="000000"/>
                  </a:solidFill>
                  <a:latin typeface="Segoe UI"/>
                </a:endParaRPr>
              </a:p>
            </p:txBody>
          </p:sp>
          <p:sp>
            <p:nvSpPr>
              <p:cNvPr id="180" name="Freeform: Shape 179">
                <a:extLst>
                  <a:ext uri="{FF2B5EF4-FFF2-40B4-BE49-F238E27FC236}">
                    <a16:creationId xmlns:a16="http://schemas.microsoft.com/office/drawing/2014/main" id="{9872E0A0-29D5-41DA-A856-7EEF6B233F75}"/>
                  </a:ext>
                </a:extLst>
              </p:cNvPr>
              <p:cNvSpPr/>
              <p:nvPr/>
            </p:nvSpPr>
            <p:spPr>
              <a:xfrm>
                <a:off x="9524221" y="1494828"/>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14225">
                  <a:defRPr/>
                </a:pPr>
                <a:endParaRPr lang="en-US">
                  <a:solidFill>
                    <a:srgbClr val="000000"/>
                  </a:solidFill>
                  <a:latin typeface="Segoe UI"/>
                </a:endParaRPr>
              </a:p>
            </p:txBody>
          </p:sp>
          <p:sp>
            <p:nvSpPr>
              <p:cNvPr id="181" name="Freeform: Shape 180">
                <a:extLst>
                  <a:ext uri="{FF2B5EF4-FFF2-40B4-BE49-F238E27FC236}">
                    <a16:creationId xmlns:a16="http://schemas.microsoft.com/office/drawing/2014/main" id="{5671FC03-9545-406C-AC9F-D8E3332C0F0F}"/>
                  </a:ext>
                </a:extLst>
              </p:cNvPr>
              <p:cNvSpPr/>
              <p:nvPr/>
            </p:nvSpPr>
            <p:spPr>
              <a:xfrm>
                <a:off x="9524221" y="1612896"/>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14225">
                  <a:defRPr/>
                </a:pPr>
                <a:endParaRPr lang="en-US">
                  <a:solidFill>
                    <a:srgbClr val="000000"/>
                  </a:solidFill>
                  <a:latin typeface="Segoe UI"/>
                </a:endParaRPr>
              </a:p>
            </p:txBody>
          </p:sp>
        </p:grpSp>
        <p:sp>
          <p:nvSpPr>
            <p:cNvPr id="182" name="Arrow: Right 181">
              <a:extLst>
                <a:ext uri="{FF2B5EF4-FFF2-40B4-BE49-F238E27FC236}">
                  <a16:creationId xmlns:a16="http://schemas.microsoft.com/office/drawing/2014/main" id="{3FBAC070-3571-407E-BCD3-8042804BD5D0}"/>
                </a:ext>
              </a:extLst>
            </p:cNvPr>
            <p:cNvSpPr/>
            <p:nvPr/>
          </p:nvSpPr>
          <p:spPr bwMode="auto">
            <a:xfrm>
              <a:off x="2893488" y="4207419"/>
              <a:ext cx="454430" cy="23958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3" name="Arrow: Right 182">
              <a:extLst>
                <a:ext uri="{FF2B5EF4-FFF2-40B4-BE49-F238E27FC236}">
                  <a16:creationId xmlns:a16="http://schemas.microsoft.com/office/drawing/2014/main" id="{7A6808D6-6BED-4C5F-A103-C199095F97AE}"/>
                </a:ext>
              </a:extLst>
            </p:cNvPr>
            <p:cNvSpPr/>
            <p:nvPr/>
          </p:nvSpPr>
          <p:spPr bwMode="auto">
            <a:xfrm rot="10800000">
              <a:off x="2862846" y="3904898"/>
              <a:ext cx="454430" cy="239584"/>
            </a:xfrm>
            <a:prstGeom prst="rightArrow">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4" name="Text Placeholder 5">
              <a:extLst>
                <a:ext uri="{FF2B5EF4-FFF2-40B4-BE49-F238E27FC236}">
                  <a16:creationId xmlns:a16="http://schemas.microsoft.com/office/drawing/2014/main" id="{F7F9E155-2B51-4C57-ADA3-9EEB6837EB86}"/>
                </a:ext>
              </a:extLst>
            </p:cNvPr>
            <p:cNvSpPr txBox="1">
              <a:spLocks/>
            </p:cNvSpPr>
            <p:nvPr/>
          </p:nvSpPr>
          <p:spPr>
            <a:xfrm>
              <a:off x="1573731" y="3578513"/>
              <a:ext cx="607272" cy="26030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800">
                  <a:solidFill>
                    <a:srgbClr val="7030A0"/>
                  </a:solidFill>
                  <a:latin typeface="Segoe UI"/>
                </a:rPr>
                <a:t>01010100010100101010</a:t>
              </a:r>
            </a:p>
          </p:txBody>
        </p:sp>
      </p:grpSp>
      <p:grpSp>
        <p:nvGrpSpPr>
          <p:cNvPr id="6" name="Group 5">
            <a:extLst>
              <a:ext uri="{FF2B5EF4-FFF2-40B4-BE49-F238E27FC236}">
                <a16:creationId xmlns:a16="http://schemas.microsoft.com/office/drawing/2014/main" id="{6B8DAC47-95A3-49B9-BDA4-54191A3B2BBE}"/>
              </a:ext>
            </a:extLst>
          </p:cNvPr>
          <p:cNvGrpSpPr/>
          <p:nvPr/>
        </p:nvGrpSpPr>
        <p:grpSpPr>
          <a:xfrm>
            <a:off x="4089095" y="3722208"/>
            <a:ext cx="3998370" cy="1793604"/>
            <a:chOff x="3349292" y="4149376"/>
            <a:chExt cx="3998938" cy="1793859"/>
          </a:xfrm>
        </p:grpSpPr>
        <p:sp>
          <p:nvSpPr>
            <p:cNvPr id="92" name="Text Placeholder 5">
              <a:extLst>
                <a:ext uri="{FF2B5EF4-FFF2-40B4-BE49-F238E27FC236}">
                  <a16:creationId xmlns:a16="http://schemas.microsoft.com/office/drawing/2014/main" id="{6CEDC796-020A-4E10-86B4-B566D89CD582}"/>
                </a:ext>
              </a:extLst>
            </p:cNvPr>
            <p:cNvSpPr txBox="1">
              <a:spLocks/>
            </p:cNvSpPr>
            <p:nvPr/>
          </p:nvSpPr>
          <p:spPr>
            <a:xfrm>
              <a:off x="3765273" y="5250768"/>
              <a:ext cx="3582957" cy="692467"/>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latin typeface="Segoe UI"/>
                </a:rPr>
                <a:t>Remote storage cache is evicted regularly based on time, cache usage, and any modifications to underlying table data. </a:t>
              </a:r>
            </a:p>
          </p:txBody>
        </p:sp>
        <p:grpSp>
          <p:nvGrpSpPr>
            <p:cNvPr id="185" name="Group 184">
              <a:extLst>
                <a:ext uri="{FF2B5EF4-FFF2-40B4-BE49-F238E27FC236}">
                  <a16:creationId xmlns:a16="http://schemas.microsoft.com/office/drawing/2014/main" id="{189C7A86-4A29-428B-A526-3E818077C069}"/>
                </a:ext>
              </a:extLst>
            </p:cNvPr>
            <p:cNvGrpSpPr/>
            <p:nvPr/>
          </p:nvGrpSpPr>
          <p:grpSpPr>
            <a:xfrm>
              <a:off x="3349292" y="5250768"/>
              <a:ext cx="290475" cy="290475"/>
              <a:chOff x="1359413" y="3286137"/>
              <a:chExt cx="332509" cy="332509"/>
            </a:xfrm>
          </p:grpSpPr>
          <p:sp>
            <p:nvSpPr>
              <p:cNvPr id="186" name="Oval 185">
                <a:extLst>
                  <a:ext uri="{FF2B5EF4-FFF2-40B4-BE49-F238E27FC236}">
                    <a16:creationId xmlns:a16="http://schemas.microsoft.com/office/drawing/2014/main" id="{EE1E708D-CC59-4004-B4D7-0E49A9CBE255}"/>
                  </a:ext>
                </a:extLst>
              </p:cNvPr>
              <p:cNvSpPr/>
              <p:nvPr/>
            </p:nvSpPr>
            <p:spPr bwMode="auto">
              <a:xfrm>
                <a:off x="1359413"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7" name="Text Placeholder 5">
                <a:extLst>
                  <a:ext uri="{FF2B5EF4-FFF2-40B4-BE49-F238E27FC236}">
                    <a16:creationId xmlns:a16="http://schemas.microsoft.com/office/drawing/2014/main" id="{9EA95BCD-E40E-4B29-A7EF-BAF781FDC9ED}"/>
                  </a:ext>
                </a:extLst>
              </p:cNvPr>
              <p:cNvSpPr txBox="1">
                <a:spLocks/>
              </p:cNvSpPr>
              <p:nvPr/>
            </p:nvSpPr>
            <p:spPr>
              <a:xfrm>
                <a:off x="1460763" y="3322662"/>
                <a:ext cx="119447" cy="25003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solidFill>
                      <a:srgbClr val="FFFFFF"/>
                    </a:solidFill>
                    <a:latin typeface="Segoe UI Semibold"/>
                  </a:rPr>
                  <a:t>4</a:t>
                </a:r>
              </a:p>
            </p:txBody>
          </p:sp>
        </p:grpSp>
        <p:pic>
          <p:nvPicPr>
            <p:cNvPr id="188" name="Graphic 187" descr="Hourglass">
              <a:extLst>
                <a:ext uri="{FF2B5EF4-FFF2-40B4-BE49-F238E27FC236}">
                  <a16:creationId xmlns:a16="http://schemas.microsoft.com/office/drawing/2014/main" id="{4C65D253-0BC4-42C5-973B-2DD455BFAA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67672" y="4149376"/>
              <a:ext cx="379422" cy="379422"/>
            </a:xfrm>
            <a:prstGeom prst="rect">
              <a:avLst/>
            </a:prstGeom>
          </p:spPr>
        </p:pic>
        <p:grpSp>
          <p:nvGrpSpPr>
            <p:cNvPr id="189" name="Graphic 9" descr="Database">
              <a:extLst>
                <a:ext uri="{FF2B5EF4-FFF2-40B4-BE49-F238E27FC236}">
                  <a16:creationId xmlns:a16="http://schemas.microsoft.com/office/drawing/2014/main" id="{F0CD6C86-3630-438E-801A-3334C9C82D77}"/>
                </a:ext>
              </a:extLst>
            </p:cNvPr>
            <p:cNvGrpSpPr/>
            <p:nvPr/>
          </p:nvGrpSpPr>
          <p:grpSpPr>
            <a:xfrm>
              <a:off x="5733242" y="4400216"/>
              <a:ext cx="379422" cy="574157"/>
              <a:chOff x="9524221" y="1305919"/>
              <a:chExt cx="296489" cy="448659"/>
            </a:xfrm>
          </p:grpSpPr>
          <p:sp>
            <p:nvSpPr>
              <p:cNvPr id="190" name="Freeform: Shape 189">
                <a:extLst>
                  <a:ext uri="{FF2B5EF4-FFF2-40B4-BE49-F238E27FC236}">
                    <a16:creationId xmlns:a16="http://schemas.microsoft.com/office/drawing/2014/main" id="{04B44EDD-A9C0-4BC9-8D36-A82D6D19086F}"/>
                  </a:ext>
                </a:extLst>
              </p:cNvPr>
              <p:cNvSpPr/>
              <p:nvPr/>
            </p:nvSpPr>
            <p:spPr>
              <a:xfrm>
                <a:off x="9524221" y="1305919"/>
                <a:ext cx="296489" cy="94454"/>
              </a:xfrm>
              <a:custGeom>
                <a:avLst/>
                <a:gdLst>
                  <a:gd name="connsiteX0" fmla="*/ 296489 w 296488"/>
                  <a:gd name="connsiteY0" fmla="*/ 47227 h 94454"/>
                  <a:gd name="connsiteX1" fmla="*/ 148244 w 296488"/>
                  <a:gd name="connsiteY1" fmla="*/ 94454 h 94454"/>
                  <a:gd name="connsiteX2" fmla="*/ 0 w 296488"/>
                  <a:gd name="connsiteY2" fmla="*/ 47227 h 94454"/>
                  <a:gd name="connsiteX3" fmla="*/ 148244 w 296488"/>
                  <a:gd name="connsiteY3" fmla="*/ 0 h 94454"/>
                  <a:gd name="connsiteX4" fmla="*/ 296489 w 296488"/>
                  <a:gd name="connsiteY4" fmla="*/ 47227 h 94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488" h="94454">
                    <a:moveTo>
                      <a:pt x="296489" y="47227"/>
                    </a:moveTo>
                    <a:cubicBezTo>
                      <a:pt x="296489" y="73310"/>
                      <a:pt x="230117" y="94454"/>
                      <a:pt x="148244" y="94454"/>
                    </a:cubicBezTo>
                    <a:cubicBezTo>
                      <a:pt x="66371" y="94454"/>
                      <a:pt x="0" y="73310"/>
                      <a:pt x="0" y="47227"/>
                    </a:cubicBezTo>
                    <a:cubicBezTo>
                      <a:pt x="0" y="21144"/>
                      <a:pt x="66371" y="0"/>
                      <a:pt x="148244" y="0"/>
                    </a:cubicBezTo>
                    <a:cubicBezTo>
                      <a:pt x="230117" y="0"/>
                      <a:pt x="296489" y="21144"/>
                      <a:pt x="296489" y="47227"/>
                    </a:cubicBezTo>
                    <a:close/>
                  </a:path>
                </a:pathLst>
              </a:custGeom>
              <a:solidFill>
                <a:schemeClr val="tx1">
                  <a:lumMod val="65000"/>
                  <a:lumOff val="35000"/>
                </a:schemeClr>
              </a:solidFill>
              <a:ln w="5259" cap="flat">
                <a:noFill/>
                <a:prstDash val="solid"/>
                <a:miter/>
              </a:ln>
            </p:spPr>
            <p:txBody>
              <a:bodyPr rtlCol="0" anchor="ctr"/>
              <a:lstStyle/>
              <a:p>
                <a:pPr defTabSz="914225">
                  <a:defRPr/>
                </a:pPr>
                <a:endParaRPr lang="en-US">
                  <a:solidFill>
                    <a:srgbClr val="000000"/>
                  </a:solidFill>
                  <a:latin typeface="Segoe UI"/>
                </a:endParaRPr>
              </a:p>
            </p:txBody>
          </p:sp>
          <p:sp>
            <p:nvSpPr>
              <p:cNvPr id="192" name="Freeform: Shape 191">
                <a:extLst>
                  <a:ext uri="{FF2B5EF4-FFF2-40B4-BE49-F238E27FC236}">
                    <a16:creationId xmlns:a16="http://schemas.microsoft.com/office/drawing/2014/main" id="{D09275C6-0245-4BC2-9EFC-7993C44258B0}"/>
                  </a:ext>
                </a:extLst>
              </p:cNvPr>
              <p:cNvSpPr/>
              <p:nvPr/>
            </p:nvSpPr>
            <p:spPr>
              <a:xfrm>
                <a:off x="9524221" y="1494828"/>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14225">
                  <a:defRPr/>
                </a:pPr>
                <a:endParaRPr lang="en-US">
                  <a:solidFill>
                    <a:srgbClr val="000000"/>
                  </a:solidFill>
                  <a:latin typeface="Segoe UI"/>
                </a:endParaRPr>
              </a:p>
            </p:txBody>
          </p:sp>
          <p:sp>
            <p:nvSpPr>
              <p:cNvPr id="193" name="Freeform: Shape 192">
                <a:extLst>
                  <a:ext uri="{FF2B5EF4-FFF2-40B4-BE49-F238E27FC236}">
                    <a16:creationId xmlns:a16="http://schemas.microsoft.com/office/drawing/2014/main" id="{B22208E6-C039-45D8-998A-2C08753452CC}"/>
                  </a:ext>
                </a:extLst>
              </p:cNvPr>
              <p:cNvSpPr/>
              <p:nvPr/>
            </p:nvSpPr>
            <p:spPr>
              <a:xfrm>
                <a:off x="9524221" y="1612896"/>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14225">
                  <a:defRPr/>
                </a:pPr>
                <a:endParaRPr lang="en-US">
                  <a:solidFill>
                    <a:srgbClr val="000000"/>
                  </a:solidFill>
                  <a:latin typeface="Segoe UI"/>
                </a:endParaRPr>
              </a:p>
            </p:txBody>
          </p:sp>
        </p:grpSp>
        <p:cxnSp>
          <p:nvCxnSpPr>
            <p:cNvPr id="204" name="Straight Connector 203">
              <a:extLst>
                <a:ext uri="{FF2B5EF4-FFF2-40B4-BE49-F238E27FC236}">
                  <a16:creationId xmlns:a16="http://schemas.microsoft.com/office/drawing/2014/main" id="{6CB6959A-602E-45F2-B613-E9E20B5A8FA1}"/>
                </a:ext>
              </a:extLst>
            </p:cNvPr>
            <p:cNvCxnSpPr/>
            <p:nvPr/>
          </p:nvCxnSpPr>
          <p:spPr>
            <a:xfrm>
              <a:off x="4316290" y="4589916"/>
              <a:ext cx="523001"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5" name="Arrow: Right 204">
              <a:extLst>
                <a:ext uri="{FF2B5EF4-FFF2-40B4-BE49-F238E27FC236}">
                  <a16:creationId xmlns:a16="http://schemas.microsoft.com/office/drawing/2014/main" id="{95399119-21F4-4A02-87E8-66E7FC17AD2C}"/>
                </a:ext>
              </a:extLst>
            </p:cNvPr>
            <p:cNvSpPr/>
            <p:nvPr/>
          </p:nvSpPr>
          <p:spPr bwMode="auto">
            <a:xfrm>
              <a:off x="5060126" y="4543880"/>
              <a:ext cx="454430" cy="23958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206" name="Text Placeholder 5">
            <a:extLst>
              <a:ext uri="{FF2B5EF4-FFF2-40B4-BE49-F238E27FC236}">
                <a16:creationId xmlns:a16="http://schemas.microsoft.com/office/drawing/2014/main" id="{C414141F-A9CC-448E-A2E5-06CC6D570CC9}"/>
              </a:ext>
            </a:extLst>
          </p:cNvPr>
          <p:cNvSpPr txBox="1">
            <a:spLocks/>
          </p:cNvSpPr>
          <p:nvPr/>
        </p:nvSpPr>
        <p:spPr>
          <a:xfrm>
            <a:off x="8628319" y="4817755"/>
            <a:ext cx="2546365" cy="692369"/>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latin typeface="Segoe UI"/>
              </a:rPr>
              <a:t>Cache will need to be regenerated if query results have been evicted from cache</a:t>
            </a:r>
          </a:p>
        </p:txBody>
      </p:sp>
      <p:grpSp>
        <p:nvGrpSpPr>
          <p:cNvPr id="207" name="Group 206">
            <a:extLst>
              <a:ext uri="{FF2B5EF4-FFF2-40B4-BE49-F238E27FC236}">
                <a16:creationId xmlns:a16="http://schemas.microsoft.com/office/drawing/2014/main" id="{6A5186A1-D3BB-422E-A3A0-E7D8E9E23B94}"/>
              </a:ext>
            </a:extLst>
          </p:cNvPr>
          <p:cNvGrpSpPr/>
          <p:nvPr/>
        </p:nvGrpSpPr>
        <p:grpSpPr>
          <a:xfrm>
            <a:off x="8212397" y="4831033"/>
            <a:ext cx="290434" cy="290434"/>
            <a:chOff x="1359413" y="3286137"/>
            <a:chExt cx="332509" cy="332509"/>
          </a:xfrm>
        </p:grpSpPr>
        <p:sp>
          <p:nvSpPr>
            <p:cNvPr id="208" name="Oval 207">
              <a:extLst>
                <a:ext uri="{FF2B5EF4-FFF2-40B4-BE49-F238E27FC236}">
                  <a16:creationId xmlns:a16="http://schemas.microsoft.com/office/drawing/2014/main" id="{A5318720-0CB9-42EC-A632-41E4D600B9DF}"/>
                </a:ext>
              </a:extLst>
            </p:cNvPr>
            <p:cNvSpPr/>
            <p:nvPr/>
          </p:nvSpPr>
          <p:spPr bwMode="auto">
            <a:xfrm>
              <a:off x="1359413"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9" name="Text Placeholder 5">
              <a:extLst>
                <a:ext uri="{FF2B5EF4-FFF2-40B4-BE49-F238E27FC236}">
                  <a16:creationId xmlns:a16="http://schemas.microsoft.com/office/drawing/2014/main" id="{943035CC-E6DA-43FC-A457-DDE836D71A3A}"/>
                </a:ext>
              </a:extLst>
            </p:cNvPr>
            <p:cNvSpPr txBox="1">
              <a:spLocks/>
            </p:cNvSpPr>
            <p:nvPr/>
          </p:nvSpPr>
          <p:spPr>
            <a:xfrm>
              <a:off x="1471666" y="3322662"/>
              <a:ext cx="119447" cy="25003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solidFill>
                    <a:srgbClr val="FFFFFF"/>
                  </a:solidFill>
                  <a:latin typeface="Segoe UI Semibold"/>
                </a:rPr>
                <a:t>5</a:t>
              </a:r>
            </a:p>
          </p:txBody>
        </p:sp>
      </p:grpSp>
      <p:sp>
        <p:nvSpPr>
          <p:cNvPr id="220" name="Arrow: Right 219">
            <a:extLst>
              <a:ext uri="{FF2B5EF4-FFF2-40B4-BE49-F238E27FC236}">
                <a16:creationId xmlns:a16="http://schemas.microsoft.com/office/drawing/2014/main" id="{415D9824-1F72-4A6E-99D5-F02280B74D8C}"/>
              </a:ext>
            </a:extLst>
          </p:cNvPr>
          <p:cNvSpPr/>
          <p:nvPr/>
        </p:nvSpPr>
        <p:spPr bwMode="auto">
          <a:xfrm>
            <a:off x="9231436" y="4177218"/>
            <a:ext cx="454366" cy="239550"/>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221" name="Group 220">
            <a:extLst>
              <a:ext uri="{FF2B5EF4-FFF2-40B4-BE49-F238E27FC236}">
                <a16:creationId xmlns:a16="http://schemas.microsoft.com/office/drawing/2014/main" id="{722D7297-905D-45D5-BA2F-45888EE4D05D}"/>
              </a:ext>
            </a:extLst>
          </p:cNvPr>
          <p:cNvGrpSpPr/>
          <p:nvPr/>
        </p:nvGrpSpPr>
        <p:grpSpPr>
          <a:xfrm>
            <a:off x="8730199" y="3872473"/>
            <a:ext cx="352265" cy="750988"/>
            <a:chOff x="2484021" y="3604805"/>
            <a:chExt cx="352315" cy="751095"/>
          </a:xfrm>
        </p:grpSpPr>
        <p:sp>
          <p:nvSpPr>
            <p:cNvPr id="222" name="Freeform 448">
              <a:extLst>
                <a:ext uri="{FF2B5EF4-FFF2-40B4-BE49-F238E27FC236}">
                  <a16:creationId xmlns:a16="http://schemas.microsoft.com/office/drawing/2014/main" id="{2905E822-6553-4871-9C0D-CD9126EFC72F}"/>
                </a:ext>
              </a:extLst>
            </p:cNvPr>
            <p:cNvSpPr>
              <a:spLocks noEditPoints="1"/>
            </p:cNvSpPr>
            <p:nvPr/>
          </p:nvSpPr>
          <p:spPr bwMode="auto">
            <a:xfrm>
              <a:off x="2519711" y="3916679"/>
              <a:ext cx="285514" cy="16306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defRPr/>
              </a:pPr>
              <a:endParaRPr lang="en-US">
                <a:solidFill>
                  <a:srgbClr val="505050"/>
                </a:solidFill>
                <a:latin typeface="Segoe UI"/>
              </a:endParaRPr>
            </a:p>
          </p:txBody>
        </p:sp>
        <p:sp>
          <p:nvSpPr>
            <p:cNvPr id="223" name="Freeform 5">
              <a:extLst>
                <a:ext uri="{FF2B5EF4-FFF2-40B4-BE49-F238E27FC236}">
                  <a16:creationId xmlns:a16="http://schemas.microsoft.com/office/drawing/2014/main" id="{20DE3AA4-E072-4279-8CFC-EE176D57FBF6}"/>
                </a:ext>
              </a:extLst>
            </p:cNvPr>
            <p:cNvSpPr>
              <a:spLocks noEditPoints="1"/>
            </p:cNvSpPr>
            <p:nvPr/>
          </p:nvSpPr>
          <p:spPr bwMode="auto">
            <a:xfrm>
              <a:off x="2615409" y="4200796"/>
              <a:ext cx="93248" cy="155104"/>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defRPr/>
              </a:pPr>
              <a:endParaRPr lang="en-US">
                <a:solidFill>
                  <a:srgbClr val="505050"/>
                </a:solidFill>
                <a:latin typeface="Segoe UI"/>
              </a:endParaRPr>
            </a:p>
          </p:txBody>
        </p:sp>
        <p:grpSp>
          <p:nvGrpSpPr>
            <p:cNvPr id="224" name="Group 223">
              <a:extLst>
                <a:ext uri="{FF2B5EF4-FFF2-40B4-BE49-F238E27FC236}">
                  <a16:creationId xmlns:a16="http://schemas.microsoft.com/office/drawing/2014/main" id="{D182DBF1-6E6C-4926-BD41-7E4101EEDE66}"/>
                </a:ext>
              </a:extLst>
            </p:cNvPr>
            <p:cNvGrpSpPr/>
            <p:nvPr/>
          </p:nvGrpSpPr>
          <p:grpSpPr>
            <a:xfrm>
              <a:off x="2547147" y="3604805"/>
              <a:ext cx="229773" cy="174919"/>
              <a:chOff x="2421061" y="2643553"/>
              <a:chExt cx="3651737" cy="2779942"/>
            </a:xfrm>
          </p:grpSpPr>
          <p:cxnSp>
            <p:nvCxnSpPr>
              <p:cNvPr id="227" name="Straight Connector 226">
                <a:extLst>
                  <a:ext uri="{FF2B5EF4-FFF2-40B4-BE49-F238E27FC236}">
                    <a16:creationId xmlns:a16="http://schemas.microsoft.com/office/drawing/2014/main" id="{FE96DEAD-EB14-4180-8B55-0B8AA87EA67D}"/>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1F23C95D-A268-4625-83C7-6D19BC414A0F}"/>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FAD2BE2F-AAEA-45FF-A532-F29077468656}"/>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549F1CDD-C4EC-4AAE-8DDB-42C5F283FE21}"/>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31" name="Freeform: Shape 581">
                <a:extLst>
                  <a:ext uri="{FF2B5EF4-FFF2-40B4-BE49-F238E27FC236}">
                    <a16:creationId xmlns:a16="http://schemas.microsoft.com/office/drawing/2014/main" id="{B4944DB3-F309-4FE0-B150-B1C69AA30B40}"/>
                  </a:ext>
                </a:extLst>
              </p:cNvPr>
              <p:cNvSpPr/>
              <p:nvPr/>
            </p:nvSpPr>
            <p:spPr bwMode="auto">
              <a:xfrm>
                <a:off x="2421061" y="2643553"/>
                <a:ext cx="3651737" cy="2288929"/>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grpSp>
        <p:cxnSp>
          <p:nvCxnSpPr>
            <p:cNvPr id="225" name="Straight Connector 224">
              <a:extLst>
                <a:ext uri="{FF2B5EF4-FFF2-40B4-BE49-F238E27FC236}">
                  <a16:creationId xmlns:a16="http://schemas.microsoft.com/office/drawing/2014/main" id="{8355C001-8092-46DC-BE09-DF51E9568321}"/>
                </a:ext>
              </a:extLst>
            </p:cNvPr>
            <p:cNvCxnSpPr>
              <a:cxnSpLocks/>
            </p:cNvCxnSpPr>
            <p:nvPr/>
          </p:nvCxnSpPr>
          <p:spPr>
            <a:xfrm>
              <a:off x="2484021" y="3834581"/>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D70ECAD6-F370-46DF-A831-91333A457F78}"/>
                </a:ext>
              </a:extLst>
            </p:cNvPr>
            <p:cNvCxnSpPr>
              <a:cxnSpLocks/>
            </p:cNvCxnSpPr>
            <p:nvPr/>
          </p:nvCxnSpPr>
          <p:spPr>
            <a:xfrm>
              <a:off x="2484021" y="4149177"/>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232" name="Graphic 231" descr="Arrow circle">
            <a:extLst>
              <a:ext uri="{FF2B5EF4-FFF2-40B4-BE49-F238E27FC236}">
                <a16:creationId xmlns:a16="http://schemas.microsoft.com/office/drawing/2014/main" id="{5744B2BB-E11C-46A9-B0B4-73122EDA1E7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347276" y="4060391"/>
            <a:ext cx="522927" cy="522927"/>
          </a:xfrm>
          <a:prstGeom prst="rect">
            <a:avLst/>
          </a:prstGeom>
        </p:spPr>
      </p:pic>
      <p:grpSp>
        <p:nvGrpSpPr>
          <p:cNvPr id="233" name="Graphic 79" descr="Gauge">
            <a:extLst>
              <a:ext uri="{FF2B5EF4-FFF2-40B4-BE49-F238E27FC236}">
                <a16:creationId xmlns:a16="http://schemas.microsoft.com/office/drawing/2014/main" id="{6C10A44C-59FB-4575-B980-32547EC12662}"/>
              </a:ext>
            </a:extLst>
          </p:cNvPr>
          <p:cNvGrpSpPr/>
          <p:nvPr/>
        </p:nvGrpSpPr>
        <p:grpSpPr>
          <a:xfrm>
            <a:off x="9848496" y="3639197"/>
            <a:ext cx="631035" cy="631035"/>
            <a:chOff x="4874400" y="4364622"/>
            <a:chExt cx="914400" cy="914400"/>
          </a:xfrm>
        </p:grpSpPr>
        <p:sp>
          <p:nvSpPr>
            <p:cNvPr id="234" name="Freeform: Shape 233">
              <a:extLst>
                <a:ext uri="{FF2B5EF4-FFF2-40B4-BE49-F238E27FC236}">
                  <a16:creationId xmlns:a16="http://schemas.microsoft.com/office/drawing/2014/main" id="{4EB92FCD-7A04-434A-82C6-7523B1F6396C}"/>
                </a:ext>
              </a:extLst>
            </p:cNvPr>
            <p:cNvSpPr/>
            <p:nvPr/>
          </p:nvSpPr>
          <p:spPr>
            <a:xfrm>
              <a:off x="4912500" y="4593222"/>
              <a:ext cx="666750" cy="457200"/>
            </a:xfrm>
            <a:custGeom>
              <a:avLst/>
              <a:gdLst>
                <a:gd name="connsiteX0" fmla="*/ 400050 w 666750"/>
                <a:gd name="connsiteY0" fmla="*/ 58103 h 457200"/>
                <a:gd name="connsiteX1" fmla="*/ 400050 w 666750"/>
                <a:gd name="connsiteY1" fmla="*/ 96202 h 457200"/>
                <a:gd name="connsiteX2" fmla="*/ 419100 w 666750"/>
                <a:gd name="connsiteY2" fmla="*/ 95250 h 457200"/>
                <a:gd name="connsiteX3" fmla="*/ 438150 w 666750"/>
                <a:gd name="connsiteY3" fmla="*/ 96202 h 457200"/>
                <a:gd name="connsiteX4" fmla="*/ 438150 w 666750"/>
                <a:gd name="connsiteY4" fmla="*/ 58103 h 457200"/>
                <a:gd name="connsiteX5" fmla="*/ 542925 w 666750"/>
                <a:gd name="connsiteY5" fmla="*/ 80010 h 457200"/>
                <a:gd name="connsiteX6" fmla="*/ 528638 w 666750"/>
                <a:gd name="connsiteY6" fmla="*/ 114300 h 457200"/>
                <a:gd name="connsiteX7" fmla="*/ 563880 w 666750"/>
                <a:gd name="connsiteY7" fmla="*/ 129540 h 457200"/>
                <a:gd name="connsiteX8" fmla="*/ 578168 w 666750"/>
                <a:gd name="connsiteY8" fmla="*/ 94298 h 457200"/>
                <a:gd name="connsiteX9" fmla="*/ 628650 w 666750"/>
                <a:gd name="connsiteY9" fmla="*/ 124777 h 457200"/>
                <a:gd name="connsiteX10" fmla="*/ 669608 w 666750"/>
                <a:gd name="connsiteY10" fmla="*/ 83820 h 457200"/>
                <a:gd name="connsiteX11" fmla="*/ 419100 w 666750"/>
                <a:gd name="connsiteY11" fmla="*/ 0 h 457200"/>
                <a:gd name="connsiteX12" fmla="*/ 0 w 666750"/>
                <a:gd name="connsiteY12" fmla="*/ 419100 h 457200"/>
                <a:gd name="connsiteX13" fmla="*/ 0 w 666750"/>
                <a:gd name="connsiteY13" fmla="*/ 457200 h 457200"/>
                <a:gd name="connsiteX14" fmla="*/ 57150 w 666750"/>
                <a:gd name="connsiteY14" fmla="*/ 457200 h 457200"/>
                <a:gd name="connsiteX15" fmla="*/ 57150 w 666750"/>
                <a:gd name="connsiteY15" fmla="*/ 419100 h 457200"/>
                <a:gd name="connsiteX16" fmla="*/ 75248 w 666750"/>
                <a:gd name="connsiteY16" fmla="*/ 306705 h 457200"/>
                <a:gd name="connsiteX17" fmla="*/ 110490 w 666750"/>
                <a:gd name="connsiteY17" fmla="*/ 320993 h 457200"/>
                <a:gd name="connsiteX18" fmla="*/ 123825 w 666750"/>
                <a:gd name="connsiteY18" fmla="*/ 285750 h 457200"/>
                <a:gd name="connsiteX19" fmla="*/ 88583 w 666750"/>
                <a:gd name="connsiteY19" fmla="*/ 271463 h 457200"/>
                <a:gd name="connsiteX20" fmla="*/ 145733 w 666750"/>
                <a:gd name="connsiteY20" fmla="*/ 182880 h 457200"/>
                <a:gd name="connsiteX21" fmla="*/ 172403 w 666750"/>
                <a:gd name="connsiteY21" fmla="*/ 209550 h 457200"/>
                <a:gd name="connsiteX22" fmla="*/ 199073 w 666750"/>
                <a:gd name="connsiteY22" fmla="*/ 181927 h 457200"/>
                <a:gd name="connsiteX23" fmla="*/ 172403 w 666750"/>
                <a:gd name="connsiteY23" fmla="*/ 155258 h 457200"/>
                <a:gd name="connsiteX24" fmla="*/ 260033 w 666750"/>
                <a:gd name="connsiteY24" fmla="*/ 94298 h 457200"/>
                <a:gd name="connsiteX25" fmla="*/ 274320 w 666750"/>
                <a:gd name="connsiteY25" fmla="*/ 129540 h 457200"/>
                <a:gd name="connsiteX26" fmla="*/ 309563 w 666750"/>
                <a:gd name="connsiteY26" fmla="*/ 114300 h 457200"/>
                <a:gd name="connsiteX27" fmla="*/ 295275 w 666750"/>
                <a:gd name="connsiteY27" fmla="*/ 79057 h 457200"/>
                <a:gd name="connsiteX28" fmla="*/ 400050 w 666750"/>
                <a:gd name="connsiteY28" fmla="*/ 5810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6750" h="457200">
                  <a:moveTo>
                    <a:pt x="400050" y="58103"/>
                  </a:moveTo>
                  <a:lnTo>
                    <a:pt x="400050" y="96202"/>
                  </a:lnTo>
                  <a:cubicBezTo>
                    <a:pt x="406718" y="96202"/>
                    <a:pt x="412433" y="95250"/>
                    <a:pt x="419100" y="95250"/>
                  </a:cubicBezTo>
                  <a:cubicBezTo>
                    <a:pt x="425768" y="95250"/>
                    <a:pt x="431483" y="95250"/>
                    <a:pt x="438150" y="96202"/>
                  </a:cubicBezTo>
                  <a:lnTo>
                    <a:pt x="438150" y="58103"/>
                  </a:lnTo>
                  <a:cubicBezTo>
                    <a:pt x="475298" y="60007"/>
                    <a:pt x="510540" y="67628"/>
                    <a:pt x="542925" y="80010"/>
                  </a:cubicBezTo>
                  <a:lnTo>
                    <a:pt x="528638" y="114300"/>
                  </a:lnTo>
                  <a:cubicBezTo>
                    <a:pt x="541020" y="119063"/>
                    <a:pt x="552450" y="123825"/>
                    <a:pt x="563880" y="129540"/>
                  </a:cubicBezTo>
                  <a:lnTo>
                    <a:pt x="578168" y="94298"/>
                  </a:lnTo>
                  <a:cubicBezTo>
                    <a:pt x="596265" y="102870"/>
                    <a:pt x="612458" y="113348"/>
                    <a:pt x="628650" y="124777"/>
                  </a:cubicBezTo>
                  <a:lnTo>
                    <a:pt x="669608" y="83820"/>
                  </a:lnTo>
                  <a:cubicBezTo>
                    <a:pt x="600075" y="31432"/>
                    <a:pt x="513398" y="0"/>
                    <a:pt x="419100" y="0"/>
                  </a:cubicBezTo>
                  <a:cubicBezTo>
                    <a:pt x="187643" y="0"/>
                    <a:pt x="0" y="187643"/>
                    <a:pt x="0" y="419100"/>
                  </a:cubicBezTo>
                  <a:lnTo>
                    <a:pt x="0" y="457200"/>
                  </a:lnTo>
                  <a:lnTo>
                    <a:pt x="57150" y="457200"/>
                  </a:lnTo>
                  <a:lnTo>
                    <a:pt x="57150" y="419100"/>
                  </a:lnTo>
                  <a:cubicBezTo>
                    <a:pt x="57150" y="380048"/>
                    <a:pt x="63818" y="341948"/>
                    <a:pt x="75248" y="306705"/>
                  </a:cubicBezTo>
                  <a:lnTo>
                    <a:pt x="110490" y="320993"/>
                  </a:lnTo>
                  <a:cubicBezTo>
                    <a:pt x="114300" y="308610"/>
                    <a:pt x="119063" y="297180"/>
                    <a:pt x="123825" y="285750"/>
                  </a:cubicBezTo>
                  <a:lnTo>
                    <a:pt x="88583" y="271463"/>
                  </a:lnTo>
                  <a:cubicBezTo>
                    <a:pt x="102870" y="239077"/>
                    <a:pt x="122873" y="208598"/>
                    <a:pt x="145733" y="182880"/>
                  </a:cubicBezTo>
                  <a:lnTo>
                    <a:pt x="172403" y="209550"/>
                  </a:lnTo>
                  <a:cubicBezTo>
                    <a:pt x="180975" y="200025"/>
                    <a:pt x="189548" y="190500"/>
                    <a:pt x="199073" y="181927"/>
                  </a:cubicBezTo>
                  <a:lnTo>
                    <a:pt x="172403" y="155258"/>
                  </a:lnTo>
                  <a:cubicBezTo>
                    <a:pt x="198120" y="131445"/>
                    <a:pt x="227648" y="110490"/>
                    <a:pt x="260033" y="94298"/>
                  </a:cubicBezTo>
                  <a:lnTo>
                    <a:pt x="274320" y="129540"/>
                  </a:lnTo>
                  <a:cubicBezTo>
                    <a:pt x="285750" y="123825"/>
                    <a:pt x="297180" y="119063"/>
                    <a:pt x="309563" y="114300"/>
                  </a:cubicBezTo>
                  <a:lnTo>
                    <a:pt x="295275" y="79057"/>
                  </a:lnTo>
                  <a:cubicBezTo>
                    <a:pt x="327660" y="66675"/>
                    <a:pt x="362903" y="60007"/>
                    <a:pt x="400050" y="58103"/>
                  </a:cubicBezTo>
                  <a:close/>
                </a:path>
              </a:pathLst>
            </a:custGeom>
            <a:solidFill>
              <a:schemeClr val="tx1">
                <a:lumMod val="65000"/>
                <a:lumOff val="35000"/>
              </a:schemeClr>
            </a:solidFill>
            <a:ln w="9525" cap="flat">
              <a:noFill/>
              <a:prstDash val="solid"/>
              <a:miter/>
            </a:ln>
          </p:spPr>
          <p:txBody>
            <a:bodyPr rtlCol="0" anchor="ctr"/>
            <a:lstStyle/>
            <a:p>
              <a:pPr defTabSz="914225">
                <a:defRPr/>
              </a:pPr>
              <a:endParaRPr lang="en-US">
                <a:solidFill>
                  <a:srgbClr val="D2D2D2">
                    <a:lumMod val="75000"/>
                  </a:srgbClr>
                </a:solidFill>
                <a:latin typeface="Segoe UI"/>
              </a:endParaRPr>
            </a:p>
          </p:txBody>
        </p:sp>
        <p:sp>
          <p:nvSpPr>
            <p:cNvPr id="235" name="Freeform: Shape 234">
              <a:extLst>
                <a:ext uri="{FF2B5EF4-FFF2-40B4-BE49-F238E27FC236}">
                  <a16:creationId xmlns:a16="http://schemas.microsoft.com/office/drawing/2014/main" id="{01CAAEB1-48A3-4FC2-83BC-687FCB3A9A29}"/>
                </a:ext>
              </a:extLst>
            </p:cNvPr>
            <p:cNvSpPr/>
            <p:nvPr/>
          </p:nvSpPr>
          <p:spPr>
            <a:xfrm>
              <a:off x="5626875" y="4772292"/>
              <a:ext cx="123825" cy="276225"/>
            </a:xfrm>
            <a:custGeom>
              <a:avLst/>
              <a:gdLst>
                <a:gd name="connsiteX0" fmla="*/ 48577 w 123825"/>
                <a:gd name="connsiteY0" fmla="*/ 0 h 276225"/>
                <a:gd name="connsiteX1" fmla="*/ 7620 w 123825"/>
                <a:gd name="connsiteY1" fmla="*/ 40957 h 276225"/>
                <a:gd name="connsiteX2" fmla="*/ 35242 w 123825"/>
                <a:gd name="connsiteY2" fmla="*/ 91440 h 276225"/>
                <a:gd name="connsiteX3" fmla="*/ 0 w 123825"/>
                <a:gd name="connsiteY3" fmla="*/ 106680 h 276225"/>
                <a:gd name="connsiteX4" fmla="*/ 13335 w 123825"/>
                <a:gd name="connsiteY4" fmla="*/ 141923 h 276225"/>
                <a:gd name="connsiteX5" fmla="*/ 48577 w 123825"/>
                <a:gd name="connsiteY5" fmla="*/ 127635 h 276225"/>
                <a:gd name="connsiteX6" fmla="*/ 66675 w 123825"/>
                <a:gd name="connsiteY6" fmla="*/ 240030 h 276225"/>
                <a:gd name="connsiteX7" fmla="*/ 66675 w 123825"/>
                <a:gd name="connsiteY7" fmla="*/ 278130 h 276225"/>
                <a:gd name="connsiteX8" fmla="*/ 123825 w 123825"/>
                <a:gd name="connsiteY8" fmla="*/ 278130 h 276225"/>
                <a:gd name="connsiteX9" fmla="*/ 123825 w 123825"/>
                <a:gd name="connsiteY9" fmla="*/ 240030 h 276225"/>
                <a:gd name="connsiteX10" fmla="*/ 48577 w 123825"/>
                <a:gd name="connsiteY10" fmla="*/ 0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825" h="276225">
                  <a:moveTo>
                    <a:pt x="48577" y="0"/>
                  </a:moveTo>
                  <a:lnTo>
                    <a:pt x="7620" y="40957"/>
                  </a:lnTo>
                  <a:cubicBezTo>
                    <a:pt x="18098" y="57150"/>
                    <a:pt x="27623" y="74295"/>
                    <a:pt x="35242" y="91440"/>
                  </a:cubicBezTo>
                  <a:lnTo>
                    <a:pt x="0" y="106680"/>
                  </a:lnTo>
                  <a:cubicBezTo>
                    <a:pt x="4763" y="118110"/>
                    <a:pt x="9525" y="130493"/>
                    <a:pt x="13335" y="141923"/>
                  </a:cubicBezTo>
                  <a:lnTo>
                    <a:pt x="48577" y="127635"/>
                  </a:lnTo>
                  <a:cubicBezTo>
                    <a:pt x="60008" y="162878"/>
                    <a:pt x="66675" y="200978"/>
                    <a:pt x="66675" y="240030"/>
                  </a:cubicBezTo>
                  <a:lnTo>
                    <a:pt x="66675" y="278130"/>
                  </a:lnTo>
                  <a:lnTo>
                    <a:pt x="123825" y="278130"/>
                  </a:lnTo>
                  <a:lnTo>
                    <a:pt x="123825" y="240030"/>
                  </a:lnTo>
                  <a:cubicBezTo>
                    <a:pt x="123825" y="150495"/>
                    <a:pt x="96202" y="68580"/>
                    <a:pt x="48577" y="0"/>
                  </a:cubicBezTo>
                  <a:close/>
                </a:path>
              </a:pathLst>
            </a:custGeom>
            <a:solidFill>
              <a:srgbClr val="FF0000"/>
            </a:solidFill>
            <a:ln w="9525" cap="flat">
              <a:noFill/>
              <a:prstDash val="solid"/>
              <a:miter/>
            </a:ln>
          </p:spPr>
          <p:txBody>
            <a:bodyPr rtlCol="0" anchor="ctr"/>
            <a:lstStyle/>
            <a:p>
              <a:pPr defTabSz="914225">
                <a:defRPr/>
              </a:pPr>
              <a:endParaRPr lang="en-US">
                <a:solidFill>
                  <a:srgbClr val="D2D2D2">
                    <a:lumMod val="75000"/>
                  </a:srgbClr>
                </a:solidFill>
                <a:latin typeface="Segoe UI"/>
              </a:endParaRPr>
            </a:p>
          </p:txBody>
        </p:sp>
        <p:sp>
          <p:nvSpPr>
            <p:cNvPr id="236" name="Freeform: Shape 235">
              <a:extLst>
                <a:ext uri="{FF2B5EF4-FFF2-40B4-BE49-F238E27FC236}">
                  <a16:creationId xmlns:a16="http://schemas.microsoft.com/office/drawing/2014/main" id="{9167B3C3-C1DB-423D-83F8-3A4E66EF73C6}"/>
                </a:ext>
              </a:extLst>
            </p:cNvPr>
            <p:cNvSpPr/>
            <p:nvPr/>
          </p:nvSpPr>
          <p:spPr>
            <a:xfrm>
              <a:off x="5291335" y="4697997"/>
              <a:ext cx="361950" cy="361950"/>
            </a:xfrm>
            <a:custGeom>
              <a:avLst/>
              <a:gdLst>
                <a:gd name="connsiteX0" fmla="*/ 13595 w 361950"/>
                <a:gd name="connsiteY0" fmla="*/ 297180 h 361950"/>
                <a:gd name="connsiteX1" fmla="*/ 8833 w 361950"/>
                <a:gd name="connsiteY1" fmla="*/ 301942 h 361950"/>
                <a:gd name="connsiteX2" fmla="*/ 13595 w 361950"/>
                <a:gd name="connsiteY2" fmla="*/ 356235 h 361950"/>
                <a:gd name="connsiteX3" fmla="*/ 67888 w 361950"/>
                <a:gd name="connsiteY3" fmla="*/ 351473 h 361950"/>
                <a:gd name="connsiteX4" fmla="*/ 364115 w 361950"/>
                <a:gd name="connsiteY4" fmla="*/ 0 h 361950"/>
                <a:gd name="connsiteX5" fmla="*/ 13595 w 361950"/>
                <a:gd name="connsiteY5" fmla="*/ 29718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361950">
                  <a:moveTo>
                    <a:pt x="13595" y="297180"/>
                  </a:moveTo>
                  <a:cubicBezTo>
                    <a:pt x="11690" y="298133"/>
                    <a:pt x="10738" y="300038"/>
                    <a:pt x="8833" y="301942"/>
                  </a:cubicBezTo>
                  <a:cubicBezTo>
                    <a:pt x="-4502" y="318135"/>
                    <a:pt x="-2597" y="341948"/>
                    <a:pt x="13595" y="356235"/>
                  </a:cubicBezTo>
                  <a:cubicBezTo>
                    <a:pt x="29788" y="369570"/>
                    <a:pt x="53600" y="367665"/>
                    <a:pt x="67888" y="351473"/>
                  </a:cubicBezTo>
                  <a:lnTo>
                    <a:pt x="364115" y="0"/>
                  </a:lnTo>
                  <a:lnTo>
                    <a:pt x="13595" y="297180"/>
                  </a:lnTo>
                  <a:close/>
                </a:path>
              </a:pathLst>
            </a:custGeom>
            <a:solidFill>
              <a:schemeClr val="tx1">
                <a:lumMod val="65000"/>
                <a:lumOff val="35000"/>
              </a:schemeClr>
            </a:solidFill>
            <a:ln w="9525" cap="flat">
              <a:noFill/>
              <a:prstDash val="solid"/>
              <a:miter/>
            </a:ln>
          </p:spPr>
          <p:txBody>
            <a:bodyPr rtlCol="0" anchor="ctr"/>
            <a:lstStyle/>
            <a:p>
              <a:pPr defTabSz="914225">
                <a:defRPr/>
              </a:pPr>
              <a:endParaRPr lang="en-US">
                <a:solidFill>
                  <a:srgbClr val="D2D2D2">
                    <a:lumMod val="75000"/>
                  </a:srgbClr>
                </a:solidFill>
                <a:latin typeface="Segoe UI"/>
              </a:endParaRPr>
            </a:p>
          </p:txBody>
        </p:sp>
      </p:grpSp>
      <p:sp>
        <p:nvSpPr>
          <p:cNvPr id="11" name="Plus Sign 10">
            <a:extLst>
              <a:ext uri="{FF2B5EF4-FFF2-40B4-BE49-F238E27FC236}">
                <a16:creationId xmlns:a16="http://schemas.microsoft.com/office/drawing/2014/main" id="{0FCC0A0F-42DB-415F-8733-EC874A3DF35F}"/>
              </a:ext>
            </a:extLst>
          </p:cNvPr>
          <p:cNvSpPr/>
          <p:nvPr/>
        </p:nvSpPr>
        <p:spPr bwMode="auto">
          <a:xfrm>
            <a:off x="8043470" y="2559973"/>
            <a:ext cx="371308" cy="384263"/>
          </a:xfrm>
          <a:prstGeom prst="mathPlus">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20" name="Picture 19" descr="A picture containing drawing, clock&#10;&#10;Description automatically generated">
            <a:extLst>
              <a:ext uri="{FF2B5EF4-FFF2-40B4-BE49-F238E27FC236}">
                <a16:creationId xmlns:a16="http://schemas.microsoft.com/office/drawing/2014/main" id="{BE01B93C-55F2-4C34-87A8-45BD004A99A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71597" y="1764035"/>
            <a:ext cx="405140" cy="405140"/>
          </a:xfrm>
          <a:prstGeom prst="rect">
            <a:avLst/>
          </a:prstGeom>
        </p:spPr>
      </p:pic>
      <p:pic>
        <p:nvPicPr>
          <p:cNvPr id="191" name="Picture 190" descr="A picture containing drawing, clock&#10;&#10;Description automatically generated">
            <a:extLst>
              <a:ext uri="{FF2B5EF4-FFF2-40B4-BE49-F238E27FC236}">
                <a16:creationId xmlns:a16="http://schemas.microsoft.com/office/drawing/2014/main" id="{0106C03A-600B-41EC-873F-CD9FB72AC4C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59821" y="4101576"/>
            <a:ext cx="405140" cy="405140"/>
          </a:xfrm>
          <a:prstGeom prst="rect">
            <a:avLst/>
          </a:prstGeom>
        </p:spPr>
      </p:pic>
      <p:pic>
        <p:nvPicPr>
          <p:cNvPr id="203" name="Picture 202" descr="A picture containing drawing, clock&#10;&#10;Description automatically generated">
            <a:extLst>
              <a:ext uri="{FF2B5EF4-FFF2-40B4-BE49-F238E27FC236}">
                <a16:creationId xmlns:a16="http://schemas.microsoft.com/office/drawing/2014/main" id="{80025DDF-38F0-4F0B-AF41-5663110324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01326" y="4217197"/>
            <a:ext cx="405140" cy="405140"/>
          </a:xfrm>
          <a:prstGeom prst="rect">
            <a:avLst/>
          </a:prstGeom>
        </p:spPr>
      </p:pic>
      <p:pic>
        <p:nvPicPr>
          <p:cNvPr id="210" name="Picture 209" descr="A picture containing drawing, clock&#10;&#10;Description automatically generated">
            <a:extLst>
              <a:ext uri="{FF2B5EF4-FFF2-40B4-BE49-F238E27FC236}">
                <a16:creationId xmlns:a16="http://schemas.microsoft.com/office/drawing/2014/main" id="{9C7E8048-51B4-49B6-BE29-D597B5A906F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69166" y="1747684"/>
            <a:ext cx="405140" cy="405140"/>
          </a:xfrm>
          <a:prstGeom prst="rect">
            <a:avLst/>
          </a:prstGeom>
        </p:spPr>
      </p:pic>
      <p:pic>
        <p:nvPicPr>
          <p:cNvPr id="237" name="Picture 236" descr="A picture containing drawing, clock&#10;&#10;Description automatically generated">
            <a:extLst>
              <a:ext uri="{FF2B5EF4-FFF2-40B4-BE49-F238E27FC236}">
                <a16:creationId xmlns:a16="http://schemas.microsoft.com/office/drawing/2014/main" id="{94EFF5E8-BA60-4DD2-9F95-9A88A1ACB22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41459" y="1886463"/>
            <a:ext cx="405140" cy="405140"/>
          </a:xfrm>
          <a:prstGeom prst="rect">
            <a:avLst/>
          </a:prstGeom>
        </p:spPr>
      </p:pic>
      <p:pic>
        <p:nvPicPr>
          <p:cNvPr id="238" name="Picture 237" descr="A picture containing drawing, clock&#10;&#10;Description automatically generated">
            <a:extLst>
              <a:ext uri="{FF2B5EF4-FFF2-40B4-BE49-F238E27FC236}">
                <a16:creationId xmlns:a16="http://schemas.microsoft.com/office/drawing/2014/main" id="{FC41287B-3468-4F8E-BB4D-57E716A4A35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942135" y="4155316"/>
            <a:ext cx="405140" cy="405140"/>
          </a:xfrm>
          <a:prstGeom prst="rect">
            <a:avLst/>
          </a:prstGeom>
        </p:spPr>
      </p:pic>
    </p:spTree>
    <p:extLst>
      <p:ext uri="{BB962C8B-B14F-4D97-AF65-F5344CB8AC3E}">
        <p14:creationId xmlns:p14="http://schemas.microsoft.com/office/powerpoint/2010/main" val="26799279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fade">
                                      <p:cBhvr>
                                        <p:cTn id="19" dur="500"/>
                                        <p:tgtEl>
                                          <p:spTgt spid="58"/>
                                        </p:tgtEl>
                                      </p:cBhvr>
                                    </p:animEffect>
                                  </p:childTnLst>
                                </p:cTn>
                              </p:par>
                              <p:par>
                                <p:cTn id="20" presetID="10" presetClass="entr" presetSubtype="0" fill="hold" nodeType="withEffect">
                                  <p:stCondLst>
                                    <p:cond delay="0"/>
                                  </p:stCondLst>
                                  <p:childTnLst>
                                    <p:set>
                                      <p:cBhvr>
                                        <p:cTn id="21" dur="1" fill="hold">
                                          <p:stCondLst>
                                            <p:cond delay="0"/>
                                          </p:stCondLst>
                                        </p:cTn>
                                        <p:tgtEl>
                                          <p:spTgt spid="59"/>
                                        </p:tgtEl>
                                        <p:attrNameLst>
                                          <p:attrName>style.visibility</p:attrName>
                                        </p:attrNameLst>
                                      </p:cBhvr>
                                      <p:to>
                                        <p:strVal val="visible"/>
                                      </p:to>
                                    </p:set>
                                    <p:animEffect transition="in" filter="fade">
                                      <p:cBhvr>
                                        <p:cTn id="22" dur="500"/>
                                        <p:tgtEl>
                                          <p:spTgt spid="5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7"/>
                                        </p:tgtEl>
                                        <p:attrNameLst>
                                          <p:attrName>style.visibility</p:attrName>
                                        </p:attrNameLst>
                                      </p:cBhvr>
                                      <p:to>
                                        <p:strVal val="visible"/>
                                      </p:to>
                                    </p:set>
                                    <p:animEffect transition="in" filter="fade">
                                      <p:cBhvr>
                                        <p:cTn id="25" dur="500"/>
                                        <p:tgtEl>
                                          <p:spTgt spid="87"/>
                                        </p:tgtEl>
                                      </p:cBhvr>
                                    </p:animEffect>
                                  </p:childTnLst>
                                </p:cTn>
                              </p:par>
                              <p:par>
                                <p:cTn id="26" presetID="10" presetClass="entr" presetSubtype="0" fill="hold" nodeType="withEffect">
                                  <p:stCondLst>
                                    <p:cond delay="0"/>
                                  </p:stCondLst>
                                  <p:childTnLst>
                                    <p:set>
                                      <p:cBhvr>
                                        <p:cTn id="27" dur="1" fill="hold">
                                          <p:stCondLst>
                                            <p:cond delay="0"/>
                                          </p:stCondLst>
                                        </p:cTn>
                                        <p:tgtEl>
                                          <p:spTgt spid="83"/>
                                        </p:tgtEl>
                                        <p:attrNameLst>
                                          <p:attrName>style.visibility</p:attrName>
                                        </p:attrNameLst>
                                      </p:cBhvr>
                                      <p:to>
                                        <p:strVal val="visible"/>
                                      </p:to>
                                    </p:set>
                                    <p:animEffect transition="in" filter="fade">
                                      <p:cBhvr>
                                        <p:cTn id="28" dur="500"/>
                                        <p:tgtEl>
                                          <p:spTgt spid="8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7"/>
                                        </p:tgtEl>
                                        <p:attrNameLst>
                                          <p:attrName>style.visibility</p:attrName>
                                        </p:attrNameLst>
                                      </p:cBhvr>
                                      <p:to>
                                        <p:strVal val="visible"/>
                                      </p:to>
                                    </p:set>
                                    <p:animEffect transition="in" filter="fade">
                                      <p:cBhvr>
                                        <p:cTn id="31" dur="500"/>
                                        <p:tgtEl>
                                          <p:spTgt spid="117"/>
                                        </p:tgtEl>
                                      </p:cBhvr>
                                    </p:animEffect>
                                  </p:childTnLst>
                                </p:cTn>
                              </p:par>
                              <p:par>
                                <p:cTn id="32" presetID="10" presetClass="entr" presetSubtype="0" fill="hold" nodeType="withEffect">
                                  <p:stCondLst>
                                    <p:cond delay="0"/>
                                  </p:stCondLst>
                                  <p:childTnLst>
                                    <p:set>
                                      <p:cBhvr>
                                        <p:cTn id="33" dur="1" fill="hold">
                                          <p:stCondLst>
                                            <p:cond delay="0"/>
                                          </p:stCondLst>
                                        </p:cTn>
                                        <p:tgtEl>
                                          <p:spTgt spid="118"/>
                                        </p:tgtEl>
                                        <p:attrNameLst>
                                          <p:attrName>style.visibility</p:attrName>
                                        </p:attrNameLst>
                                      </p:cBhvr>
                                      <p:to>
                                        <p:strVal val="visible"/>
                                      </p:to>
                                    </p:set>
                                    <p:animEffect transition="in" filter="fade">
                                      <p:cBhvr>
                                        <p:cTn id="34" dur="500"/>
                                        <p:tgtEl>
                                          <p:spTgt spid="11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6"/>
                                        </p:tgtEl>
                                        <p:attrNameLst>
                                          <p:attrName>style.visibility</p:attrName>
                                        </p:attrNameLst>
                                      </p:cBhvr>
                                      <p:to>
                                        <p:strVal val="visible"/>
                                      </p:to>
                                    </p:set>
                                    <p:animEffect transition="in" filter="fade">
                                      <p:cBhvr>
                                        <p:cTn id="37" dur="500"/>
                                        <p:tgtEl>
                                          <p:spTgt spid="14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6"/>
                                        </p:tgtEl>
                                        <p:attrNameLst>
                                          <p:attrName>style.visibility</p:attrName>
                                        </p:attrNameLst>
                                      </p:cBhvr>
                                      <p:to>
                                        <p:strVal val="visible"/>
                                      </p:to>
                                    </p:set>
                                    <p:animEffect transition="in" filter="fade">
                                      <p:cBhvr>
                                        <p:cTn id="40" dur="500"/>
                                        <p:tgtEl>
                                          <p:spTgt spid="116"/>
                                        </p:tgtEl>
                                      </p:cBhvr>
                                    </p:animEffect>
                                  </p:childTnLst>
                                </p:cTn>
                              </p:par>
                              <p:par>
                                <p:cTn id="41" presetID="10" presetClass="entr" presetSubtype="0" fill="hold" nodeType="withEffect">
                                  <p:stCondLst>
                                    <p:cond delay="0"/>
                                  </p:stCondLst>
                                  <p:childTnLst>
                                    <p:set>
                                      <p:cBhvr>
                                        <p:cTn id="42" dur="1" fill="hold">
                                          <p:stCondLst>
                                            <p:cond delay="0"/>
                                          </p:stCondLst>
                                        </p:cTn>
                                        <p:tgtEl>
                                          <p:spTgt spid="141"/>
                                        </p:tgtEl>
                                        <p:attrNameLst>
                                          <p:attrName>style.visibility</p:attrName>
                                        </p:attrNameLst>
                                      </p:cBhvr>
                                      <p:to>
                                        <p:strVal val="visible"/>
                                      </p:to>
                                    </p:set>
                                    <p:animEffect transition="in" filter="fade">
                                      <p:cBhvr>
                                        <p:cTn id="43" dur="500"/>
                                        <p:tgtEl>
                                          <p:spTgt spid="14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47"/>
                                        </p:tgtEl>
                                        <p:attrNameLst>
                                          <p:attrName>style.visibility</p:attrName>
                                        </p:attrNameLst>
                                      </p:cBhvr>
                                      <p:to>
                                        <p:strVal val="visible"/>
                                      </p:to>
                                    </p:set>
                                    <p:animEffect transition="in" filter="fade">
                                      <p:cBhvr>
                                        <p:cTn id="46" dur="500"/>
                                        <p:tgtEl>
                                          <p:spTgt spid="14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par>
                                <p:cTn id="50" presetID="10" presetClass="entr" presetSubtype="0" fill="hold" nodeType="withEffect">
                                  <p:stCondLst>
                                    <p:cond delay="0"/>
                                  </p:stCondLst>
                                  <p:childTnLst>
                                    <p:set>
                                      <p:cBhvr>
                                        <p:cTn id="51" dur="1" fill="hold">
                                          <p:stCondLst>
                                            <p:cond delay="0"/>
                                          </p:stCondLst>
                                        </p:cTn>
                                        <p:tgtEl>
                                          <p:spTgt spid="210"/>
                                        </p:tgtEl>
                                        <p:attrNameLst>
                                          <p:attrName>style.visibility</p:attrName>
                                        </p:attrNameLst>
                                      </p:cBhvr>
                                      <p:to>
                                        <p:strVal val="visible"/>
                                      </p:to>
                                    </p:set>
                                    <p:animEffect transition="in" filter="fade">
                                      <p:cBhvr>
                                        <p:cTn id="52" dur="500"/>
                                        <p:tgtEl>
                                          <p:spTgt spid="210"/>
                                        </p:tgtEl>
                                      </p:cBhvr>
                                    </p:animEffect>
                                  </p:childTnLst>
                                </p:cTn>
                              </p:par>
                              <p:par>
                                <p:cTn id="53" presetID="10" presetClass="entr" presetSubtype="0" fill="hold" nodeType="withEffect">
                                  <p:stCondLst>
                                    <p:cond delay="0"/>
                                  </p:stCondLst>
                                  <p:childTnLst>
                                    <p:set>
                                      <p:cBhvr>
                                        <p:cTn id="54" dur="1" fill="hold">
                                          <p:stCondLst>
                                            <p:cond delay="0"/>
                                          </p:stCondLst>
                                        </p:cTn>
                                        <p:tgtEl>
                                          <p:spTgt spid="237"/>
                                        </p:tgtEl>
                                        <p:attrNameLst>
                                          <p:attrName>style.visibility</p:attrName>
                                        </p:attrNameLst>
                                      </p:cBhvr>
                                      <p:to>
                                        <p:strVal val="visible"/>
                                      </p:to>
                                    </p:set>
                                    <p:animEffect transition="in" filter="fade">
                                      <p:cBhvr>
                                        <p:cTn id="55" dur="500"/>
                                        <p:tgtEl>
                                          <p:spTgt spid="2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91"/>
                                        </p:tgtEl>
                                        <p:attrNameLst>
                                          <p:attrName>style.visibility</p:attrName>
                                        </p:attrNameLst>
                                      </p:cBhvr>
                                      <p:to>
                                        <p:strVal val="visible"/>
                                      </p:to>
                                    </p:set>
                                    <p:animEffect transition="in" filter="fade">
                                      <p:cBhvr>
                                        <p:cTn id="60" dur="500"/>
                                        <p:tgtEl>
                                          <p:spTgt spid="91"/>
                                        </p:tgtEl>
                                      </p:cBhvr>
                                    </p:animEffect>
                                  </p:childTnLst>
                                </p:cTn>
                              </p:par>
                              <p:par>
                                <p:cTn id="61" presetID="10" presetClass="entr" presetSubtype="0" fill="hold" nodeType="withEffect">
                                  <p:stCondLst>
                                    <p:cond delay="0"/>
                                  </p:stCondLst>
                                  <p:childTnLst>
                                    <p:set>
                                      <p:cBhvr>
                                        <p:cTn id="62" dur="1" fill="hold">
                                          <p:stCondLst>
                                            <p:cond delay="0"/>
                                          </p:stCondLst>
                                        </p:cTn>
                                        <p:tgtEl>
                                          <p:spTgt spid="148"/>
                                        </p:tgtEl>
                                        <p:attrNameLst>
                                          <p:attrName>style.visibility</p:attrName>
                                        </p:attrNameLst>
                                      </p:cBhvr>
                                      <p:to>
                                        <p:strVal val="visible"/>
                                      </p:to>
                                    </p:set>
                                    <p:animEffect transition="in" filter="fade">
                                      <p:cBhvr>
                                        <p:cTn id="63" dur="500"/>
                                        <p:tgtEl>
                                          <p:spTgt spid="148"/>
                                        </p:tgtEl>
                                      </p:cBhvr>
                                    </p:animEffect>
                                  </p:childTnLst>
                                </p:cTn>
                              </p:par>
                              <p:par>
                                <p:cTn id="64" presetID="10" presetClass="entr" presetSubtype="0" fill="hold" nodeType="withEffect">
                                  <p:stCondLst>
                                    <p:cond delay="0"/>
                                  </p:stCondLst>
                                  <p:childTnLst>
                                    <p:set>
                                      <p:cBhvr>
                                        <p:cTn id="65" dur="1" fill="hold">
                                          <p:stCondLst>
                                            <p:cond delay="0"/>
                                          </p:stCondLst>
                                        </p:cTn>
                                        <p:tgtEl>
                                          <p:spTgt spid="9"/>
                                        </p:tgtEl>
                                        <p:attrNameLst>
                                          <p:attrName>style.visibility</p:attrName>
                                        </p:attrNameLst>
                                      </p:cBhvr>
                                      <p:to>
                                        <p:strVal val="visible"/>
                                      </p:to>
                                    </p:set>
                                    <p:animEffect transition="in" filter="fade">
                                      <p:cBhvr>
                                        <p:cTn id="66" dur="500"/>
                                        <p:tgtEl>
                                          <p:spTgt spid="9"/>
                                        </p:tgtEl>
                                      </p:cBhvr>
                                    </p:animEffect>
                                  </p:childTnLst>
                                </p:cTn>
                              </p:par>
                              <p:par>
                                <p:cTn id="67" presetID="10" presetClass="entr" presetSubtype="0" fill="hold" nodeType="withEffect">
                                  <p:stCondLst>
                                    <p:cond delay="0"/>
                                  </p:stCondLst>
                                  <p:childTnLst>
                                    <p:set>
                                      <p:cBhvr>
                                        <p:cTn id="68" dur="1" fill="hold">
                                          <p:stCondLst>
                                            <p:cond delay="0"/>
                                          </p:stCondLst>
                                        </p:cTn>
                                        <p:tgtEl>
                                          <p:spTgt spid="191"/>
                                        </p:tgtEl>
                                        <p:attrNameLst>
                                          <p:attrName>style.visibility</p:attrName>
                                        </p:attrNameLst>
                                      </p:cBhvr>
                                      <p:to>
                                        <p:strVal val="visible"/>
                                      </p:to>
                                    </p:set>
                                    <p:animEffect transition="in" filter="fade">
                                      <p:cBhvr>
                                        <p:cTn id="69" dur="500"/>
                                        <p:tgtEl>
                                          <p:spTgt spid="191"/>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6"/>
                                        </p:tgtEl>
                                        <p:attrNameLst>
                                          <p:attrName>style.visibility</p:attrName>
                                        </p:attrNameLst>
                                      </p:cBhvr>
                                      <p:to>
                                        <p:strVal val="visible"/>
                                      </p:to>
                                    </p:set>
                                    <p:animEffect transition="in" filter="fade">
                                      <p:cBhvr>
                                        <p:cTn id="74" dur="500"/>
                                        <p:tgtEl>
                                          <p:spTgt spid="6"/>
                                        </p:tgtEl>
                                      </p:cBhvr>
                                    </p:animEffect>
                                  </p:childTnLst>
                                </p:cTn>
                              </p:par>
                              <p:par>
                                <p:cTn id="75" presetID="10" presetClass="entr" presetSubtype="0" fill="hold" nodeType="withEffect">
                                  <p:stCondLst>
                                    <p:cond delay="0"/>
                                  </p:stCondLst>
                                  <p:childTnLst>
                                    <p:set>
                                      <p:cBhvr>
                                        <p:cTn id="76" dur="1" fill="hold">
                                          <p:stCondLst>
                                            <p:cond delay="0"/>
                                          </p:stCondLst>
                                        </p:cTn>
                                        <p:tgtEl>
                                          <p:spTgt spid="203"/>
                                        </p:tgtEl>
                                        <p:attrNameLst>
                                          <p:attrName>style.visibility</p:attrName>
                                        </p:attrNameLst>
                                      </p:cBhvr>
                                      <p:to>
                                        <p:strVal val="visible"/>
                                      </p:to>
                                    </p:set>
                                    <p:animEffect transition="in" filter="fade">
                                      <p:cBhvr>
                                        <p:cTn id="77" dur="500"/>
                                        <p:tgtEl>
                                          <p:spTgt spid="203"/>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06"/>
                                        </p:tgtEl>
                                        <p:attrNameLst>
                                          <p:attrName>style.visibility</p:attrName>
                                        </p:attrNameLst>
                                      </p:cBhvr>
                                      <p:to>
                                        <p:strVal val="visible"/>
                                      </p:to>
                                    </p:set>
                                    <p:animEffect transition="in" filter="fade">
                                      <p:cBhvr>
                                        <p:cTn id="82" dur="500"/>
                                        <p:tgtEl>
                                          <p:spTgt spid="206"/>
                                        </p:tgtEl>
                                      </p:cBhvr>
                                    </p:animEffect>
                                  </p:childTnLst>
                                </p:cTn>
                              </p:par>
                              <p:par>
                                <p:cTn id="83" presetID="10" presetClass="entr" presetSubtype="0" fill="hold" nodeType="withEffect">
                                  <p:stCondLst>
                                    <p:cond delay="0"/>
                                  </p:stCondLst>
                                  <p:childTnLst>
                                    <p:set>
                                      <p:cBhvr>
                                        <p:cTn id="84" dur="1" fill="hold">
                                          <p:stCondLst>
                                            <p:cond delay="0"/>
                                          </p:stCondLst>
                                        </p:cTn>
                                        <p:tgtEl>
                                          <p:spTgt spid="207"/>
                                        </p:tgtEl>
                                        <p:attrNameLst>
                                          <p:attrName>style.visibility</p:attrName>
                                        </p:attrNameLst>
                                      </p:cBhvr>
                                      <p:to>
                                        <p:strVal val="visible"/>
                                      </p:to>
                                    </p:set>
                                    <p:animEffect transition="in" filter="fade">
                                      <p:cBhvr>
                                        <p:cTn id="85" dur="500"/>
                                        <p:tgtEl>
                                          <p:spTgt spid="207"/>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20"/>
                                        </p:tgtEl>
                                        <p:attrNameLst>
                                          <p:attrName>style.visibility</p:attrName>
                                        </p:attrNameLst>
                                      </p:cBhvr>
                                      <p:to>
                                        <p:strVal val="visible"/>
                                      </p:to>
                                    </p:set>
                                    <p:animEffect transition="in" filter="fade">
                                      <p:cBhvr>
                                        <p:cTn id="88" dur="500"/>
                                        <p:tgtEl>
                                          <p:spTgt spid="220"/>
                                        </p:tgtEl>
                                      </p:cBhvr>
                                    </p:animEffect>
                                  </p:childTnLst>
                                </p:cTn>
                              </p:par>
                              <p:par>
                                <p:cTn id="89" presetID="10" presetClass="entr" presetSubtype="0" fill="hold" nodeType="withEffect">
                                  <p:stCondLst>
                                    <p:cond delay="0"/>
                                  </p:stCondLst>
                                  <p:childTnLst>
                                    <p:set>
                                      <p:cBhvr>
                                        <p:cTn id="90" dur="1" fill="hold">
                                          <p:stCondLst>
                                            <p:cond delay="0"/>
                                          </p:stCondLst>
                                        </p:cTn>
                                        <p:tgtEl>
                                          <p:spTgt spid="221"/>
                                        </p:tgtEl>
                                        <p:attrNameLst>
                                          <p:attrName>style.visibility</p:attrName>
                                        </p:attrNameLst>
                                      </p:cBhvr>
                                      <p:to>
                                        <p:strVal val="visible"/>
                                      </p:to>
                                    </p:set>
                                    <p:animEffect transition="in" filter="fade">
                                      <p:cBhvr>
                                        <p:cTn id="91" dur="500"/>
                                        <p:tgtEl>
                                          <p:spTgt spid="221"/>
                                        </p:tgtEl>
                                      </p:cBhvr>
                                    </p:animEffect>
                                  </p:childTnLst>
                                </p:cTn>
                              </p:par>
                              <p:par>
                                <p:cTn id="92" presetID="10" presetClass="entr" presetSubtype="0" fill="hold" nodeType="withEffect">
                                  <p:stCondLst>
                                    <p:cond delay="0"/>
                                  </p:stCondLst>
                                  <p:childTnLst>
                                    <p:set>
                                      <p:cBhvr>
                                        <p:cTn id="93" dur="1" fill="hold">
                                          <p:stCondLst>
                                            <p:cond delay="0"/>
                                          </p:stCondLst>
                                        </p:cTn>
                                        <p:tgtEl>
                                          <p:spTgt spid="232"/>
                                        </p:tgtEl>
                                        <p:attrNameLst>
                                          <p:attrName>style.visibility</p:attrName>
                                        </p:attrNameLst>
                                      </p:cBhvr>
                                      <p:to>
                                        <p:strVal val="visible"/>
                                      </p:to>
                                    </p:set>
                                    <p:animEffect transition="in" filter="fade">
                                      <p:cBhvr>
                                        <p:cTn id="94" dur="500"/>
                                        <p:tgtEl>
                                          <p:spTgt spid="232"/>
                                        </p:tgtEl>
                                      </p:cBhvr>
                                    </p:animEffect>
                                  </p:childTnLst>
                                </p:cTn>
                              </p:par>
                              <p:par>
                                <p:cTn id="95" presetID="10" presetClass="entr" presetSubtype="0" fill="hold" nodeType="withEffect">
                                  <p:stCondLst>
                                    <p:cond delay="0"/>
                                  </p:stCondLst>
                                  <p:childTnLst>
                                    <p:set>
                                      <p:cBhvr>
                                        <p:cTn id="96" dur="1" fill="hold">
                                          <p:stCondLst>
                                            <p:cond delay="0"/>
                                          </p:stCondLst>
                                        </p:cTn>
                                        <p:tgtEl>
                                          <p:spTgt spid="233"/>
                                        </p:tgtEl>
                                        <p:attrNameLst>
                                          <p:attrName>style.visibility</p:attrName>
                                        </p:attrNameLst>
                                      </p:cBhvr>
                                      <p:to>
                                        <p:strVal val="visible"/>
                                      </p:to>
                                    </p:set>
                                    <p:animEffect transition="in" filter="fade">
                                      <p:cBhvr>
                                        <p:cTn id="97" dur="500"/>
                                        <p:tgtEl>
                                          <p:spTgt spid="233"/>
                                        </p:tgtEl>
                                      </p:cBhvr>
                                    </p:animEffect>
                                  </p:childTnLst>
                                </p:cTn>
                              </p:par>
                              <p:par>
                                <p:cTn id="98" presetID="10" presetClass="entr" presetSubtype="0" fill="hold" nodeType="withEffect">
                                  <p:stCondLst>
                                    <p:cond delay="0"/>
                                  </p:stCondLst>
                                  <p:childTnLst>
                                    <p:set>
                                      <p:cBhvr>
                                        <p:cTn id="99" dur="1" fill="hold">
                                          <p:stCondLst>
                                            <p:cond delay="0"/>
                                          </p:stCondLst>
                                        </p:cTn>
                                        <p:tgtEl>
                                          <p:spTgt spid="238"/>
                                        </p:tgtEl>
                                        <p:attrNameLst>
                                          <p:attrName>style.visibility</p:attrName>
                                        </p:attrNameLst>
                                      </p:cBhvr>
                                      <p:to>
                                        <p:strVal val="visible"/>
                                      </p:to>
                                    </p:set>
                                    <p:animEffect transition="in" filter="fade">
                                      <p:cBhvr>
                                        <p:cTn id="100" dur="500"/>
                                        <p:tgtEl>
                                          <p:spTgt spid="2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52" grpId="0" animBg="1"/>
      <p:bldP spid="58" grpId="0"/>
      <p:bldP spid="87" grpId="0"/>
      <p:bldP spid="117" grpId="0" animBg="1"/>
      <p:bldP spid="146" grpId="0"/>
      <p:bldP spid="116" grpId="0" animBg="1"/>
      <p:bldP spid="147" grpId="0"/>
      <p:bldP spid="91" grpId="0"/>
      <p:bldP spid="206" grpId="0"/>
      <p:bldP spid="220" grpId="0" animBg="1"/>
      <p:bldP spid="11"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27227" y="1190392"/>
            <a:ext cx="6271639" cy="5615640"/>
          </a:xfrm>
        </p:spPr>
        <p:txBody>
          <a:bodyPr/>
          <a:lstStyle/>
          <a:p>
            <a:r>
              <a:rPr lang="en-US" sz="1961" dirty="0">
                <a:solidFill>
                  <a:schemeClr val="tx2"/>
                </a:solidFill>
              </a:rPr>
              <a:t>Overview</a:t>
            </a:r>
          </a:p>
          <a:p>
            <a:pPr>
              <a:spcBef>
                <a:spcPts val="600"/>
              </a:spcBef>
            </a:pPr>
            <a:r>
              <a:rPr lang="en-US" sz="1765" dirty="0">
                <a:latin typeface="+mn-lt"/>
              </a:rPr>
              <a:t>A materialized view pre-computes, stores, and maintains its data like a table. </a:t>
            </a:r>
          </a:p>
          <a:p>
            <a:pPr>
              <a:spcBef>
                <a:spcPts val="600"/>
              </a:spcBef>
            </a:pPr>
            <a:r>
              <a:rPr lang="en-US" sz="1765" dirty="0">
                <a:latin typeface="+mn-lt"/>
              </a:rPr>
              <a:t>Materialized views are automatically updated when data in underlying tables are changed. This is a synchronous operation that occurs as soon as the data is changed.</a:t>
            </a:r>
          </a:p>
          <a:p>
            <a:pPr>
              <a:spcBef>
                <a:spcPts val="600"/>
              </a:spcBef>
            </a:pPr>
            <a:r>
              <a:rPr lang="en-US" sz="1765" dirty="0">
                <a:latin typeface="+mn-lt"/>
              </a:rPr>
              <a:t>The auto caching functionality allows Azure Synapse Analytics Query Optimizer to consider using indexed view even if the view is not referenced in the query. </a:t>
            </a:r>
          </a:p>
          <a:p>
            <a:pPr defTabSz="914225">
              <a:lnSpc>
                <a:spcPct val="100000"/>
              </a:lnSpc>
              <a:spcAft>
                <a:spcPts val="0"/>
              </a:spcAft>
              <a:buSzTx/>
            </a:pPr>
            <a:r>
              <a:rPr lang="en-US" sz="1765" dirty="0">
                <a:solidFill>
                  <a:prstClr val="black"/>
                </a:solidFill>
                <a:latin typeface="+mn-lt"/>
              </a:rPr>
              <a:t>Supported aggregations: MAX, MIN, AVG, COUNT, COUNT_BIG, SUM, VAR, STDEV</a:t>
            </a:r>
          </a:p>
          <a:p>
            <a:pPr>
              <a:spcBef>
                <a:spcPts val="600"/>
              </a:spcBef>
            </a:pPr>
            <a:endParaRPr lang="en-US" sz="1765" dirty="0">
              <a:latin typeface="+mn-lt"/>
            </a:endParaRPr>
          </a:p>
          <a:p>
            <a:r>
              <a:rPr lang="en-US" sz="1961" dirty="0">
                <a:solidFill>
                  <a:schemeClr val="tx2"/>
                </a:solidFill>
              </a:rPr>
              <a:t>Benefits</a:t>
            </a:r>
          </a:p>
          <a:p>
            <a:pPr marL="280121" indent="-280121">
              <a:buFont typeface="Arial" panose="020B0604020202020204" pitchFamily="34" charset="0"/>
              <a:buChar char="•"/>
            </a:pPr>
            <a:r>
              <a:rPr lang="en-US" sz="1765" dirty="0">
                <a:latin typeface="+mn-lt"/>
              </a:rPr>
              <a:t>Automatic and synchronous data refresh with data changes in base tables. No user action is required.</a:t>
            </a:r>
          </a:p>
          <a:p>
            <a:pPr marL="280121" indent="-280121">
              <a:buFont typeface="Arial" panose="020B0604020202020204" pitchFamily="34" charset="0"/>
              <a:buChar char="•"/>
            </a:pPr>
            <a:r>
              <a:rPr lang="en-US" sz="1765" dirty="0">
                <a:latin typeface="+mn-lt"/>
              </a:rPr>
              <a:t>High availability and resiliency as regular tables</a:t>
            </a: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a:t>Materialized views</a:t>
            </a:r>
          </a:p>
        </p:txBody>
      </p:sp>
      <p:sp>
        <p:nvSpPr>
          <p:cNvPr id="9" name="Rectangle 8">
            <a:extLst>
              <a:ext uri="{FF2B5EF4-FFF2-40B4-BE49-F238E27FC236}">
                <a16:creationId xmlns:a16="http://schemas.microsoft.com/office/drawing/2014/main" id="{660A19E2-2191-462A-818B-B5638294454C}"/>
              </a:ext>
            </a:extLst>
          </p:cNvPr>
          <p:cNvSpPr/>
          <p:nvPr/>
        </p:nvSpPr>
        <p:spPr>
          <a:xfrm>
            <a:off x="7177380" y="1031768"/>
            <a:ext cx="4809697" cy="4525894"/>
          </a:xfrm>
          <a:prstGeom prst="rect">
            <a:avLst/>
          </a:prstGeom>
          <a:ln>
            <a:solidFill>
              <a:schemeClr val="bg2">
                <a:lumMod val="50000"/>
              </a:schemeClr>
            </a:solidFill>
          </a:ln>
        </p:spPr>
        <p:txBody>
          <a:bodyPr wrap="square">
            <a:spAutoFit/>
          </a:bodyPr>
          <a:lstStyle/>
          <a:p>
            <a:pPr defTabSz="914225">
              <a:defRPr/>
            </a:pPr>
            <a:r>
              <a:rPr lang="en-US" sz="1372" kern="0">
                <a:solidFill>
                  <a:srgbClr val="008000"/>
                </a:solidFill>
                <a:latin typeface="Calibri" panose="020F0502020204030204" pitchFamily="34" charset="0"/>
                <a:cs typeface="Calibri" panose="020F0502020204030204" pitchFamily="34" charset="0"/>
              </a:rPr>
              <a:t>-- Create indexed view</a:t>
            </a: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00FF"/>
                </a:solidFill>
                <a:latin typeface="Calibri" panose="020F0502020204030204" pitchFamily="34" charset="0"/>
                <a:cs typeface="Calibri" panose="020F0502020204030204" pitchFamily="34" charset="0"/>
              </a:rPr>
              <a:t>CREATE</a:t>
            </a:r>
            <a:r>
              <a:rPr lang="en-US" sz="1372" kern="0">
                <a:solidFill>
                  <a:srgbClr val="000000"/>
                </a:solidFill>
                <a:latin typeface="Calibri" panose="020F0502020204030204" pitchFamily="34" charset="0"/>
                <a:cs typeface="Calibri" panose="020F0502020204030204" pitchFamily="34" charset="0"/>
              </a:rPr>
              <a:t> </a:t>
            </a:r>
            <a:r>
              <a:rPr lang="en-US" sz="1372" kern="0">
                <a:solidFill>
                  <a:srgbClr val="0000FF"/>
                </a:solidFill>
                <a:latin typeface="Calibri" panose="020F0502020204030204" pitchFamily="34" charset="0"/>
                <a:cs typeface="Calibri" panose="020F0502020204030204" pitchFamily="34" charset="0"/>
              </a:rPr>
              <a:t>MATERIALIZED VIEW</a:t>
            </a:r>
            <a:r>
              <a:rPr lang="en-US" sz="1372" kern="0">
                <a:solidFill>
                  <a:srgbClr val="000000"/>
                </a:solidFill>
                <a:latin typeface="Calibri" panose="020F0502020204030204" pitchFamily="34" charset="0"/>
                <a:cs typeface="Calibri" panose="020F0502020204030204" pitchFamily="34" charset="0"/>
              </a:rPr>
              <a:t> </a:t>
            </a:r>
            <a:r>
              <a:rPr lang="en-US" sz="1372" kern="0" err="1">
                <a:solidFill>
                  <a:srgbClr val="000000"/>
                </a:solidFill>
                <a:latin typeface="Calibri" panose="020F0502020204030204" pitchFamily="34" charset="0"/>
                <a:cs typeface="Calibri" panose="020F0502020204030204" pitchFamily="34" charset="0"/>
              </a:rPr>
              <a:t>Sales</a:t>
            </a:r>
            <a:r>
              <a:rPr lang="en-US" sz="1372" kern="0" err="1">
                <a:solidFill>
                  <a:srgbClr val="808080"/>
                </a:solidFill>
                <a:latin typeface="Calibri" panose="020F0502020204030204" pitchFamily="34" charset="0"/>
                <a:cs typeface="Calibri" panose="020F0502020204030204" pitchFamily="34" charset="0"/>
              </a:rPr>
              <a:t>.</a:t>
            </a:r>
            <a:r>
              <a:rPr lang="en-US" sz="1372" kern="0" err="1">
                <a:solidFill>
                  <a:srgbClr val="000000"/>
                </a:solidFill>
                <a:latin typeface="Calibri" panose="020F0502020204030204" pitchFamily="34" charset="0"/>
                <a:cs typeface="Calibri" panose="020F0502020204030204" pitchFamily="34" charset="0"/>
              </a:rPr>
              <a:t>vw_Orders</a:t>
            </a:r>
            <a:r>
              <a:rPr lang="en-US" sz="1372" kern="0">
                <a:solidFill>
                  <a:srgbClr val="000000"/>
                </a:solidFill>
                <a:latin typeface="Calibri" panose="020F0502020204030204" pitchFamily="34" charset="0"/>
                <a:cs typeface="Calibri" panose="020F0502020204030204" pitchFamily="34" charset="0"/>
              </a:rPr>
              <a:t>  </a:t>
            </a:r>
          </a:p>
          <a:p>
            <a:pPr defTabSz="914225">
              <a:defRPr/>
            </a:pPr>
            <a:r>
              <a:rPr lang="en-US" sz="1372" kern="0">
                <a:solidFill>
                  <a:srgbClr val="0000FF"/>
                </a:solidFill>
                <a:latin typeface="Calibri" panose="020F0502020204030204" pitchFamily="34" charset="0"/>
                <a:cs typeface="Calibri" panose="020F0502020204030204" pitchFamily="34" charset="0"/>
              </a:rPr>
              <a:t>WITH</a:t>
            </a:r>
          </a:p>
          <a:p>
            <a:pPr defTabSz="914225">
              <a:defRPr/>
            </a:pPr>
            <a:r>
              <a:rPr lang="en-US" sz="1372" kern="0">
                <a:solidFill>
                  <a:srgbClr val="494949"/>
                </a:solidFill>
                <a:latin typeface="Calibri" panose="020F0502020204030204" pitchFamily="34" charset="0"/>
                <a:cs typeface="Calibri" panose="020F0502020204030204" pitchFamily="34" charset="0"/>
              </a:rPr>
              <a:t>(</a:t>
            </a:r>
          </a:p>
          <a:p>
            <a:pPr defTabSz="914225">
              <a:defRPr/>
            </a:pPr>
            <a:r>
              <a:rPr lang="en-US" sz="1372" kern="0">
                <a:solidFill>
                  <a:srgbClr val="0000FF"/>
                </a:solidFill>
                <a:latin typeface="Calibri" panose="020F0502020204030204" pitchFamily="34" charset="0"/>
                <a:cs typeface="Calibri" panose="020F0502020204030204" pitchFamily="34" charset="0"/>
              </a:rPr>
              <a:t>   DISTRIBUTION = ROUND_ROBIN </a:t>
            </a:r>
            <a:r>
              <a:rPr lang="en-US" sz="1372" kern="0">
                <a:solidFill>
                  <a:srgbClr val="FFFFFF">
                    <a:lumMod val="75000"/>
                  </a:srgbClr>
                </a:solidFill>
                <a:latin typeface="Calibri" panose="020F0502020204030204" pitchFamily="34" charset="0"/>
                <a:cs typeface="Calibri" panose="020F0502020204030204" pitchFamily="34" charset="0"/>
              </a:rPr>
              <a:t>|</a:t>
            </a:r>
            <a:endParaRPr lang="en-US" sz="1372" kern="0">
              <a:solidFill>
                <a:srgbClr val="FFFFFF">
                  <a:lumMod val="65000"/>
                </a:srgbClr>
              </a:solidFill>
              <a:latin typeface="Calibri" panose="020F0502020204030204" pitchFamily="34" charset="0"/>
              <a:cs typeface="Calibri" panose="020F0502020204030204" pitchFamily="34" charset="0"/>
            </a:endParaRPr>
          </a:p>
          <a:p>
            <a:pPr defTabSz="914225">
              <a:defRPr/>
            </a:pPr>
            <a:r>
              <a:rPr lang="en-US" sz="1372" kern="0">
                <a:solidFill>
                  <a:srgbClr val="FFFFFF">
                    <a:lumMod val="65000"/>
                  </a:srgbClr>
                </a:solidFill>
                <a:latin typeface="Calibri" panose="020F0502020204030204" pitchFamily="34" charset="0"/>
                <a:cs typeface="Calibri" panose="020F0502020204030204" pitchFamily="34" charset="0"/>
              </a:rPr>
              <a:t>   HASH(</a:t>
            </a:r>
            <a:r>
              <a:rPr lang="en-US" sz="1372" kern="0" err="1">
                <a:solidFill>
                  <a:srgbClr val="FFFFFF">
                    <a:lumMod val="65000"/>
                  </a:srgbClr>
                </a:solidFill>
                <a:latin typeface="Calibri" panose="020F0502020204030204" pitchFamily="34" charset="0"/>
                <a:cs typeface="Calibri" panose="020F0502020204030204" pitchFamily="34" charset="0"/>
              </a:rPr>
              <a:t>ProductID</a:t>
            </a:r>
            <a:r>
              <a:rPr lang="en-US" sz="1372" kern="0">
                <a:solidFill>
                  <a:srgbClr val="FFFFFF">
                    <a:lumMod val="65000"/>
                  </a:srgbClr>
                </a:solidFill>
                <a:latin typeface="Calibri" panose="020F0502020204030204" pitchFamily="34" charset="0"/>
                <a:cs typeface="Calibri" panose="020F0502020204030204" pitchFamily="34" charset="0"/>
              </a:rPr>
              <a:t>)</a:t>
            </a:r>
          </a:p>
          <a:p>
            <a:pPr defTabSz="914225">
              <a:defRPr/>
            </a:pPr>
            <a:r>
              <a:rPr lang="en-US" sz="1372" kern="0">
                <a:solidFill>
                  <a:srgbClr val="494949"/>
                </a:solidFill>
                <a:latin typeface="Calibri" panose="020F0502020204030204" pitchFamily="34" charset="0"/>
                <a:cs typeface="Calibri" panose="020F0502020204030204" pitchFamily="34" charset="0"/>
              </a:rPr>
              <a:t>)</a:t>
            </a:r>
          </a:p>
          <a:p>
            <a:pPr defTabSz="914225">
              <a:defRPr/>
            </a:pPr>
            <a:r>
              <a:rPr lang="en-US" sz="1372" kern="0">
                <a:solidFill>
                  <a:srgbClr val="0000FF"/>
                </a:solidFill>
                <a:latin typeface="Calibri" panose="020F0502020204030204" pitchFamily="34" charset="0"/>
                <a:cs typeface="Calibri" panose="020F0502020204030204" pitchFamily="34" charset="0"/>
              </a:rPr>
              <a:t>AS</a:t>
            </a:r>
            <a:r>
              <a:rPr lang="en-US" sz="1372" kern="0">
                <a:solidFill>
                  <a:srgbClr val="000000"/>
                </a:solidFill>
                <a:latin typeface="Calibri" panose="020F0502020204030204" pitchFamily="34" charset="0"/>
                <a:cs typeface="Calibri" panose="020F0502020204030204" pitchFamily="34" charset="0"/>
              </a:rPr>
              <a:t>  </a:t>
            </a:r>
          </a:p>
          <a:p>
            <a:pPr defTabSz="914225">
              <a:defRPr/>
            </a:pPr>
            <a:r>
              <a:rPr lang="en-US" sz="1372" kern="0">
                <a:solidFill>
                  <a:srgbClr val="0000FF"/>
                </a:solidFill>
                <a:latin typeface="Calibri" panose="020F0502020204030204" pitchFamily="34" charset="0"/>
                <a:cs typeface="Calibri" panose="020F0502020204030204" pitchFamily="34" charset="0"/>
              </a:rPr>
              <a:t>    SELECT</a:t>
            </a:r>
            <a:r>
              <a:rPr lang="en-US" sz="1372" kern="0">
                <a:solidFill>
                  <a:srgbClr val="000000"/>
                </a:solidFill>
                <a:latin typeface="Calibri" panose="020F0502020204030204" pitchFamily="34" charset="0"/>
                <a:cs typeface="Calibri" panose="020F0502020204030204" pitchFamily="34" charset="0"/>
              </a:rPr>
              <a:t> </a:t>
            </a:r>
            <a:r>
              <a:rPr lang="en-US" sz="1372" kern="0">
                <a:solidFill>
                  <a:srgbClr val="0000FF"/>
                </a:solidFill>
                <a:latin typeface="Calibri" panose="020F0502020204030204" pitchFamily="34" charset="0"/>
                <a:cs typeface="Calibri" panose="020F0502020204030204" pitchFamily="34" charset="0"/>
              </a:rPr>
              <a:t>SUM(</a:t>
            </a:r>
            <a:r>
              <a:rPr lang="en-US" sz="1372" kern="0" err="1">
                <a:solidFill>
                  <a:srgbClr val="000000"/>
                </a:solidFill>
                <a:latin typeface="Calibri" panose="020F0502020204030204" pitchFamily="34" charset="0"/>
                <a:cs typeface="Calibri" panose="020F0502020204030204" pitchFamily="34" charset="0"/>
              </a:rPr>
              <a:t>UnitPrice</a:t>
            </a:r>
            <a:r>
              <a:rPr lang="en-US" sz="1372" kern="0">
                <a:solidFill>
                  <a:srgbClr val="000000"/>
                </a:solidFill>
                <a:latin typeface="Calibri" panose="020F0502020204030204" pitchFamily="34" charset="0"/>
                <a:cs typeface="Calibri" panose="020F0502020204030204" pitchFamily="34" charset="0"/>
              </a:rPr>
              <a:t>*</a:t>
            </a:r>
            <a:r>
              <a:rPr lang="en-US" sz="1372" kern="0" err="1">
                <a:solidFill>
                  <a:srgbClr val="000000"/>
                </a:solidFill>
                <a:latin typeface="Calibri" panose="020F0502020204030204" pitchFamily="34" charset="0"/>
                <a:cs typeface="Calibri" panose="020F0502020204030204" pitchFamily="34" charset="0"/>
              </a:rPr>
              <a:t>OrderQty</a:t>
            </a:r>
            <a:r>
              <a:rPr lang="en-US" sz="1372" kern="0">
                <a:solidFill>
                  <a:srgbClr val="000000"/>
                </a:solidFill>
                <a:latin typeface="Calibri" panose="020F0502020204030204" pitchFamily="34" charset="0"/>
                <a:cs typeface="Calibri" panose="020F0502020204030204" pitchFamily="34" charset="0"/>
              </a:rPr>
              <a:t>) AS Revenue</a:t>
            </a:r>
            <a:r>
              <a:rPr lang="en-US" sz="1372" kern="0">
                <a:solidFill>
                  <a:srgbClr val="808080"/>
                </a:solidFill>
                <a:latin typeface="Calibri" panose="020F0502020204030204" pitchFamily="34" charset="0"/>
                <a:cs typeface="Calibri" panose="020F0502020204030204" pitchFamily="34" charset="0"/>
              </a:rPr>
              <a:t>,</a:t>
            </a:r>
            <a:r>
              <a:rPr lang="en-US" sz="1372" kern="0">
                <a:solidFill>
                  <a:srgbClr val="000000"/>
                </a:solidFill>
                <a:latin typeface="Calibri" panose="020F0502020204030204" pitchFamily="34" charset="0"/>
                <a:cs typeface="Calibri" panose="020F0502020204030204" pitchFamily="34" charset="0"/>
              </a:rPr>
              <a:t> 		   </a:t>
            </a:r>
          </a:p>
          <a:p>
            <a:pPr defTabSz="914225">
              <a:defRPr/>
            </a:pPr>
            <a:r>
              <a:rPr lang="en-US" sz="1372" kern="0">
                <a:solidFill>
                  <a:srgbClr val="000000"/>
                </a:solidFill>
                <a:latin typeface="Calibri" panose="020F0502020204030204" pitchFamily="34" charset="0"/>
                <a:cs typeface="Calibri" panose="020F0502020204030204" pitchFamily="34" charset="0"/>
              </a:rPr>
              <a:t>           </a:t>
            </a:r>
            <a:r>
              <a:rPr lang="en-US" sz="1372" kern="0" err="1">
                <a:solidFill>
                  <a:srgbClr val="000000"/>
                </a:solidFill>
                <a:latin typeface="Calibri" panose="020F0502020204030204" pitchFamily="34" charset="0"/>
                <a:cs typeface="Calibri" panose="020F0502020204030204" pitchFamily="34" charset="0"/>
              </a:rPr>
              <a:t>OrderDate</a:t>
            </a:r>
            <a:r>
              <a:rPr lang="en-US" sz="1372" kern="0">
                <a:solidFill>
                  <a:srgbClr val="000000"/>
                </a:solidFill>
                <a:latin typeface="Calibri" panose="020F0502020204030204" pitchFamily="34" charset="0"/>
                <a:cs typeface="Calibri" panose="020F0502020204030204" pitchFamily="34" charset="0"/>
              </a:rPr>
              <a:t>,</a:t>
            </a:r>
          </a:p>
          <a:p>
            <a:pPr defTabSz="914225">
              <a:defRPr/>
            </a:pPr>
            <a:r>
              <a:rPr lang="en-US" sz="1372" kern="0">
                <a:solidFill>
                  <a:srgbClr val="000000"/>
                </a:solidFill>
                <a:latin typeface="Calibri" panose="020F0502020204030204" pitchFamily="34" charset="0"/>
                <a:cs typeface="Calibri" panose="020F0502020204030204" pitchFamily="34" charset="0"/>
              </a:rPr>
              <a:t>           </a:t>
            </a:r>
            <a:r>
              <a:rPr lang="en-US" sz="1372" kern="0" err="1">
                <a:solidFill>
                  <a:srgbClr val="000000"/>
                </a:solidFill>
                <a:latin typeface="Calibri" panose="020F0502020204030204" pitchFamily="34" charset="0"/>
                <a:cs typeface="Calibri" panose="020F0502020204030204" pitchFamily="34" charset="0"/>
              </a:rPr>
              <a:t>ProductID</a:t>
            </a:r>
            <a:r>
              <a:rPr lang="en-US" sz="1372" kern="0">
                <a:solidFill>
                  <a:srgbClr val="000000"/>
                </a:solidFill>
                <a:latin typeface="Calibri" panose="020F0502020204030204" pitchFamily="34" charset="0"/>
                <a:cs typeface="Calibri" panose="020F0502020204030204" pitchFamily="34" charset="0"/>
              </a:rPr>
              <a:t>,</a:t>
            </a:r>
          </a:p>
          <a:p>
            <a:pPr defTabSz="914225">
              <a:defRPr/>
            </a:pPr>
            <a:r>
              <a:rPr lang="en-US" sz="1372" kern="0">
                <a:solidFill>
                  <a:srgbClr val="000000"/>
                </a:solidFill>
                <a:latin typeface="Calibri" panose="020F0502020204030204" pitchFamily="34" charset="0"/>
                <a:cs typeface="Calibri" panose="020F0502020204030204" pitchFamily="34" charset="0"/>
              </a:rPr>
              <a:t>           COUNT_BIG(*) AS </a:t>
            </a:r>
            <a:r>
              <a:rPr lang="en-US" sz="1372" kern="0" err="1">
                <a:solidFill>
                  <a:srgbClr val="000000"/>
                </a:solidFill>
                <a:latin typeface="Calibri" panose="020F0502020204030204" pitchFamily="34" charset="0"/>
                <a:cs typeface="Calibri" panose="020F0502020204030204" pitchFamily="34" charset="0"/>
              </a:rPr>
              <a:t>OrderCount</a:t>
            </a: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0000"/>
                </a:solidFill>
                <a:latin typeface="Calibri" panose="020F0502020204030204" pitchFamily="34" charset="0"/>
                <a:cs typeface="Calibri" panose="020F0502020204030204" pitchFamily="34" charset="0"/>
              </a:rPr>
              <a:t>    </a:t>
            </a:r>
            <a:r>
              <a:rPr lang="en-US" sz="1372" kern="0">
                <a:solidFill>
                  <a:srgbClr val="0000FF"/>
                </a:solidFill>
                <a:latin typeface="Calibri" panose="020F0502020204030204" pitchFamily="34" charset="0"/>
                <a:cs typeface="Calibri" panose="020F0502020204030204" pitchFamily="34" charset="0"/>
              </a:rPr>
              <a:t>FROM</a:t>
            </a:r>
            <a:r>
              <a:rPr lang="en-US" sz="1372" kern="0">
                <a:solidFill>
                  <a:srgbClr val="000000"/>
                </a:solidFill>
                <a:latin typeface="Calibri" panose="020F0502020204030204" pitchFamily="34" charset="0"/>
                <a:cs typeface="Calibri" panose="020F0502020204030204" pitchFamily="34" charset="0"/>
              </a:rPr>
              <a:t>   </a:t>
            </a:r>
            <a:r>
              <a:rPr lang="en-US" sz="1372" kern="0" err="1">
                <a:solidFill>
                  <a:srgbClr val="000000"/>
                </a:solidFill>
                <a:latin typeface="Calibri" panose="020F0502020204030204" pitchFamily="34" charset="0"/>
                <a:cs typeface="Calibri" panose="020F0502020204030204" pitchFamily="34" charset="0"/>
              </a:rPr>
              <a:t>Sales</a:t>
            </a:r>
            <a:r>
              <a:rPr lang="en-US" sz="1372" kern="0" err="1">
                <a:solidFill>
                  <a:srgbClr val="808080"/>
                </a:solidFill>
                <a:latin typeface="Calibri" panose="020F0502020204030204" pitchFamily="34" charset="0"/>
                <a:cs typeface="Calibri" panose="020F0502020204030204" pitchFamily="34" charset="0"/>
              </a:rPr>
              <a:t>.</a:t>
            </a:r>
            <a:r>
              <a:rPr lang="en-US" sz="1372" kern="0" err="1">
                <a:solidFill>
                  <a:srgbClr val="000000"/>
                </a:solidFill>
                <a:latin typeface="Calibri" panose="020F0502020204030204" pitchFamily="34" charset="0"/>
                <a:cs typeface="Calibri" panose="020F0502020204030204" pitchFamily="34" charset="0"/>
              </a:rPr>
              <a:t>SalesOrderDetail</a:t>
            </a: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0000"/>
                </a:solidFill>
                <a:latin typeface="Calibri" panose="020F0502020204030204" pitchFamily="34" charset="0"/>
                <a:cs typeface="Calibri" panose="020F0502020204030204" pitchFamily="34" charset="0"/>
              </a:rPr>
              <a:t>    </a:t>
            </a:r>
            <a:r>
              <a:rPr lang="en-US" sz="1372" kern="0">
                <a:solidFill>
                  <a:srgbClr val="0000FF"/>
                </a:solidFill>
                <a:latin typeface="Calibri" panose="020F0502020204030204" pitchFamily="34" charset="0"/>
                <a:cs typeface="Calibri" panose="020F0502020204030204" pitchFamily="34" charset="0"/>
              </a:rPr>
              <a:t>GROUP  BY </a:t>
            </a:r>
            <a:r>
              <a:rPr lang="en-US" sz="1372" kern="0" err="1">
                <a:solidFill>
                  <a:srgbClr val="000000"/>
                </a:solidFill>
                <a:latin typeface="Calibri" panose="020F0502020204030204" pitchFamily="34" charset="0"/>
                <a:cs typeface="Calibri" panose="020F0502020204030204" pitchFamily="34" charset="0"/>
              </a:rPr>
              <a:t>OrderDate</a:t>
            </a:r>
            <a:r>
              <a:rPr lang="en-US" sz="1372" kern="0">
                <a:solidFill>
                  <a:srgbClr val="000000"/>
                </a:solidFill>
                <a:latin typeface="Calibri" panose="020F0502020204030204" pitchFamily="34" charset="0"/>
                <a:cs typeface="Calibri" panose="020F0502020204030204" pitchFamily="34" charset="0"/>
              </a:rPr>
              <a:t>, </a:t>
            </a:r>
            <a:r>
              <a:rPr lang="en-US" sz="1372" kern="0" err="1">
                <a:solidFill>
                  <a:srgbClr val="000000"/>
                </a:solidFill>
                <a:latin typeface="Calibri" panose="020F0502020204030204" pitchFamily="34" charset="0"/>
                <a:cs typeface="Calibri" panose="020F0502020204030204" pitchFamily="34" charset="0"/>
              </a:rPr>
              <a:t>ProductID</a:t>
            </a:r>
            <a:r>
              <a:rPr lang="en-US" sz="1372" kern="0">
                <a:solidFill>
                  <a:srgbClr val="808080"/>
                </a:solidFill>
                <a:latin typeface="Calibri" panose="020F0502020204030204" pitchFamily="34" charset="0"/>
                <a:cs typeface="Calibri" panose="020F0502020204030204" pitchFamily="34" charset="0"/>
              </a:rPr>
              <a:t>;</a:t>
            </a:r>
            <a:r>
              <a:rPr lang="en-US" sz="1372" kern="0">
                <a:solidFill>
                  <a:srgbClr val="000000"/>
                </a:solidFill>
                <a:latin typeface="Calibri" panose="020F0502020204030204" pitchFamily="34" charset="0"/>
                <a:cs typeface="Calibri" panose="020F0502020204030204" pitchFamily="34" charset="0"/>
              </a:rPr>
              <a:t>  </a:t>
            </a:r>
          </a:p>
          <a:p>
            <a:pPr defTabSz="914225">
              <a:defRPr/>
            </a:pPr>
            <a:r>
              <a:rPr lang="en-US" sz="1372" kern="0">
                <a:solidFill>
                  <a:srgbClr val="0000FF"/>
                </a:solidFill>
                <a:latin typeface="Calibri" panose="020F0502020204030204" pitchFamily="34" charset="0"/>
                <a:cs typeface="Calibri" panose="020F0502020204030204" pitchFamily="34" charset="0"/>
              </a:rPr>
              <a:t>GO</a:t>
            </a:r>
            <a:r>
              <a:rPr lang="en-US" sz="1372" kern="0">
                <a:solidFill>
                  <a:srgbClr val="000000"/>
                </a:solidFill>
                <a:latin typeface="Calibri" panose="020F0502020204030204" pitchFamily="34" charset="0"/>
                <a:cs typeface="Calibri" panose="020F0502020204030204" pitchFamily="34" charset="0"/>
              </a:rPr>
              <a:t>  </a:t>
            </a:r>
          </a:p>
          <a:p>
            <a:pPr defTabSz="914225">
              <a:defRPr/>
            </a:pP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8000"/>
                </a:solidFill>
                <a:latin typeface="Calibri" panose="020F0502020204030204" pitchFamily="34" charset="0"/>
                <a:cs typeface="Calibri" panose="020F0502020204030204" pitchFamily="34" charset="0"/>
              </a:rPr>
              <a:t>-- Disable index view and put it in suspended mode</a:t>
            </a:r>
          </a:p>
          <a:p>
            <a:pPr defTabSz="914225">
              <a:defRPr/>
            </a:pPr>
            <a:r>
              <a:rPr lang="en-US" sz="1372" kern="0">
                <a:solidFill>
                  <a:srgbClr val="0000FF"/>
                </a:solidFill>
                <a:latin typeface="Calibri" panose="020F0502020204030204" pitchFamily="34" charset="0"/>
                <a:cs typeface="Calibri" panose="020F0502020204030204" pitchFamily="34" charset="0"/>
              </a:rPr>
              <a:t>ALTER INDEX ALL ON </a:t>
            </a:r>
            <a:r>
              <a:rPr lang="en-US" sz="1372" kern="0" err="1">
                <a:solidFill>
                  <a:srgbClr val="494949"/>
                </a:solidFill>
                <a:latin typeface="Calibri" panose="020F0502020204030204" pitchFamily="34" charset="0"/>
                <a:cs typeface="Calibri" panose="020F0502020204030204" pitchFamily="34" charset="0"/>
              </a:rPr>
              <a:t>Sales.vw_Orders</a:t>
            </a:r>
            <a:r>
              <a:rPr lang="en-US" sz="1372" kern="0">
                <a:solidFill>
                  <a:srgbClr val="494949"/>
                </a:solidFill>
                <a:latin typeface="Calibri" panose="020F0502020204030204" pitchFamily="34" charset="0"/>
                <a:cs typeface="Calibri" panose="020F0502020204030204" pitchFamily="34" charset="0"/>
              </a:rPr>
              <a:t> </a:t>
            </a:r>
            <a:r>
              <a:rPr lang="en-US" sz="1372" kern="0">
                <a:solidFill>
                  <a:srgbClr val="0000FF"/>
                </a:solidFill>
                <a:latin typeface="Calibri" panose="020F0502020204030204" pitchFamily="34" charset="0"/>
                <a:cs typeface="Calibri" panose="020F0502020204030204" pitchFamily="34" charset="0"/>
              </a:rPr>
              <a:t>DISABLE;</a:t>
            </a:r>
            <a:endParaRPr lang="en-US" sz="1372" kern="0">
              <a:solidFill>
                <a:srgbClr val="000000"/>
              </a:solidFill>
              <a:latin typeface="Calibri" panose="020F0502020204030204" pitchFamily="34" charset="0"/>
              <a:cs typeface="Calibri" panose="020F0502020204030204" pitchFamily="34" charset="0"/>
            </a:endParaRPr>
          </a:p>
          <a:p>
            <a:pPr defTabSz="914225">
              <a:defRPr/>
            </a:pPr>
            <a:endParaRPr lang="en-US" sz="1372" kern="0">
              <a:solidFill>
                <a:srgbClr val="000000"/>
              </a:solidFill>
              <a:latin typeface="Calibri" panose="020F0502020204030204" pitchFamily="34" charset="0"/>
              <a:cs typeface="Calibri" panose="020F0502020204030204" pitchFamily="34" charset="0"/>
            </a:endParaRPr>
          </a:p>
          <a:p>
            <a:pPr defTabSz="914225">
              <a:defRPr/>
            </a:pPr>
            <a:r>
              <a:rPr lang="en-US" sz="1372" kern="0">
                <a:solidFill>
                  <a:srgbClr val="008000"/>
                </a:solidFill>
                <a:latin typeface="Calibri" panose="020F0502020204030204" pitchFamily="34" charset="0"/>
                <a:cs typeface="Calibri" panose="020F0502020204030204" pitchFamily="34" charset="0"/>
              </a:rPr>
              <a:t>-- Re-enable index view by rebuilding it</a:t>
            </a:r>
          </a:p>
          <a:p>
            <a:pPr defTabSz="914225">
              <a:defRPr/>
            </a:pPr>
            <a:r>
              <a:rPr lang="en-US" sz="1372" kern="0">
                <a:solidFill>
                  <a:srgbClr val="0000FF"/>
                </a:solidFill>
                <a:latin typeface="Calibri" panose="020F0502020204030204" pitchFamily="34" charset="0"/>
                <a:cs typeface="Calibri" panose="020F0502020204030204" pitchFamily="34" charset="0"/>
              </a:rPr>
              <a:t>ALTER INDEX ALL ON </a:t>
            </a:r>
            <a:r>
              <a:rPr lang="en-US" sz="1372" kern="0" err="1">
                <a:solidFill>
                  <a:srgbClr val="494949"/>
                </a:solidFill>
                <a:latin typeface="Calibri" panose="020F0502020204030204" pitchFamily="34" charset="0"/>
                <a:cs typeface="Calibri" panose="020F0502020204030204" pitchFamily="34" charset="0"/>
              </a:rPr>
              <a:t>Sales.vw_Orders</a:t>
            </a:r>
            <a:r>
              <a:rPr lang="en-US" sz="1372" kern="0">
                <a:solidFill>
                  <a:srgbClr val="494949"/>
                </a:solidFill>
                <a:latin typeface="Calibri" panose="020F0502020204030204" pitchFamily="34" charset="0"/>
                <a:cs typeface="Calibri" panose="020F0502020204030204" pitchFamily="34" charset="0"/>
              </a:rPr>
              <a:t> </a:t>
            </a:r>
            <a:r>
              <a:rPr lang="en-US" sz="1372" kern="0">
                <a:solidFill>
                  <a:srgbClr val="0000FF"/>
                </a:solidFill>
                <a:latin typeface="Calibri" panose="020F0502020204030204" pitchFamily="34" charset="0"/>
                <a:cs typeface="Calibri" panose="020F0502020204030204" pitchFamily="34" charset="0"/>
              </a:rPr>
              <a:t>REBUILD;</a:t>
            </a:r>
            <a:endParaRPr lang="en-US" sz="1372" kern="0">
              <a:solidFill>
                <a:srgbClr val="50505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88261166"/>
      </p:ext>
    </p:extLst>
  </p:cSld>
  <p:clrMapOvr>
    <a:masterClrMapping/>
  </p:clrMapOvr>
  <p:transition>
    <p:fade/>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27228" y="1001607"/>
            <a:ext cx="9628018" cy="574132"/>
          </a:xfrm>
        </p:spPr>
        <p:txBody>
          <a:bodyPr/>
          <a:lstStyle/>
          <a:p>
            <a:pPr>
              <a:spcBef>
                <a:spcPts val="600"/>
              </a:spcBef>
            </a:pPr>
            <a:r>
              <a:rPr lang="en-US" sz="1765">
                <a:latin typeface="+mn-lt"/>
              </a:rPr>
              <a:t>In this example, a query to get the year total sales per customer is shown to have a lot of data shuffles and joins that contribute to slow performance:</a:t>
            </a: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a:t>Materialized views - example</a:t>
            </a:r>
          </a:p>
        </p:txBody>
      </p:sp>
      <p:sp>
        <p:nvSpPr>
          <p:cNvPr id="13" name="Rectangle 12">
            <a:extLst>
              <a:ext uri="{FF2B5EF4-FFF2-40B4-BE49-F238E27FC236}">
                <a16:creationId xmlns:a16="http://schemas.microsoft.com/office/drawing/2014/main" id="{3EF9CBA0-5F9B-4A07-B080-A237306A3E3A}"/>
              </a:ext>
            </a:extLst>
          </p:cNvPr>
          <p:cNvSpPr/>
          <p:nvPr/>
        </p:nvSpPr>
        <p:spPr>
          <a:xfrm>
            <a:off x="427228" y="2412475"/>
            <a:ext cx="4882476" cy="4154984"/>
          </a:xfrm>
          <a:prstGeom prst="rect">
            <a:avLst/>
          </a:prstGeom>
          <a:ln>
            <a:solidFill>
              <a:schemeClr val="bg1">
                <a:lumMod val="85000"/>
              </a:schemeClr>
            </a:solidFill>
          </a:ln>
        </p:spPr>
        <p:txBody>
          <a:bodyPr wrap="square">
            <a:spAutoFit/>
          </a:bodyPr>
          <a:lstStyle/>
          <a:p>
            <a:pPr defTabSz="914225" fontAlgn="base">
              <a:defRPr/>
            </a:pPr>
            <a:r>
              <a:rPr lang="en-US" sz="1200" kern="0">
                <a:solidFill>
                  <a:srgbClr val="008000"/>
                </a:solidFill>
                <a:latin typeface="Calibri" panose="020F0502020204030204" pitchFamily="34" charset="0"/>
                <a:cs typeface="Calibri" panose="020F0502020204030204" pitchFamily="34" charset="0"/>
              </a:rPr>
              <a:t>-- Get year total sales per customer</a:t>
            </a:r>
            <a:endParaRPr lang="en-US" sz="1200" kern="0">
              <a:solidFill>
                <a:srgbClr val="000000"/>
              </a:solidFill>
              <a:latin typeface="Calibri" panose="020F0502020204030204" pitchFamily="34" charset="0"/>
              <a:cs typeface="Calibri" panose="020F0502020204030204" pitchFamily="34" charset="0"/>
            </a:endParaRPr>
          </a:p>
          <a:p>
            <a:pPr defTabSz="914225" fontAlgn="base">
              <a:defRPr/>
            </a:pPr>
            <a:r>
              <a:rPr lang="en-US" sz="1200">
                <a:solidFill>
                  <a:srgbClr val="000000"/>
                </a:solidFill>
                <a:latin typeface="Calibri" panose="020F0502020204030204" pitchFamily="34" charset="0"/>
                <a:cs typeface="Calibri" panose="020F0502020204030204" pitchFamily="34" charset="0"/>
              </a:rPr>
              <a:t>(</a:t>
            </a:r>
            <a:r>
              <a:rPr lang="en-US" sz="1200">
                <a:solidFill>
                  <a:srgbClr val="0000FF"/>
                </a:solidFill>
                <a:latin typeface="Calibri" panose="020F0502020204030204" pitchFamily="34" charset="0"/>
                <a:cs typeface="Calibri" panose="020F0502020204030204" pitchFamily="34" charset="0"/>
              </a:rPr>
              <a:t>WITH </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p>
          <a:p>
            <a:pPr marL="457112" lvl="1" defTabSz="914225" fontAlgn="base">
              <a:defRPr/>
            </a:pPr>
            <a:r>
              <a:rPr lang="en-US" sz="1200">
                <a:solidFill>
                  <a:srgbClr val="0000FF"/>
                </a:solidFill>
                <a:latin typeface="Calibri" panose="020F0502020204030204" pitchFamily="34" charset="0"/>
                <a:cs typeface="Calibri" panose="020F0502020204030204" pitchFamily="34" charset="0"/>
              </a:rPr>
              <a:t>SELECT </a:t>
            </a:r>
            <a:r>
              <a:rPr lang="en-US" sz="1200" err="1">
                <a:solidFill>
                  <a:srgbClr val="000000"/>
                </a:solidFill>
                <a:latin typeface="Calibri" panose="020F0502020204030204" pitchFamily="34" charset="0"/>
                <a:cs typeface="Calibri" panose="020F0502020204030204" pitchFamily="34" charset="0"/>
              </a:rPr>
              <a:t>customer_id</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first_name</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last_name</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birth_country</a:t>
            </a:r>
            <a:r>
              <a:rPr lang="en-US" sz="1200">
                <a:solidFill>
                  <a:srgbClr val="000000"/>
                </a:solidFill>
                <a:latin typeface="Calibri" panose="020F0502020204030204" pitchFamily="34" charset="0"/>
                <a:cs typeface="Calibri" panose="020F0502020204030204" pitchFamily="34" charset="0"/>
              </a:rPr>
              <a:t>, </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login,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email_address</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d_year</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SUM</a:t>
            </a:r>
            <a:r>
              <a:rPr lang="en-US" sz="1200">
                <a:solidFill>
                  <a:srgbClr val="000000"/>
                </a:solidFill>
                <a:latin typeface="Calibri" panose="020F0502020204030204" pitchFamily="34" charset="0"/>
                <a:cs typeface="Calibri" panose="020F0502020204030204" pitchFamily="34" charset="0"/>
              </a:rPr>
              <a:t>(</a:t>
            </a:r>
            <a:r>
              <a:rPr lang="en-US" sz="1200">
                <a:solidFill>
                  <a:srgbClr val="0000FF"/>
                </a:solidFill>
                <a:latin typeface="Calibri" panose="020F0502020204030204" pitchFamily="34" charset="0"/>
                <a:cs typeface="Calibri" panose="020F0502020204030204" pitchFamily="34" charset="0"/>
              </a:rPr>
              <a:t>ISNULL</a:t>
            </a:r>
            <a:r>
              <a:rPr lang="en-US" sz="1200">
                <a:solidFill>
                  <a:srgbClr val="00000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list_price</a:t>
            </a:r>
            <a:r>
              <a:rPr lang="en-US" sz="1200">
                <a:solidFill>
                  <a:srgbClr val="000000"/>
                </a:solidFill>
                <a:latin typeface="Calibri" panose="020F0502020204030204" pitchFamily="34" charset="0"/>
                <a:cs typeface="Calibri" panose="020F0502020204030204" pitchFamily="34" charset="0"/>
              </a:rPr>
              <a:t> – </a:t>
            </a:r>
            <a:r>
              <a:rPr lang="en-US" sz="1200" err="1">
                <a:solidFill>
                  <a:srgbClr val="000000"/>
                </a:solidFill>
                <a:latin typeface="Calibri" panose="020F0502020204030204" pitchFamily="34" charset="0"/>
                <a:cs typeface="Calibri" panose="020F0502020204030204" pitchFamily="34" charset="0"/>
              </a:rPr>
              <a:t>wholesale_cost</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a:t>
            </a:r>
            <a:br>
              <a:rPr lang="en-US" sz="1200">
                <a:solidFill>
                  <a:srgbClr val="808080"/>
                </a:solidFill>
                <a:latin typeface="Calibri" panose="020F0502020204030204" pitchFamily="34" charset="0"/>
                <a:cs typeface="Calibri" panose="020F0502020204030204" pitchFamily="34" charset="0"/>
              </a:rPr>
            </a:b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discount_amt</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sales_price</a:t>
            </a:r>
            <a:r>
              <a:rPr lang="en-US" sz="1200">
                <a:solidFill>
                  <a:srgbClr val="808080"/>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0</a:t>
            </a: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2</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000000"/>
                </a:solidFill>
                <a:latin typeface="Calibri" panose="020F0502020204030204" pitchFamily="34" charset="0"/>
                <a:cs typeface="Calibri" panose="020F0502020204030204" pitchFamily="34" charset="0"/>
              </a:rPr>
              <a:t>   customer </a:t>
            </a:r>
            <a:r>
              <a:rPr lang="en-US" sz="1200" err="1">
                <a:solidFill>
                  <a:srgbClr val="000000"/>
                </a:solidFill>
                <a:latin typeface="Calibri" panose="020F0502020204030204" pitchFamily="34" charset="0"/>
                <a:cs typeface="Calibri" panose="020F0502020204030204" pitchFamily="34" charset="0"/>
              </a:rPr>
              <a:t>cust</a:t>
            </a:r>
            <a:endParaRPr lang="en-US" sz="1200">
              <a:solidFill>
                <a:srgbClr val="000000"/>
              </a:solidFill>
              <a:latin typeface="Calibri" panose="020F0502020204030204" pitchFamily="34" charset="0"/>
              <a:cs typeface="Calibri" panose="020F0502020204030204" pitchFamily="34" charset="0"/>
            </a:endParaRP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JOIN   </a:t>
            </a:r>
            <a:r>
              <a:rPr lang="en-US" sz="1200" err="1">
                <a:solidFill>
                  <a:srgbClr val="000000"/>
                </a:solidFill>
                <a:latin typeface="Calibri" panose="020F0502020204030204" pitchFamily="34" charset="0"/>
                <a:cs typeface="Calibri" panose="020F0502020204030204" pitchFamily="34" charset="0"/>
              </a:rPr>
              <a:t>catalog_sales</a:t>
            </a:r>
            <a:r>
              <a:rPr lang="en-US" sz="1200">
                <a:solidFill>
                  <a:srgbClr val="000000"/>
                </a:solidFill>
                <a:latin typeface="Calibri" panose="020F0502020204030204" pitchFamily="34" charset="0"/>
                <a:cs typeface="Calibri" panose="020F0502020204030204" pitchFamily="34" charset="0"/>
              </a:rPr>
              <a:t> sales ON cust.sk = sales.sk</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JOIN   </a:t>
            </a:r>
            <a:r>
              <a:rPr lang="en-US" sz="1200" err="1">
                <a:solidFill>
                  <a:srgbClr val="000000"/>
                </a:solidFill>
                <a:latin typeface="Calibri" panose="020F0502020204030204" pitchFamily="34" charset="0"/>
                <a:cs typeface="Calibri" panose="020F0502020204030204" pitchFamily="34" charset="0"/>
              </a:rPr>
              <a:t>date_dim</a:t>
            </a:r>
            <a:r>
              <a:rPr lang="en-US" sz="1200">
                <a:solidFill>
                  <a:srgbClr val="000000"/>
                </a:solidFill>
                <a:latin typeface="Calibri" panose="020F0502020204030204" pitchFamily="34" charset="0"/>
                <a:cs typeface="Calibri" panose="020F0502020204030204" pitchFamily="34" charset="0"/>
              </a:rPr>
              <a:t> ON </a:t>
            </a:r>
            <a:r>
              <a:rPr lang="en-US" sz="1200" err="1">
                <a:solidFill>
                  <a:srgbClr val="000000"/>
                </a:solidFill>
                <a:latin typeface="Calibri" panose="020F0502020204030204" pitchFamily="34" charset="0"/>
                <a:cs typeface="Calibri" panose="020F0502020204030204" pitchFamily="34" charset="0"/>
              </a:rPr>
              <a:t>sales.sold_date</a:t>
            </a:r>
            <a:r>
              <a:rPr lang="en-US" sz="1200">
                <a:solidFill>
                  <a:srgbClr val="000000"/>
                </a:solidFill>
                <a:latin typeface="Calibri" panose="020F0502020204030204" pitchFamily="34" charset="0"/>
                <a:cs typeface="Calibri" panose="020F0502020204030204" pitchFamily="34" charset="0"/>
              </a:rPr>
              <a:t> = </a:t>
            </a:r>
            <a:r>
              <a:rPr lang="en-US" sz="1200" err="1">
                <a:solidFill>
                  <a:srgbClr val="000000"/>
                </a:solidFill>
                <a:latin typeface="Calibri" panose="020F0502020204030204" pitchFamily="34" charset="0"/>
                <a:cs typeface="Calibri" panose="020F0502020204030204" pitchFamily="34" charset="0"/>
              </a:rPr>
              <a:t>date_dim.date</a:t>
            </a:r>
            <a:endParaRPr lang="en-US" sz="1200">
              <a:solidFill>
                <a:srgbClr val="000000"/>
              </a:solidFill>
              <a:latin typeface="Calibri" panose="020F0502020204030204" pitchFamily="34" charset="0"/>
              <a:cs typeface="Calibri" panose="020F0502020204030204" pitchFamily="34" charset="0"/>
            </a:endParaRPr>
          </a:p>
          <a:p>
            <a:pPr marL="457112" lvl="1" defTabSz="914225" fontAlgn="base">
              <a:defRPr/>
            </a:pPr>
            <a:r>
              <a:rPr lang="en-US" sz="1200">
                <a:solidFill>
                  <a:srgbClr val="0000FF"/>
                </a:solidFill>
                <a:latin typeface="Calibri" panose="020F0502020204030204" pitchFamily="34" charset="0"/>
                <a:cs typeface="Calibri" panose="020F0502020204030204" pitchFamily="34" charset="0"/>
              </a:rPr>
              <a:t>GROUP</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BY</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customer_id</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first_name</a:t>
            </a:r>
            <a:r>
              <a:rPr lang="en-US" sz="1200">
                <a:solidFill>
                  <a:srgbClr val="000000"/>
                </a:solidFill>
                <a:latin typeface="Calibri" panose="020F0502020204030204" pitchFamily="34" charset="0"/>
                <a:cs typeface="Calibri" panose="020F0502020204030204" pitchFamily="34" charset="0"/>
              </a:rPr>
              <a:t>​,</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last_name</a:t>
            </a:r>
            <a:r>
              <a:rPr lang="en-US" sz="1200">
                <a:solidFill>
                  <a:srgbClr val="000000"/>
                </a:solidFill>
                <a:latin typeface="Calibri" panose="020F0502020204030204" pitchFamily="34" charset="0"/>
                <a:cs typeface="Calibri" panose="020F0502020204030204" pitchFamily="34" charset="0"/>
              </a:rPr>
              <a:t>​</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birth_country</a:t>
            </a:r>
            <a:r>
              <a:rPr lang="en-US" sz="1200">
                <a:solidFill>
                  <a:srgbClr val="000000"/>
                </a:solidFill>
                <a:latin typeface="Calibri" panose="020F0502020204030204" pitchFamily="34" charset="0"/>
                <a:cs typeface="Calibri" panose="020F0502020204030204" pitchFamily="34" charset="0"/>
              </a:rPr>
              <a:t>​, </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login​</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email_address</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d_year</a:t>
            </a:r>
            <a:r>
              <a:rPr lang="en-US" sz="1200">
                <a:solidFill>
                  <a:srgbClr val="000000"/>
                </a:solidFill>
                <a:latin typeface="Calibri" panose="020F0502020204030204" pitchFamily="34" charset="0"/>
                <a:cs typeface="Calibri" panose="020F0502020204030204" pitchFamily="34" charset="0"/>
              </a:rPr>
              <a:t>​</a:t>
            </a:r>
          </a:p>
          <a:p>
            <a:pPr defTabSz="914225" fontAlgn="base">
              <a:defRPr/>
            </a:pPr>
            <a:r>
              <a:rPr lang="en-US" sz="1200">
                <a:solidFill>
                  <a:srgbClr val="000000"/>
                </a:solidFill>
                <a:latin typeface="Calibri" panose="020F0502020204030204" pitchFamily="34" charset="0"/>
                <a:cs typeface="Calibri" panose="020F0502020204030204" pitchFamily="34" charset="0"/>
              </a:rPr>
              <a:t>)</a:t>
            </a:r>
          </a:p>
          <a:p>
            <a:pPr defTabSz="914225" fontAlgn="base">
              <a:defRPr/>
            </a:pPr>
            <a:r>
              <a:rPr lang="en-US" sz="1200">
                <a:solidFill>
                  <a:srgbClr val="0000FF"/>
                </a:solidFill>
                <a:latin typeface="Calibri" panose="020F0502020204030204" pitchFamily="34" charset="0"/>
                <a:cs typeface="Calibri" panose="020F0502020204030204" pitchFamily="34" charset="0"/>
              </a:rPr>
              <a:t>SELECT TOP </a:t>
            </a:r>
            <a:r>
              <a:rPr lang="en-US" sz="1200">
                <a:solidFill>
                  <a:srgbClr val="000000"/>
                </a:solidFill>
                <a:latin typeface="Calibri" panose="020F0502020204030204" pitchFamily="34" charset="0"/>
                <a:cs typeface="Calibri" panose="020F0502020204030204" pitchFamily="34" charset="0"/>
              </a:rPr>
              <a:t>100 …</a:t>
            </a:r>
          </a:p>
          <a:p>
            <a:pPr defTabSz="914225" fontAlgn="base">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 …</a:t>
            </a:r>
          </a:p>
          <a:p>
            <a:pPr defTabSz="914225" fontAlgn="base">
              <a:defRPr/>
            </a:pPr>
            <a:r>
              <a:rPr lang="en-US" sz="1200">
                <a:solidFill>
                  <a:srgbClr val="0000FF"/>
                </a:solidFill>
                <a:latin typeface="Calibri" panose="020F0502020204030204" pitchFamily="34" charset="0"/>
                <a:cs typeface="Calibri" panose="020F0502020204030204" pitchFamily="34" charset="0"/>
              </a:rPr>
              <a:t>WHERE</a:t>
            </a:r>
            <a:r>
              <a:rPr lang="en-US" sz="1200">
                <a:solidFill>
                  <a:srgbClr val="000000"/>
                </a:solidFill>
                <a:latin typeface="Calibri" panose="020F0502020204030204" pitchFamily="34" charset="0"/>
                <a:cs typeface="Calibri" panose="020F0502020204030204" pitchFamily="34" charset="0"/>
              </a:rPr>
              <a:t>  …</a:t>
            </a:r>
          </a:p>
          <a:p>
            <a:pPr defTabSz="914225" fontAlgn="base">
              <a:defRPr/>
            </a:pPr>
            <a:r>
              <a:rPr lang="en-US" sz="1200">
                <a:solidFill>
                  <a:srgbClr val="0000FF"/>
                </a:solidFill>
                <a:latin typeface="Calibri" panose="020F0502020204030204" pitchFamily="34" charset="0"/>
                <a:cs typeface="Calibri" panose="020F0502020204030204" pitchFamily="34" charset="0"/>
              </a:rPr>
              <a:t>ORDER</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BY</a:t>
            </a:r>
            <a:r>
              <a:rPr lang="en-US" sz="1200">
                <a:solidFill>
                  <a:srgbClr val="000000"/>
                </a:solidFill>
                <a:latin typeface="Calibri" panose="020F0502020204030204" pitchFamily="34" charset="0"/>
                <a:cs typeface="Calibri" panose="020F0502020204030204" pitchFamily="34" charset="0"/>
              </a:rPr>
              <a:t> …</a:t>
            </a:r>
          </a:p>
        </p:txBody>
      </p:sp>
      <p:pic>
        <p:nvPicPr>
          <p:cNvPr id="16" name="Picture 2">
            <a:extLst>
              <a:ext uri="{FF2B5EF4-FFF2-40B4-BE49-F238E27FC236}">
                <a16:creationId xmlns:a16="http://schemas.microsoft.com/office/drawing/2014/main" id="{FF47EBC3-BF97-456D-A9DB-9CEEA5E52E5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38"/>
          <a:stretch/>
        </p:blipFill>
        <p:spPr bwMode="auto">
          <a:xfrm>
            <a:off x="5567754" y="2412476"/>
            <a:ext cx="6451955" cy="3193373"/>
          </a:xfrm>
          <a:prstGeom prst="rect">
            <a:avLst/>
          </a:prstGeom>
          <a:noFill/>
          <a:ln>
            <a:solidFill>
              <a:schemeClr val="bg1">
                <a:lumMod val="85000"/>
              </a:schemeClr>
            </a:solidFill>
          </a:ln>
          <a:extLst>
            <a:ext uri="{909E8E84-426E-40DD-AFC4-6F175D3DCCD1}">
              <a14:hiddenFill xmlns:a14="http://schemas.microsoft.com/office/drawing/2010/main">
                <a:solidFill>
                  <a:srgbClr val="FFFFFF"/>
                </a:solidFill>
              </a14:hiddenFill>
            </a:ext>
          </a:extLst>
        </p:spPr>
      </p:pic>
      <p:sp>
        <p:nvSpPr>
          <p:cNvPr id="19" name="Text Placeholder 5">
            <a:extLst>
              <a:ext uri="{FF2B5EF4-FFF2-40B4-BE49-F238E27FC236}">
                <a16:creationId xmlns:a16="http://schemas.microsoft.com/office/drawing/2014/main" id="{05BB1B61-BFA8-4FAE-A444-A82D2E90C5FD}"/>
              </a:ext>
            </a:extLst>
          </p:cNvPr>
          <p:cNvSpPr txBox="1">
            <a:spLocks/>
          </p:cNvSpPr>
          <p:nvPr/>
        </p:nvSpPr>
        <p:spPr>
          <a:xfrm>
            <a:off x="5567756" y="1770054"/>
            <a:ext cx="4882477" cy="51023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568">
                <a:latin typeface="Segoe UI Semibold"/>
                <a:cs typeface="Segoe UI Semilight" panose="020B0402040204020203" pitchFamily="34" charset="0"/>
              </a:rPr>
              <a:t>Execution time</a:t>
            </a:r>
            <a:r>
              <a:rPr lang="en-US" sz="1568">
                <a:latin typeface="Segoe UI Semilight" panose="020B0402040204020203" pitchFamily="34" charset="0"/>
                <a:cs typeface="Segoe UI Semilight" panose="020B0402040204020203" pitchFamily="34" charset="0"/>
              </a:rPr>
              <a:t>: 103 seconds</a:t>
            </a:r>
            <a:br>
              <a:rPr lang="en-US" sz="1568">
                <a:latin typeface="Segoe UI Semilight" panose="020B0402040204020203" pitchFamily="34" charset="0"/>
                <a:cs typeface="Segoe UI Semilight" panose="020B0402040204020203" pitchFamily="34" charset="0"/>
              </a:rPr>
            </a:br>
            <a:r>
              <a:rPr lang="en-US" sz="1568">
                <a:latin typeface="Segoe UI Semilight" panose="020B0402040204020203" pitchFamily="34" charset="0"/>
                <a:cs typeface="Segoe UI Semilight" panose="020B0402040204020203" pitchFamily="34" charset="0"/>
              </a:rPr>
              <a:t>Lots of data shuffles and joins needed to complete query</a:t>
            </a:r>
            <a:endParaRPr lang="en-US" sz="1765">
              <a:latin typeface="Segoe UI Semilight" panose="020B0402040204020203" pitchFamily="34" charset="0"/>
              <a:cs typeface="Segoe UI Semilight" panose="020B0402040204020203" pitchFamily="34" charset="0"/>
            </a:endParaRPr>
          </a:p>
        </p:txBody>
      </p:sp>
      <p:sp>
        <p:nvSpPr>
          <p:cNvPr id="21" name="Text Placeholder 5">
            <a:extLst>
              <a:ext uri="{FF2B5EF4-FFF2-40B4-BE49-F238E27FC236}">
                <a16:creationId xmlns:a16="http://schemas.microsoft.com/office/drawing/2014/main" id="{A758E157-1077-4B90-BC9C-A55C37C0BCBC}"/>
              </a:ext>
            </a:extLst>
          </p:cNvPr>
          <p:cNvSpPr txBox="1">
            <a:spLocks/>
          </p:cNvSpPr>
          <p:nvPr/>
        </p:nvSpPr>
        <p:spPr>
          <a:xfrm>
            <a:off x="427227" y="1874289"/>
            <a:ext cx="4882477" cy="51001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568">
                <a:latin typeface="Segoe UI Semilight" panose="020B0402040204020203" pitchFamily="34" charset="0"/>
                <a:cs typeface="Segoe UI Semilight" panose="020B0402040204020203" pitchFamily="34" charset="0"/>
              </a:rPr>
              <a:t>No relevant indexed views created on the data warehouse</a:t>
            </a:r>
            <a:endParaRPr lang="en-US" sz="1765">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010008857"/>
      </p:ext>
    </p:extLst>
  </p:cSld>
  <p:clrMapOvr>
    <a:masterClrMapping/>
  </p:clrMapOvr>
  <p:transition>
    <p:fad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27227" y="1060038"/>
            <a:ext cx="9801745" cy="574132"/>
          </a:xfrm>
        </p:spPr>
        <p:txBody>
          <a:bodyPr/>
          <a:lstStyle/>
          <a:p>
            <a:pPr>
              <a:spcBef>
                <a:spcPts val="600"/>
              </a:spcBef>
            </a:pPr>
            <a:r>
              <a:rPr lang="en-US" sz="1765">
                <a:latin typeface="+mn-lt"/>
              </a:rPr>
              <a:t>Now, we add an indexed view to the data warehouse to increase the performance of the previous query. This view can be leveraged by the query even though it is not directly referenced.</a:t>
            </a: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dirty="0"/>
              <a:t>Indexed Materialized views - example</a:t>
            </a:r>
          </a:p>
        </p:txBody>
      </p:sp>
      <p:sp>
        <p:nvSpPr>
          <p:cNvPr id="13" name="Rectangle 12">
            <a:extLst>
              <a:ext uri="{FF2B5EF4-FFF2-40B4-BE49-F238E27FC236}">
                <a16:creationId xmlns:a16="http://schemas.microsoft.com/office/drawing/2014/main" id="{3EF9CBA0-5F9B-4A07-B080-A237306A3E3A}"/>
              </a:ext>
            </a:extLst>
          </p:cNvPr>
          <p:cNvSpPr/>
          <p:nvPr/>
        </p:nvSpPr>
        <p:spPr>
          <a:xfrm>
            <a:off x="5645033" y="2407062"/>
            <a:ext cx="6116627" cy="3231654"/>
          </a:xfrm>
          <a:prstGeom prst="rect">
            <a:avLst/>
          </a:prstGeom>
          <a:ln>
            <a:solidFill>
              <a:schemeClr val="bg1">
                <a:lumMod val="85000"/>
              </a:schemeClr>
            </a:solidFill>
          </a:ln>
        </p:spPr>
        <p:txBody>
          <a:bodyPr wrap="square">
            <a:spAutoFit/>
          </a:bodyPr>
          <a:lstStyle/>
          <a:p>
            <a:pPr defTabSz="914225" fontAlgn="base">
              <a:defRPr/>
            </a:pPr>
            <a:r>
              <a:rPr lang="en-US" sz="1200" kern="0">
                <a:solidFill>
                  <a:srgbClr val="008000"/>
                </a:solidFill>
                <a:latin typeface="Calibri" panose="020F0502020204030204" pitchFamily="34" charset="0"/>
                <a:cs typeface="Calibri" panose="020F0502020204030204" pitchFamily="34" charset="0"/>
              </a:rPr>
              <a:t>-- Create indexed view for query</a:t>
            </a:r>
            <a:endParaRPr lang="en-US" sz="1200" kern="0">
              <a:solidFill>
                <a:srgbClr val="000000"/>
              </a:solidFill>
              <a:latin typeface="Calibri" panose="020F0502020204030204" pitchFamily="34" charset="0"/>
              <a:cs typeface="Calibri" panose="020F0502020204030204" pitchFamily="34" charset="0"/>
            </a:endParaRPr>
          </a:p>
          <a:p>
            <a:pPr defTabSz="914225" fontAlgn="base">
              <a:defRPr/>
            </a:pPr>
            <a:r>
              <a:rPr lang="en-US" sz="1200">
                <a:solidFill>
                  <a:srgbClr val="0000FF"/>
                </a:solidFill>
                <a:latin typeface="Calibri" panose="020F0502020204030204" pitchFamily="34" charset="0"/>
                <a:cs typeface="Calibri" panose="020F0502020204030204" pitchFamily="34" charset="0"/>
              </a:rPr>
              <a:t>CREATE INDEXED VIEW </a:t>
            </a:r>
            <a:r>
              <a:rPr lang="en-US" sz="1200" err="1">
                <a:solidFill>
                  <a:srgbClr val="000000"/>
                </a:solidFill>
                <a:latin typeface="Calibri" panose="020F0502020204030204" pitchFamily="34" charset="0"/>
                <a:cs typeface="Calibri" panose="020F0502020204030204" pitchFamily="34" charset="0"/>
              </a:rPr>
              <a:t>nbViewCS</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WITH</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DISTRIBUTION</a:t>
            </a:r>
            <a:r>
              <a:rPr lang="en-US" sz="1200">
                <a:solidFill>
                  <a:srgbClr val="000000"/>
                </a:solidFill>
                <a:latin typeface="Calibri" panose="020F0502020204030204" pitchFamily="34" charset="0"/>
                <a:cs typeface="Calibri" panose="020F0502020204030204" pitchFamily="34" charset="0"/>
              </a:rPr>
              <a:t>=</a:t>
            </a:r>
            <a:r>
              <a:rPr lang="en-US" sz="1200">
                <a:solidFill>
                  <a:srgbClr val="0000FF"/>
                </a:solidFill>
                <a:latin typeface="Calibri" panose="020F0502020204030204" pitchFamily="34" charset="0"/>
                <a:cs typeface="Calibri" panose="020F0502020204030204" pitchFamily="34" charset="0"/>
              </a:rPr>
              <a:t>HASH</a:t>
            </a:r>
            <a:r>
              <a:rPr lang="en-US" sz="1200">
                <a:solidFill>
                  <a:srgbClr val="00000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customer_id</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p>
          <a:p>
            <a:pPr defTabSz="914225" fontAlgn="base">
              <a:defRPr/>
            </a:pPr>
            <a:r>
              <a:rPr lang="en-US" sz="1200">
                <a:solidFill>
                  <a:srgbClr val="0000FF"/>
                </a:solidFill>
                <a:latin typeface="Calibri" panose="020F0502020204030204" pitchFamily="34" charset="0"/>
                <a:cs typeface="Calibri" panose="020F0502020204030204" pitchFamily="34" charset="0"/>
              </a:rPr>
              <a:t>SELECT </a:t>
            </a:r>
            <a:r>
              <a:rPr lang="en-US" sz="1200" err="1">
                <a:solidFill>
                  <a:srgbClr val="000000"/>
                </a:solidFill>
                <a:latin typeface="Calibri" panose="020F0502020204030204" pitchFamily="34" charset="0"/>
                <a:cs typeface="Calibri" panose="020F0502020204030204" pitchFamily="34" charset="0"/>
              </a:rPr>
              <a:t>customer_id</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first_name</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last_name</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birth_country</a:t>
            </a:r>
            <a:r>
              <a:rPr lang="en-US" sz="1200">
                <a:solidFill>
                  <a:srgbClr val="000000"/>
                </a:solidFill>
                <a:latin typeface="Calibri" panose="020F0502020204030204" pitchFamily="34" charset="0"/>
                <a:cs typeface="Calibri" panose="020F0502020204030204" pitchFamily="34" charset="0"/>
              </a:rPr>
              <a:t>, </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login,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email_address</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d_year</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SUM</a:t>
            </a:r>
            <a:r>
              <a:rPr lang="en-US" sz="1200">
                <a:solidFill>
                  <a:srgbClr val="000000"/>
                </a:solidFill>
                <a:latin typeface="Calibri" panose="020F0502020204030204" pitchFamily="34" charset="0"/>
                <a:cs typeface="Calibri" panose="020F0502020204030204" pitchFamily="34" charset="0"/>
              </a:rPr>
              <a:t>(</a:t>
            </a:r>
            <a:r>
              <a:rPr lang="en-US" sz="1200">
                <a:solidFill>
                  <a:srgbClr val="0000FF"/>
                </a:solidFill>
                <a:latin typeface="Calibri" panose="020F0502020204030204" pitchFamily="34" charset="0"/>
                <a:cs typeface="Calibri" panose="020F0502020204030204" pitchFamily="34" charset="0"/>
              </a:rPr>
              <a:t>ISNULL</a:t>
            </a:r>
            <a:r>
              <a:rPr lang="en-US" sz="1200">
                <a:solidFill>
                  <a:srgbClr val="00000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list_price</a:t>
            </a:r>
            <a:r>
              <a:rPr lang="en-US" sz="1200">
                <a:solidFill>
                  <a:srgbClr val="000000"/>
                </a:solidFill>
                <a:latin typeface="Calibri" panose="020F0502020204030204" pitchFamily="34" charset="0"/>
                <a:cs typeface="Calibri" panose="020F0502020204030204" pitchFamily="34" charset="0"/>
              </a:rPr>
              <a:t> – </a:t>
            </a:r>
            <a:r>
              <a:rPr lang="en-US" sz="1200" err="1">
                <a:solidFill>
                  <a:srgbClr val="000000"/>
                </a:solidFill>
                <a:latin typeface="Calibri" panose="020F0502020204030204" pitchFamily="34" charset="0"/>
                <a:cs typeface="Calibri" panose="020F0502020204030204" pitchFamily="34" charset="0"/>
              </a:rPr>
              <a:t>wholesale_cost</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discount_amt</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sales_price</a:t>
            </a:r>
            <a:r>
              <a:rPr lang="en-US" sz="1200">
                <a:solidFill>
                  <a:srgbClr val="808080"/>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0</a:t>
            </a: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2</a:t>
            </a:r>
            <a:r>
              <a:rPr lang="en-US" sz="1200">
                <a:solidFill>
                  <a:srgbClr val="80808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a:t>
            </a:r>
          </a:p>
          <a:p>
            <a:pPr defTabSz="914225" fontAlgn="base">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000000"/>
                </a:solidFill>
                <a:latin typeface="Calibri" panose="020F0502020204030204" pitchFamily="34" charset="0"/>
                <a:cs typeface="Calibri" panose="020F0502020204030204" pitchFamily="34" charset="0"/>
              </a:rPr>
              <a:t>   customer </a:t>
            </a:r>
            <a:r>
              <a:rPr lang="en-US" sz="1200" err="1">
                <a:solidFill>
                  <a:srgbClr val="000000"/>
                </a:solidFill>
                <a:latin typeface="Calibri" panose="020F0502020204030204" pitchFamily="34" charset="0"/>
                <a:cs typeface="Calibri" panose="020F0502020204030204" pitchFamily="34" charset="0"/>
              </a:rPr>
              <a:t>cust</a:t>
            </a:r>
            <a:endParaRPr lang="en-US" sz="1200">
              <a:solidFill>
                <a:srgbClr val="000000"/>
              </a:solidFill>
              <a:latin typeface="Calibri" panose="020F0502020204030204" pitchFamily="34" charset="0"/>
              <a:cs typeface="Calibri" panose="020F0502020204030204" pitchFamily="34" charset="0"/>
            </a:endParaRPr>
          </a:p>
          <a:p>
            <a:pPr defTabSz="914225" fontAlgn="base">
              <a:defRPr/>
            </a:pPr>
            <a:r>
              <a:rPr lang="en-US" sz="1200">
                <a:solidFill>
                  <a:srgbClr val="0000FF"/>
                </a:solidFill>
                <a:latin typeface="Calibri" panose="020F0502020204030204" pitchFamily="34" charset="0"/>
                <a:cs typeface="Calibri" panose="020F0502020204030204" pitchFamily="34" charset="0"/>
              </a:rPr>
              <a:t>JOIN</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catalog_sales</a:t>
            </a:r>
            <a:r>
              <a:rPr lang="en-US" sz="1200">
                <a:solidFill>
                  <a:srgbClr val="000000"/>
                </a:solidFill>
                <a:latin typeface="Calibri" panose="020F0502020204030204" pitchFamily="34" charset="0"/>
                <a:cs typeface="Calibri" panose="020F0502020204030204" pitchFamily="34" charset="0"/>
              </a:rPr>
              <a:t> sales </a:t>
            </a:r>
            <a:r>
              <a:rPr lang="en-US" sz="1200">
                <a:solidFill>
                  <a:srgbClr val="0000FF"/>
                </a:solidFill>
                <a:latin typeface="Calibri" panose="020F0502020204030204" pitchFamily="34" charset="0"/>
                <a:cs typeface="Calibri" panose="020F0502020204030204" pitchFamily="34" charset="0"/>
              </a:rPr>
              <a:t>ON</a:t>
            </a:r>
            <a:r>
              <a:rPr lang="en-US" sz="1200">
                <a:solidFill>
                  <a:srgbClr val="000000"/>
                </a:solidFill>
                <a:latin typeface="Calibri" panose="020F0502020204030204" pitchFamily="34" charset="0"/>
                <a:cs typeface="Calibri" panose="020F0502020204030204" pitchFamily="34" charset="0"/>
              </a:rPr>
              <a:t> cust.sk = sales.sk</a:t>
            </a:r>
          </a:p>
          <a:p>
            <a:pPr defTabSz="914225" fontAlgn="base">
              <a:defRPr/>
            </a:pPr>
            <a:r>
              <a:rPr lang="en-US" sz="1200">
                <a:solidFill>
                  <a:srgbClr val="0000FF"/>
                </a:solidFill>
                <a:latin typeface="Calibri" panose="020F0502020204030204" pitchFamily="34" charset="0"/>
                <a:cs typeface="Calibri" panose="020F0502020204030204" pitchFamily="34" charset="0"/>
              </a:rPr>
              <a:t>JOIN</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date_dim</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ON</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sales.sold_date</a:t>
            </a:r>
            <a:r>
              <a:rPr lang="en-US" sz="1200">
                <a:solidFill>
                  <a:srgbClr val="000000"/>
                </a:solidFill>
                <a:latin typeface="Calibri" panose="020F0502020204030204" pitchFamily="34" charset="0"/>
                <a:cs typeface="Calibri" panose="020F0502020204030204" pitchFamily="34" charset="0"/>
              </a:rPr>
              <a:t> = </a:t>
            </a:r>
            <a:r>
              <a:rPr lang="en-US" sz="1200" err="1">
                <a:solidFill>
                  <a:srgbClr val="000000"/>
                </a:solidFill>
                <a:latin typeface="Calibri" panose="020F0502020204030204" pitchFamily="34" charset="0"/>
                <a:cs typeface="Calibri" panose="020F0502020204030204" pitchFamily="34" charset="0"/>
              </a:rPr>
              <a:t>date_dim.date</a:t>
            </a:r>
            <a:endParaRPr lang="en-US" sz="1200">
              <a:solidFill>
                <a:srgbClr val="000000"/>
              </a:solidFill>
              <a:latin typeface="Calibri" panose="020F0502020204030204" pitchFamily="34" charset="0"/>
              <a:cs typeface="Calibri" panose="020F0502020204030204" pitchFamily="34" charset="0"/>
            </a:endParaRPr>
          </a:p>
          <a:p>
            <a:pPr defTabSz="914225" fontAlgn="base">
              <a:defRPr/>
            </a:pPr>
            <a:r>
              <a:rPr lang="en-US" sz="1200">
                <a:solidFill>
                  <a:srgbClr val="0000FF"/>
                </a:solidFill>
                <a:latin typeface="Calibri" panose="020F0502020204030204" pitchFamily="34" charset="0"/>
                <a:cs typeface="Calibri" panose="020F0502020204030204" pitchFamily="34" charset="0"/>
              </a:rPr>
              <a:t>GROUP</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BY</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customer_id</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first_name</a:t>
            </a:r>
            <a:r>
              <a:rPr lang="en-US" sz="1200">
                <a:solidFill>
                  <a:srgbClr val="000000"/>
                </a:solidFill>
                <a:latin typeface="Calibri" panose="020F0502020204030204" pitchFamily="34" charset="0"/>
                <a:cs typeface="Calibri" panose="020F0502020204030204" pitchFamily="34" charset="0"/>
              </a:rPr>
              <a:t>​, </a:t>
            </a:r>
          </a:p>
          <a:p>
            <a:pPr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last_name</a:t>
            </a:r>
            <a:r>
              <a:rPr lang="en-US" sz="1200">
                <a:solidFill>
                  <a:srgbClr val="000000"/>
                </a:solidFill>
                <a:latin typeface="Calibri" panose="020F0502020204030204" pitchFamily="34" charset="0"/>
                <a:cs typeface="Calibri" panose="020F0502020204030204" pitchFamily="34" charset="0"/>
              </a:rPr>
              <a:t>​</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birth_country</a:t>
            </a:r>
            <a:r>
              <a:rPr lang="en-US" sz="1200">
                <a:solidFill>
                  <a:srgbClr val="000000"/>
                </a:solidFill>
                <a:latin typeface="Calibri" panose="020F0502020204030204" pitchFamily="34" charset="0"/>
                <a:cs typeface="Calibri" panose="020F0502020204030204" pitchFamily="34" charset="0"/>
              </a:rPr>
              <a:t>​, </a:t>
            </a:r>
          </a:p>
          <a:p>
            <a:pPr defTabSz="914225" fontAlgn="base">
              <a:defRPr/>
            </a:pPr>
            <a:r>
              <a:rPr lang="en-US" sz="1200">
                <a:solidFill>
                  <a:srgbClr val="000000"/>
                </a:solidFill>
                <a:latin typeface="Calibri" panose="020F0502020204030204" pitchFamily="34" charset="0"/>
                <a:cs typeface="Calibri" panose="020F0502020204030204" pitchFamily="34" charset="0"/>
              </a:rPr>
              <a:t>       login​</a:t>
            </a: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email_address</a:t>
            </a:r>
            <a:r>
              <a:rPr lang="en-US" sz="1200">
                <a:solidFill>
                  <a:srgbClr val="000000"/>
                </a:solidFill>
                <a:latin typeface="Calibri" panose="020F0502020204030204" pitchFamily="34" charset="0"/>
                <a:cs typeface="Calibri" panose="020F0502020204030204" pitchFamily="34" charset="0"/>
              </a:rPr>
              <a:t>​</a:t>
            </a: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d_year</a:t>
            </a:r>
            <a:r>
              <a:rPr lang="en-US" sz="1200">
                <a:solidFill>
                  <a:srgbClr val="000000"/>
                </a:solidFill>
                <a:latin typeface="Calibri" panose="020F0502020204030204" pitchFamily="34" charset="0"/>
                <a:cs typeface="Calibri" panose="020F0502020204030204" pitchFamily="34" charset="0"/>
              </a:rPr>
              <a:t>​</a:t>
            </a:r>
          </a:p>
        </p:txBody>
      </p:sp>
      <p:sp>
        <p:nvSpPr>
          <p:cNvPr id="10" name="Text Placeholder 5">
            <a:extLst>
              <a:ext uri="{FF2B5EF4-FFF2-40B4-BE49-F238E27FC236}">
                <a16:creationId xmlns:a16="http://schemas.microsoft.com/office/drawing/2014/main" id="{F7777D86-A38B-4B50-8E9F-EF344A2A3529}"/>
              </a:ext>
            </a:extLst>
          </p:cNvPr>
          <p:cNvSpPr txBox="1">
            <a:spLocks/>
          </p:cNvSpPr>
          <p:nvPr/>
        </p:nvSpPr>
        <p:spPr>
          <a:xfrm>
            <a:off x="5645032" y="2188700"/>
            <a:ext cx="5668773" cy="218393"/>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latin typeface="Segoe UI Semilight" panose="020B0402040204020203" pitchFamily="34" charset="0"/>
                <a:cs typeface="Segoe UI Semilight" panose="020B0402040204020203" pitchFamily="34" charset="0"/>
              </a:rPr>
              <a:t>Create indexed view with hash distribution on </a:t>
            </a:r>
            <a:r>
              <a:rPr lang="en-US" sz="1400" err="1">
                <a:latin typeface="Segoe UI Semilight" panose="020B0402040204020203" pitchFamily="34" charset="0"/>
                <a:cs typeface="Segoe UI Semilight" panose="020B0402040204020203" pitchFamily="34" charset="0"/>
              </a:rPr>
              <a:t>customer_id</a:t>
            </a:r>
            <a:r>
              <a:rPr lang="en-US" sz="1400">
                <a:latin typeface="Segoe UI Semilight" panose="020B0402040204020203" pitchFamily="34" charset="0"/>
                <a:cs typeface="Segoe UI Semilight" panose="020B0402040204020203" pitchFamily="34" charset="0"/>
              </a:rPr>
              <a:t> column</a:t>
            </a:r>
            <a:endParaRPr lang="en-US" sz="1600">
              <a:latin typeface="Segoe UI Semilight" panose="020B0402040204020203" pitchFamily="34" charset="0"/>
              <a:cs typeface="Segoe UI Semilight" panose="020B0402040204020203" pitchFamily="34" charset="0"/>
            </a:endParaRPr>
          </a:p>
        </p:txBody>
      </p:sp>
      <p:sp>
        <p:nvSpPr>
          <p:cNvPr id="11" name="Rectangle 10">
            <a:extLst>
              <a:ext uri="{FF2B5EF4-FFF2-40B4-BE49-F238E27FC236}">
                <a16:creationId xmlns:a16="http://schemas.microsoft.com/office/drawing/2014/main" id="{7CF71836-4050-4DA1-98A5-55DEA72B1221}"/>
              </a:ext>
            </a:extLst>
          </p:cNvPr>
          <p:cNvSpPr/>
          <p:nvPr/>
        </p:nvSpPr>
        <p:spPr>
          <a:xfrm>
            <a:off x="427228" y="2412475"/>
            <a:ext cx="4882476" cy="4154984"/>
          </a:xfrm>
          <a:prstGeom prst="rect">
            <a:avLst/>
          </a:prstGeom>
          <a:ln>
            <a:solidFill>
              <a:schemeClr val="bg1">
                <a:lumMod val="85000"/>
              </a:schemeClr>
            </a:solidFill>
          </a:ln>
        </p:spPr>
        <p:txBody>
          <a:bodyPr wrap="square">
            <a:spAutoFit/>
          </a:bodyPr>
          <a:lstStyle/>
          <a:p>
            <a:pPr defTabSz="914225" fontAlgn="base">
              <a:defRPr/>
            </a:pPr>
            <a:r>
              <a:rPr lang="en-US" sz="1200" kern="0">
                <a:solidFill>
                  <a:srgbClr val="008000"/>
                </a:solidFill>
                <a:latin typeface="Calibri" panose="020F0502020204030204" pitchFamily="34" charset="0"/>
                <a:cs typeface="Calibri" panose="020F0502020204030204" pitchFamily="34" charset="0"/>
              </a:rPr>
              <a:t>-- Get year total sales per customer</a:t>
            </a:r>
            <a:endParaRPr lang="en-US" sz="1200" kern="0">
              <a:solidFill>
                <a:srgbClr val="000000"/>
              </a:solidFill>
              <a:latin typeface="Calibri" panose="020F0502020204030204" pitchFamily="34" charset="0"/>
              <a:cs typeface="Calibri" panose="020F0502020204030204" pitchFamily="34" charset="0"/>
            </a:endParaRPr>
          </a:p>
          <a:p>
            <a:pPr defTabSz="914225" fontAlgn="base">
              <a:defRPr/>
            </a:pPr>
            <a:r>
              <a:rPr lang="en-US" sz="1200">
                <a:solidFill>
                  <a:srgbClr val="000000"/>
                </a:solidFill>
                <a:latin typeface="Calibri" panose="020F0502020204030204" pitchFamily="34" charset="0"/>
                <a:cs typeface="Calibri" panose="020F0502020204030204" pitchFamily="34" charset="0"/>
              </a:rPr>
              <a:t>(</a:t>
            </a:r>
            <a:r>
              <a:rPr lang="en-US" sz="1200">
                <a:solidFill>
                  <a:srgbClr val="0000FF"/>
                </a:solidFill>
                <a:latin typeface="Calibri" panose="020F0502020204030204" pitchFamily="34" charset="0"/>
                <a:cs typeface="Calibri" panose="020F0502020204030204" pitchFamily="34" charset="0"/>
              </a:rPr>
              <a:t>WITH </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p>
          <a:p>
            <a:pPr marL="457112" lvl="1" defTabSz="914225" fontAlgn="base">
              <a:defRPr/>
            </a:pPr>
            <a:r>
              <a:rPr lang="en-US" sz="1200">
                <a:solidFill>
                  <a:srgbClr val="0000FF"/>
                </a:solidFill>
                <a:latin typeface="Calibri" panose="020F0502020204030204" pitchFamily="34" charset="0"/>
                <a:cs typeface="Calibri" panose="020F0502020204030204" pitchFamily="34" charset="0"/>
              </a:rPr>
              <a:t>SELECT </a:t>
            </a:r>
            <a:r>
              <a:rPr lang="en-US" sz="1200" err="1">
                <a:solidFill>
                  <a:srgbClr val="000000"/>
                </a:solidFill>
                <a:latin typeface="Calibri" panose="020F0502020204030204" pitchFamily="34" charset="0"/>
                <a:cs typeface="Calibri" panose="020F0502020204030204" pitchFamily="34" charset="0"/>
              </a:rPr>
              <a:t>customer_id</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first_name</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last_name</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birth_country</a:t>
            </a:r>
            <a:r>
              <a:rPr lang="en-US" sz="1200">
                <a:solidFill>
                  <a:srgbClr val="000000"/>
                </a:solidFill>
                <a:latin typeface="Calibri" panose="020F0502020204030204" pitchFamily="34" charset="0"/>
                <a:cs typeface="Calibri" panose="020F0502020204030204" pitchFamily="34" charset="0"/>
              </a:rPr>
              <a:t>, </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login,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email_address</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d_year</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SUM</a:t>
            </a:r>
            <a:r>
              <a:rPr lang="en-US" sz="1200">
                <a:solidFill>
                  <a:srgbClr val="000000"/>
                </a:solidFill>
                <a:latin typeface="Calibri" panose="020F0502020204030204" pitchFamily="34" charset="0"/>
                <a:cs typeface="Calibri" panose="020F0502020204030204" pitchFamily="34" charset="0"/>
              </a:rPr>
              <a:t>(</a:t>
            </a:r>
            <a:r>
              <a:rPr lang="en-US" sz="1200">
                <a:solidFill>
                  <a:srgbClr val="0000FF"/>
                </a:solidFill>
                <a:latin typeface="Calibri" panose="020F0502020204030204" pitchFamily="34" charset="0"/>
                <a:cs typeface="Calibri" panose="020F0502020204030204" pitchFamily="34" charset="0"/>
              </a:rPr>
              <a:t>ISNULL</a:t>
            </a:r>
            <a:r>
              <a:rPr lang="en-US" sz="1200">
                <a:solidFill>
                  <a:srgbClr val="00000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list_price</a:t>
            </a:r>
            <a:r>
              <a:rPr lang="en-US" sz="1200">
                <a:solidFill>
                  <a:srgbClr val="000000"/>
                </a:solidFill>
                <a:latin typeface="Calibri" panose="020F0502020204030204" pitchFamily="34" charset="0"/>
                <a:cs typeface="Calibri" panose="020F0502020204030204" pitchFamily="34" charset="0"/>
              </a:rPr>
              <a:t> – </a:t>
            </a:r>
            <a:r>
              <a:rPr lang="en-US" sz="1200" err="1">
                <a:solidFill>
                  <a:srgbClr val="000000"/>
                </a:solidFill>
                <a:latin typeface="Calibri" panose="020F0502020204030204" pitchFamily="34" charset="0"/>
                <a:cs typeface="Calibri" panose="020F0502020204030204" pitchFamily="34" charset="0"/>
              </a:rPr>
              <a:t>wholesale_cost</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a:t>
            </a:r>
            <a:br>
              <a:rPr lang="en-US" sz="1200">
                <a:solidFill>
                  <a:srgbClr val="808080"/>
                </a:solidFill>
                <a:latin typeface="Calibri" panose="020F0502020204030204" pitchFamily="34" charset="0"/>
                <a:cs typeface="Calibri" panose="020F0502020204030204" pitchFamily="34" charset="0"/>
              </a:rPr>
            </a:b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discount_amt</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sales_price</a:t>
            </a:r>
            <a:r>
              <a:rPr lang="en-US" sz="1200">
                <a:solidFill>
                  <a:srgbClr val="808080"/>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0</a:t>
            </a: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2</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000000"/>
                </a:solidFill>
                <a:latin typeface="Calibri" panose="020F0502020204030204" pitchFamily="34" charset="0"/>
                <a:cs typeface="Calibri" panose="020F0502020204030204" pitchFamily="34" charset="0"/>
              </a:rPr>
              <a:t>   customer </a:t>
            </a:r>
            <a:r>
              <a:rPr lang="en-US" sz="1200" err="1">
                <a:solidFill>
                  <a:srgbClr val="000000"/>
                </a:solidFill>
                <a:latin typeface="Calibri" panose="020F0502020204030204" pitchFamily="34" charset="0"/>
                <a:cs typeface="Calibri" panose="020F0502020204030204" pitchFamily="34" charset="0"/>
              </a:rPr>
              <a:t>cust</a:t>
            </a:r>
            <a:endParaRPr lang="en-US" sz="1200">
              <a:solidFill>
                <a:srgbClr val="000000"/>
              </a:solidFill>
              <a:latin typeface="Calibri" panose="020F0502020204030204" pitchFamily="34" charset="0"/>
              <a:cs typeface="Calibri" panose="020F0502020204030204" pitchFamily="34" charset="0"/>
            </a:endParaRP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JOIN   </a:t>
            </a:r>
            <a:r>
              <a:rPr lang="en-US" sz="1200" err="1">
                <a:solidFill>
                  <a:srgbClr val="000000"/>
                </a:solidFill>
                <a:latin typeface="Calibri" panose="020F0502020204030204" pitchFamily="34" charset="0"/>
                <a:cs typeface="Calibri" panose="020F0502020204030204" pitchFamily="34" charset="0"/>
              </a:rPr>
              <a:t>catalog_sales</a:t>
            </a:r>
            <a:r>
              <a:rPr lang="en-US" sz="1200">
                <a:solidFill>
                  <a:srgbClr val="000000"/>
                </a:solidFill>
                <a:latin typeface="Calibri" panose="020F0502020204030204" pitchFamily="34" charset="0"/>
                <a:cs typeface="Calibri" panose="020F0502020204030204" pitchFamily="34" charset="0"/>
              </a:rPr>
              <a:t> sales ON cust.sk = sales.sk</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JOIN   </a:t>
            </a:r>
            <a:r>
              <a:rPr lang="en-US" sz="1200" err="1">
                <a:solidFill>
                  <a:srgbClr val="000000"/>
                </a:solidFill>
                <a:latin typeface="Calibri" panose="020F0502020204030204" pitchFamily="34" charset="0"/>
                <a:cs typeface="Calibri" panose="020F0502020204030204" pitchFamily="34" charset="0"/>
              </a:rPr>
              <a:t>date_dim</a:t>
            </a:r>
            <a:r>
              <a:rPr lang="en-US" sz="1200">
                <a:solidFill>
                  <a:srgbClr val="000000"/>
                </a:solidFill>
                <a:latin typeface="Calibri" panose="020F0502020204030204" pitchFamily="34" charset="0"/>
                <a:cs typeface="Calibri" panose="020F0502020204030204" pitchFamily="34" charset="0"/>
              </a:rPr>
              <a:t> ON </a:t>
            </a:r>
            <a:r>
              <a:rPr lang="en-US" sz="1200" err="1">
                <a:solidFill>
                  <a:srgbClr val="000000"/>
                </a:solidFill>
                <a:latin typeface="Calibri" panose="020F0502020204030204" pitchFamily="34" charset="0"/>
                <a:cs typeface="Calibri" panose="020F0502020204030204" pitchFamily="34" charset="0"/>
              </a:rPr>
              <a:t>sales.sold_date</a:t>
            </a:r>
            <a:r>
              <a:rPr lang="en-US" sz="1200">
                <a:solidFill>
                  <a:srgbClr val="000000"/>
                </a:solidFill>
                <a:latin typeface="Calibri" panose="020F0502020204030204" pitchFamily="34" charset="0"/>
                <a:cs typeface="Calibri" panose="020F0502020204030204" pitchFamily="34" charset="0"/>
              </a:rPr>
              <a:t> = </a:t>
            </a:r>
            <a:r>
              <a:rPr lang="en-US" sz="1200" err="1">
                <a:solidFill>
                  <a:srgbClr val="000000"/>
                </a:solidFill>
                <a:latin typeface="Calibri" panose="020F0502020204030204" pitchFamily="34" charset="0"/>
                <a:cs typeface="Calibri" panose="020F0502020204030204" pitchFamily="34" charset="0"/>
              </a:rPr>
              <a:t>date_dim.date</a:t>
            </a:r>
            <a:endParaRPr lang="en-US" sz="1200">
              <a:solidFill>
                <a:srgbClr val="000000"/>
              </a:solidFill>
              <a:latin typeface="Calibri" panose="020F0502020204030204" pitchFamily="34" charset="0"/>
              <a:cs typeface="Calibri" panose="020F0502020204030204" pitchFamily="34" charset="0"/>
            </a:endParaRPr>
          </a:p>
          <a:p>
            <a:pPr marL="457112" lvl="1" defTabSz="914225" fontAlgn="base">
              <a:defRPr/>
            </a:pPr>
            <a:r>
              <a:rPr lang="en-US" sz="1200">
                <a:solidFill>
                  <a:srgbClr val="0000FF"/>
                </a:solidFill>
                <a:latin typeface="Calibri" panose="020F0502020204030204" pitchFamily="34" charset="0"/>
                <a:cs typeface="Calibri" panose="020F0502020204030204" pitchFamily="34" charset="0"/>
              </a:rPr>
              <a:t>GROUP</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BY</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customer_id</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first_name</a:t>
            </a:r>
            <a:r>
              <a:rPr lang="en-US" sz="1200">
                <a:solidFill>
                  <a:srgbClr val="000000"/>
                </a:solidFill>
                <a:latin typeface="Calibri" panose="020F0502020204030204" pitchFamily="34" charset="0"/>
                <a:cs typeface="Calibri" panose="020F0502020204030204" pitchFamily="34" charset="0"/>
              </a:rPr>
              <a:t>​,</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last_name</a:t>
            </a:r>
            <a:r>
              <a:rPr lang="en-US" sz="1200">
                <a:solidFill>
                  <a:srgbClr val="000000"/>
                </a:solidFill>
                <a:latin typeface="Calibri" panose="020F0502020204030204" pitchFamily="34" charset="0"/>
                <a:cs typeface="Calibri" panose="020F0502020204030204" pitchFamily="34" charset="0"/>
              </a:rPr>
              <a:t>​</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birth_country</a:t>
            </a:r>
            <a:r>
              <a:rPr lang="en-US" sz="1200">
                <a:solidFill>
                  <a:srgbClr val="000000"/>
                </a:solidFill>
                <a:latin typeface="Calibri" panose="020F0502020204030204" pitchFamily="34" charset="0"/>
                <a:cs typeface="Calibri" panose="020F0502020204030204" pitchFamily="34" charset="0"/>
              </a:rPr>
              <a:t>​, </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login​</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email_address</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d_year</a:t>
            </a:r>
            <a:r>
              <a:rPr lang="en-US" sz="1200">
                <a:solidFill>
                  <a:srgbClr val="000000"/>
                </a:solidFill>
                <a:latin typeface="Calibri" panose="020F0502020204030204" pitchFamily="34" charset="0"/>
                <a:cs typeface="Calibri" panose="020F0502020204030204" pitchFamily="34" charset="0"/>
              </a:rPr>
              <a:t>​</a:t>
            </a:r>
          </a:p>
          <a:p>
            <a:pPr defTabSz="914225" fontAlgn="base">
              <a:defRPr/>
            </a:pPr>
            <a:r>
              <a:rPr lang="en-US" sz="1200">
                <a:solidFill>
                  <a:srgbClr val="000000"/>
                </a:solidFill>
                <a:latin typeface="Calibri" panose="020F0502020204030204" pitchFamily="34" charset="0"/>
                <a:cs typeface="Calibri" panose="020F0502020204030204" pitchFamily="34" charset="0"/>
              </a:rPr>
              <a:t>)</a:t>
            </a:r>
          </a:p>
          <a:p>
            <a:pPr defTabSz="914225" fontAlgn="base">
              <a:defRPr/>
            </a:pPr>
            <a:r>
              <a:rPr lang="en-US" sz="1200">
                <a:solidFill>
                  <a:srgbClr val="0000FF"/>
                </a:solidFill>
                <a:latin typeface="Calibri" panose="020F0502020204030204" pitchFamily="34" charset="0"/>
                <a:cs typeface="Calibri" panose="020F0502020204030204" pitchFamily="34" charset="0"/>
              </a:rPr>
              <a:t>SELECT TOP </a:t>
            </a:r>
            <a:r>
              <a:rPr lang="en-US" sz="1200">
                <a:solidFill>
                  <a:srgbClr val="000000"/>
                </a:solidFill>
                <a:latin typeface="Calibri" panose="020F0502020204030204" pitchFamily="34" charset="0"/>
                <a:cs typeface="Calibri" panose="020F0502020204030204" pitchFamily="34" charset="0"/>
              </a:rPr>
              <a:t>100 …</a:t>
            </a:r>
          </a:p>
          <a:p>
            <a:pPr defTabSz="914225" fontAlgn="base">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 …</a:t>
            </a:r>
          </a:p>
          <a:p>
            <a:pPr defTabSz="914225" fontAlgn="base">
              <a:defRPr/>
            </a:pPr>
            <a:r>
              <a:rPr lang="en-US" sz="1200">
                <a:solidFill>
                  <a:srgbClr val="0000FF"/>
                </a:solidFill>
                <a:latin typeface="Calibri" panose="020F0502020204030204" pitchFamily="34" charset="0"/>
                <a:cs typeface="Calibri" panose="020F0502020204030204" pitchFamily="34" charset="0"/>
              </a:rPr>
              <a:t>WHERE</a:t>
            </a:r>
            <a:r>
              <a:rPr lang="en-US" sz="1200">
                <a:solidFill>
                  <a:srgbClr val="000000"/>
                </a:solidFill>
                <a:latin typeface="Calibri" panose="020F0502020204030204" pitchFamily="34" charset="0"/>
                <a:cs typeface="Calibri" panose="020F0502020204030204" pitchFamily="34" charset="0"/>
              </a:rPr>
              <a:t>  …</a:t>
            </a:r>
          </a:p>
          <a:p>
            <a:pPr defTabSz="914225" fontAlgn="base">
              <a:defRPr/>
            </a:pPr>
            <a:r>
              <a:rPr lang="en-US" sz="1200">
                <a:solidFill>
                  <a:srgbClr val="0000FF"/>
                </a:solidFill>
                <a:latin typeface="Calibri" panose="020F0502020204030204" pitchFamily="34" charset="0"/>
                <a:cs typeface="Calibri" panose="020F0502020204030204" pitchFamily="34" charset="0"/>
              </a:rPr>
              <a:t>ORDER</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BY</a:t>
            </a:r>
            <a:r>
              <a:rPr lang="en-US" sz="1200">
                <a:solidFill>
                  <a:srgbClr val="000000"/>
                </a:solidFill>
                <a:latin typeface="Calibri" panose="020F0502020204030204" pitchFamily="34" charset="0"/>
                <a:cs typeface="Calibri" panose="020F0502020204030204" pitchFamily="34" charset="0"/>
              </a:rPr>
              <a:t> …</a:t>
            </a:r>
          </a:p>
        </p:txBody>
      </p:sp>
      <p:sp>
        <p:nvSpPr>
          <p:cNvPr id="12" name="Text Placeholder 5">
            <a:extLst>
              <a:ext uri="{FF2B5EF4-FFF2-40B4-BE49-F238E27FC236}">
                <a16:creationId xmlns:a16="http://schemas.microsoft.com/office/drawing/2014/main" id="{CA72EF15-B46E-4FE9-906E-1D0BFD94E5C0}"/>
              </a:ext>
            </a:extLst>
          </p:cNvPr>
          <p:cNvSpPr txBox="1">
            <a:spLocks/>
          </p:cNvSpPr>
          <p:nvPr/>
        </p:nvSpPr>
        <p:spPr>
          <a:xfrm>
            <a:off x="427227" y="2191375"/>
            <a:ext cx="4882477" cy="218393"/>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latin typeface="Segoe UI Semilight" panose="020B0402040204020203" pitchFamily="34" charset="0"/>
                <a:cs typeface="Segoe UI Semilight" panose="020B0402040204020203" pitchFamily="34" charset="0"/>
              </a:rPr>
              <a:t>Original query – get year total sales per customer</a:t>
            </a:r>
            <a:endParaRPr lang="en-US" sz="160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224124910"/>
      </p:ext>
    </p:extLst>
  </p:cSld>
  <p:clrMapOvr>
    <a:masterClrMapping/>
  </p:clrMapOvr>
  <p:transition>
    <p:fad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27227" y="1058749"/>
            <a:ext cx="10363932" cy="573972"/>
          </a:xfrm>
        </p:spPr>
        <p:txBody>
          <a:bodyPr/>
          <a:lstStyle/>
          <a:p>
            <a:pPr>
              <a:spcBef>
                <a:spcPts val="600"/>
              </a:spcBef>
            </a:pPr>
            <a:r>
              <a:rPr lang="en-US" sz="1765">
                <a:latin typeface="+mn-lt"/>
              </a:rPr>
              <a:t>SQL pool query optimizer automatically leverages the indexed view to speed up the same query. Notice that the query does not need to reference the view directly</a:t>
            </a: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a:t>Indexed (materialized) views - example</a:t>
            </a:r>
          </a:p>
        </p:txBody>
      </p:sp>
      <p:pic>
        <p:nvPicPr>
          <p:cNvPr id="10" name="Picture 4">
            <a:extLst>
              <a:ext uri="{FF2B5EF4-FFF2-40B4-BE49-F238E27FC236}">
                <a16:creationId xmlns:a16="http://schemas.microsoft.com/office/drawing/2014/main" id="{8EC8EF7C-CC92-4A3E-8DA2-3C787F64DD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7756" y="2412475"/>
            <a:ext cx="6537667" cy="2535887"/>
          </a:xfrm>
          <a:prstGeom prst="rect">
            <a:avLst/>
          </a:prstGeom>
          <a:noFill/>
          <a:ln>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014DF70D-8F05-4535-8CDC-7A98F06DB660}"/>
              </a:ext>
            </a:extLst>
          </p:cNvPr>
          <p:cNvSpPr/>
          <p:nvPr/>
        </p:nvSpPr>
        <p:spPr>
          <a:xfrm>
            <a:off x="427228" y="2412475"/>
            <a:ext cx="4882476" cy="4154984"/>
          </a:xfrm>
          <a:prstGeom prst="rect">
            <a:avLst/>
          </a:prstGeom>
          <a:ln>
            <a:solidFill>
              <a:schemeClr val="bg1">
                <a:lumMod val="85000"/>
              </a:schemeClr>
            </a:solidFill>
          </a:ln>
        </p:spPr>
        <p:txBody>
          <a:bodyPr wrap="square">
            <a:spAutoFit/>
          </a:bodyPr>
          <a:lstStyle/>
          <a:p>
            <a:pPr defTabSz="914225" fontAlgn="base">
              <a:defRPr/>
            </a:pPr>
            <a:r>
              <a:rPr lang="en-US" sz="1200" kern="0">
                <a:solidFill>
                  <a:srgbClr val="008000"/>
                </a:solidFill>
                <a:latin typeface="Calibri" panose="020F0502020204030204" pitchFamily="34" charset="0"/>
                <a:cs typeface="Calibri" panose="020F0502020204030204" pitchFamily="34" charset="0"/>
              </a:rPr>
              <a:t>-- Get year total sales per customer</a:t>
            </a:r>
            <a:endParaRPr lang="en-US" sz="1200" kern="0">
              <a:solidFill>
                <a:srgbClr val="000000"/>
              </a:solidFill>
              <a:latin typeface="Calibri" panose="020F0502020204030204" pitchFamily="34" charset="0"/>
              <a:cs typeface="Calibri" panose="020F0502020204030204" pitchFamily="34" charset="0"/>
            </a:endParaRPr>
          </a:p>
          <a:p>
            <a:pPr defTabSz="914225" fontAlgn="base">
              <a:defRPr/>
            </a:pPr>
            <a:r>
              <a:rPr lang="en-US" sz="1200">
                <a:solidFill>
                  <a:srgbClr val="000000"/>
                </a:solidFill>
                <a:latin typeface="Calibri" panose="020F0502020204030204" pitchFamily="34" charset="0"/>
                <a:cs typeface="Calibri" panose="020F0502020204030204" pitchFamily="34" charset="0"/>
              </a:rPr>
              <a:t>(</a:t>
            </a:r>
            <a:r>
              <a:rPr lang="en-US" sz="1200">
                <a:solidFill>
                  <a:srgbClr val="0000FF"/>
                </a:solidFill>
                <a:latin typeface="Calibri" panose="020F0502020204030204" pitchFamily="34" charset="0"/>
                <a:cs typeface="Calibri" panose="020F0502020204030204" pitchFamily="34" charset="0"/>
              </a:rPr>
              <a:t>WITH </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AS</a:t>
            </a:r>
          </a:p>
          <a:p>
            <a:pPr marL="457112" lvl="1" defTabSz="914225" fontAlgn="base">
              <a:defRPr/>
            </a:pPr>
            <a:r>
              <a:rPr lang="en-US" sz="1200">
                <a:solidFill>
                  <a:srgbClr val="0000FF"/>
                </a:solidFill>
                <a:latin typeface="Calibri" panose="020F0502020204030204" pitchFamily="34" charset="0"/>
                <a:cs typeface="Calibri" panose="020F0502020204030204" pitchFamily="34" charset="0"/>
              </a:rPr>
              <a:t>SELECT </a:t>
            </a:r>
            <a:r>
              <a:rPr lang="en-US" sz="1200" err="1">
                <a:solidFill>
                  <a:srgbClr val="000000"/>
                </a:solidFill>
                <a:latin typeface="Calibri" panose="020F0502020204030204" pitchFamily="34" charset="0"/>
                <a:cs typeface="Calibri" panose="020F0502020204030204" pitchFamily="34" charset="0"/>
              </a:rPr>
              <a:t>customer_id</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first_name</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last_name</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birth_country</a:t>
            </a:r>
            <a:r>
              <a:rPr lang="en-US" sz="1200">
                <a:solidFill>
                  <a:srgbClr val="000000"/>
                </a:solidFill>
                <a:latin typeface="Calibri" panose="020F0502020204030204" pitchFamily="34" charset="0"/>
                <a:cs typeface="Calibri" panose="020F0502020204030204" pitchFamily="34" charset="0"/>
              </a:rPr>
              <a:t>, </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login,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email_address</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d_year</a:t>
            </a:r>
            <a:r>
              <a:rPr lang="en-US" sz="1200">
                <a:solidFill>
                  <a:srgbClr val="000000"/>
                </a:solidFill>
                <a:latin typeface="Calibri" panose="020F0502020204030204" pitchFamily="34" charset="0"/>
                <a:cs typeface="Calibri" panose="020F0502020204030204" pitchFamily="34" charset="0"/>
              </a:rPr>
              <a:t>, </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SUM</a:t>
            </a:r>
            <a:r>
              <a:rPr lang="en-US" sz="1200">
                <a:solidFill>
                  <a:srgbClr val="000000"/>
                </a:solidFill>
                <a:latin typeface="Calibri" panose="020F0502020204030204" pitchFamily="34" charset="0"/>
                <a:cs typeface="Calibri" panose="020F0502020204030204" pitchFamily="34" charset="0"/>
              </a:rPr>
              <a:t>(</a:t>
            </a:r>
            <a:r>
              <a:rPr lang="en-US" sz="1200">
                <a:solidFill>
                  <a:srgbClr val="0000FF"/>
                </a:solidFill>
                <a:latin typeface="Calibri" panose="020F0502020204030204" pitchFamily="34" charset="0"/>
                <a:cs typeface="Calibri" panose="020F0502020204030204" pitchFamily="34" charset="0"/>
              </a:rPr>
              <a:t>ISNULL</a:t>
            </a:r>
            <a:r>
              <a:rPr lang="en-US" sz="1200">
                <a:solidFill>
                  <a:srgbClr val="00000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list_price</a:t>
            </a:r>
            <a:r>
              <a:rPr lang="en-US" sz="1200">
                <a:solidFill>
                  <a:srgbClr val="000000"/>
                </a:solidFill>
                <a:latin typeface="Calibri" panose="020F0502020204030204" pitchFamily="34" charset="0"/>
                <a:cs typeface="Calibri" panose="020F0502020204030204" pitchFamily="34" charset="0"/>
              </a:rPr>
              <a:t> – </a:t>
            </a:r>
            <a:r>
              <a:rPr lang="en-US" sz="1200" err="1">
                <a:solidFill>
                  <a:srgbClr val="000000"/>
                </a:solidFill>
                <a:latin typeface="Calibri" panose="020F0502020204030204" pitchFamily="34" charset="0"/>
                <a:cs typeface="Calibri" panose="020F0502020204030204" pitchFamily="34" charset="0"/>
              </a:rPr>
              <a:t>wholesale_cost</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a:t>
            </a:r>
            <a:br>
              <a:rPr lang="en-US" sz="1200">
                <a:solidFill>
                  <a:srgbClr val="808080"/>
                </a:solidFill>
                <a:latin typeface="Calibri" panose="020F0502020204030204" pitchFamily="34" charset="0"/>
                <a:cs typeface="Calibri" panose="020F0502020204030204" pitchFamily="34" charset="0"/>
              </a:rPr>
            </a:b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discount_amt</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sales_price</a:t>
            </a:r>
            <a:r>
              <a:rPr lang="en-US" sz="1200">
                <a:solidFill>
                  <a:srgbClr val="808080"/>
                </a:solidFill>
                <a:latin typeface="Calibri" panose="020F0502020204030204" pitchFamily="34" charset="0"/>
                <a:cs typeface="Calibri" panose="020F0502020204030204" pitchFamily="34" charset="0"/>
              </a:rPr>
              <a:t>, </a:t>
            </a:r>
            <a:r>
              <a:rPr lang="en-US" sz="1200">
                <a:solidFill>
                  <a:srgbClr val="000000"/>
                </a:solidFill>
                <a:latin typeface="Calibri" panose="020F0502020204030204" pitchFamily="34" charset="0"/>
                <a:cs typeface="Calibri" panose="020F0502020204030204" pitchFamily="34" charset="0"/>
              </a:rPr>
              <a:t>0</a:t>
            </a:r>
            <a:r>
              <a:rPr lang="en-US" sz="1200">
                <a:solidFill>
                  <a:srgbClr val="808080"/>
                </a:solidFill>
                <a:latin typeface="Calibri" panose="020F0502020204030204" pitchFamily="34" charset="0"/>
                <a:cs typeface="Calibri" panose="020F0502020204030204" pitchFamily="34" charset="0"/>
              </a:rPr>
              <a:t>)/</a:t>
            </a:r>
            <a:r>
              <a:rPr lang="en-US" sz="1200">
                <a:solidFill>
                  <a:srgbClr val="000000"/>
                </a:solidFill>
                <a:latin typeface="Calibri" panose="020F0502020204030204" pitchFamily="34" charset="0"/>
                <a:cs typeface="Calibri" panose="020F0502020204030204" pitchFamily="34" charset="0"/>
              </a:rPr>
              <a:t>2</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a:t>
            </a:r>
          </a:p>
          <a:p>
            <a:pPr marL="457112" lvl="1" defTabSz="914225" fontAlgn="base">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000000"/>
                </a:solidFill>
                <a:latin typeface="Calibri" panose="020F0502020204030204" pitchFamily="34" charset="0"/>
                <a:cs typeface="Calibri" panose="020F0502020204030204" pitchFamily="34" charset="0"/>
              </a:rPr>
              <a:t>   customer </a:t>
            </a:r>
            <a:r>
              <a:rPr lang="en-US" sz="1200" err="1">
                <a:solidFill>
                  <a:srgbClr val="000000"/>
                </a:solidFill>
                <a:latin typeface="Calibri" panose="020F0502020204030204" pitchFamily="34" charset="0"/>
                <a:cs typeface="Calibri" panose="020F0502020204030204" pitchFamily="34" charset="0"/>
              </a:rPr>
              <a:t>cust</a:t>
            </a:r>
            <a:endParaRPr lang="en-US" sz="1200">
              <a:solidFill>
                <a:srgbClr val="000000"/>
              </a:solidFill>
              <a:latin typeface="Calibri" panose="020F0502020204030204" pitchFamily="34" charset="0"/>
              <a:cs typeface="Calibri" panose="020F0502020204030204" pitchFamily="34" charset="0"/>
            </a:endParaRP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JOIN   </a:t>
            </a:r>
            <a:r>
              <a:rPr lang="en-US" sz="1200" err="1">
                <a:solidFill>
                  <a:srgbClr val="000000"/>
                </a:solidFill>
                <a:latin typeface="Calibri" panose="020F0502020204030204" pitchFamily="34" charset="0"/>
                <a:cs typeface="Calibri" panose="020F0502020204030204" pitchFamily="34" charset="0"/>
              </a:rPr>
              <a:t>catalog_sales</a:t>
            </a:r>
            <a:r>
              <a:rPr lang="en-US" sz="1200">
                <a:solidFill>
                  <a:srgbClr val="000000"/>
                </a:solidFill>
                <a:latin typeface="Calibri" panose="020F0502020204030204" pitchFamily="34" charset="0"/>
                <a:cs typeface="Calibri" panose="020F0502020204030204" pitchFamily="34" charset="0"/>
              </a:rPr>
              <a:t> sales ON cust.sk = sales.sk</a:t>
            </a:r>
          </a:p>
          <a:p>
            <a:pPr marL="457112" lvl="1" defTabSz="914225" fontAlgn="base">
              <a:defRPr/>
            </a:pPr>
            <a:r>
              <a:rPr lang="en-US" sz="1200">
                <a:solidFill>
                  <a:srgbClr val="000000"/>
                </a:solidFill>
                <a:latin typeface="Calibri" panose="020F0502020204030204" pitchFamily="34" charset="0"/>
                <a:cs typeface="Calibri" panose="020F0502020204030204" pitchFamily="34" charset="0"/>
              </a:rPr>
              <a:t>JOIN   </a:t>
            </a:r>
            <a:r>
              <a:rPr lang="en-US" sz="1200" err="1">
                <a:solidFill>
                  <a:srgbClr val="000000"/>
                </a:solidFill>
                <a:latin typeface="Calibri" panose="020F0502020204030204" pitchFamily="34" charset="0"/>
                <a:cs typeface="Calibri" panose="020F0502020204030204" pitchFamily="34" charset="0"/>
              </a:rPr>
              <a:t>date_dim</a:t>
            </a:r>
            <a:r>
              <a:rPr lang="en-US" sz="1200">
                <a:solidFill>
                  <a:srgbClr val="000000"/>
                </a:solidFill>
                <a:latin typeface="Calibri" panose="020F0502020204030204" pitchFamily="34" charset="0"/>
                <a:cs typeface="Calibri" panose="020F0502020204030204" pitchFamily="34" charset="0"/>
              </a:rPr>
              <a:t> ON </a:t>
            </a:r>
            <a:r>
              <a:rPr lang="en-US" sz="1200" err="1">
                <a:solidFill>
                  <a:srgbClr val="000000"/>
                </a:solidFill>
                <a:latin typeface="Calibri" panose="020F0502020204030204" pitchFamily="34" charset="0"/>
                <a:cs typeface="Calibri" panose="020F0502020204030204" pitchFamily="34" charset="0"/>
              </a:rPr>
              <a:t>sales.sold_date</a:t>
            </a:r>
            <a:r>
              <a:rPr lang="en-US" sz="1200">
                <a:solidFill>
                  <a:srgbClr val="000000"/>
                </a:solidFill>
                <a:latin typeface="Calibri" panose="020F0502020204030204" pitchFamily="34" charset="0"/>
                <a:cs typeface="Calibri" panose="020F0502020204030204" pitchFamily="34" charset="0"/>
              </a:rPr>
              <a:t> = </a:t>
            </a:r>
            <a:r>
              <a:rPr lang="en-US" sz="1200" err="1">
                <a:solidFill>
                  <a:srgbClr val="000000"/>
                </a:solidFill>
                <a:latin typeface="Calibri" panose="020F0502020204030204" pitchFamily="34" charset="0"/>
                <a:cs typeface="Calibri" panose="020F0502020204030204" pitchFamily="34" charset="0"/>
              </a:rPr>
              <a:t>date_dim.date</a:t>
            </a:r>
            <a:endParaRPr lang="en-US" sz="1200">
              <a:solidFill>
                <a:srgbClr val="000000"/>
              </a:solidFill>
              <a:latin typeface="Calibri" panose="020F0502020204030204" pitchFamily="34" charset="0"/>
              <a:cs typeface="Calibri" panose="020F0502020204030204" pitchFamily="34" charset="0"/>
            </a:endParaRPr>
          </a:p>
          <a:p>
            <a:pPr marL="457112" lvl="1" defTabSz="914225" fontAlgn="base">
              <a:defRPr/>
            </a:pPr>
            <a:r>
              <a:rPr lang="en-US" sz="1200">
                <a:solidFill>
                  <a:srgbClr val="0000FF"/>
                </a:solidFill>
                <a:latin typeface="Calibri" panose="020F0502020204030204" pitchFamily="34" charset="0"/>
                <a:cs typeface="Calibri" panose="020F0502020204030204" pitchFamily="34" charset="0"/>
              </a:rPr>
              <a:t>GROUP</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BY</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customer_id</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first_name</a:t>
            </a:r>
            <a:r>
              <a:rPr lang="en-US" sz="1200">
                <a:solidFill>
                  <a:srgbClr val="000000"/>
                </a:solidFill>
                <a:latin typeface="Calibri" panose="020F0502020204030204" pitchFamily="34" charset="0"/>
                <a:cs typeface="Calibri" panose="020F0502020204030204" pitchFamily="34" charset="0"/>
              </a:rPr>
              <a:t>​,</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last_name</a:t>
            </a:r>
            <a:r>
              <a:rPr lang="en-US" sz="1200">
                <a:solidFill>
                  <a:srgbClr val="000000"/>
                </a:solidFill>
                <a:latin typeface="Calibri" panose="020F0502020204030204" pitchFamily="34" charset="0"/>
                <a:cs typeface="Calibri" panose="020F0502020204030204" pitchFamily="34" charset="0"/>
              </a:rPr>
              <a:t>​</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birth_country</a:t>
            </a:r>
            <a:r>
              <a:rPr lang="en-US" sz="1200">
                <a:solidFill>
                  <a:srgbClr val="000000"/>
                </a:solidFill>
                <a:latin typeface="Calibri" panose="020F0502020204030204" pitchFamily="34" charset="0"/>
                <a:cs typeface="Calibri" panose="020F0502020204030204" pitchFamily="34" charset="0"/>
              </a:rPr>
              <a:t>​, </a:t>
            </a:r>
            <a:br>
              <a:rPr lang="en-US" sz="1200">
                <a:solidFill>
                  <a:srgbClr val="000000"/>
                </a:solidFill>
                <a:latin typeface="Calibri" panose="020F0502020204030204" pitchFamily="34" charset="0"/>
                <a:cs typeface="Calibri" panose="020F0502020204030204" pitchFamily="34" charset="0"/>
              </a:rPr>
            </a:br>
            <a:r>
              <a:rPr lang="en-US" sz="1200">
                <a:solidFill>
                  <a:srgbClr val="000000"/>
                </a:solidFill>
                <a:latin typeface="Calibri" panose="020F0502020204030204" pitchFamily="34" charset="0"/>
                <a:cs typeface="Calibri" panose="020F0502020204030204" pitchFamily="34" charset="0"/>
              </a:rPr>
              <a:t>      login​</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email_address</a:t>
            </a:r>
            <a:r>
              <a:rPr lang="en-US" sz="1200">
                <a:solidFill>
                  <a:srgbClr val="000000"/>
                </a:solidFill>
                <a:latin typeface="Calibri" panose="020F0502020204030204" pitchFamily="34" charset="0"/>
                <a:cs typeface="Calibri" panose="020F0502020204030204" pitchFamily="34" charset="0"/>
              </a:rPr>
              <a:t>​ </a:t>
            </a:r>
            <a:r>
              <a:rPr lang="en-US" sz="1200">
                <a:solidFill>
                  <a:srgbClr val="808080"/>
                </a:solidFill>
                <a:latin typeface="Calibri" panose="020F0502020204030204" pitchFamily="34" charset="0"/>
                <a:cs typeface="Calibri" panose="020F0502020204030204" pitchFamily="34" charset="0"/>
              </a:rPr>
              <a:t>,</a:t>
            </a:r>
            <a:r>
              <a:rPr lang="en-US" sz="1200" err="1">
                <a:solidFill>
                  <a:srgbClr val="000000"/>
                </a:solidFill>
                <a:latin typeface="Calibri" panose="020F0502020204030204" pitchFamily="34" charset="0"/>
                <a:cs typeface="Calibri" panose="020F0502020204030204" pitchFamily="34" charset="0"/>
              </a:rPr>
              <a:t>d_year</a:t>
            </a:r>
            <a:r>
              <a:rPr lang="en-US" sz="1200">
                <a:solidFill>
                  <a:srgbClr val="000000"/>
                </a:solidFill>
                <a:latin typeface="Calibri" panose="020F0502020204030204" pitchFamily="34" charset="0"/>
                <a:cs typeface="Calibri" panose="020F0502020204030204" pitchFamily="34" charset="0"/>
              </a:rPr>
              <a:t>​</a:t>
            </a:r>
          </a:p>
          <a:p>
            <a:pPr defTabSz="914225" fontAlgn="base">
              <a:defRPr/>
            </a:pPr>
            <a:r>
              <a:rPr lang="en-US" sz="1200">
                <a:solidFill>
                  <a:srgbClr val="000000"/>
                </a:solidFill>
                <a:latin typeface="Calibri" panose="020F0502020204030204" pitchFamily="34" charset="0"/>
                <a:cs typeface="Calibri" panose="020F0502020204030204" pitchFamily="34" charset="0"/>
              </a:rPr>
              <a:t>)</a:t>
            </a:r>
          </a:p>
          <a:p>
            <a:pPr defTabSz="914225" fontAlgn="base">
              <a:defRPr/>
            </a:pPr>
            <a:r>
              <a:rPr lang="en-US" sz="1200">
                <a:solidFill>
                  <a:srgbClr val="0000FF"/>
                </a:solidFill>
                <a:latin typeface="Calibri" panose="020F0502020204030204" pitchFamily="34" charset="0"/>
                <a:cs typeface="Calibri" panose="020F0502020204030204" pitchFamily="34" charset="0"/>
              </a:rPr>
              <a:t>SELECT TOP </a:t>
            </a:r>
            <a:r>
              <a:rPr lang="en-US" sz="1200">
                <a:solidFill>
                  <a:srgbClr val="000000"/>
                </a:solidFill>
                <a:latin typeface="Calibri" panose="020F0502020204030204" pitchFamily="34" charset="0"/>
                <a:cs typeface="Calibri" panose="020F0502020204030204" pitchFamily="34" charset="0"/>
              </a:rPr>
              <a:t>100 …</a:t>
            </a:r>
          </a:p>
          <a:p>
            <a:pPr defTabSz="914225" fontAlgn="base">
              <a:defRPr/>
            </a:pPr>
            <a:r>
              <a:rPr lang="en-US" sz="1200">
                <a:solidFill>
                  <a:srgbClr val="0000FF"/>
                </a:solidFill>
                <a:latin typeface="Calibri" panose="020F0502020204030204" pitchFamily="34" charset="0"/>
                <a:cs typeface="Calibri" panose="020F0502020204030204" pitchFamily="34" charset="0"/>
              </a:rPr>
              <a:t>FROM</a:t>
            </a:r>
            <a:r>
              <a:rPr lang="en-US" sz="1200">
                <a:solidFill>
                  <a:srgbClr val="000000"/>
                </a:solidFill>
                <a:latin typeface="Calibri" panose="020F0502020204030204" pitchFamily="34" charset="0"/>
                <a:cs typeface="Calibri" panose="020F0502020204030204" pitchFamily="34" charset="0"/>
              </a:rPr>
              <a:t>   </a:t>
            </a:r>
            <a:r>
              <a:rPr lang="en-US" sz="1200" err="1">
                <a:solidFill>
                  <a:srgbClr val="000000"/>
                </a:solidFill>
                <a:latin typeface="Calibri" panose="020F0502020204030204" pitchFamily="34" charset="0"/>
                <a:cs typeface="Calibri" panose="020F0502020204030204" pitchFamily="34" charset="0"/>
              </a:rPr>
              <a:t>year_total</a:t>
            </a:r>
            <a:r>
              <a:rPr lang="en-US" sz="1200">
                <a:solidFill>
                  <a:srgbClr val="000000"/>
                </a:solidFill>
                <a:latin typeface="Calibri" panose="020F0502020204030204" pitchFamily="34" charset="0"/>
                <a:cs typeface="Calibri" panose="020F0502020204030204" pitchFamily="34" charset="0"/>
              </a:rPr>
              <a:t> …</a:t>
            </a:r>
          </a:p>
          <a:p>
            <a:pPr defTabSz="914225" fontAlgn="base">
              <a:defRPr/>
            </a:pPr>
            <a:r>
              <a:rPr lang="en-US" sz="1200">
                <a:solidFill>
                  <a:srgbClr val="0000FF"/>
                </a:solidFill>
                <a:latin typeface="Calibri" panose="020F0502020204030204" pitchFamily="34" charset="0"/>
                <a:cs typeface="Calibri" panose="020F0502020204030204" pitchFamily="34" charset="0"/>
              </a:rPr>
              <a:t>WHERE</a:t>
            </a:r>
            <a:r>
              <a:rPr lang="en-US" sz="1200">
                <a:solidFill>
                  <a:srgbClr val="000000"/>
                </a:solidFill>
                <a:latin typeface="Calibri" panose="020F0502020204030204" pitchFamily="34" charset="0"/>
                <a:cs typeface="Calibri" panose="020F0502020204030204" pitchFamily="34" charset="0"/>
              </a:rPr>
              <a:t>  …</a:t>
            </a:r>
          </a:p>
          <a:p>
            <a:pPr defTabSz="914225" fontAlgn="base">
              <a:defRPr/>
            </a:pPr>
            <a:r>
              <a:rPr lang="en-US" sz="1200">
                <a:solidFill>
                  <a:srgbClr val="0000FF"/>
                </a:solidFill>
                <a:latin typeface="Calibri" panose="020F0502020204030204" pitchFamily="34" charset="0"/>
                <a:cs typeface="Calibri" panose="020F0502020204030204" pitchFamily="34" charset="0"/>
              </a:rPr>
              <a:t>ORDER</a:t>
            </a:r>
            <a:r>
              <a:rPr lang="en-US" sz="1200">
                <a:solidFill>
                  <a:srgbClr val="000000"/>
                </a:solidFill>
                <a:latin typeface="Calibri" panose="020F0502020204030204" pitchFamily="34" charset="0"/>
                <a:cs typeface="Calibri" panose="020F0502020204030204" pitchFamily="34" charset="0"/>
              </a:rPr>
              <a:t> </a:t>
            </a:r>
            <a:r>
              <a:rPr lang="en-US" sz="1200">
                <a:solidFill>
                  <a:srgbClr val="0000FF"/>
                </a:solidFill>
                <a:latin typeface="Calibri" panose="020F0502020204030204" pitchFamily="34" charset="0"/>
                <a:cs typeface="Calibri" panose="020F0502020204030204" pitchFamily="34" charset="0"/>
              </a:rPr>
              <a:t>BY</a:t>
            </a:r>
            <a:r>
              <a:rPr lang="en-US" sz="1200">
                <a:solidFill>
                  <a:srgbClr val="000000"/>
                </a:solidFill>
                <a:latin typeface="Calibri" panose="020F0502020204030204" pitchFamily="34" charset="0"/>
                <a:cs typeface="Calibri" panose="020F0502020204030204" pitchFamily="34" charset="0"/>
              </a:rPr>
              <a:t> …</a:t>
            </a:r>
          </a:p>
        </p:txBody>
      </p:sp>
      <p:sp>
        <p:nvSpPr>
          <p:cNvPr id="12" name="Text Placeholder 5">
            <a:extLst>
              <a:ext uri="{FF2B5EF4-FFF2-40B4-BE49-F238E27FC236}">
                <a16:creationId xmlns:a16="http://schemas.microsoft.com/office/drawing/2014/main" id="{C704811B-02BE-491A-B4B8-0FAF6DE6FA7A}"/>
              </a:ext>
            </a:extLst>
          </p:cNvPr>
          <p:cNvSpPr txBox="1">
            <a:spLocks/>
          </p:cNvSpPr>
          <p:nvPr/>
        </p:nvSpPr>
        <p:spPr>
          <a:xfrm>
            <a:off x="427227" y="2191375"/>
            <a:ext cx="4882477" cy="218393"/>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latin typeface="Segoe UI Semilight" panose="020B0402040204020203" pitchFamily="34" charset="0"/>
                <a:cs typeface="Segoe UI Semilight" panose="020B0402040204020203" pitchFamily="34" charset="0"/>
              </a:rPr>
              <a:t>Original query – no changes have been made to query</a:t>
            </a:r>
            <a:endParaRPr lang="en-US" sz="1600">
              <a:latin typeface="Segoe UI Semilight" panose="020B0402040204020203" pitchFamily="34" charset="0"/>
              <a:cs typeface="Segoe UI Semilight" panose="020B0402040204020203" pitchFamily="34" charset="0"/>
            </a:endParaRPr>
          </a:p>
        </p:txBody>
      </p:sp>
      <p:sp>
        <p:nvSpPr>
          <p:cNvPr id="15" name="Text Placeholder 5">
            <a:extLst>
              <a:ext uri="{FF2B5EF4-FFF2-40B4-BE49-F238E27FC236}">
                <a16:creationId xmlns:a16="http://schemas.microsoft.com/office/drawing/2014/main" id="{9650E43B-FADD-45E5-819F-1CEF26C809B4}"/>
              </a:ext>
            </a:extLst>
          </p:cNvPr>
          <p:cNvSpPr txBox="1">
            <a:spLocks/>
          </p:cNvSpPr>
          <p:nvPr/>
        </p:nvSpPr>
        <p:spPr>
          <a:xfrm>
            <a:off x="5567755" y="1963719"/>
            <a:ext cx="6537666" cy="45538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400">
                <a:latin typeface="Segoe UI Semibold"/>
                <a:cs typeface="Segoe UI Semilight" panose="020B0402040204020203" pitchFamily="34" charset="0"/>
              </a:rPr>
              <a:t>Execution time</a:t>
            </a:r>
            <a:r>
              <a:rPr lang="en-US" sz="1400">
                <a:latin typeface="Segoe UI Semilight" panose="020B0402040204020203" pitchFamily="34" charset="0"/>
                <a:cs typeface="Segoe UI Semilight" panose="020B0402040204020203" pitchFamily="34" charset="0"/>
              </a:rPr>
              <a:t>: 6 seconds</a:t>
            </a:r>
            <a:br>
              <a:rPr lang="en-US" sz="1400">
                <a:latin typeface="Segoe UI Semilight" panose="020B0402040204020203" pitchFamily="34" charset="0"/>
                <a:cs typeface="Segoe UI Semilight" panose="020B0402040204020203" pitchFamily="34" charset="0"/>
              </a:rPr>
            </a:br>
            <a:r>
              <a:rPr lang="en-US" sz="1400">
                <a:latin typeface="Segoe UI Semilight" panose="020B0402040204020203" pitchFamily="34" charset="0"/>
                <a:cs typeface="Segoe UI Semilight" panose="020B0402040204020203" pitchFamily="34" charset="0"/>
              </a:rPr>
              <a:t>Optimizer leverages materialized view to reduce data shuffles and joins needed</a:t>
            </a:r>
            <a:endParaRPr lang="en-US" sz="160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28585314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357DD06-3AD8-46C2-B02D-9D830CDCB7EA}"/>
              </a:ext>
            </a:extLst>
          </p:cNvPr>
          <p:cNvSpPr>
            <a:spLocks noGrp="1"/>
          </p:cNvSpPr>
          <p:nvPr>
            <p:ph type="title"/>
          </p:nvPr>
        </p:nvSpPr>
        <p:spPr>
          <a:xfrm>
            <a:off x="426427" y="77399"/>
            <a:ext cx="5555966" cy="757914"/>
          </a:xfrm>
        </p:spPr>
        <p:txBody>
          <a:bodyPr/>
          <a:lstStyle/>
          <a:p>
            <a:r>
              <a:rPr lang="en-US"/>
              <a:t>Pipelines</a:t>
            </a:r>
          </a:p>
        </p:txBody>
      </p:sp>
      <p:sp>
        <p:nvSpPr>
          <p:cNvPr id="4" name="Text Placeholder 3">
            <a:extLst>
              <a:ext uri="{FF2B5EF4-FFF2-40B4-BE49-F238E27FC236}">
                <a16:creationId xmlns:a16="http://schemas.microsoft.com/office/drawing/2014/main" id="{1BCC6BB4-BFE7-439C-8DD8-C05F89F90973}"/>
              </a:ext>
            </a:extLst>
          </p:cNvPr>
          <p:cNvSpPr>
            <a:spLocks noGrp="1"/>
          </p:cNvSpPr>
          <p:nvPr>
            <p:ph type="body" sz="quarter" idx="11"/>
          </p:nvPr>
        </p:nvSpPr>
        <p:spPr>
          <a:xfrm>
            <a:off x="427229" y="1057865"/>
            <a:ext cx="12012780" cy="877415"/>
          </a:xfrm>
        </p:spPr>
        <p:txBody>
          <a:bodyPr/>
          <a:lstStyle/>
          <a:p>
            <a:pPr>
              <a:lnSpc>
                <a:spcPct val="150000"/>
              </a:lnSpc>
              <a:spcAft>
                <a:spcPts val="600"/>
              </a:spcAft>
            </a:pPr>
            <a:r>
              <a:rPr lang="en-US" sz="2353"/>
              <a:t>Create pipelines to ingest, transform and load data with 90+ inbuilt connectors.</a:t>
            </a:r>
          </a:p>
          <a:p>
            <a:pPr>
              <a:lnSpc>
                <a:spcPct val="150000"/>
              </a:lnSpc>
              <a:spcAft>
                <a:spcPts val="600"/>
              </a:spcAft>
            </a:pPr>
            <a:r>
              <a:rPr lang="en-US" sz="2353"/>
              <a:t>Offers a wide range of activities that a pipeline can perform.</a:t>
            </a:r>
          </a:p>
        </p:txBody>
      </p:sp>
      <p:pic>
        <p:nvPicPr>
          <p:cNvPr id="8" name="Picture 7">
            <a:extLst>
              <a:ext uri="{FF2B5EF4-FFF2-40B4-BE49-F238E27FC236}">
                <a16:creationId xmlns:a16="http://schemas.microsoft.com/office/drawing/2014/main" id="{6AAF1D92-9480-432E-B17C-5D9B2FFAAD8D}"/>
              </a:ext>
            </a:extLst>
          </p:cNvPr>
          <p:cNvPicPr>
            <a:picLocks noChangeAspect="1"/>
          </p:cNvPicPr>
          <p:nvPr/>
        </p:nvPicPr>
        <p:blipFill rotWithShape="1">
          <a:blip r:embed="rId2">
            <a:extLst>
              <a:ext uri="{28A0092B-C50C-407E-A947-70E740481C1C}">
                <a14:useLocalDpi xmlns:a14="http://schemas.microsoft.com/office/drawing/2010/main" val="0"/>
              </a:ext>
            </a:extLst>
          </a:blip>
          <a:srcRect t="8950" b="2739"/>
          <a:stretch/>
        </p:blipFill>
        <p:spPr>
          <a:xfrm>
            <a:off x="4115082" y="2510331"/>
            <a:ext cx="7644529" cy="3797433"/>
          </a:xfrm>
          <a:prstGeom prst="rect">
            <a:avLst/>
          </a:prstGeom>
          <a:ln>
            <a:solidFill>
              <a:schemeClr val="bg2">
                <a:lumMod val="50000"/>
              </a:schemeClr>
            </a:solidFill>
          </a:ln>
        </p:spPr>
      </p:pic>
      <p:sp>
        <p:nvSpPr>
          <p:cNvPr id="2" name="Rectangle 1">
            <a:extLst>
              <a:ext uri="{FF2B5EF4-FFF2-40B4-BE49-F238E27FC236}">
                <a16:creationId xmlns:a16="http://schemas.microsoft.com/office/drawing/2014/main" id="{CFE22879-9AC8-4567-8A1B-AD6D808E6910}"/>
              </a:ext>
            </a:extLst>
          </p:cNvPr>
          <p:cNvSpPr/>
          <p:nvPr/>
        </p:nvSpPr>
        <p:spPr bwMode="auto">
          <a:xfrm>
            <a:off x="5635756" y="2701083"/>
            <a:ext cx="1026221" cy="2239030"/>
          </a:xfrm>
          <a:prstGeom prst="rect">
            <a:avLst/>
          </a:prstGeom>
          <a:noFill/>
          <a:ln w="190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cxnSp>
        <p:nvCxnSpPr>
          <p:cNvPr id="7" name="Straight Arrow Connector 6">
            <a:extLst>
              <a:ext uri="{FF2B5EF4-FFF2-40B4-BE49-F238E27FC236}">
                <a16:creationId xmlns:a16="http://schemas.microsoft.com/office/drawing/2014/main" id="{19A9B8B3-598A-4D56-98BB-7C28D62E3E40}"/>
              </a:ext>
            </a:extLst>
          </p:cNvPr>
          <p:cNvCxnSpPr>
            <a:cxnSpLocks/>
            <a:endCxn id="10" idx="3"/>
          </p:cNvCxnSpPr>
          <p:nvPr/>
        </p:nvCxnSpPr>
        <p:spPr>
          <a:xfrm flipH="1">
            <a:off x="2207992" y="2701083"/>
            <a:ext cx="3427764" cy="207910"/>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A676D8E-EEF6-4824-8AFC-B40821E9D510}"/>
              </a:ext>
            </a:extLst>
          </p:cNvPr>
          <p:cNvCxnSpPr>
            <a:cxnSpLocks/>
            <a:stCxn id="2" idx="1"/>
            <a:endCxn id="6" idx="3"/>
          </p:cNvCxnSpPr>
          <p:nvPr/>
        </p:nvCxnSpPr>
        <p:spPr>
          <a:xfrm flipH="1">
            <a:off x="2698488" y="3820598"/>
            <a:ext cx="2937268" cy="537698"/>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562EAE9-02D0-4E8B-9E36-BDDE9DE61016}"/>
              </a:ext>
            </a:extLst>
          </p:cNvPr>
          <p:cNvCxnSpPr>
            <a:cxnSpLocks/>
            <a:endCxn id="16" idx="3"/>
          </p:cNvCxnSpPr>
          <p:nvPr/>
        </p:nvCxnSpPr>
        <p:spPr>
          <a:xfrm flipH="1">
            <a:off x="3496040" y="4940112"/>
            <a:ext cx="2139716" cy="1103392"/>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0B060380-E9BE-4B47-A1F8-1C1491AB06D6}"/>
              </a:ext>
            </a:extLst>
          </p:cNvPr>
          <p:cNvPicPr>
            <a:picLocks noChangeAspect="1"/>
          </p:cNvPicPr>
          <p:nvPr/>
        </p:nvPicPr>
        <p:blipFill>
          <a:blip r:embed="rId3"/>
          <a:stretch>
            <a:fillRect/>
          </a:stretch>
        </p:blipFill>
        <p:spPr>
          <a:xfrm>
            <a:off x="705082" y="3615591"/>
            <a:ext cx="1993407" cy="1485409"/>
          </a:xfrm>
          <a:prstGeom prst="rect">
            <a:avLst/>
          </a:prstGeom>
          <a:ln>
            <a:solidFill>
              <a:schemeClr val="bg2">
                <a:lumMod val="50000"/>
              </a:schemeClr>
            </a:solidFill>
          </a:ln>
        </p:spPr>
      </p:pic>
      <p:pic>
        <p:nvPicPr>
          <p:cNvPr id="10" name="Picture 9">
            <a:extLst>
              <a:ext uri="{FF2B5EF4-FFF2-40B4-BE49-F238E27FC236}">
                <a16:creationId xmlns:a16="http://schemas.microsoft.com/office/drawing/2014/main" id="{7245AEC6-D6AE-47D1-8EA5-D6C60E9B3E6A}"/>
              </a:ext>
            </a:extLst>
          </p:cNvPr>
          <p:cNvPicPr>
            <a:picLocks noChangeAspect="1"/>
          </p:cNvPicPr>
          <p:nvPr/>
        </p:nvPicPr>
        <p:blipFill>
          <a:blip r:embed="rId4"/>
          <a:stretch>
            <a:fillRect/>
          </a:stretch>
        </p:blipFill>
        <p:spPr>
          <a:xfrm>
            <a:off x="214585" y="2346337"/>
            <a:ext cx="1993407" cy="1125310"/>
          </a:xfrm>
          <a:prstGeom prst="rect">
            <a:avLst/>
          </a:prstGeom>
          <a:ln>
            <a:solidFill>
              <a:schemeClr val="bg2">
                <a:lumMod val="50000"/>
              </a:schemeClr>
            </a:solidFill>
          </a:ln>
        </p:spPr>
      </p:pic>
      <p:pic>
        <p:nvPicPr>
          <p:cNvPr id="16" name="Picture 15">
            <a:extLst>
              <a:ext uri="{FF2B5EF4-FFF2-40B4-BE49-F238E27FC236}">
                <a16:creationId xmlns:a16="http://schemas.microsoft.com/office/drawing/2014/main" id="{4329AD13-76B4-474E-97B2-6981F3AB6556}"/>
              </a:ext>
            </a:extLst>
          </p:cNvPr>
          <p:cNvPicPr>
            <a:picLocks noChangeAspect="1"/>
          </p:cNvPicPr>
          <p:nvPr/>
        </p:nvPicPr>
        <p:blipFill>
          <a:blip r:embed="rId5"/>
          <a:stretch>
            <a:fillRect/>
          </a:stretch>
        </p:blipFill>
        <p:spPr>
          <a:xfrm>
            <a:off x="1517421" y="5244944"/>
            <a:ext cx="1978619" cy="1597120"/>
          </a:xfrm>
          <a:prstGeom prst="rect">
            <a:avLst/>
          </a:prstGeom>
          <a:ln>
            <a:solidFill>
              <a:schemeClr val="bg2">
                <a:lumMod val="50000"/>
              </a:schemeClr>
            </a:solidFill>
          </a:ln>
        </p:spPr>
      </p:pic>
    </p:spTree>
    <p:extLst>
      <p:ext uri="{BB962C8B-B14F-4D97-AF65-F5344CB8AC3E}">
        <p14:creationId xmlns:p14="http://schemas.microsoft.com/office/powerpoint/2010/main" val="3148404900"/>
      </p:ext>
    </p:extLst>
  </p:cSld>
  <p:clrMapOvr>
    <a:masterClrMapping/>
  </p:clrMapOvr>
  <p:transition>
    <p:fad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2285C9-E362-4F0E-A8F5-62ECCF4DF0B3}"/>
              </a:ext>
            </a:extLst>
          </p:cNvPr>
          <p:cNvSpPr>
            <a:spLocks noGrp="1"/>
          </p:cNvSpPr>
          <p:nvPr>
            <p:ph type="body" sz="quarter" idx="10"/>
          </p:nvPr>
        </p:nvSpPr>
        <p:spPr>
          <a:xfrm>
            <a:off x="427229" y="2120646"/>
            <a:ext cx="5848418" cy="3670123"/>
          </a:xfrm>
        </p:spPr>
        <p:txBody>
          <a:bodyPr/>
          <a:lstStyle/>
          <a:p>
            <a:r>
              <a:rPr lang="en-US" sz="1961">
                <a:solidFill>
                  <a:srgbClr val="0073FF"/>
                </a:solidFill>
                <a:latin typeface="+mn-lt"/>
              </a:rPr>
              <a:t>EXPLAIN - </a:t>
            </a:r>
            <a:r>
              <a:rPr lang="en-US" sz="1961">
                <a:latin typeface="+mn-lt"/>
              </a:rPr>
              <a:t>provides query plan for SQL statement without running the statement; view estimated cost of the query operations.</a:t>
            </a:r>
          </a:p>
          <a:p>
            <a:endParaRPr lang="en-US" sz="1961">
              <a:solidFill>
                <a:srgbClr val="0073FF"/>
              </a:solidFill>
              <a:latin typeface="+mn-lt"/>
            </a:endParaRPr>
          </a:p>
          <a:p>
            <a:endParaRPr lang="en-US" sz="1961">
              <a:solidFill>
                <a:srgbClr val="0073FF"/>
              </a:solidFill>
              <a:latin typeface="+mn-lt"/>
            </a:endParaRPr>
          </a:p>
          <a:p>
            <a:r>
              <a:rPr lang="en-US" sz="1961">
                <a:solidFill>
                  <a:srgbClr val="0073FF"/>
                </a:solidFill>
                <a:latin typeface="+mn-lt"/>
              </a:rPr>
              <a:t>EXPLAIN WITH_RECOMMENDATIONS - </a:t>
            </a:r>
            <a:r>
              <a:rPr lang="en-US" sz="1961">
                <a:latin typeface="+mn-lt"/>
              </a:rPr>
              <a:t>provides query plan with recommendations to optimize the SQL statement performance.</a:t>
            </a:r>
            <a:endParaRPr lang="en-US" sz="1961"/>
          </a:p>
          <a:p>
            <a:endParaRPr lang="en-US" sz="1961"/>
          </a:p>
          <a:p>
            <a:endParaRPr lang="en-US" sz="1961"/>
          </a:p>
        </p:txBody>
      </p:sp>
      <p:sp>
        <p:nvSpPr>
          <p:cNvPr id="3" name="Title 2">
            <a:extLst>
              <a:ext uri="{FF2B5EF4-FFF2-40B4-BE49-F238E27FC236}">
                <a16:creationId xmlns:a16="http://schemas.microsoft.com/office/drawing/2014/main" id="{F0E7FC7C-6E5D-4EEB-90EE-A6E90DF0D88B}"/>
              </a:ext>
            </a:extLst>
          </p:cNvPr>
          <p:cNvSpPr>
            <a:spLocks noGrp="1"/>
          </p:cNvSpPr>
          <p:nvPr>
            <p:ph type="title"/>
          </p:nvPr>
        </p:nvSpPr>
        <p:spPr>
          <a:xfrm>
            <a:off x="430963" y="286974"/>
            <a:ext cx="11334431" cy="739238"/>
          </a:xfrm>
        </p:spPr>
        <p:txBody>
          <a:bodyPr/>
          <a:lstStyle/>
          <a:p>
            <a:r>
              <a:rPr lang="en-US"/>
              <a:t>Materialized views- Recommendations</a:t>
            </a:r>
          </a:p>
        </p:txBody>
      </p:sp>
      <p:sp>
        <p:nvSpPr>
          <p:cNvPr id="6" name="Rectangle 5">
            <a:extLst>
              <a:ext uri="{FF2B5EF4-FFF2-40B4-BE49-F238E27FC236}">
                <a16:creationId xmlns:a16="http://schemas.microsoft.com/office/drawing/2014/main" id="{63815BE3-AA1F-4AFA-9528-C6649AF92E17}"/>
              </a:ext>
            </a:extLst>
          </p:cNvPr>
          <p:cNvSpPr/>
          <p:nvPr/>
        </p:nvSpPr>
        <p:spPr>
          <a:xfrm>
            <a:off x="6630047" y="2231830"/>
            <a:ext cx="5489126" cy="3258644"/>
          </a:xfrm>
          <a:prstGeom prst="rect">
            <a:avLst/>
          </a:prstGeom>
          <a:ln>
            <a:solidFill>
              <a:schemeClr val="bg2">
                <a:lumMod val="50000"/>
              </a:schemeClr>
            </a:solidFill>
          </a:ln>
        </p:spPr>
        <p:txBody>
          <a:bodyPr wrap="square">
            <a:spAutoFit/>
          </a:bodyPr>
          <a:lstStyle/>
          <a:p>
            <a:pPr lvl="0">
              <a:defRPr/>
            </a:pPr>
            <a:r>
              <a:rPr lang="en-US" sz="1372">
                <a:solidFill>
                  <a:srgbClr val="0101FD"/>
                </a:solidFill>
                <a:latin typeface="Calibri" panose="020F0502020204030204" pitchFamily="34" charset="0"/>
                <a:cs typeface="Calibri" panose="020F0502020204030204" pitchFamily="34" charset="0"/>
              </a:rPr>
              <a:t>EXPLAIN</a:t>
            </a:r>
            <a:r>
              <a:rPr lang="en-US" sz="1372">
                <a:solidFill>
                  <a:srgbClr val="171717"/>
                </a:solidFill>
                <a:latin typeface="Calibri" panose="020F0502020204030204" pitchFamily="34" charset="0"/>
                <a:cs typeface="Calibri" panose="020F0502020204030204" pitchFamily="34" charset="0"/>
              </a:rPr>
              <a:t> WITH_RECOMMENDATIONS </a:t>
            </a:r>
          </a:p>
          <a:p>
            <a:pPr lvl="0">
              <a:defRPr/>
            </a:pPr>
            <a:r>
              <a:rPr lang="en-US" sz="1372">
                <a:solidFill>
                  <a:srgbClr val="0101FD"/>
                </a:solidFill>
                <a:latin typeface="Calibri" panose="020F0502020204030204" pitchFamily="34" charset="0"/>
                <a:cs typeface="Calibri" panose="020F0502020204030204" pitchFamily="34" charset="0"/>
              </a:rPr>
              <a:t>select</a:t>
            </a:r>
            <a:r>
              <a:rPr lang="en-US" sz="1372">
                <a:solidFill>
                  <a:srgbClr val="171717"/>
                </a:solidFill>
                <a:latin typeface="Calibri" panose="020F0502020204030204" pitchFamily="34" charset="0"/>
                <a:cs typeface="Calibri" panose="020F0502020204030204" pitchFamily="34" charset="0"/>
              </a:rPr>
              <a:t> </a:t>
            </a:r>
            <a:r>
              <a:rPr lang="en-US" sz="1372">
                <a:solidFill>
                  <a:srgbClr val="0101FD"/>
                </a:solidFill>
                <a:latin typeface="Calibri" panose="020F0502020204030204" pitchFamily="34" charset="0"/>
                <a:cs typeface="Calibri" panose="020F0502020204030204" pitchFamily="34" charset="0"/>
              </a:rPr>
              <a:t>count</a:t>
            </a:r>
            <a:r>
              <a:rPr lang="en-US" sz="1372">
                <a:solidFill>
                  <a:srgbClr val="171717"/>
                </a:solidFill>
                <a:latin typeface="Calibri" panose="020F0502020204030204" pitchFamily="34" charset="0"/>
                <a:cs typeface="Calibri" panose="020F0502020204030204" pitchFamily="34" charset="0"/>
              </a:rPr>
              <a:t>(*) </a:t>
            </a:r>
          </a:p>
          <a:p>
            <a:pPr lvl="0">
              <a:defRPr/>
            </a:pPr>
            <a:r>
              <a:rPr lang="en-US" sz="1372">
                <a:solidFill>
                  <a:srgbClr val="0101FD"/>
                </a:solidFill>
                <a:latin typeface="Calibri" panose="020F0502020204030204" pitchFamily="34" charset="0"/>
                <a:cs typeface="Calibri" panose="020F0502020204030204" pitchFamily="34" charset="0"/>
              </a:rPr>
              <a:t>from</a:t>
            </a:r>
            <a:r>
              <a:rPr lang="en-US" sz="1372">
                <a:solidFill>
                  <a:srgbClr val="171717"/>
                </a:solidFill>
                <a:latin typeface="Calibri" panose="020F0502020204030204" pitchFamily="34" charset="0"/>
                <a:cs typeface="Calibri" panose="020F0502020204030204" pitchFamily="34" charset="0"/>
              </a:rPr>
              <a:t> (</a:t>
            </a:r>
          </a:p>
          <a:p>
            <a:pPr lvl="1">
              <a:defRPr/>
            </a:pPr>
            <a:r>
              <a:rPr lang="en-US" sz="1372">
                <a:solidFill>
                  <a:srgbClr val="171717"/>
                </a:solidFill>
                <a:latin typeface="Calibri" panose="020F0502020204030204" pitchFamily="34" charset="0"/>
                <a:cs typeface="Calibri" panose="020F0502020204030204" pitchFamily="34" charset="0"/>
              </a:rPr>
              <a:t>(</a:t>
            </a:r>
            <a:r>
              <a:rPr lang="en-US" sz="1372">
                <a:solidFill>
                  <a:srgbClr val="0101FD"/>
                </a:solidFill>
                <a:latin typeface="Calibri" panose="020F0502020204030204" pitchFamily="34" charset="0"/>
                <a:cs typeface="Calibri" panose="020F0502020204030204" pitchFamily="34" charset="0"/>
              </a:rPr>
              <a:t>select</a:t>
            </a:r>
            <a:r>
              <a:rPr lang="en-US" sz="1372">
                <a:solidFill>
                  <a:srgbClr val="171717"/>
                </a:solidFill>
                <a:latin typeface="Calibri" panose="020F0502020204030204" pitchFamily="34" charset="0"/>
                <a:cs typeface="Calibri" panose="020F0502020204030204" pitchFamily="34" charset="0"/>
              </a:rPr>
              <a:t> </a:t>
            </a:r>
            <a:r>
              <a:rPr lang="en-US" sz="1372">
                <a:solidFill>
                  <a:srgbClr val="0101FD"/>
                </a:solidFill>
                <a:latin typeface="Calibri" panose="020F0502020204030204" pitchFamily="34" charset="0"/>
                <a:cs typeface="Calibri" panose="020F0502020204030204" pitchFamily="34" charset="0"/>
              </a:rPr>
              <a:t>distinct</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c_last_name</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c_first_name</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d_date</a:t>
            </a:r>
            <a:r>
              <a:rPr lang="en-US" sz="1372">
                <a:solidFill>
                  <a:srgbClr val="171717"/>
                </a:solidFill>
                <a:latin typeface="Calibri" panose="020F0502020204030204" pitchFamily="34" charset="0"/>
                <a:cs typeface="Calibri" panose="020F0502020204030204" pitchFamily="34" charset="0"/>
              </a:rPr>
              <a:t> </a:t>
            </a:r>
          </a:p>
          <a:p>
            <a:pPr lvl="1">
              <a:defRPr/>
            </a:pPr>
            <a:r>
              <a:rPr lang="en-US" sz="1372">
                <a:solidFill>
                  <a:srgbClr val="0101FD"/>
                </a:solidFill>
                <a:latin typeface="Calibri" panose="020F0502020204030204" pitchFamily="34" charset="0"/>
                <a:cs typeface="Calibri" panose="020F0502020204030204" pitchFamily="34" charset="0"/>
              </a:rPr>
              <a:t>from</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store_sales</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date_dim</a:t>
            </a:r>
            <a:r>
              <a:rPr lang="en-US" sz="1372">
                <a:solidFill>
                  <a:srgbClr val="171717"/>
                </a:solidFill>
                <a:latin typeface="Calibri" panose="020F0502020204030204" pitchFamily="34" charset="0"/>
                <a:cs typeface="Calibri" panose="020F0502020204030204" pitchFamily="34" charset="0"/>
              </a:rPr>
              <a:t>, customer </a:t>
            </a:r>
          </a:p>
          <a:p>
            <a:pPr lvl="1">
              <a:defRPr/>
            </a:pPr>
            <a:r>
              <a:rPr lang="en-US" sz="1372">
                <a:solidFill>
                  <a:srgbClr val="0101FD"/>
                </a:solidFill>
                <a:latin typeface="Calibri" panose="020F0502020204030204" pitchFamily="34" charset="0"/>
                <a:cs typeface="Calibri" panose="020F0502020204030204" pitchFamily="34" charset="0"/>
              </a:rPr>
              <a:t>where</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store_sales.ss_sold_date_sk</a:t>
            </a:r>
            <a:r>
              <a:rPr lang="en-US" sz="1372">
                <a:solidFill>
                  <a:srgbClr val="171717"/>
                </a:solidFill>
                <a:latin typeface="Calibri" panose="020F0502020204030204" pitchFamily="34" charset="0"/>
                <a:cs typeface="Calibri" panose="020F0502020204030204" pitchFamily="34" charset="0"/>
              </a:rPr>
              <a:t> = </a:t>
            </a:r>
            <a:r>
              <a:rPr lang="en-US" sz="1372" err="1">
                <a:solidFill>
                  <a:srgbClr val="171717"/>
                </a:solidFill>
                <a:latin typeface="Calibri" panose="020F0502020204030204" pitchFamily="34" charset="0"/>
                <a:cs typeface="Calibri" panose="020F0502020204030204" pitchFamily="34" charset="0"/>
              </a:rPr>
              <a:t>date_dim.d_date_sk</a:t>
            </a:r>
            <a:r>
              <a:rPr lang="en-US" sz="1372">
                <a:solidFill>
                  <a:srgbClr val="171717"/>
                </a:solidFill>
                <a:latin typeface="Calibri" panose="020F0502020204030204" pitchFamily="34" charset="0"/>
                <a:cs typeface="Calibri" panose="020F0502020204030204" pitchFamily="34" charset="0"/>
              </a:rPr>
              <a:t> </a:t>
            </a:r>
          </a:p>
          <a:p>
            <a:pPr lvl="1">
              <a:defRPr/>
            </a:pPr>
            <a:r>
              <a:rPr lang="en-US" sz="1372">
                <a:solidFill>
                  <a:srgbClr val="0101FD"/>
                </a:solidFill>
                <a:latin typeface="Calibri" panose="020F0502020204030204" pitchFamily="34" charset="0"/>
                <a:cs typeface="Calibri" panose="020F0502020204030204" pitchFamily="34" charset="0"/>
              </a:rPr>
              <a:t>and</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store_sales.ss_customer_sk</a:t>
            </a:r>
            <a:r>
              <a:rPr lang="en-US" sz="1372">
                <a:solidFill>
                  <a:srgbClr val="171717"/>
                </a:solidFill>
                <a:latin typeface="Calibri" panose="020F0502020204030204" pitchFamily="34" charset="0"/>
                <a:cs typeface="Calibri" panose="020F0502020204030204" pitchFamily="34" charset="0"/>
              </a:rPr>
              <a:t> = </a:t>
            </a:r>
            <a:r>
              <a:rPr lang="en-US" sz="1372" err="1">
                <a:solidFill>
                  <a:srgbClr val="171717"/>
                </a:solidFill>
                <a:latin typeface="Calibri" panose="020F0502020204030204" pitchFamily="34" charset="0"/>
                <a:cs typeface="Calibri" panose="020F0502020204030204" pitchFamily="34" charset="0"/>
              </a:rPr>
              <a:t>customer.c_customer_sk</a:t>
            </a:r>
            <a:r>
              <a:rPr lang="en-US" sz="1372">
                <a:solidFill>
                  <a:srgbClr val="171717"/>
                </a:solidFill>
                <a:latin typeface="Calibri" panose="020F0502020204030204" pitchFamily="34" charset="0"/>
                <a:cs typeface="Calibri" panose="020F0502020204030204" pitchFamily="34" charset="0"/>
              </a:rPr>
              <a:t> </a:t>
            </a:r>
          </a:p>
          <a:p>
            <a:pPr lvl="1">
              <a:defRPr/>
            </a:pPr>
            <a:r>
              <a:rPr lang="en-US" sz="1372">
                <a:solidFill>
                  <a:srgbClr val="0101FD"/>
                </a:solidFill>
                <a:latin typeface="Calibri" panose="020F0502020204030204" pitchFamily="34" charset="0"/>
                <a:cs typeface="Calibri" panose="020F0502020204030204" pitchFamily="34" charset="0"/>
              </a:rPr>
              <a:t>and</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d_month_seq</a:t>
            </a:r>
            <a:r>
              <a:rPr lang="en-US" sz="1372">
                <a:solidFill>
                  <a:srgbClr val="171717"/>
                </a:solidFill>
                <a:latin typeface="Calibri" panose="020F0502020204030204" pitchFamily="34" charset="0"/>
                <a:cs typeface="Calibri" panose="020F0502020204030204" pitchFamily="34" charset="0"/>
              </a:rPr>
              <a:t> </a:t>
            </a:r>
            <a:r>
              <a:rPr lang="en-US" sz="1372">
                <a:solidFill>
                  <a:srgbClr val="0101FD"/>
                </a:solidFill>
                <a:latin typeface="Calibri" panose="020F0502020204030204" pitchFamily="34" charset="0"/>
                <a:cs typeface="Calibri" panose="020F0502020204030204" pitchFamily="34" charset="0"/>
              </a:rPr>
              <a:t>between</a:t>
            </a:r>
            <a:r>
              <a:rPr lang="en-US" sz="1372">
                <a:solidFill>
                  <a:srgbClr val="171717"/>
                </a:solidFill>
                <a:latin typeface="Calibri" panose="020F0502020204030204" pitchFamily="34" charset="0"/>
                <a:cs typeface="Calibri" panose="020F0502020204030204" pitchFamily="34" charset="0"/>
              </a:rPr>
              <a:t> 1194 </a:t>
            </a:r>
            <a:r>
              <a:rPr lang="en-US" sz="1372">
                <a:solidFill>
                  <a:srgbClr val="0101FD"/>
                </a:solidFill>
                <a:latin typeface="Calibri" panose="020F0502020204030204" pitchFamily="34" charset="0"/>
                <a:cs typeface="Calibri" panose="020F0502020204030204" pitchFamily="34" charset="0"/>
              </a:rPr>
              <a:t>and</a:t>
            </a:r>
            <a:r>
              <a:rPr lang="en-US" sz="1372">
                <a:solidFill>
                  <a:srgbClr val="171717"/>
                </a:solidFill>
                <a:latin typeface="Calibri" panose="020F0502020204030204" pitchFamily="34" charset="0"/>
                <a:cs typeface="Calibri" panose="020F0502020204030204" pitchFamily="34" charset="0"/>
              </a:rPr>
              <a:t> 1194+11) </a:t>
            </a:r>
          </a:p>
          <a:p>
            <a:pPr lvl="0">
              <a:defRPr/>
            </a:pPr>
            <a:r>
              <a:rPr lang="en-US" sz="1372">
                <a:solidFill>
                  <a:srgbClr val="0101FD"/>
                </a:solidFill>
                <a:latin typeface="Calibri" panose="020F0502020204030204" pitchFamily="34" charset="0"/>
                <a:cs typeface="Calibri" panose="020F0502020204030204" pitchFamily="34" charset="0"/>
              </a:rPr>
              <a:t>except</a:t>
            </a:r>
            <a:r>
              <a:rPr lang="en-US" sz="1372">
                <a:solidFill>
                  <a:srgbClr val="171717"/>
                </a:solidFill>
                <a:latin typeface="Calibri" panose="020F0502020204030204" pitchFamily="34" charset="0"/>
                <a:cs typeface="Calibri" panose="020F0502020204030204" pitchFamily="34" charset="0"/>
              </a:rPr>
              <a:t> </a:t>
            </a:r>
          </a:p>
          <a:p>
            <a:pPr lvl="1">
              <a:defRPr/>
            </a:pPr>
            <a:r>
              <a:rPr lang="en-US" sz="1372">
                <a:solidFill>
                  <a:srgbClr val="171717"/>
                </a:solidFill>
                <a:latin typeface="Calibri" panose="020F0502020204030204" pitchFamily="34" charset="0"/>
                <a:cs typeface="Calibri" panose="020F0502020204030204" pitchFamily="34" charset="0"/>
              </a:rPr>
              <a:t>(</a:t>
            </a:r>
            <a:r>
              <a:rPr lang="en-US" sz="1372">
                <a:solidFill>
                  <a:srgbClr val="0101FD"/>
                </a:solidFill>
                <a:latin typeface="Calibri" panose="020F0502020204030204" pitchFamily="34" charset="0"/>
                <a:cs typeface="Calibri" panose="020F0502020204030204" pitchFamily="34" charset="0"/>
              </a:rPr>
              <a:t>select</a:t>
            </a:r>
            <a:r>
              <a:rPr lang="en-US" sz="1372">
                <a:solidFill>
                  <a:srgbClr val="171717"/>
                </a:solidFill>
                <a:latin typeface="Calibri" panose="020F0502020204030204" pitchFamily="34" charset="0"/>
                <a:cs typeface="Calibri" panose="020F0502020204030204" pitchFamily="34" charset="0"/>
              </a:rPr>
              <a:t> </a:t>
            </a:r>
            <a:r>
              <a:rPr lang="en-US" sz="1372">
                <a:solidFill>
                  <a:srgbClr val="0101FD"/>
                </a:solidFill>
                <a:latin typeface="Calibri" panose="020F0502020204030204" pitchFamily="34" charset="0"/>
                <a:cs typeface="Calibri" panose="020F0502020204030204" pitchFamily="34" charset="0"/>
              </a:rPr>
              <a:t>distinct</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c_last_name</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c_first_name</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d_date</a:t>
            </a:r>
            <a:r>
              <a:rPr lang="en-US" sz="1372">
                <a:solidFill>
                  <a:srgbClr val="171717"/>
                </a:solidFill>
                <a:latin typeface="Calibri" panose="020F0502020204030204" pitchFamily="34" charset="0"/>
                <a:cs typeface="Calibri" panose="020F0502020204030204" pitchFamily="34" charset="0"/>
              </a:rPr>
              <a:t> </a:t>
            </a:r>
          </a:p>
          <a:p>
            <a:pPr lvl="1">
              <a:defRPr/>
            </a:pPr>
            <a:r>
              <a:rPr lang="en-US" sz="1372">
                <a:solidFill>
                  <a:srgbClr val="0101FD"/>
                </a:solidFill>
                <a:latin typeface="Calibri" panose="020F0502020204030204" pitchFamily="34" charset="0"/>
                <a:cs typeface="Calibri" panose="020F0502020204030204" pitchFamily="34" charset="0"/>
              </a:rPr>
              <a:t>from</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catalog_sales</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date_dim</a:t>
            </a:r>
            <a:r>
              <a:rPr lang="en-US" sz="1372">
                <a:solidFill>
                  <a:srgbClr val="171717"/>
                </a:solidFill>
                <a:latin typeface="Calibri" panose="020F0502020204030204" pitchFamily="34" charset="0"/>
                <a:cs typeface="Calibri" panose="020F0502020204030204" pitchFamily="34" charset="0"/>
              </a:rPr>
              <a:t>, customer </a:t>
            </a:r>
          </a:p>
          <a:p>
            <a:pPr lvl="1">
              <a:defRPr/>
            </a:pPr>
            <a:r>
              <a:rPr lang="en-US" sz="1372">
                <a:solidFill>
                  <a:srgbClr val="0101FD"/>
                </a:solidFill>
                <a:latin typeface="Calibri" panose="020F0502020204030204" pitchFamily="34" charset="0"/>
                <a:cs typeface="Calibri" panose="020F0502020204030204" pitchFamily="34" charset="0"/>
              </a:rPr>
              <a:t>where</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catalog_sales.cs_sold_date_sk</a:t>
            </a:r>
            <a:r>
              <a:rPr lang="en-US" sz="1372">
                <a:solidFill>
                  <a:srgbClr val="171717"/>
                </a:solidFill>
                <a:latin typeface="Calibri" panose="020F0502020204030204" pitchFamily="34" charset="0"/>
                <a:cs typeface="Calibri" panose="020F0502020204030204" pitchFamily="34" charset="0"/>
              </a:rPr>
              <a:t> = </a:t>
            </a:r>
            <a:r>
              <a:rPr lang="en-US" sz="1372" err="1">
                <a:solidFill>
                  <a:srgbClr val="171717"/>
                </a:solidFill>
                <a:latin typeface="Calibri" panose="020F0502020204030204" pitchFamily="34" charset="0"/>
                <a:cs typeface="Calibri" panose="020F0502020204030204" pitchFamily="34" charset="0"/>
              </a:rPr>
              <a:t>date_dim.d_date_sk</a:t>
            </a:r>
            <a:r>
              <a:rPr lang="en-US" sz="1372">
                <a:solidFill>
                  <a:srgbClr val="171717"/>
                </a:solidFill>
                <a:latin typeface="Calibri" panose="020F0502020204030204" pitchFamily="34" charset="0"/>
                <a:cs typeface="Calibri" panose="020F0502020204030204" pitchFamily="34" charset="0"/>
              </a:rPr>
              <a:t> </a:t>
            </a:r>
          </a:p>
          <a:p>
            <a:pPr lvl="1">
              <a:defRPr/>
            </a:pPr>
            <a:r>
              <a:rPr lang="en-US" sz="1372">
                <a:solidFill>
                  <a:srgbClr val="0101FD"/>
                </a:solidFill>
                <a:latin typeface="Calibri" panose="020F0502020204030204" pitchFamily="34" charset="0"/>
                <a:cs typeface="Calibri" panose="020F0502020204030204" pitchFamily="34" charset="0"/>
              </a:rPr>
              <a:t>and</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catalog_sales.cs_bill_customer_sk</a:t>
            </a:r>
            <a:r>
              <a:rPr lang="en-US" sz="1372">
                <a:solidFill>
                  <a:srgbClr val="171717"/>
                </a:solidFill>
                <a:latin typeface="Calibri" panose="020F0502020204030204" pitchFamily="34" charset="0"/>
                <a:cs typeface="Calibri" panose="020F0502020204030204" pitchFamily="34" charset="0"/>
              </a:rPr>
              <a:t> = </a:t>
            </a:r>
            <a:r>
              <a:rPr lang="en-US" sz="1372" err="1">
                <a:solidFill>
                  <a:srgbClr val="171717"/>
                </a:solidFill>
                <a:latin typeface="Calibri" panose="020F0502020204030204" pitchFamily="34" charset="0"/>
                <a:cs typeface="Calibri" panose="020F0502020204030204" pitchFamily="34" charset="0"/>
              </a:rPr>
              <a:t>customer.c_customer_sk</a:t>
            </a:r>
            <a:r>
              <a:rPr lang="en-US" sz="1372">
                <a:solidFill>
                  <a:srgbClr val="171717"/>
                </a:solidFill>
                <a:latin typeface="Calibri" panose="020F0502020204030204" pitchFamily="34" charset="0"/>
                <a:cs typeface="Calibri" panose="020F0502020204030204" pitchFamily="34" charset="0"/>
              </a:rPr>
              <a:t> </a:t>
            </a:r>
            <a:r>
              <a:rPr lang="en-US" sz="1372">
                <a:solidFill>
                  <a:srgbClr val="0101FD"/>
                </a:solidFill>
                <a:latin typeface="Calibri" panose="020F0502020204030204" pitchFamily="34" charset="0"/>
                <a:cs typeface="Calibri" panose="020F0502020204030204" pitchFamily="34" charset="0"/>
              </a:rPr>
              <a:t>and</a:t>
            </a: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d_month_seq</a:t>
            </a:r>
            <a:r>
              <a:rPr lang="en-US" sz="1372">
                <a:solidFill>
                  <a:srgbClr val="171717"/>
                </a:solidFill>
                <a:latin typeface="Calibri" panose="020F0502020204030204" pitchFamily="34" charset="0"/>
                <a:cs typeface="Calibri" panose="020F0502020204030204" pitchFamily="34" charset="0"/>
              </a:rPr>
              <a:t> </a:t>
            </a:r>
            <a:r>
              <a:rPr lang="en-US" sz="1372">
                <a:solidFill>
                  <a:srgbClr val="0101FD"/>
                </a:solidFill>
                <a:latin typeface="Calibri" panose="020F0502020204030204" pitchFamily="34" charset="0"/>
                <a:cs typeface="Calibri" panose="020F0502020204030204" pitchFamily="34" charset="0"/>
              </a:rPr>
              <a:t>between</a:t>
            </a:r>
            <a:r>
              <a:rPr lang="en-US" sz="1372">
                <a:solidFill>
                  <a:srgbClr val="171717"/>
                </a:solidFill>
                <a:latin typeface="Calibri" panose="020F0502020204030204" pitchFamily="34" charset="0"/>
                <a:cs typeface="Calibri" panose="020F0502020204030204" pitchFamily="34" charset="0"/>
              </a:rPr>
              <a:t> 1194 </a:t>
            </a:r>
            <a:r>
              <a:rPr lang="en-US" sz="1372">
                <a:solidFill>
                  <a:srgbClr val="0101FD"/>
                </a:solidFill>
                <a:latin typeface="Calibri" panose="020F0502020204030204" pitchFamily="34" charset="0"/>
                <a:cs typeface="Calibri" panose="020F0502020204030204" pitchFamily="34" charset="0"/>
              </a:rPr>
              <a:t>and</a:t>
            </a:r>
            <a:r>
              <a:rPr lang="en-US" sz="1372">
                <a:solidFill>
                  <a:srgbClr val="171717"/>
                </a:solidFill>
                <a:latin typeface="Calibri" panose="020F0502020204030204" pitchFamily="34" charset="0"/>
                <a:cs typeface="Calibri" panose="020F0502020204030204" pitchFamily="34" charset="0"/>
              </a:rPr>
              <a:t> 1194+11) </a:t>
            </a:r>
          </a:p>
          <a:p>
            <a:pPr lvl="0">
              <a:defRPr/>
            </a:pPr>
            <a:r>
              <a:rPr lang="en-US" sz="1372">
                <a:solidFill>
                  <a:srgbClr val="171717"/>
                </a:solidFill>
                <a:latin typeface="Calibri" panose="020F0502020204030204" pitchFamily="34" charset="0"/>
                <a:cs typeface="Calibri" panose="020F0502020204030204" pitchFamily="34" charset="0"/>
              </a:rPr>
              <a:t>) </a:t>
            </a:r>
            <a:r>
              <a:rPr lang="en-US" sz="1372" err="1">
                <a:solidFill>
                  <a:srgbClr val="171717"/>
                </a:solidFill>
                <a:latin typeface="Calibri" panose="020F0502020204030204" pitchFamily="34" charset="0"/>
                <a:cs typeface="Calibri" panose="020F0502020204030204" pitchFamily="34" charset="0"/>
              </a:rPr>
              <a:t>top_customers</a:t>
            </a:r>
            <a:endParaRPr lang="en-US" sz="3529">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4634449"/>
      </p:ext>
    </p:extLst>
  </p:cSld>
  <p:clrMapOvr>
    <a:masterClrMapping/>
  </p:clrMapOvr>
  <p:transition>
    <p:fad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Indexed Materialized Views</a:t>
            </a:r>
          </a:p>
        </p:txBody>
      </p:sp>
      <p:sp>
        <p:nvSpPr>
          <p:cNvPr id="8" name="Text Placeholder 7">
            <a:extLst>
              <a:ext uri="{FF2B5EF4-FFF2-40B4-BE49-F238E27FC236}">
                <a16:creationId xmlns:a16="http://schemas.microsoft.com/office/drawing/2014/main" id="{17D355DE-D2C8-462B-962D-652F2A3CA014}"/>
              </a:ext>
            </a:extLst>
          </p:cNvPr>
          <p:cNvSpPr>
            <a:spLocks noGrp="1"/>
          </p:cNvSpPr>
          <p:nvPr>
            <p:ph type="body" sz="quarter" idx="10"/>
          </p:nvPr>
        </p:nvSpPr>
        <p:spPr>
          <a:xfrm>
            <a:off x="584201" y="1435780"/>
            <a:ext cx="11018520" cy="4760235"/>
          </a:xfrm>
        </p:spPr>
        <p:txBody>
          <a:bodyPr/>
          <a:lstStyle/>
          <a:p>
            <a:pPr marL="241254" marR="296488" indent="-229191" algn="just">
              <a:lnSpc>
                <a:spcPct val="80000"/>
              </a:lnSpc>
              <a:spcBef>
                <a:spcPts val="765"/>
              </a:spcBef>
              <a:buFont typeface="Arial"/>
              <a:buChar char="•"/>
              <a:tabLst>
                <a:tab pos="241889" algn="l"/>
              </a:tabLst>
            </a:pPr>
            <a:r>
              <a:rPr lang="en-US" sz="2353" spc="-25" dirty="0">
                <a:latin typeface="+mn-lt"/>
                <a:cs typeface="Calibri"/>
              </a:rPr>
              <a:t>Indexed </a:t>
            </a:r>
            <a:r>
              <a:rPr lang="en-US" sz="2353" spc="-15" dirty="0">
                <a:latin typeface="+mn-lt"/>
                <a:cs typeface="Calibri"/>
              </a:rPr>
              <a:t>views </a:t>
            </a:r>
            <a:r>
              <a:rPr lang="en-US" sz="2353" spc="-10" dirty="0">
                <a:latin typeface="+mn-lt"/>
                <a:cs typeface="Calibri"/>
              </a:rPr>
              <a:t>cache </a:t>
            </a:r>
            <a:r>
              <a:rPr lang="en-US" sz="2353" spc="-5" dirty="0">
                <a:latin typeface="+mn-lt"/>
                <a:cs typeface="Calibri"/>
              </a:rPr>
              <a:t>the </a:t>
            </a:r>
            <a:r>
              <a:rPr lang="en-US" sz="2353" spc="-10" dirty="0">
                <a:latin typeface="+mn-lt"/>
                <a:cs typeface="Calibri"/>
              </a:rPr>
              <a:t>schema </a:t>
            </a:r>
            <a:r>
              <a:rPr lang="en-US" sz="2353" spc="-5" dirty="0">
                <a:latin typeface="+mn-lt"/>
                <a:cs typeface="Calibri"/>
              </a:rPr>
              <a:t>and </a:t>
            </a:r>
            <a:r>
              <a:rPr lang="en-US" sz="2353" spc="-20" dirty="0">
                <a:latin typeface="+mn-lt"/>
                <a:cs typeface="Calibri"/>
              </a:rPr>
              <a:t>data </a:t>
            </a:r>
            <a:r>
              <a:rPr lang="en-US" sz="2353" spc="-25" dirty="0">
                <a:latin typeface="+mn-lt"/>
                <a:cs typeface="Calibri"/>
              </a:rPr>
              <a:t>for </a:t>
            </a:r>
            <a:r>
              <a:rPr lang="en-US" sz="2353" spc="-5" dirty="0">
                <a:latin typeface="+mn-lt"/>
                <a:cs typeface="Calibri"/>
              </a:rPr>
              <a:t>a </a:t>
            </a:r>
            <a:r>
              <a:rPr lang="en-US" sz="2353" spc="-10" dirty="0">
                <a:latin typeface="+mn-lt"/>
                <a:cs typeface="Calibri"/>
              </a:rPr>
              <a:t>view </a:t>
            </a:r>
            <a:r>
              <a:rPr lang="en-US" sz="2353" spc="-5" dirty="0">
                <a:latin typeface="+mn-lt"/>
                <a:cs typeface="Calibri"/>
              </a:rPr>
              <a:t>in </a:t>
            </a:r>
            <a:r>
              <a:rPr lang="en-US" sz="2353" spc="-20" dirty="0">
                <a:latin typeface="+mn-lt"/>
                <a:cs typeface="Calibri"/>
              </a:rPr>
              <a:t>DW </a:t>
            </a:r>
            <a:r>
              <a:rPr lang="en-US" sz="2353" spc="-15" dirty="0">
                <a:latin typeface="+mn-lt"/>
                <a:cs typeface="Calibri"/>
              </a:rPr>
              <a:t>remote  </a:t>
            </a:r>
            <a:r>
              <a:rPr lang="en-US" sz="2353" spc="-25" dirty="0">
                <a:latin typeface="+mn-lt"/>
                <a:cs typeface="Calibri"/>
              </a:rPr>
              <a:t>storage. </a:t>
            </a:r>
            <a:r>
              <a:rPr lang="en-US" sz="2353" spc="-10" dirty="0">
                <a:latin typeface="+mn-lt"/>
                <a:cs typeface="Calibri"/>
              </a:rPr>
              <a:t>They </a:t>
            </a:r>
            <a:r>
              <a:rPr lang="en-US" sz="2353" spc="-20" dirty="0">
                <a:latin typeface="+mn-lt"/>
                <a:cs typeface="Calibri"/>
              </a:rPr>
              <a:t>are </a:t>
            </a:r>
            <a:r>
              <a:rPr lang="en-US" sz="2353" spc="-10" dirty="0">
                <a:latin typeface="+mn-lt"/>
                <a:cs typeface="Calibri"/>
              </a:rPr>
              <a:t>useful </a:t>
            </a:r>
            <a:r>
              <a:rPr lang="en-US" sz="2353" spc="-25" dirty="0">
                <a:latin typeface="+mn-lt"/>
                <a:cs typeface="Calibri"/>
              </a:rPr>
              <a:t>for </a:t>
            </a:r>
            <a:r>
              <a:rPr lang="en-US" sz="2353" spc="-15" dirty="0">
                <a:latin typeface="+mn-lt"/>
                <a:cs typeface="Calibri"/>
              </a:rPr>
              <a:t>improving </a:t>
            </a:r>
            <a:r>
              <a:rPr lang="en-US" sz="2353" spc="-5" dirty="0">
                <a:latin typeface="+mn-lt"/>
                <a:cs typeface="Calibri"/>
              </a:rPr>
              <a:t>the </a:t>
            </a:r>
            <a:r>
              <a:rPr lang="en-US" sz="2353" spc="-15" dirty="0">
                <a:latin typeface="+mn-lt"/>
                <a:cs typeface="Calibri"/>
              </a:rPr>
              <a:t>performance </a:t>
            </a:r>
            <a:r>
              <a:rPr lang="en-US" sz="2353" spc="-5" dirty="0">
                <a:latin typeface="+mn-lt"/>
                <a:cs typeface="Calibri"/>
              </a:rPr>
              <a:t>of </a:t>
            </a:r>
            <a:r>
              <a:rPr lang="en-US" sz="2353" dirty="0">
                <a:latin typeface="+mn-lt"/>
                <a:cs typeface="Calibri"/>
              </a:rPr>
              <a:t>‘SELECT’  </a:t>
            </a:r>
            <a:r>
              <a:rPr lang="en-US" sz="2353" spc="-20" dirty="0">
                <a:latin typeface="+mn-lt"/>
                <a:cs typeface="Calibri"/>
              </a:rPr>
              <a:t>statement </a:t>
            </a:r>
            <a:r>
              <a:rPr lang="en-US" sz="2353" spc="-10" dirty="0">
                <a:latin typeface="+mn-lt"/>
                <a:cs typeface="Calibri"/>
              </a:rPr>
              <a:t>queries that </a:t>
            </a:r>
            <a:r>
              <a:rPr lang="en-US" sz="2353" spc="-5" dirty="0">
                <a:latin typeface="+mn-lt"/>
                <a:cs typeface="Calibri"/>
              </a:rPr>
              <a:t>include</a:t>
            </a:r>
            <a:r>
              <a:rPr lang="en-US" sz="2353" spc="105" dirty="0">
                <a:latin typeface="+mn-lt"/>
                <a:cs typeface="Calibri"/>
              </a:rPr>
              <a:t> </a:t>
            </a:r>
            <a:r>
              <a:rPr lang="en-US" sz="2353" spc="-15" dirty="0">
                <a:latin typeface="+mn-lt"/>
                <a:cs typeface="Calibri"/>
              </a:rPr>
              <a:t>aggregations</a:t>
            </a:r>
          </a:p>
          <a:p>
            <a:pPr marL="12063" marR="296488" indent="0" algn="just">
              <a:lnSpc>
                <a:spcPct val="80000"/>
              </a:lnSpc>
              <a:spcBef>
                <a:spcPts val="765"/>
              </a:spcBef>
              <a:buNone/>
              <a:tabLst>
                <a:tab pos="241889" algn="l"/>
              </a:tabLst>
            </a:pPr>
            <a:endParaRPr lang="en-US" sz="2353" dirty="0">
              <a:latin typeface="+mn-lt"/>
              <a:cs typeface="Calibri"/>
            </a:endParaRPr>
          </a:p>
          <a:p>
            <a:pPr marL="241254" marR="436796" indent="-229191" algn="just">
              <a:lnSpc>
                <a:spcPct val="80000"/>
              </a:lnSpc>
              <a:spcBef>
                <a:spcPts val="600"/>
              </a:spcBef>
              <a:buFont typeface="Arial"/>
              <a:buChar char="•"/>
              <a:tabLst>
                <a:tab pos="241889" algn="l"/>
              </a:tabLst>
            </a:pPr>
            <a:r>
              <a:rPr lang="en-US" sz="2353" spc="-25" dirty="0">
                <a:latin typeface="+mn-lt"/>
                <a:cs typeface="Calibri"/>
              </a:rPr>
              <a:t>Indexed </a:t>
            </a:r>
            <a:r>
              <a:rPr lang="en-US" sz="2353" spc="-15" dirty="0">
                <a:latin typeface="+mn-lt"/>
                <a:cs typeface="Calibri"/>
              </a:rPr>
              <a:t>views are automatically updated </a:t>
            </a:r>
            <a:r>
              <a:rPr lang="en-US" sz="2353" spc="-5" dirty="0">
                <a:latin typeface="+mn-lt"/>
                <a:cs typeface="Calibri"/>
              </a:rPr>
              <a:t>when </a:t>
            </a:r>
            <a:r>
              <a:rPr lang="en-US" sz="2353" spc="-20" dirty="0">
                <a:latin typeface="+mn-lt"/>
                <a:cs typeface="Calibri"/>
              </a:rPr>
              <a:t>data </a:t>
            </a:r>
            <a:r>
              <a:rPr lang="en-US" sz="2353" spc="-5" dirty="0">
                <a:latin typeface="+mn-lt"/>
                <a:cs typeface="Calibri"/>
              </a:rPr>
              <a:t>in </a:t>
            </a:r>
            <a:r>
              <a:rPr lang="en-US" sz="2353" spc="-10" dirty="0">
                <a:latin typeface="+mn-lt"/>
                <a:cs typeface="Calibri"/>
              </a:rPr>
              <a:t>underlying  tables </a:t>
            </a:r>
            <a:r>
              <a:rPr lang="en-US" sz="2353" spc="-15" dirty="0">
                <a:latin typeface="+mn-lt"/>
                <a:cs typeface="Calibri"/>
              </a:rPr>
              <a:t>are </a:t>
            </a:r>
            <a:r>
              <a:rPr lang="en-US" sz="2353" spc="-5" dirty="0">
                <a:latin typeface="+mn-lt"/>
                <a:cs typeface="Calibri"/>
              </a:rPr>
              <a:t>changed. This is a </a:t>
            </a:r>
            <a:r>
              <a:rPr lang="en-US" sz="2353" spc="-15" dirty="0">
                <a:latin typeface="+mn-lt"/>
                <a:cs typeface="Calibri"/>
              </a:rPr>
              <a:t>synchronous operation </a:t>
            </a:r>
            <a:r>
              <a:rPr lang="en-US" sz="2353" spc="-10" dirty="0">
                <a:latin typeface="+mn-lt"/>
                <a:cs typeface="Calibri"/>
              </a:rPr>
              <a:t>that </a:t>
            </a:r>
            <a:r>
              <a:rPr lang="en-US" sz="2353" spc="-15" dirty="0">
                <a:latin typeface="+mn-lt"/>
                <a:cs typeface="Calibri"/>
              </a:rPr>
              <a:t>occurs </a:t>
            </a:r>
            <a:r>
              <a:rPr lang="en-US" sz="2353" spc="-5" dirty="0">
                <a:latin typeface="+mn-lt"/>
                <a:cs typeface="Calibri"/>
              </a:rPr>
              <a:t>as  </a:t>
            </a:r>
            <a:r>
              <a:rPr lang="en-US" sz="2353" spc="-10" dirty="0">
                <a:latin typeface="+mn-lt"/>
                <a:cs typeface="Calibri"/>
              </a:rPr>
              <a:t>soon </a:t>
            </a:r>
            <a:r>
              <a:rPr lang="en-US" sz="2353" spc="-5" dirty="0">
                <a:latin typeface="+mn-lt"/>
                <a:cs typeface="Calibri"/>
              </a:rPr>
              <a:t>as the </a:t>
            </a:r>
            <a:r>
              <a:rPr lang="en-US" sz="2353" spc="-20" dirty="0">
                <a:latin typeface="+mn-lt"/>
                <a:cs typeface="Calibri"/>
              </a:rPr>
              <a:t>data </a:t>
            </a:r>
            <a:r>
              <a:rPr lang="en-US" sz="2353" spc="-5" dirty="0">
                <a:latin typeface="+mn-lt"/>
                <a:cs typeface="Calibri"/>
              </a:rPr>
              <a:t>is</a:t>
            </a:r>
            <a:r>
              <a:rPr lang="en-US" sz="2353" spc="65" dirty="0">
                <a:latin typeface="+mn-lt"/>
                <a:cs typeface="Calibri"/>
              </a:rPr>
              <a:t> </a:t>
            </a:r>
            <a:r>
              <a:rPr lang="en-US" sz="2353" spc="-10" dirty="0">
                <a:latin typeface="+mn-lt"/>
                <a:cs typeface="Calibri"/>
              </a:rPr>
              <a:t>changed.</a:t>
            </a:r>
          </a:p>
          <a:p>
            <a:pPr marL="12063" marR="436796" indent="0" algn="just">
              <a:lnSpc>
                <a:spcPct val="80000"/>
              </a:lnSpc>
              <a:spcBef>
                <a:spcPts val="600"/>
              </a:spcBef>
              <a:buNone/>
              <a:tabLst>
                <a:tab pos="241889" algn="l"/>
              </a:tabLst>
            </a:pPr>
            <a:endParaRPr lang="en-US" sz="2353" dirty="0">
              <a:latin typeface="+mn-lt"/>
              <a:cs typeface="Calibri"/>
            </a:endParaRPr>
          </a:p>
          <a:p>
            <a:pPr marL="241254" marR="98406" indent="-229191">
              <a:lnSpc>
                <a:spcPts val="2690"/>
              </a:lnSpc>
              <a:spcBef>
                <a:spcPts val="574"/>
              </a:spcBef>
              <a:buFont typeface="Arial"/>
              <a:buChar char="•"/>
              <a:tabLst>
                <a:tab pos="241889" algn="l"/>
              </a:tabLst>
            </a:pPr>
            <a:r>
              <a:rPr lang="en-US" sz="2353" spc="-10" dirty="0">
                <a:latin typeface="+mn-lt"/>
                <a:cs typeface="Calibri"/>
              </a:rPr>
              <a:t>The auto caching </a:t>
            </a:r>
            <a:r>
              <a:rPr lang="en-US" sz="2353" spc="-5" dirty="0">
                <a:latin typeface="+mn-lt"/>
                <a:cs typeface="Calibri"/>
              </a:rPr>
              <a:t>functionality </a:t>
            </a:r>
            <a:r>
              <a:rPr lang="en-US" sz="2353" spc="-10" dirty="0">
                <a:latin typeface="+mn-lt"/>
                <a:cs typeface="Calibri"/>
              </a:rPr>
              <a:t>allows Synapse </a:t>
            </a:r>
            <a:r>
              <a:rPr lang="en-US" sz="2353" spc="-5" dirty="0">
                <a:latin typeface="+mn-lt"/>
                <a:cs typeface="Calibri"/>
              </a:rPr>
              <a:t>Query </a:t>
            </a:r>
            <a:r>
              <a:rPr lang="en-US" sz="2353" spc="-15" dirty="0">
                <a:latin typeface="+mn-lt"/>
                <a:cs typeface="Calibri"/>
              </a:rPr>
              <a:t>Optimizer </a:t>
            </a:r>
            <a:r>
              <a:rPr lang="en-US" sz="2353" spc="-20" dirty="0">
                <a:latin typeface="+mn-lt"/>
                <a:cs typeface="Calibri"/>
              </a:rPr>
              <a:t>to  </a:t>
            </a:r>
            <a:r>
              <a:rPr lang="en-US" sz="2353" spc="-10" dirty="0">
                <a:latin typeface="+mn-lt"/>
                <a:cs typeface="Calibri"/>
              </a:rPr>
              <a:t>consider using </a:t>
            </a:r>
            <a:r>
              <a:rPr lang="en-US" sz="2353" spc="-25" dirty="0">
                <a:latin typeface="+mn-lt"/>
                <a:cs typeface="Calibri"/>
              </a:rPr>
              <a:t>indexed </a:t>
            </a:r>
            <a:r>
              <a:rPr lang="en-US" sz="2353" spc="-10" dirty="0">
                <a:latin typeface="+mn-lt"/>
                <a:cs typeface="Calibri"/>
              </a:rPr>
              <a:t>view </a:t>
            </a:r>
            <a:r>
              <a:rPr lang="en-US" sz="2353" spc="-15" dirty="0">
                <a:latin typeface="+mn-lt"/>
                <a:cs typeface="Calibri"/>
              </a:rPr>
              <a:t>even </a:t>
            </a:r>
            <a:r>
              <a:rPr lang="en-US" sz="2353" spc="-5" dirty="0">
                <a:latin typeface="+mn-lt"/>
                <a:cs typeface="Calibri"/>
              </a:rPr>
              <a:t>if </a:t>
            </a:r>
            <a:r>
              <a:rPr lang="en-US" sz="2353" spc="-10" dirty="0">
                <a:latin typeface="+mn-lt"/>
                <a:cs typeface="Calibri"/>
              </a:rPr>
              <a:t>the view </a:t>
            </a:r>
            <a:r>
              <a:rPr lang="en-US" sz="2353" spc="-5" dirty="0">
                <a:latin typeface="+mn-lt"/>
                <a:cs typeface="Calibri"/>
              </a:rPr>
              <a:t>is </a:t>
            </a:r>
            <a:r>
              <a:rPr lang="en-US" sz="2353" spc="-10" dirty="0">
                <a:latin typeface="+mn-lt"/>
                <a:cs typeface="Calibri"/>
              </a:rPr>
              <a:t>not </a:t>
            </a:r>
            <a:r>
              <a:rPr lang="en-US" sz="2353" spc="-20" dirty="0">
                <a:latin typeface="+mn-lt"/>
                <a:cs typeface="Calibri"/>
              </a:rPr>
              <a:t>referenced </a:t>
            </a:r>
            <a:r>
              <a:rPr lang="en-US" sz="2353" spc="-5" dirty="0">
                <a:latin typeface="+mn-lt"/>
                <a:cs typeface="Calibri"/>
              </a:rPr>
              <a:t>in the  </a:t>
            </a:r>
            <a:r>
              <a:rPr lang="en-US" sz="2353" spc="-35" dirty="0">
                <a:latin typeface="+mn-lt"/>
                <a:cs typeface="Calibri"/>
              </a:rPr>
              <a:t>query</a:t>
            </a:r>
          </a:p>
          <a:p>
            <a:pPr marL="12063" marR="98406" indent="0">
              <a:lnSpc>
                <a:spcPts val="2690"/>
              </a:lnSpc>
              <a:spcBef>
                <a:spcPts val="574"/>
              </a:spcBef>
              <a:buNone/>
              <a:tabLst>
                <a:tab pos="241889" algn="l"/>
              </a:tabLst>
            </a:pPr>
            <a:endParaRPr lang="en-US" sz="2353" dirty="0">
              <a:latin typeface="+mn-lt"/>
              <a:cs typeface="Calibri"/>
            </a:endParaRPr>
          </a:p>
          <a:p>
            <a:pPr marL="241254" marR="5079" indent="-229191">
              <a:lnSpc>
                <a:spcPts val="3019"/>
              </a:lnSpc>
              <a:spcBef>
                <a:spcPts val="1010"/>
              </a:spcBef>
              <a:buFont typeface="Arial"/>
              <a:buChar char="•"/>
              <a:tabLst>
                <a:tab pos="241889" algn="l"/>
              </a:tabLst>
            </a:pPr>
            <a:r>
              <a:rPr lang="en-US" sz="2353" spc="-10" dirty="0">
                <a:latin typeface="+mn-lt"/>
                <a:cs typeface="Calibri"/>
              </a:rPr>
              <a:t>Supported </a:t>
            </a:r>
            <a:r>
              <a:rPr lang="en-US" sz="2353" spc="-15" dirty="0">
                <a:latin typeface="+mn-lt"/>
                <a:cs typeface="Calibri"/>
              </a:rPr>
              <a:t>aggregations: </a:t>
            </a:r>
            <a:r>
              <a:rPr lang="en-US" sz="2353" spc="-5" dirty="0">
                <a:latin typeface="+mn-lt"/>
                <a:cs typeface="Calibri"/>
              </a:rPr>
              <a:t>MAX, MIN, </a:t>
            </a:r>
            <a:r>
              <a:rPr lang="en-US" sz="2353" spc="-45" dirty="0">
                <a:latin typeface="+mn-lt"/>
                <a:cs typeface="Calibri"/>
              </a:rPr>
              <a:t>AVG, </a:t>
            </a:r>
            <a:r>
              <a:rPr lang="en-US" sz="2353" spc="-60" dirty="0">
                <a:latin typeface="+mn-lt"/>
                <a:cs typeface="Calibri"/>
              </a:rPr>
              <a:t>COUNT, </a:t>
            </a:r>
            <a:r>
              <a:rPr lang="en-US" sz="2353" spc="-10" dirty="0">
                <a:latin typeface="+mn-lt"/>
                <a:cs typeface="Calibri"/>
              </a:rPr>
              <a:t>COUNT_BIG, SUM,  </a:t>
            </a:r>
            <a:r>
              <a:rPr lang="en-US" sz="2353" spc="-40" dirty="0">
                <a:latin typeface="+mn-lt"/>
                <a:cs typeface="Calibri"/>
              </a:rPr>
              <a:t>VAR,</a:t>
            </a:r>
            <a:r>
              <a:rPr lang="en-US" sz="2353" spc="10" dirty="0">
                <a:latin typeface="+mn-lt"/>
                <a:cs typeface="Calibri"/>
              </a:rPr>
              <a:t> </a:t>
            </a:r>
            <a:r>
              <a:rPr lang="en-US" sz="2353" spc="-15" dirty="0">
                <a:latin typeface="+mn-lt"/>
                <a:cs typeface="Calibri"/>
              </a:rPr>
              <a:t>STDEV</a:t>
            </a:r>
            <a:endParaRPr lang="en-US" sz="2353" dirty="0">
              <a:latin typeface="+mn-lt"/>
              <a:cs typeface="Calibri"/>
            </a:endParaRPr>
          </a:p>
          <a:p>
            <a:endParaRPr lang="en-US" sz="2353" dirty="0">
              <a:latin typeface="+mn-lt"/>
            </a:endParaRPr>
          </a:p>
        </p:txBody>
      </p:sp>
    </p:spTree>
  </p:cSld>
  <p:clrMapOvr>
    <a:masterClrMapping/>
  </p:clrMapOvr>
  <p:transition>
    <p:fad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40A6C7-F682-4695-A358-6A86B4FA124B}"/>
              </a:ext>
            </a:extLst>
          </p:cNvPr>
          <p:cNvSpPr>
            <a:spLocks noGrp="1"/>
          </p:cNvSpPr>
          <p:nvPr>
            <p:ph type="title"/>
          </p:nvPr>
        </p:nvSpPr>
        <p:spPr/>
        <p:txBody>
          <a:bodyPr/>
          <a:lstStyle/>
          <a:p>
            <a:r>
              <a:rPr lang="en-US" dirty="0"/>
              <a:t>Table design</a:t>
            </a:r>
          </a:p>
        </p:txBody>
      </p:sp>
    </p:spTree>
    <p:extLst>
      <p:ext uri="{BB962C8B-B14F-4D97-AF65-F5344CB8AC3E}">
        <p14:creationId xmlns:p14="http://schemas.microsoft.com/office/powerpoint/2010/main" val="1398357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26473F-99CF-4D55-BA22-765F79045A92}"/>
              </a:ext>
            </a:extLst>
          </p:cNvPr>
          <p:cNvSpPr/>
          <p:nvPr/>
        </p:nvSpPr>
        <p:spPr>
          <a:xfrm>
            <a:off x="7124798" y="1072432"/>
            <a:ext cx="4805908" cy="4842708"/>
          </a:xfrm>
          <a:prstGeom prst="rect">
            <a:avLst/>
          </a:prstGeom>
          <a:ln>
            <a:solidFill>
              <a:schemeClr val="bg2">
                <a:lumMod val="50000"/>
              </a:schemeClr>
            </a:solidFill>
          </a:ln>
        </p:spPr>
        <p:txBody>
          <a:bodyPr wrap="square">
            <a:spAutoFit/>
          </a:bodyPr>
          <a:lstStyle/>
          <a:p>
            <a:pPr defTabSz="914225">
              <a:spcAft>
                <a:spcPts val="600"/>
              </a:spcAft>
              <a:defRPr/>
            </a:pPr>
            <a:r>
              <a:rPr lang="en-US" sz="1961">
                <a:solidFill>
                  <a:srgbClr val="0000FF"/>
                </a:solidFill>
                <a:latin typeface="Calibri" panose="020F0502020204030204" pitchFamily="34" charset="0"/>
                <a:cs typeface="Calibri" panose="020F0502020204030204" pitchFamily="34" charset="0"/>
              </a:rPr>
              <a:t>CREATE</a:t>
            </a:r>
            <a:r>
              <a:rPr lang="en-US" sz="1961">
                <a:solidFill>
                  <a:srgbClr val="000000"/>
                </a:solidFill>
                <a:latin typeface="Calibri" panose="020F0502020204030204" pitchFamily="34" charset="0"/>
                <a:cs typeface="Calibri" panose="020F0502020204030204" pitchFamily="34" charset="0"/>
              </a:rPr>
              <a:t> </a:t>
            </a:r>
            <a:r>
              <a:rPr lang="en-US" sz="1961">
                <a:solidFill>
                  <a:srgbClr val="0000FF"/>
                </a:solidFill>
                <a:latin typeface="Calibri" panose="020F0502020204030204" pitchFamily="34" charset="0"/>
                <a:cs typeface="Calibri" panose="020F0502020204030204" pitchFamily="34" charset="0"/>
              </a:rPr>
              <a:t>TABLE</a:t>
            </a:r>
            <a:r>
              <a:rPr lang="en-US" sz="1961">
                <a:solidFill>
                  <a:srgbClr val="000000"/>
                </a:solidFill>
                <a:latin typeface="Calibri" panose="020F0502020204030204" pitchFamily="34" charset="0"/>
                <a:cs typeface="Calibri" panose="020F0502020204030204" pitchFamily="34" charset="0"/>
              </a:rPr>
              <a:t> </a:t>
            </a:r>
            <a:r>
              <a:rPr lang="en-US" sz="1961" err="1">
                <a:solidFill>
                  <a:srgbClr val="000000"/>
                </a:solidFill>
                <a:latin typeface="Calibri" panose="020F0502020204030204" pitchFamily="34" charset="0"/>
                <a:cs typeface="Calibri" panose="020F0502020204030204" pitchFamily="34" charset="0"/>
              </a:rPr>
              <a:t>dbo.OrderTable</a:t>
            </a:r>
            <a:r>
              <a:rPr lang="en-US" sz="1961">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961">
                <a:solidFill>
                  <a:srgbClr val="000000"/>
                </a:solidFill>
                <a:latin typeface="Calibri" panose="020F0502020204030204" pitchFamily="34" charset="0"/>
                <a:cs typeface="Calibri" panose="020F0502020204030204" pitchFamily="34" charset="0"/>
              </a:rPr>
              <a:t>    </a:t>
            </a:r>
            <a:r>
              <a:rPr lang="en-US" sz="1961" err="1">
                <a:solidFill>
                  <a:srgbClr val="000000"/>
                </a:solidFill>
                <a:latin typeface="Calibri" panose="020F0502020204030204" pitchFamily="34" charset="0"/>
                <a:cs typeface="Calibri" panose="020F0502020204030204" pitchFamily="34" charset="0"/>
              </a:rPr>
              <a:t>OrderId</a:t>
            </a:r>
            <a:r>
              <a:rPr lang="en-US" sz="1961">
                <a:solidFill>
                  <a:srgbClr val="000000"/>
                </a:solidFill>
                <a:latin typeface="Calibri" panose="020F0502020204030204" pitchFamily="34" charset="0"/>
                <a:cs typeface="Calibri" panose="020F0502020204030204" pitchFamily="34" charset="0"/>
              </a:rPr>
              <a:t>  </a:t>
            </a:r>
            <a:r>
              <a:rPr lang="en-US" sz="1961">
                <a:solidFill>
                  <a:srgbClr val="0000FF"/>
                </a:solidFill>
                <a:latin typeface="Calibri" panose="020F0502020204030204" pitchFamily="34" charset="0"/>
                <a:cs typeface="Calibri" panose="020F0502020204030204" pitchFamily="34" charset="0"/>
              </a:rPr>
              <a:t>INT</a:t>
            </a:r>
            <a:r>
              <a:rPr lang="en-US" sz="1961">
                <a:solidFill>
                  <a:srgbClr val="000000"/>
                </a:solidFill>
                <a:latin typeface="Calibri" panose="020F0502020204030204" pitchFamily="34" charset="0"/>
                <a:cs typeface="Calibri" panose="020F0502020204030204" pitchFamily="34" charset="0"/>
              </a:rPr>
              <a:t> NOT NULL</a:t>
            </a: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961">
                <a:solidFill>
                  <a:srgbClr val="000000"/>
                </a:solidFill>
                <a:latin typeface="Calibri" panose="020F0502020204030204" pitchFamily="34" charset="0"/>
                <a:cs typeface="Calibri" panose="020F0502020204030204" pitchFamily="34" charset="0"/>
              </a:rPr>
              <a:t>    Date     </a:t>
            </a:r>
            <a:r>
              <a:rPr lang="en-US" sz="1961" err="1">
                <a:solidFill>
                  <a:srgbClr val="0000FF"/>
                </a:solidFill>
                <a:latin typeface="Calibri" panose="020F0502020204030204" pitchFamily="34" charset="0"/>
                <a:cs typeface="Calibri" panose="020F0502020204030204" pitchFamily="34" charset="0"/>
              </a:rPr>
              <a:t>DATE</a:t>
            </a:r>
            <a:r>
              <a:rPr lang="en-US" sz="1961">
                <a:solidFill>
                  <a:srgbClr val="000000"/>
                </a:solidFill>
                <a:latin typeface="Calibri" panose="020F0502020204030204" pitchFamily="34" charset="0"/>
                <a:cs typeface="Calibri" panose="020F0502020204030204" pitchFamily="34" charset="0"/>
              </a:rPr>
              <a:t> NOT NULL,</a:t>
            </a:r>
          </a:p>
          <a:p>
            <a:pPr defTabSz="914225">
              <a:spcAft>
                <a:spcPts val="600"/>
              </a:spcAft>
              <a:defRPr/>
            </a:pPr>
            <a:r>
              <a:rPr lang="en-US" sz="1961">
                <a:solidFill>
                  <a:srgbClr val="000000"/>
                </a:solidFill>
                <a:latin typeface="Calibri" panose="020F0502020204030204" pitchFamily="34" charset="0"/>
                <a:cs typeface="Calibri" panose="020F0502020204030204" pitchFamily="34" charset="0"/>
              </a:rPr>
              <a:t>    Name     </a:t>
            </a:r>
            <a:r>
              <a:rPr lang="en-US" sz="1961">
                <a:solidFill>
                  <a:srgbClr val="0000FF"/>
                </a:solidFill>
                <a:latin typeface="Calibri" panose="020F0502020204030204" pitchFamily="34" charset="0"/>
                <a:cs typeface="Calibri" panose="020F0502020204030204" pitchFamily="34" charset="0"/>
              </a:rPr>
              <a:t>VARCHAR</a:t>
            </a: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2</a:t>
            </a: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961">
                <a:solidFill>
                  <a:srgbClr val="000000"/>
                </a:solidFill>
                <a:latin typeface="Calibri" panose="020F0502020204030204" pitchFamily="34" charset="0"/>
                <a:cs typeface="Calibri" panose="020F0502020204030204" pitchFamily="34" charset="0"/>
              </a:rPr>
              <a:t>    Country  </a:t>
            </a:r>
            <a:r>
              <a:rPr lang="en-US" sz="1961">
                <a:solidFill>
                  <a:srgbClr val="0000FF"/>
                </a:solidFill>
                <a:latin typeface="Calibri" panose="020F0502020204030204" pitchFamily="34" charset="0"/>
                <a:cs typeface="Calibri" panose="020F0502020204030204" pitchFamily="34" charset="0"/>
              </a:rPr>
              <a:t>VARCHAR</a:t>
            </a: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2</a:t>
            </a: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961">
                <a:solidFill>
                  <a:srgbClr val="808080"/>
                </a:solidFill>
                <a:latin typeface="Calibri" panose="020F0502020204030204" pitchFamily="34" charset="0"/>
                <a:cs typeface="Calibri" panose="020F0502020204030204" pitchFamily="34" charset="0"/>
              </a:rPr>
              <a:t>) </a:t>
            </a:r>
          </a:p>
          <a:p>
            <a:pPr defTabSz="914225">
              <a:defRPr/>
            </a:pPr>
            <a:r>
              <a:rPr lang="en-US" sz="1961">
                <a:solidFill>
                  <a:srgbClr val="0000FF"/>
                </a:solidFill>
                <a:latin typeface="Calibri" panose="020F0502020204030204" pitchFamily="34" charset="0"/>
                <a:cs typeface="Calibri" panose="020F0502020204030204" pitchFamily="34" charset="0"/>
              </a:rPr>
              <a:t>WITH</a:t>
            </a:r>
            <a:endParaRPr lang="en-US" sz="1961">
              <a:solidFill>
                <a:srgbClr val="000000"/>
              </a:solidFill>
              <a:latin typeface="Calibri" panose="020F0502020204030204" pitchFamily="34" charset="0"/>
              <a:cs typeface="Calibri" panose="020F0502020204030204" pitchFamily="34" charset="0"/>
            </a:endParaRPr>
          </a:p>
          <a:p>
            <a:pPr defTabSz="914225">
              <a:defRPr/>
            </a:pP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   </a:t>
            </a:r>
          </a:p>
          <a:p>
            <a:pPr defTabSz="914225">
              <a:defRPr/>
            </a:pPr>
            <a:r>
              <a:rPr lang="en-US" sz="1961">
                <a:solidFill>
                  <a:srgbClr val="0000FF"/>
                </a:solidFill>
                <a:latin typeface="Calibri" panose="020F0502020204030204" pitchFamily="34" charset="0"/>
                <a:cs typeface="Calibri" panose="020F0502020204030204" pitchFamily="34" charset="0"/>
              </a:rPr>
              <a:t>  CLUSTERED</a:t>
            </a:r>
            <a:r>
              <a:rPr lang="en-US" sz="1961">
                <a:solidFill>
                  <a:srgbClr val="000000"/>
                </a:solidFill>
                <a:latin typeface="Calibri" panose="020F0502020204030204" pitchFamily="34" charset="0"/>
                <a:cs typeface="Calibri" panose="020F0502020204030204" pitchFamily="34" charset="0"/>
              </a:rPr>
              <a:t> </a:t>
            </a:r>
            <a:r>
              <a:rPr lang="en-US" sz="1961">
                <a:solidFill>
                  <a:srgbClr val="0000FF"/>
                </a:solidFill>
                <a:latin typeface="Calibri" panose="020F0502020204030204" pitchFamily="34" charset="0"/>
                <a:cs typeface="Calibri" panose="020F0502020204030204" pitchFamily="34" charset="0"/>
              </a:rPr>
              <a:t>COLUMNSTORE</a:t>
            </a:r>
            <a:r>
              <a:rPr lang="en-US" sz="1961">
                <a:solidFill>
                  <a:srgbClr val="000000"/>
                </a:solidFill>
                <a:latin typeface="Calibri" panose="020F0502020204030204" pitchFamily="34" charset="0"/>
                <a:cs typeface="Calibri" panose="020F0502020204030204" pitchFamily="34" charset="0"/>
              </a:rPr>
              <a:t> </a:t>
            </a:r>
            <a:r>
              <a:rPr lang="en-US" sz="1961">
                <a:solidFill>
                  <a:srgbClr val="0000FF"/>
                </a:solidFill>
                <a:latin typeface="Calibri" panose="020F0502020204030204" pitchFamily="34" charset="0"/>
                <a:cs typeface="Calibri" panose="020F0502020204030204" pitchFamily="34" charset="0"/>
              </a:rPr>
              <a:t>INDEX</a:t>
            </a: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  </a:t>
            </a:r>
          </a:p>
          <a:p>
            <a:pPr defTabSz="914225">
              <a:defRPr/>
            </a:pPr>
            <a:r>
              <a:rPr lang="en-US" sz="1961">
                <a:solidFill>
                  <a:srgbClr val="0000FF"/>
                </a:solidFill>
                <a:latin typeface="Calibri" panose="020F0502020204030204" pitchFamily="34" charset="0"/>
                <a:cs typeface="Calibri" panose="020F0502020204030204" pitchFamily="34" charset="0"/>
              </a:rPr>
              <a:t>  DISTRIBUTION</a:t>
            </a:r>
            <a:r>
              <a:rPr lang="en-US" sz="1961">
                <a:solidFill>
                  <a:srgbClr val="000000"/>
                </a:solidFill>
                <a:latin typeface="Calibri" panose="020F0502020204030204" pitchFamily="34" charset="0"/>
                <a:cs typeface="Calibri" panose="020F0502020204030204" pitchFamily="34" charset="0"/>
              </a:rPr>
              <a:t> </a:t>
            </a: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 </a:t>
            </a:r>
            <a:r>
              <a:rPr lang="en-US" sz="1961">
                <a:solidFill>
                  <a:srgbClr val="0000FF"/>
                </a:solidFill>
                <a:latin typeface="Calibri" panose="020F0502020204030204" pitchFamily="34" charset="0"/>
                <a:cs typeface="Calibri" panose="020F0502020204030204" pitchFamily="34" charset="0"/>
              </a:rPr>
              <a:t>HASH</a:t>
            </a:r>
            <a:r>
              <a:rPr lang="en-US" sz="1961">
                <a:solidFill>
                  <a:srgbClr val="808080"/>
                </a:solidFill>
                <a:latin typeface="Calibri" panose="020F0502020204030204" pitchFamily="34" charset="0"/>
                <a:cs typeface="Calibri" panose="020F0502020204030204" pitchFamily="34" charset="0"/>
              </a:rPr>
              <a:t>(</a:t>
            </a:r>
            <a:r>
              <a:rPr lang="en-US" sz="1961">
                <a:solidFill>
                  <a:srgbClr val="000000"/>
                </a:solidFill>
                <a:latin typeface="Calibri" panose="020F0502020204030204" pitchFamily="34" charset="0"/>
                <a:cs typeface="Calibri" panose="020F0502020204030204" pitchFamily="34" charset="0"/>
              </a:rPr>
              <a:t>[</a:t>
            </a:r>
            <a:r>
              <a:rPr lang="en-US" sz="1961" err="1">
                <a:solidFill>
                  <a:srgbClr val="000000"/>
                </a:solidFill>
                <a:latin typeface="Calibri" panose="020F0502020204030204" pitchFamily="34" charset="0"/>
                <a:cs typeface="Calibri" panose="020F0502020204030204" pitchFamily="34" charset="0"/>
              </a:rPr>
              <a:t>OrderId</a:t>
            </a:r>
            <a:r>
              <a:rPr lang="en-US" sz="1961">
                <a:solidFill>
                  <a:srgbClr val="000000"/>
                </a:solidFill>
                <a:latin typeface="Calibri" panose="020F0502020204030204" pitchFamily="34" charset="0"/>
                <a:cs typeface="Calibri" panose="020F0502020204030204" pitchFamily="34" charset="0"/>
              </a:rPr>
              <a:t>]</a:t>
            </a:r>
            <a:r>
              <a:rPr lang="en-US" sz="1961">
                <a:solidFill>
                  <a:srgbClr val="808080"/>
                </a:solidFill>
                <a:latin typeface="Calibri" panose="020F0502020204030204" pitchFamily="34" charset="0"/>
                <a:cs typeface="Calibri" panose="020F0502020204030204" pitchFamily="34" charset="0"/>
              </a:rPr>
              <a:t>) |</a:t>
            </a:r>
          </a:p>
          <a:p>
            <a:pPr defTabSz="914225">
              <a:defRPr/>
            </a:pPr>
            <a:r>
              <a:rPr lang="en-US" sz="1961">
                <a:solidFill>
                  <a:srgbClr val="808080"/>
                </a:solidFill>
                <a:latin typeface="Calibri" panose="020F0502020204030204" pitchFamily="34" charset="0"/>
                <a:cs typeface="Calibri" panose="020F0502020204030204" pitchFamily="34" charset="0"/>
              </a:rPr>
              <a:t>		  ROUND ROBIN |</a:t>
            </a:r>
          </a:p>
          <a:p>
            <a:pPr defTabSz="914225">
              <a:defRPr/>
            </a:pPr>
            <a:r>
              <a:rPr lang="en-US" sz="1961">
                <a:solidFill>
                  <a:srgbClr val="808080"/>
                </a:solidFill>
                <a:latin typeface="Calibri" panose="020F0502020204030204" pitchFamily="34" charset="0"/>
                <a:cs typeface="Calibri" panose="020F0502020204030204" pitchFamily="34" charset="0"/>
              </a:rPr>
              <a:t>		  REPLICATED</a:t>
            </a:r>
            <a:endParaRPr lang="en-US" sz="1961">
              <a:solidFill>
                <a:srgbClr val="000000"/>
              </a:solidFill>
              <a:latin typeface="Calibri" panose="020F0502020204030204" pitchFamily="34" charset="0"/>
              <a:cs typeface="Calibri" panose="020F0502020204030204" pitchFamily="34" charset="0"/>
            </a:endParaRPr>
          </a:p>
          <a:p>
            <a:pPr defTabSz="914225">
              <a:defRPr/>
            </a:pPr>
            <a:r>
              <a:rPr lang="en-US" sz="1961">
                <a:solidFill>
                  <a:srgbClr val="808080"/>
                </a:solidFill>
                <a:latin typeface="Calibri" panose="020F0502020204030204" pitchFamily="34" charset="0"/>
                <a:cs typeface="Calibri" panose="020F0502020204030204" pitchFamily="34" charset="0"/>
              </a:rPr>
              <a:t>);</a:t>
            </a:r>
            <a:endParaRPr lang="en-US" sz="1961">
              <a:solidFill>
                <a:srgbClr val="000000"/>
              </a:solidFill>
              <a:latin typeface="Calibri" panose="020F0502020204030204" pitchFamily="34" charset="0"/>
              <a:cs typeface="Calibri" panose="020F0502020204030204" pitchFamily="34" charset="0"/>
            </a:endParaRPr>
          </a:p>
        </p:txBody>
      </p:sp>
      <p:sp>
        <p:nvSpPr>
          <p:cNvPr id="6" name="Text Placeholder 5">
            <a:extLst>
              <a:ext uri="{FF2B5EF4-FFF2-40B4-BE49-F238E27FC236}">
                <a16:creationId xmlns:a16="http://schemas.microsoft.com/office/drawing/2014/main" id="{F59A6B8B-1BCD-4F96-A71C-EEF05D630DB8}"/>
              </a:ext>
            </a:extLst>
          </p:cNvPr>
          <p:cNvSpPr>
            <a:spLocks noGrp="1"/>
          </p:cNvSpPr>
          <p:nvPr>
            <p:ph type="body" sz="quarter" idx="10"/>
          </p:nvPr>
        </p:nvSpPr>
        <p:spPr>
          <a:xfrm>
            <a:off x="427228" y="1317773"/>
            <a:ext cx="5594070" cy="4031168"/>
          </a:xfrm>
        </p:spPr>
        <p:txBody>
          <a:bodyPr/>
          <a:lstStyle/>
          <a:p>
            <a:r>
              <a:rPr lang="en-US" sz="2353">
                <a:solidFill>
                  <a:schemeClr val="tx2"/>
                </a:solidFill>
              </a:rPr>
              <a:t>Round-robin distributed</a:t>
            </a:r>
          </a:p>
          <a:p>
            <a:pPr lvl="1">
              <a:spcAft>
                <a:spcPts val="1200"/>
              </a:spcAft>
            </a:pPr>
            <a:r>
              <a:rPr lang="en-US" sz="1961"/>
              <a:t>Distributes table rows evenly across all distributions at random.</a:t>
            </a:r>
          </a:p>
          <a:p>
            <a:r>
              <a:rPr lang="en-US" sz="2353">
                <a:solidFill>
                  <a:schemeClr val="tx2"/>
                </a:solidFill>
              </a:rPr>
              <a:t>Hash distributed</a:t>
            </a:r>
          </a:p>
          <a:p>
            <a:pPr lvl="1">
              <a:spcAft>
                <a:spcPts val="1200"/>
              </a:spcAft>
            </a:pPr>
            <a:r>
              <a:rPr lang="en-US" sz="1961"/>
              <a:t>Distributes table rows across the Compute nodes by using a deterministic hash function to assign each row to one distribution.</a:t>
            </a:r>
          </a:p>
          <a:p>
            <a:r>
              <a:rPr lang="en-US" sz="2353">
                <a:solidFill>
                  <a:schemeClr val="tx2"/>
                </a:solidFill>
              </a:rPr>
              <a:t>Replicated</a:t>
            </a:r>
          </a:p>
          <a:p>
            <a:pPr lvl="1"/>
            <a:r>
              <a:rPr lang="en-US" sz="1961"/>
              <a:t>Full copy of table accessible on each Compute node.</a:t>
            </a:r>
          </a:p>
        </p:txBody>
      </p:sp>
      <p:sp>
        <p:nvSpPr>
          <p:cNvPr id="5" name="Title 4">
            <a:extLst>
              <a:ext uri="{FF2B5EF4-FFF2-40B4-BE49-F238E27FC236}">
                <a16:creationId xmlns:a16="http://schemas.microsoft.com/office/drawing/2014/main" id="{5C8C84EB-6D81-4D1B-A92F-1B2D726BC33B}"/>
              </a:ext>
            </a:extLst>
          </p:cNvPr>
          <p:cNvSpPr>
            <a:spLocks noGrp="1"/>
          </p:cNvSpPr>
          <p:nvPr>
            <p:ph type="title"/>
          </p:nvPr>
        </p:nvSpPr>
        <p:spPr/>
        <p:txBody>
          <a:bodyPr/>
          <a:lstStyle/>
          <a:p>
            <a:r>
              <a:rPr lang="en-US"/>
              <a:t>Tables – Distributions</a:t>
            </a:r>
          </a:p>
        </p:txBody>
      </p:sp>
    </p:spTree>
    <p:extLst>
      <p:ext uri="{BB962C8B-B14F-4D97-AF65-F5344CB8AC3E}">
        <p14:creationId xmlns:p14="http://schemas.microsoft.com/office/powerpoint/2010/main" val="2107424752"/>
      </p:ext>
    </p:extLst>
  </p:cSld>
  <p:clrMapOvr>
    <a:masterClrMapping/>
  </p:clrMapOvr>
  <p:transition>
    <p:fade/>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26473F-99CF-4D55-BA22-765F79045A92}"/>
              </a:ext>
            </a:extLst>
          </p:cNvPr>
          <p:cNvSpPr/>
          <p:nvPr/>
        </p:nvSpPr>
        <p:spPr>
          <a:xfrm>
            <a:off x="6469510" y="1022404"/>
            <a:ext cx="6218424" cy="5506505"/>
          </a:xfrm>
          <a:prstGeom prst="rect">
            <a:avLst/>
          </a:prstGeom>
          <a:ln>
            <a:solidFill>
              <a:schemeClr val="bg2">
                <a:lumMod val="50000"/>
              </a:schemeClr>
            </a:solidFill>
          </a:ln>
        </p:spPr>
        <p:txBody>
          <a:bodyPr wrap="square">
            <a:spAutoFit/>
          </a:bodyPr>
          <a:lstStyle/>
          <a:p>
            <a:pPr defTabSz="914225">
              <a:spcAft>
                <a:spcPts val="600"/>
              </a:spcAft>
              <a:defRPr/>
            </a:pPr>
            <a:r>
              <a:rPr lang="en-US" sz="1765">
                <a:solidFill>
                  <a:srgbClr val="0000FF"/>
                </a:solidFill>
                <a:latin typeface="Calibri" panose="020F0502020204030204" pitchFamily="34" charset="0"/>
                <a:cs typeface="Calibri" panose="020F0502020204030204" pitchFamily="34" charset="0"/>
              </a:rPr>
              <a:t>CREATE</a:t>
            </a:r>
            <a:r>
              <a:rPr lang="en-US" sz="1765">
                <a:solidFill>
                  <a:srgbClr val="000000"/>
                </a:solidFill>
                <a:latin typeface="Calibri" panose="020F0502020204030204" pitchFamily="34" charset="0"/>
                <a:cs typeface="Calibri" panose="020F0502020204030204" pitchFamily="34" charset="0"/>
              </a:rPr>
              <a:t> </a:t>
            </a:r>
            <a:r>
              <a:rPr lang="en-US" sz="1765">
                <a:solidFill>
                  <a:srgbClr val="0000FF"/>
                </a:solidFill>
                <a:latin typeface="Calibri" panose="020F0502020204030204" pitchFamily="34" charset="0"/>
                <a:cs typeface="Calibri" panose="020F0502020204030204" pitchFamily="34" charset="0"/>
              </a:rPr>
              <a:t>TABLE</a:t>
            </a:r>
            <a:r>
              <a:rPr lang="en-US" sz="1765">
                <a:solidFill>
                  <a:srgbClr val="000000"/>
                </a:solidFill>
                <a:latin typeface="Calibri" panose="020F0502020204030204" pitchFamily="34" charset="0"/>
                <a:cs typeface="Calibri" panose="020F0502020204030204" pitchFamily="34" charset="0"/>
              </a:rPr>
              <a:t> </a:t>
            </a:r>
            <a:r>
              <a:rPr lang="en-US" sz="1765" err="1">
                <a:solidFill>
                  <a:srgbClr val="000000"/>
                </a:solidFill>
                <a:latin typeface="Calibri" panose="020F0502020204030204" pitchFamily="34" charset="0"/>
                <a:cs typeface="Calibri" panose="020F0502020204030204" pitchFamily="34" charset="0"/>
              </a:rPr>
              <a:t>partitionedOrderTable</a:t>
            </a:r>
            <a:r>
              <a:rPr lang="en-US" sz="1765">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765">
                <a:solidFill>
                  <a:srgbClr val="000000"/>
                </a:solidFill>
                <a:latin typeface="Calibri" panose="020F0502020204030204" pitchFamily="34" charset="0"/>
                <a:cs typeface="Calibri" panose="020F0502020204030204" pitchFamily="34" charset="0"/>
              </a:rPr>
              <a:t>    </a:t>
            </a:r>
            <a:r>
              <a:rPr lang="en-US" sz="1765" err="1">
                <a:solidFill>
                  <a:srgbClr val="000000"/>
                </a:solidFill>
                <a:latin typeface="Calibri" panose="020F0502020204030204" pitchFamily="34" charset="0"/>
                <a:cs typeface="Calibri" panose="020F0502020204030204" pitchFamily="34" charset="0"/>
              </a:rPr>
              <a:t>OrderId</a:t>
            </a:r>
            <a:r>
              <a:rPr lang="en-US" sz="1765">
                <a:solidFill>
                  <a:srgbClr val="000000"/>
                </a:solidFill>
                <a:latin typeface="Calibri" panose="020F0502020204030204" pitchFamily="34" charset="0"/>
                <a:cs typeface="Calibri" panose="020F0502020204030204" pitchFamily="34" charset="0"/>
              </a:rPr>
              <a:t>  </a:t>
            </a:r>
            <a:r>
              <a:rPr lang="en-US" sz="1765">
                <a:solidFill>
                  <a:srgbClr val="0000FF"/>
                </a:solidFill>
                <a:latin typeface="Calibri" panose="020F0502020204030204" pitchFamily="34" charset="0"/>
                <a:cs typeface="Calibri" panose="020F0502020204030204" pitchFamily="34" charset="0"/>
              </a:rPr>
              <a:t>INT</a:t>
            </a:r>
            <a:r>
              <a:rPr lang="en-US" sz="1765">
                <a:solidFill>
                  <a:srgbClr val="000000"/>
                </a:solidFill>
                <a:latin typeface="Calibri" panose="020F0502020204030204" pitchFamily="34" charset="0"/>
                <a:cs typeface="Calibri" panose="020F0502020204030204" pitchFamily="34" charset="0"/>
              </a:rPr>
              <a:t> NOT NULL</a:t>
            </a: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765">
                <a:solidFill>
                  <a:srgbClr val="000000"/>
                </a:solidFill>
                <a:latin typeface="Calibri" panose="020F0502020204030204" pitchFamily="34" charset="0"/>
                <a:cs typeface="Calibri" panose="020F0502020204030204" pitchFamily="34" charset="0"/>
              </a:rPr>
              <a:t>    Date     </a:t>
            </a:r>
            <a:r>
              <a:rPr lang="en-US" sz="1765" err="1">
                <a:solidFill>
                  <a:srgbClr val="0000FF"/>
                </a:solidFill>
                <a:latin typeface="Calibri" panose="020F0502020204030204" pitchFamily="34" charset="0"/>
                <a:cs typeface="Calibri" panose="020F0502020204030204" pitchFamily="34" charset="0"/>
              </a:rPr>
              <a:t>DATE</a:t>
            </a:r>
            <a:r>
              <a:rPr lang="en-US" sz="1765">
                <a:solidFill>
                  <a:srgbClr val="000000"/>
                </a:solidFill>
                <a:latin typeface="Calibri" panose="020F0502020204030204" pitchFamily="34" charset="0"/>
                <a:cs typeface="Calibri" panose="020F0502020204030204" pitchFamily="34" charset="0"/>
              </a:rPr>
              <a:t> NOT NULL,</a:t>
            </a:r>
          </a:p>
          <a:p>
            <a:pPr defTabSz="914225">
              <a:spcAft>
                <a:spcPts val="600"/>
              </a:spcAft>
              <a:defRPr/>
            </a:pPr>
            <a:r>
              <a:rPr lang="en-US" sz="1765">
                <a:solidFill>
                  <a:srgbClr val="000000"/>
                </a:solidFill>
                <a:latin typeface="Calibri" panose="020F0502020204030204" pitchFamily="34" charset="0"/>
                <a:cs typeface="Calibri" panose="020F0502020204030204" pitchFamily="34" charset="0"/>
              </a:rPr>
              <a:t>    Name     </a:t>
            </a:r>
            <a:r>
              <a:rPr lang="en-US" sz="1765">
                <a:solidFill>
                  <a:srgbClr val="0000FF"/>
                </a:solidFill>
                <a:latin typeface="Calibri" panose="020F0502020204030204" pitchFamily="34" charset="0"/>
                <a:cs typeface="Calibri" panose="020F0502020204030204" pitchFamily="34" charset="0"/>
              </a:rPr>
              <a:t>VARCHAR</a:t>
            </a: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2</a:t>
            </a: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765">
                <a:solidFill>
                  <a:srgbClr val="000000"/>
                </a:solidFill>
                <a:latin typeface="Calibri" panose="020F0502020204030204" pitchFamily="34" charset="0"/>
                <a:cs typeface="Calibri" panose="020F0502020204030204" pitchFamily="34" charset="0"/>
              </a:rPr>
              <a:t>    Country  </a:t>
            </a:r>
            <a:r>
              <a:rPr lang="en-US" sz="1765">
                <a:solidFill>
                  <a:srgbClr val="0000FF"/>
                </a:solidFill>
                <a:latin typeface="Calibri" panose="020F0502020204030204" pitchFamily="34" charset="0"/>
                <a:cs typeface="Calibri" panose="020F0502020204030204" pitchFamily="34" charset="0"/>
              </a:rPr>
              <a:t>VARCHAR</a:t>
            </a: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2</a:t>
            </a: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  </a:t>
            </a:r>
          </a:p>
          <a:p>
            <a:pPr defTabSz="914225">
              <a:spcAft>
                <a:spcPts val="600"/>
              </a:spcAft>
              <a:defRPr/>
            </a:pPr>
            <a:r>
              <a:rPr lang="en-US" sz="1765">
                <a:solidFill>
                  <a:srgbClr val="808080"/>
                </a:solidFill>
                <a:latin typeface="Calibri" panose="020F0502020204030204" pitchFamily="34" charset="0"/>
                <a:cs typeface="Calibri" panose="020F0502020204030204" pitchFamily="34" charset="0"/>
              </a:rPr>
              <a:t>) </a:t>
            </a:r>
          </a:p>
          <a:p>
            <a:pPr defTabSz="914225">
              <a:defRPr/>
            </a:pPr>
            <a:r>
              <a:rPr lang="en-US" sz="1765">
                <a:solidFill>
                  <a:srgbClr val="0000FF"/>
                </a:solidFill>
                <a:latin typeface="Calibri" panose="020F0502020204030204" pitchFamily="34" charset="0"/>
                <a:cs typeface="Calibri" panose="020F0502020204030204" pitchFamily="34" charset="0"/>
              </a:rPr>
              <a:t>WITH</a:t>
            </a:r>
            <a:endParaRPr lang="en-US" sz="1765">
              <a:solidFill>
                <a:srgbClr val="000000"/>
              </a:solidFill>
              <a:latin typeface="Calibri" panose="020F0502020204030204" pitchFamily="34" charset="0"/>
              <a:cs typeface="Calibri" panose="020F0502020204030204" pitchFamily="34" charset="0"/>
            </a:endParaRPr>
          </a:p>
          <a:p>
            <a:pPr defTabSz="914225">
              <a:defRPr/>
            </a:pP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   </a:t>
            </a:r>
          </a:p>
          <a:p>
            <a:pPr defTabSz="914225">
              <a:defRPr/>
            </a:pPr>
            <a:r>
              <a:rPr lang="en-US" sz="1765">
                <a:solidFill>
                  <a:srgbClr val="0000FF"/>
                </a:solidFill>
                <a:latin typeface="Calibri" panose="020F0502020204030204" pitchFamily="34" charset="0"/>
                <a:cs typeface="Calibri" panose="020F0502020204030204" pitchFamily="34" charset="0"/>
              </a:rPr>
              <a:t>    CLUSTERED</a:t>
            </a:r>
            <a:r>
              <a:rPr lang="en-US" sz="1765">
                <a:solidFill>
                  <a:srgbClr val="000000"/>
                </a:solidFill>
                <a:latin typeface="Calibri" panose="020F0502020204030204" pitchFamily="34" charset="0"/>
                <a:cs typeface="Calibri" panose="020F0502020204030204" pitchFamily="34" charset="0"/>
              </a:rPr>
              <a:t> </a:t>
            </a:r>
            <a:r>
              <a:rPr lang="en-US" sz="1765">
                <a:solidFill>
                  <a:srgbClr val="0000FF"/>
                </a:solidFill>
                <a:latin typeface="Calibri" panose="020F0502020204030204" pitchFamily="34" charset="0"/>
                <a:cs typeface="Calibri" panose="020F0502020204030204" pitchFamily="34" charset="0"/>
              </a:rPr>
              <a:t>COLUMNSTORE</a:t>
            </a:r>
            <a:r>
              <a:rPr lang="en-US" sz="1765">
                <a:solidFill>
                  <a:srgbClr val="000000"/>
                </a:solidFill>
                <a:latin typeface="Calibri" panose="020F0502020204030204" pitchFamily="34" charset="0"/>
                <a:cs typeface="Calibri" panose="020F0502020204030204" pitchFamily="34" charset="0"/>
              </a:rPr>
              <a:t> </a:t>
            </a:r>
            <a:r>
              <a:rPr lang="en-US" sz="1765">
                <a:solidFill>
                  <a:srgbClr val="0000FF"/>
                </a:solidFill>
                <a:latin typeface="Calibri" panose="020F0502020204030204" pitchFamily="34" charset="0"/>
                <a:cs typeface="Calibri" panose="020F0502020204030204" pitchFamily="34" charset="0"/>
              </a:rPr>
              <a:t>INDEX</a:t>
            </a:r>
            <a:r>
              <a:rPr lang="en-US" sz="1765">
                <a:solidFill>
                  <a:srgbClr val="808080"/>
                </a:solidFill>
                <a:latin typeface="Calibri" panose="020F0502020204030204" pitchFamily="34" charset="0"/>
                <a:cs typeface="Calibri" panose="020F0502020204030204" pitchFamily="34" charset="0"/>
              </a:rPr>
              <a:t>,</a:t>
            </a:r>
            <a:endParaRPr lang="en-US" sz="1765">
              <a:solidFill>
                <a:srgbClr val="000000"/>
              </a:solidFill>
              <a:latin typeface="Calibri" panose="020F0502020204030204" pitchFamily="34" charset="0"/>
              <a:cs typeface="Calibri" panose="020F0502020204030204" pitchFamily="34" charset="0"/>
            </a:endParaRPr>
          </a:p>
          <a:p>
            <a:pPr defTabSz="914225">
              <a:defRPr/>
            </a:pPr>
            <a:r>
              <a:rPr lang="en-US" sz="1765">
                <a:solidFill>
                  <a:srgbClr val="0000FF"/>
                </a:solidFill>
                <a:latin typeface="Calibri" panose="020F0502020204030204" pitchFamily="34" charset="0"/>
                <a:cs typeface="Calibri" panose="020F0502020204030204" pitchFamily="34" charset="0"/>
              </a:rPr>
              <a:t>    DISTRIBUTION</a:t>
            </a:r>
            <a:r>
              <a:rPr lang="en-US" sz="1765">
                <a:solidFill>
                  <a:srgbClr val="000000"/>
                </a:solidFill>
                <a:latin typeface="Calibri" panose="020F0502020204030204" pitchFamily="34" charset="0"/>
                <a:cs typeface="Calibri" panose="020F0502020204030204" pitchFamily="34" charset="0"/>
              </a:rPr>
              <a:t> </a:t>
            </a: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 </a:t>
            </a:r>
            <a:r>
              <a:rPr lang="en-US" sz="1765">
                <a:solidFill>
                  <a:srgbClr val="0000FF"/>
                </a:solidFill>
                <a:latin typeface="Calibri" panose="020F0502020204030204" pitchFamily="34" charset="0"/>
                <a:cs typeface="Calibri" panose="020F0502020204030204" pitchFamily="34" charset="0"/>
              </a:rPr>
              <a:t>HASH</a:t>
            </a: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a:t>
            </a:r>
            <a:r>
              <a:rPr lang="en-US" sz="1765" err="1">
                <a:solidFill>
                  <a:srgbClr val="000000"/>
                </a:solidFill>
                <a:latin typeface="Calibri" panose="020F0502020204030204" pitchFamily="34" charset="0"/>
                <a:cs typeface="Calibri" panose="020F0502020204030204" pitchFamily="34" charset="0"/>
              </a:rPr>
              <a:t>OrderId</a:t>
            </a:r>
            <a:r>
              <a:rPr lang="en-US" sz="1765">
                <a:solidFill>
                  <a:srgbClr val="000000"/>
                </a:solidFill>
                <a:latin typeface="Calibri" panose="020F0502020204030204" pitchFamily="34" charset="0"/>
                <a:cs typeface="Calibri" panose="020F0502020204030204" pitchFamily="34" charset="0"/>
              </a:rPr>
              <a:t>]</a:t>
            </a:r>
            <a:r>
              <a:rPr lang="en-US" sz="1765">
                <a:solidFill>
                  <a:srgbClr val="808080"/>
                </a:solidFill>
                <a:latin typeface="Calibri" panose="020F0502020204030204" pitchFamily="34" charset="0"/>
                <a:cs typeface="Calibri" panose="020F0502020204030204" pitchFamily="34" charset="0"/>
              </a:rPr>
              <a:t>),</a:t>
            </a:r>
            <a:endParaRPr lang="en-US" sz="1765">
              <a:solidFill>
                <a:srgbClr val="000000"/>
              </a:solidFill>
              <a:latin typeface="Calibri" panose="020F0502020204030204" pitchFamily="34" charset="0"/>
              <a:cs typeface="Calibri" panose="020F0502020204030204" pitchFamily="34" charset="0"/>
            </a:endParaRPr>
          </a:p>
          <a:p>
            <a:pPr defTabSz="914225">
              <a:defRPr/>
            </a:pPr>
            <a:r>
              <a:rPr lang="en-US" sz="1765">
                <a:solidFill>
                  <a:srgbClr val="0000FF"/>
                </a:solidFill>
                <a:latin typeface="Calibri" panose="020F0502020204030204" pitchFamily="34" charset="0"/>
                <a:cs typeface="Calibri" panose="020F0502020204030204" pitchFamily="34" charset="0"/>
              </a:rPr>
              <a:t>    PARTITION </a:t>
            </a:r>
            <a:r>
              <a:rPr lang="en-US" sz="1765">
                <a:solidFill>
                  <a:srgbClr val="808080"/>
                </a:solidFill>
                <a:latin typeface="Calibri" panose="020F0502020204030204" pitchFamily="34" charset="0"/>
                <a:cs typeface="Calibri" panose="020F0502020204030204" pitchFamily="34" charset="0"/>
              </a:rPr>
              <a:t>(</a:t>
            </a:r>
            <a:r>
              <a:rPr lang="en-US" sz="1765">
                <a:solidFill>
                  <a:srgbClr val="000000"/>
                </a:solidFill>
                <a:latin typeface="Calibri" panose="020F0502020204030204" pitchFamily="34" charset="0"/>
                <a:cs typeface="Calibri" panose="020F0502020204030204" pitchFamily="34" charset="0"/>
              </a:rPr>
              <a:t>   </a:t>
            </a:r>
          </a:p>
          <a:p>
            <a:pPr defTabSz="914225">
              <a:defRPr/>
            </a:pPr>
            <a:r>
              <a:rPr lang="en-US" sz="1765">
                <a:solidFill>
                  <a:srgbClr val="000000"/>
                </a:solidFill>
                <a:latin typeface="Calibri" panose="020F0502020204030204" pitchFamily="34" charset="0"/>
                <a:cs typeface="Calibri" panose="020F0502020204030204" pitchFamily="34" charset="0"/>
              </a:rPr>
              <a:t>    [Date] </a:t>
            </a:r>
            <a:r>
              <a:rPr lang="en-US" sz="1765">
                <a:solidFill>
                  <a:srgbClr val="0000FF"/>
                </a:solidFill>
                <a:latin typeface="Calibri" panose="020F0502020204030204" pitchFamily="34" charset="0"/>
                <a:cs typeface="Calibri" panose="020F0502020204030204" pitchFamily="34" charset="0"/>
              </a:rPr>
              <a:t>RANGE</a:t>
            </a:r>
            <a:r>
              <a:rPr lang="en-US" sz="1765">
                <a:solidFill>
                  <a:srgbClr val="000000"/>
                </a:solidFill>
                <a:latin typeface="Calibri" panose="020F0502020204030204" pitchFamily="34" charset="0"/>
                <a:cs typeface="Calibri" panose="020F0502020204030204" pitchFamily="34" charset="0"/>
              </a:rPr>
              <a:t> </a:t>
            </a:r>
            <a:r>
              <a:rPr lang="en-US" sz="1765">
                <a:solidFill>
                  <a:srgbClr val="808080"/>
                </a:solidFill>
                <a:latin typeface="Calibri" panose="020F0502020204030204" pitchFamily="34" charset="0"/>
                <a:cs typeface="Calibri" panose="020F0502020204030204" pitchFamily="34" charset="0"/>
              </a:rPr>
              <a:t>RIGHT</a:t>
            </a:r>
            <a:r>
              <a:rPr lang="en-US" sz="1765">
                <a:solidFill>
                  <a:srgbClr val="000000"/>
                </a:solidFill>
                <a:latin typeface="Calibri" panose="020F0502020204030204" pitchFamily="34" charset="0"/>
                <a:cs typeface="Calibri" panose="020F0502020204030204" pitchFamily="34" charset="0"/>
              </a:rPr>
              <a:t> </a:t>
            </a:r>
            <a:r>
              <a:rPr lang="en-US" sz="1765">
                <a:solidFill>
                  <a:srgbClr val="0000FF"/>
                </a:solidFill>
                <a:latin typeface="Calibri" panose="020F0502020204030204" pitchFamily="34" charset="0"/>
                <a:cs typeface="Calibri" panose="020F0502020204030204" pitchFamily="34" charset="0"/>
              </a:rPr>
              <a:t>FOR</a:t>
            </a:r>
            <a:r>
              <a:rPr lang="en-US" sz="1765">
                <a:solidFill>
                  <a:srgbClr val="000000"/>
                </a:solidFill>
                <a:latin typeface="Calibri" panose="020F0502020204030204" pitchFamily="34" charset="0"/>
                <a:cs typeface="Calibri" panose="020F0502020204030204" pitchFamily="34" charset="0"/>
              </a:rPr>
              <a:t> </a:t>
            </a:r>
            <a:r>
              <a:rPr lang="en-US" sz="1765">
                <a:solidFill>
                  <a:srgbClr val="0000FF"/>
                </a:solidFill>
                <a:latin typeface="Calibri" panose="020F0502020204030204" pitchFamily="34" charset="0"/>
                <a:cs typeface="Calibri" panose="020F0502020204030204" pitchFamily="34" charset="0"/>
              </a:rPr>
              <a:t>VALUES</a:t>
            </a:r>
            <a:r>
              <a:rPr lang="en-US" sz="1765">
                <a:solidFill>
                  <a:srgbClr val="000000"/>
                </a:solidFill>
                <a:latin typeface="Calibri" panose="020F0502020204030204" pitchFamily="34" charset="0"/>
                <a:cs typeface="Calibri" panose="020F0502020204030204" pitchFamily="34" charset="0"/>
              </a:rPr>
              <a:t> </a:t>
            </a:r>
            <a:r>
              <a:rPr lang="en-US" sz="1765">
                <a:solidFill>
                  <a:srgbClr val="808080"/>
                </a:solidFill>
                <a:latin typeface="Calibri" panose="020F0502020204030204" pitchFamily="34" charset="0"/>
                <a:cs typeface="Calibri" panose="020F0502020204030204" pitchFamily="34" charset="0"/>
              </a:rPr>
              <a:t>(</a:t>
            </a:r>
            <a:endParaRPr lang="en-US" sz="1765">
              <a:solidFill>
                <a:srgbClr val="000000"/>
              </a:solidFill>
              <a:latin typeface="Calibri" panose="020F0502020204030204" pitchFamily="34" charset="0"/>
              <a:cs typeface="Calibri" panose="020F0502020204030204" pitchFamily="34" charset="0"/>
            </a:endParaRPr>
          </a:p>
          <a:p>
            <a:pPr defTabSz="914225">
              <a:defRPr/>
            </a:pPr>
            <a:r>
              <a:rPr lang="en-US" sz="1765">
                <a:solidFill>
                  <a:srgbClr val="000000"/>
                </a:solidFill>
                <a:latin typeface="Calibri" panose="020F0502020204030204" pitchFamily="34" charset="0"/>
                <a:cs typeface="Calibri" panose="020F0502020204030204" pitchFamily="34" charset="0"/>
              </a:rPr>
              <a:t>    </a:t>
            </a:r>
            <a:r>
              <a:rPr lang="en-US" sz="1765">
                <a:solidFill>
                  <a:srgbClr val="FF0000"/>
                </a:solidFill>
                <a:latin typeface="Calibri" panose="020F0502020204030204" pitchFamily="34" charset="0"/>
                <a:cs typeface="Calibri" panose="020F0502020204030204" pitchFamily="34" charset="0"/>
              </a:rPr>
              <a:t>'2000-01-01'</a:t>
            </a:r>
            <a:r>
              <a:rPr lang="en-US" sz="1765">
                <a:solidFill>
                  <a:srgbClr val="808080"/>
                </a:solidFill>
                <a:latin typeface="Calibri" panose="020F0502020204030204" pitchFamily="34" charset="0"/>
                <a:cs typeface="Calibri" panose="020F0502020204030204" pitchFamily="34" charset="0"/>
              </a:rPr>
              <a:t>,</a:t>
            </a:r>
            <a:r>
              <a:rPr lang="en-US" sz="1765">
                <a:solidFill>
                  <a:srgbClr val="FF0000"/>
                </a:solidFill>
                <a:latin typeface="Calibri" panose="020F0502020204030204" pitchFamily="34" charset="0"/>
                <a:cs typeface="Calibri" panose="020F0502020204030204" pitchFamily="34" charset="0"/>
              </a:rPr>
              <a:t> '2001-01-01'</a:t>
            </a:r>
            <a:r>
              <a:rPr lang="en-US" sz="1765">
                <a:solidFill>
                  <a:srgbClr val="808080"/>
                </a:solidFill>
                <a:latin typeface="Calibri" panose="020F0502020204030204" pitchFamily="34" charset="0"/>
                <a:cs typeface="Calibri" panose="020F0502020204030204" pitchFamily="34" charset="0"/>
              </a:rPr>
              <a:t>,</a:t>
            </a:r>
            <a:r>
              <a:rPr lang="en-US" sz="1765">
                <a:solidFill>
                  <a:srgbClr val="FF0000"/>
                </a:solidFill>
                <a:latin typeface="Calibri" panose="020F0502020204030204" pitchFamily="34" charset="0"/>
                <a:cs typeface="Calibri" panose="020F0502020204030204" pitchFamily="34" charset="0"/>
              </a:rPr>
              <a:t> '2002-01-01’</a:t>
            </a:r>
            <a:r>
              <a:rPr lang="en-US" sz="1765">
                <a:solidFill>
                  <a:srgbClr val="808080"/>
                </a:solidFill>
                <a:latin typeface="Calibri" panose="020F0502020204030204" pitchFamily="34" charset="0"/>
                <a:cs typeface="Calibri" panose="020F0502020204030204" pitchFamily="34" charset="0"/>
              </a:rPr>
              <a:t>,</a:t>
            </a:r>
            <a:r>
              <a:rPr lang="en-US" sz="1765">
                <a:solidFill>
                  <a:srgbClr val="FF0000"/>
                </a:solidFill>
                <a:latin typeface="Calibri" panose="020F0502020204030204" pitchFamily="34" charset="0"/>
                <a:cs typeface="Calibri" panose="020F0502020204030204" pitchFamily="34" charset="0"/>
              </a:rPr>
              <a:t> </a:t>
            </a:r>
          </a:p>
          <a:p>
            <a:pPr defTabSz="914225">
              <a:defRPr/>
            </a:pPr>
            <a:r>
              <a:rPr lang="en-US" sz="1765">
                <a:solidFill>
                  <a:srgbClr val="FF0000"/>
                </a:solidFill>
                <a:latin typeface="Calibri" panose="020F0502020204030204" pitchFamily="34" charset="0"/>
                <a:cs typeface="Calibri" panose="020F0502020204030204" pitchFamily="34" charset="0"/>
              </a:rPr>
              <a:t>    '2003-01-01'</a:t>
            </a:r>
            <a:r>
              <a:rPr lang="en-US" sz="1765">
                <a:solidFill>
                  <a:srgbClr val="808080"/>
                </a:solidFill>
                <a:latin typeface="Calibri" panose="020F0502020204030204" pitchFamily="34" charset="0"/>
                <a:cs typeface="Calibri" panose="020F0502020204030204" pitchFamily="34" charset="0"/>
              </a:rPr>
              <a:t>,</a:t>
            </a:r>
            <a:r>
              <a:rPr lang="en-US" sz="1765">
                <a:solidFill>
                  <a:srgbClr val="FF0000"/>
                </a:solidFill>
                <a:latin typeface="Calibri" panose="020F0502020204030204" pitchFamily="34" charset="0"/>
                <a:cs typeface="Calibri" panose="020F0502020204030204" pitchFamily="34" charset="0"/>
              </a:rPr>
              <a:t> '2004-01-01'</a:t>
            </a:r>
            <a:r>
              <a:rPr lang="en-US" sz="1765">
                <a:solidFill>
                  <a:srgbClr val="808080"/>
                </a:solidFill>
                <a:latin typeface="Calibri" panose="020F0502020204030204" pitchFamily="34" charset="0"/>
                <a:cs typeface="Calibri" panose="020F0502020204030204" pitchFamily="34" charset="0"/>
              </a:rPr>
              <a:t>,</a:t>
            </a:r>
            <a:r>
              <a:rPr lang="en-US" sz="1765">
                <a:solidFill>
                  <a:srgbClr val="FF0000"/>
                </a:solidFill>
                <a:latin typeface="Calibri" panose="020F0502020204030204" pitchFamily="34" charset="0"/>
                <a:cs typeface="Calibri" panose="020F0502020204030204" pitchFamily="34" charset="0"/>
              </a:rPr>
              <a:t> '2005-01-01'</a:t>
            </a:r>
            <a:endParaRPr lang="en-US" sz="1765">
              <a:solidFill>
                <a:srgbClr val="000000"/>
              </a:solidFill>
              <a:latin typeface="Calibri" panose="020F0502020204030204" pitchFamily="34" charset="0"/>
              <a:cs typeface="Calibri" panose="020F0502020204030204" pitchFamily="34" charset="0"/>
            </a:endParaRPr>
          </a:p>
          <a:p>
            <a:pPr defTabSz="914225">
              <a:defRPr/>
            </a:pPr>
            <a:r>
              <a:rPr lang="en-US" sz="1765">
                <a:solidFill>
                  <a:srgbClr val="808080"/>
                </a:solidFill>
                <a:latin typeface="Calibri" panose="020F0502020204030204" pitchFamily="34" charset="0"/>
                <a:cs typeface="Calibri" panose="020F0502020204030204" pitchFamily="34" charset="0"/>
              </a:rPr>
              <a:t>    )</a:t>
            </a:r>
            <a:endParaRPr lang="en-US" sz="1765">
              <a:solidFill>
                <a:srgbClr val="000000"/>
              </a:solidFill>
              <a:latin typeface="Calibri" panose="020F0502020204030204" pitchFamily="34" charset="0"/>
              <a:cs typeface="Calibri" panose="020F0502020204030204" pitchFamily="34" charset="0"/>
            </a:endParaRPr>
          </a:p>
          <a:p>
            <a:pPr defTabSz="914225">
              <a:defRPr/>
            </a:pPr>
            <a:r>
              <a:rPr lang="en-US" sz="1765">
                <a:solidFill>
                  <a:srgbClr val="808080"/>
                </a:solidFill>
                <a:latin typeface="Calibri" panose="020F0502020204030204" pitchFamily="34" charset="0"/>
                <a:cs typeface="Calibri" panose="020F0502020204030204" pitchFamily="34" charset="0"/>
              </a:rPr>
              <a:t>  )</a:t>
            </a:r>
            <a:endParaRPr lang="en-US" sz="1765">
              <a:solidFill>
                <a:srgbClr val="000000"/>
              </a:solidFill>
              <a:latin typeface="Calibri" panose="020F0502020204030204" pitchFamily="34" charset="0"/>
              <a:cs typeface="Calibri" panose="020F0502020204030204" pitchFamily="34" charset="0"/>
            </a:endParaRPr>
          </a:p>
          <a:p>
            <a:pPr defTabSz="914225">
              <a:defRPr/>
            </a:pPr>
            <a:r>
              <a:rPr lang="en-US" sz="1765">
                <a:solidFill>
                  <a:srgbClr val="808080"/>
                </a:solidFill>
                <a:latin typeface="Calibri" panose="020F0502020204030204" pitchFamily="34" charset="0"/>
                <a:cs typeface="Calibri" panose="020F0502020204030204" pitchFamily="34" charset="0"/>
              </a:rPr>
              <a:t>);</a:t>
            </a:r>
            <a:endParaRPr lang="en-US" sz="1765">
              <a:solidFill>
                <a:srgbClr val="000000"/>
              </a:solidFill>
              <a:latin typeface="Calibri" panose="020F0502020204030204" pitchFamily="34" charset="0"/>
              <a:cs typeface="Calibri" panose="020F0502020204030204" pitchFamily="34" charset="0"/>
            </a:endParaRPr>
          </a:p>
        </p:txBody>
      </p:sp>
      <p:sp>
        <p:nvSpPr>
          <p:cNvPr id="6" name="Text Placeholder 5">
            <a:extLst>
              <a:ext uri="{FF2B5EF4-FFF2-40B4-BE49-F238E27FC236}">
                <a16:creationId xmlns:a16="http://schemas.microsoft.com/office/drawing/2014/main" id="{645459AC-6A14-4369-BC94-53228C99C6CF}"/>
              </a:ext>
            </a:extLst>
          </p:cNvPr>
          <p:cNvSpPr>
            <a:spLocks noGrp="1"/>
          </p:cNvSpPr>
          <p:nvPr>
            <p:ph type="body" sz="quarter" idx="10"/>
          </p:nvPr>
        </p:nvSpPr>
        <p:spPr>
          <a:xfrm>
            <a:off x="427228" y="1120901"/>
            <a:ext cx="4905045" cy="6571158"/>
          </a:xfrm>
        </p:spPr>
        <p:txBody>
          <a:bodyPr/>
          <a:lstStyle/>
          <a:p>
            <a:r>
              <a:rPr lang="en-US" sz="1961">
                <a:solidFill>
                  <a:schemeClr val="tx2"/>
                </a:solidFill>
              </a:rPr>
              <a:t>Overview</a:t>
            </a:r>
          </a:p>
          <a:p>
            <a:pPr lvl="1">
              <a:spcBef>
                <a:spcPts val="600"/>
              </a:spcBef>
            </a:pPr>
            <a:r>
              <a:rPr lang="en-US" sz="1765"/>
              <a:t>Table partitions divide data into smaller groups</a:t>
            </a:r>
          </a:p>
          <a:p>
            <a:pPr lvl="1">
              <a:spcBef>
                <a:spcPts val="600"/>
              </a:spcBef>
            </a:pPr>
            <a:r>
              <a:rPr lang="en-US" sz="1765"/>
              <a:t>In most cases, partitions are created on a date column</a:t>
            </a:r>
          </a:p>
          <a:p>
            <a:pPr lvl="1">
              <a:spcBef>
                <a:spcPts val="600"/>
              </a:spcBef>
            </a:pPr>
            <a:r>
              <a:rPr lang="en-US" sz="1765"/>
              <a:t>Supported on all table types</a:t>
            </a:r>
          </a:p>
          <a:p>
            <a:pPr lvl="1">
              <a:spcBef>
                <a:spcPts val="600"/>
              </a:spcBef>
            </a:pPr>
            <a:r>
              <a:rPr lang="en-US" sz="1765"/>
              <a:t>RANGE RIGHT – Used for time partitions</a:t>
            </a:r>
          </a:p>
          <a:p>
            <a:pPr lvl="1">
              <a:spcBef>
                <a:spcPts val="600"/>
              </a:spcBef>
              <a:spcAft>
                <a:spcPts val="1200"/>
              </a:spcAft>
            </a:pPr>
            <a:r>
              <a:rPr lang="en-US" sz="1765"/>
              <a:t>RANGE LEFT – Used for number partitions</a:t>
            </a:r>
          </a:p>
          <a:p>
            <a:r>
              <a:rPr lang="en-US" sz="1961">
                <a:solidFill>
                  <a:schemeClr val="tx2"/>
                </a:solidFill>
              </a:rPr>
              <a:t>Benefits</a:t>
            </a:r>
          </a:p>
          <a:p>
            <a:pPr marL="280121" lvl="1" indent="-280121">
              <a:spcBef>
                <a:spcPts val="600"/>
              </a:spcBef>
              <a:buFont typeface="Arial" panose="020B0604020202020204" pitchFamily="34" charset="0"/>
              <a:buChar char="•"/>
            </a:pPr>
            <a:r>
              <a:rPr lang="en-US" sz="1765"/>
              <a:t>Improves efficiency and performance of loading and querying by limiting the scope to subset of data.</a:t>
            </a:r>
          </a:p>
          <a:p>
            <a:pPr marL="280121" lvl="1" indent="-280121">
              <a:spcBef>
                <a:spcPts val="600"/>
              </a:spcBef>
              <a:buFont typeface="Arial" panose="020B0604020202020204" pitchFamily="34" charset="0"/>
              <a:buChar char="•"/>
            </a:pPr>
            <a:r>
              <a:rPr lang="en-US" sz="1765"/>
              <a:t>Offers significant query performance enhancements where filtering on the partition key can eliminate unnecessary scans and eliminate IO.</a:t>
            </a:r>
          </a:p>
          <a:p>
            <a:endParaRPr lang="en-US" sz="1961"/>
          </a:p>
          <a:p>
            <a:endParaRPr lang="en-US" sz="1961"/>
          </a:p>
        </p:txBody>
      </p:sp>
      <p:sp>
        <p:nvSpPr>
          <p:cNvPr id="5" name="Title 4">
            <a:extLst>
              <a:ext uri="{FF2B5EF4-FFF2-40B4-BE49-F238E27FC236}">
                <a16:creationId xmlns:a16="http://schemas.microsoft.com/office/drawing/2014/main" id="{46BD969A-7BAE-4627-8668-169FE565523C}"/>
              </a:ext>
            </a:extLst>
          </p:cNvPr>
          <p:cNvSpPr>
            <a:spLocks noGrp="1"/>
          </p:cNvSpPr>
          <p:nvPr>
            <p:ph type="title"/>
          </p:nvPr>
        </p:nvSpPr>
        <p:spPr>
          <a:xfrm>
            <a:off x="427229" y="223040"/>
            <a:ext cx="5220559" cy="739238"/>
          </a:xfrm>
        </p:spPr>
        <p:txBody>
          <a:bodyPr/>
          <a:lstStyle/>
          <a:p>
            <a:r>
              <a:rPr lang="en-US" dirty="0"/>
              <a:t>Tables – Partitions</a:t>
            </a:r>
          </a:p>
        </p:txBody>
      </p:sp>
    </p:spTree>
    <p:extLst>
      <p:ext uri="{BB962C8B-B14F-4D97-AF65-F5344CB8AC3E}">
        <p14:creationId xmlns:p14="http://schemas.microsoft.com/office/powerpoint/2010/main" val="3022006"/>
      </p:ext>
    </p:extLst>
  </p:cSld>
  <p:clrMapOvr>
    <a:masterClrMapping/>
  </p:clrMapOvr>
  <p:transition>
    <p:fade/>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Rectangle 115">
            <a:extLst>
              <a:ext uri="{FF2B5EF4-FFF2-40B4-BE49-F238E27FC236}">
                <a16:creationId xmlns:a16="http://schemas.microsoft.com/office/drawing/2014/main" id="{7F9ED6E6-0C37-41A6-8D58-48A5BA0A3BA6}"/>
              </a:ext>
            </a:extLst>
          </p:cNvPr>
          <p:cNvSpPr/>
          <p:nvPr/>
        </p:nvSpPr>
        <p:spPr bwMode="auto">
          <a:xfrm>
            <a:off x="3638543" y="1623702"/>
            <a:ext cx="2921034" cy="4827883"/>
          </a:xfrm>
          <a:prstGeom prst="rect">
            <a:avLst/>
          </a:prstGeom>
          <a:solidFill>
            <a:schemeClr val="accent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5" name="Rectangle 114">
            <a:extLst>
              <a:ext uri="{FF2B5EF4-FFF2-40B4-BE49-F238E27FC236}">
                <a16:creationId xmlns:a16="http://schemas.microsoft.com/office/drawing/2014/main" id="{E501355B-E46D-4FD3-B770-B747C425CED2}"/>
              </a:ext>
            </a:extLst>
          </p:cNvPr>
          <p:cNvSpPr/>
          <p:nvPr/>
        </p:nvSpPr>
        <p:spPr bwMode="auto">
          <a:xfrm>
            <a:off x="3531894" y="1726288"/>
            <a:ext cx="2921034" cy="4827883"/>
          </a:xfrm>
          <a:prstGeom prst="rect">
            <a:avLst/>
          </a:prstGeom>
          <a:solidFill>
            <a:schemeClr val="accent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aphicFrame>
        <p:nvGraphicFramePr>
          <p:cNvPr id="4" name="Table 3">
            <a:extLst>
              <a:ext uri="{FF2B5EF4-FFF2-40B4-BE49-F238E27FC236}">
                <a16:creationId xmlns:a16="http://schemas.microsoft.com/office/drawing/2014/main" id="{C5367C8F-FFCA-41FF-BEB0-C3E881E05880}"/>
              </a:ext>
            </a:extLst>
          </p:cNvPr>
          <p:cNvGraphicFramePr>
            <a:graphicFrameLocks noGrp="1"/>
          </p:cNvGraphicFramePr>
          <p:nvPr/>
        </p:nvGraphicFramePr>
        <p:xfrm>
          <a:off x="370225" y="1947362"/>
          <a:ext cx="2611680" cy="3648882"/>
        </p:xfrm>
        <a:graphic>
          <a:graphicData uri="http://schemas.openxmlformats.org/drawingml/2006/table">
            <a:tbl>
              <a:tblPr firstRow="1" bandRow="1">
                <a:tableStyleId>{69CF1AB2-1976-4502-BF36-3FF5EA218861}</a:tableStyleId>
              </a:tblPr>
              <a:tblGrid>
                <a:gridCol w="678380">
                  <a:extLst>
                    <a:ext uri="{9D8B030D-6E8A-4147-A177-3AD203B41FA5}">
                      <a16:colId xmlns:a16="http://schemas.microsoft.com/office/drawing/2014/main" val="2330257518"/>
                    </a:ext>
                  </a:extLst>
                </a:gridCol>
                <a:gridCol w="761891">
                  <a:extLst>
                    <a:ext uri="{9D8B030D-6E8A-4147-A177-3AD203B41FA5}">
                      <a16:colId xmlns:a16="http://schemas.microsoft.com/office/drawing/2014/main" val="778469355"/>
                    </a:ext>
                  </a:extLst>
                </a:gridCol>
                <a:gridCol w="523801">
                  <a:extLst>
                    <a:ext uri="{9D8B030D-6E8A-4147-A177-3AD203B41FA5}">
                      <a16:colId xmlns:a16="http://schemas.microsoft.com/office/drawing/2014/main" val="3068263925"/>
                    </a:ext>
                  </a:extLst>
                </a:gridCol>
                <a:gridCol w="647608">
                  <a:extLst>
                    <a:ext uri="{9D8B030D-6E8A-4147-A177-3AD203B41FA5}">
                      <a16:colId xmlns:a16="http://schemas.microsoft.com/office/drawing/2014/main" val="40476078"/>
                    </a:ext>
                  </a:extLst>
                </a:gridCol>
              </a:tblGrid>
              <a:tr h="335292">
                <a:tc>
                  <a:txBody>
                    <a:bodyPr/>
                    <a:lstStyle/>
                    <a:p>
                      <a:r>
                        <a:rPr lang="en-US" sz="900" dirty="0" err="1">
                          <a:solidFill>
                            <a:schemeClr val="bg1"/>
                          </a:solidFill>
                        </a:rPr>
                        <a:t>OrderId</a:t>
                      </a:r>
                      <a:endParaRPr lang="en-US" sz="900" dirty="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Date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Name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Country</a:t>
                      </a: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0906">
                <a:tc>
                  <a:txBody>
                    <a:bodyPr/>
                    <a:lstStyle/>
                    <a:p>
                      <a:r>
                        <a:rPr lang="en-US" sz="1000" dirty="0"/>
                        <a:t>85016</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lang="en-US" sz="1000"/>
                        <a:t>11-2-2018</a:t>
                      </a:r>
                    </a:p>
                  </a:txBody>
                  <a:tcPr marL="54471" marR="54471" marT="27235" marB="27235"/>
                </a:tc>
                <a:tc>
                  <a:txBody>
                    <a:bodyPr/>
                    <a:lstStyle/>
                    <a:p>
                      <a:r>
                        <a:rPr lang="en-US" sz="1000"/>
                        <a:t>V</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0906">
                <a:tc>
                  <a:txBody>
                    <a:bodyPr/>
                    <a:lstStyle/>
                    <a:p>
                      <a:r>
                        <a:rPr lang="en-US" sz="1000" dirty="0"/>
                        <a:t>85018</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Q</a:t>
                      </a:r>
                    </a:p>
                  </a:txBody>
                  <a:tcPr marL="54471" marR="54471" marT="27235" marB="27235"/>
                </a:tc>
                <a:tc>
                  <a:txBody>
                    <a:bodyPr/>
                    <a:lstStyle/>
                    <a:p>
                      <a:r>
                        <a:rPr lang="en-US" sz="1000"/>
                        <a:t>SP</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0906">
                <a:tc>
                  <a:txBody>
                    <a:bodyPr/>
                    <a:lstStyle/>
                    <a:p>
                      <a:r>
                        <a:rPr lang="en-US" sz="1000" dirty="0"/>
                        <a:t>85216</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Q</a:t>
                      </a:r>
                    </a:p>
                  </a:txBody>
                  <a:tcPr marL="54471" marR="54471" marT="27235" marB="27235"/>
                </a:tc>
                <a:tc>
                  <a:txBody>
                    <a:bodyPr/>
                    <a:lstStyle/>
                    <a:p>
                      <a:r>
                        <a:rPr lang="en-US" sz="10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77040596"/>
                  </a:ext>
                </a:extLst>
              </a:tr>
              <a:tr h="220906">
                <a:tc>
                  <a:txBody>
                    <a:bodyPr/>
                    <a:lstStyle/>
                    <a:p>
                      <a:r>
                        <a:rPr lang="en-US" sz="1000" dirty="0"/>
                        <a:t>85395</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V</a:t>
                      </a:r>
                    </a:p>
                  </a:txBody>
                  <a:tcPr marL="54471" marR="54471" marT="27235" marB="27235"/>
                </a:tc>
                <a:tc>
                  <a:txBody>
                    <a:bodyPr/>
                    <a:lstStyle/>
                    <a:p>
                      <a:r>
                        <a:rPr lang="en-US" sz="100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362039982"/>
                  </a:ext>
                </a:extLst>
              </a:tr>
              <a:tr h="220906">
                <a:tc>
                  <a:txBody>
                    <a:bodyPr/>
                    <a:lstStyle/>
                    <a:p>
                      <a:r>
                        <a:rPr kumimoji="0" lang="en-US" sz="1000" u="none" strike="noStrike" kern="1200" cap="none" spc="0" normalizeH="0" baseline="0" noProof="0">
                          <a:ln>
                            <a:noFill/>
                          </a:ln>
                          <a:effectLst/>
                          <a:uLnTx/>
                          <a:uFillTx/>
                        </a:rPr>
                        <a:t>82147</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Q</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162406426"/>
                  </a:ext>
                </a:extLst>
              </a:tr>
              <a:tr h="220906">
                <a:tc>
                  <a:txBody>
                    <a:bodyPr/>
                    <a:lstStyle/>
                    <a:p>
                      <a:r>
                        <a:rPr kumimoji="0" lang="en-US" sz="1000" u="none" strike="noStrike" kern="1200" cap="none" spc="0" normalizeH="0" baseline="0" noProof="0">
                          <a:ln>
                            <a:noFill/>
                          </a:ln>
                          <a:effectLst/>
                          <a:uLnTx/>
                          <a:uFillTx/>
                        </a:rPr>
                        <a:t>86881</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4471" marR="54471" marT="27235" marB="27235"/>
                </a:tc>
                <a:tc>
                  <a:txBody>
                    <a:bodyPr/>
                    <a:lstStyle/>
                    <a:p>
                      <a:r>
                        <a:rPr lang="en-US" sz="1000"/>
                        <a:t>D</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57995973"/>
                  </a:ext>
                </a:extLst>
              </a:tr>
              <a:tr h="220906">
                <a:tc>
                  <a:txBody>
                    <a:bodyPr/>
                    <a:lstStyle/>
                    <a:p>
                      <a:r>
                        <a:rPr kumimoji="0" lang="en-US" sz="1000" u="none" strike="noStrike" kern="1200" cap="none" spc="0" normalizeH="0" baseline="0" noProof="0" dirty="0">
                          <a:ln>
                            <a:noFill/>
                          </a:ln>
                          <a:effectLst/>
                          <a:uLnTx/>
                          <a:uFillTx/>
                        </a:rPr>
                        <a:t>93080</a:t>
                      </a:r>
                      <a:endParaRPr lang="en-US" sz="1000" dirty="0"/>
                    </a:p>
                  </a:txBody>
                  <a:tcPr marL="54471" marR="54471" marT="27235" marB="27235">
                    <a:lnL w="12700" cap="flat" cmpd="sng" algn="ctr">
                      <a:solidFill>
                        <a:schemeClr val="tx1"/>
                      </a:solidFill>
                      <a:prstDash val="solid"/>
                      <a:round/>
                      <a:headEnd type="none" w="med" len="med"/>
                      <a:tailEnd type="none" w="med" len="med"/>
                    </a:lnL>
                  </a:tcPr>
                </a:tc>
                <a:tc>
                  <a:txBody>
                    <a:bodyPr/>
                    <a:lstStyle/>
                    <a:p>
                      <a:r>
                        <a:rPr lang="en-US" sz="1000"/>
                        <a:t>11-3-2018</a:t>
                      </a:r>
                    </a:p>
                  </a:txBody>
                  <a:tcPr marL="54471" marR="54471" marT="27235" marB="27235"/>
                </a:tc>
                <a:tc>
                  <a:txBody>
                    <a:bodyPr/>
                    <a:lstStyle/>
                    <a:p>
                      <a:r>
                        <a:rPr lang="en-US" sz="1000"/>
                        <a:t>R</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220906">
                <a:tc>
                  <a:txBody>
                    <a:bodyPr/>
                    <a:lstStyle/>
                    <a:p>
                      <a:r>
                        <a:rPr kumimoji="0" lang="en-US" sz="1000" u="none" strike="noStrike" kern="1200" cap="none" spc="0" normalizeH="0" baseline="0" noProof="0">
                          <a:ln>
                            <a:noFill/>
                          </a:ln>
                          <a:effectLst/>
                          <a:uLnTx/>
                          <a:uFillTx/>
                        </a:rPr>
                        <a:t>94156</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S</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62157967"/>
                  </a:ext>
                </a:extLst>
              </a:tr>
              <a:tr h="220906">
                <a:tc>
                  <a:txBody>
                    <a:bodyPr/>
                    <a:lstStyle/>
                    <a:p>
                      <a:r>
                        <a:rPr kumimoji="0" lang="en-US" sz="1000" u="none" strike="noStrike" kern="1200" cap="none" spc="0" normalizeH="0" baseline="0" noProof="0">
                          <a:ln>
                            <a:noFill/>
                          </a:ln>
                          <a:effectLst/>
                          <a:uLnTx/>
                          <a:uFillTx/>
                        </a:rPr>
                        <a:t>96250</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Q</a:t>
                      </a:r>
                    </a:p>
                  </a:txBody>
                  <a:tcPr marL="54471" marR="54471" marT="27235" marB="27235"/>
                </a:tc>
                <a:tc>
                  <a:txBody>
                    <a:bodyPr/>
                    <a:lstStyle/>
                    <a:p>
                      <a:r>
                        <a:rPr lang="en-US" sz="100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644375319"/>
                  </a:ext>
                </a:extLst>
              </a:tr>
              <a:tr h="220906">
                <a:tc>
                  <a:txBody>
                    <a:bodyPr/>
                    <a:lstStyle/>
                    <a:p>
                      <a:r>
                        <a:rPr kumimoji="0" lang="en-US" sz="1000" u="none" strike="noStrike" kern="1200" cap="none" spc="0" normalizeH="0" baseline="0" noProof="0">
                          <a:ln>
                            <a:noFill/>
                          </a:ln>
                          <a:effectLst/>
                          <a:uLnTx/>
                          <a:uFillTx/>
                        </a:rPr>
                        <a:t>98799</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R</a:t>
                      </a:r>
                    </a:p>
                  </a:txBody>
                  <a:tcPr marL="54471" marR="54471" marT="27235" marB="27235"/>
                </a:tc>
                <a:tc>
                  <a:txBody>
                    <a:bodyPr/>
                    <a:lstStyle/>
                    <a:p>
                      <a:r>
                        <a:rPr lang="en-US" sz="100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40898676"/>
                  </a:ext>
                </a:extLst>
              </a:tr>
              <a:tr h="220906">
                <a:tc>
                  <a:txBody>
                    <a:bodyPr/>
                    <a:lstStyle/>
                    <a:p>
                      <a:r>
                        <a:rPr kumimoji="0" lang="en-US" sz="1000" u="none" strike="noStrike" kern="1200" cap="none" spc="0" normalizeH="0" baseline="0" noProof="0" dirty="0">
                          <a:ln>
                            <a:noFill/>
                          </a:ln>
                          <a:effectLst/>
                          <a:uLnTx/>
                          <a:uFillTx/>
                        </a:rPr>
                        <a:t>98015</a:t>
                      </a:r>
                      <a:endParaRPr lang="en-US" sz="1000" dirty="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T</a:t>
                      </a:r>
                    </a:p>
                  </a:txBody>
                  <a:tcPr marL="54471" marR="54471" marT="27235" marB="27235"/>
                </a:tc>
                <a:tc>
                  <a:txBody>
                    <a:bodyPr/>
                    <a:lstStyle/>
                    <a:p>
                      <a:r>
                        <a:rPr lang="en-US" sz="10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23186010"/>
                  </a:ext>
                </a:extLst>
              </a:tr>
              <a:tr h="220906">
                <a:tc>
                  <a:txBody>
                    <a:bodyPr/>
                    <a:lstStyle/>
                    <a:p>
                      <a:r>
                        <a:rPr kumimoji="0" lang="en-US" sz="1000" u="none" strike="noStrike" kern="1200" cap="none" spc="0" normalizeH="0" baseline="0" noProof="0">
                          <a:ln>
                            <a:noFill/>
                          </a:ln>
                          <a:effectLst/>
                          <a:uLnTx/>
                          <a:uFillTx/>
                        </a:rPr>
                        <a:t>98310</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D</a:t>
                      </a:r>
                    </a:p>
                  </a:txBody>
                  <a:tcPr marL="54471" marR="54471" marT="27235" marB="27235"/>
                </a:tc>
                <a:tc>
                  <a:txBody>
                    <a:bodyPr/>
                    <a:lstStyle/>
                    <a:p>
                      <a:r>
                        <a:rPr lang="en-US" sz="10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52633975"/>
                  </a:ext>
                </a:extLst>
              </a:tr>
              <a:tr h="220906">
                <a:tc>
                  <a:txBody>
                    <a:bodyPr/>
                    <a:lstStyle/>
                    <a:p>
                      <a:r>
                        <a:rPr kumimoji="0" lang="en-US" sz="1000" u="none" strike="noStrike" kern="1200" cap="none" spc="0" normalizeH="0" baseline="0" noProof="0">
                          <a:ln>
                            <a:noFill/>
                          </a:ln>
                          <a:effectLst/>
                          <a:uLnTx/>
                          <a:uFillTx/>
                        </a:rPr>
                        <a:t>98979</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Z</a:t>
                      </a:r>
                    </a:p>
                  </a:txBody>
                  <a:tcPr marL="54471" marR="54471" marT="27235" marB="27235"/>
                </a:tc>
                <a:tc>
                  <a:txBody>
                    <a:bodyPr/>
                    <a:lstStyle/>
                    <a:p>
                      <a:r>
                        <a:rPr lang="en-US" sz="10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41869205"/>
                  </a:ext>
                </a:extLst>
              </a:tr>
              <a:tr h="220906">
                <a:tc>
                  <a:txBody>
                    <a:bodyPr/>
                    <a:lstStyle/>
                    <a:p>
                      <a:r>
                        <a:rPr kumimoji="0" lang="en-US" sz="1000" u="none" strike="noStrike" kern="1200" cap="none" spc="0" normalizeH="0" baseline="0" noProof="0">
                          <a:ln>
                            <a:noFill/>
                          </a:ln>
                          <a:effectLst/>
                          <a:uLnTx/>
                          <a:uFillTx/>
                        </a:rPr>
                        <a:t>98137</a:t>
                      </a:r>
                      <a:endParaRPr lang="en-US" sz="10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1000"/>
                        <a:t>T</a:t>
                      </a:r>
                    </a:p>
                  </a:txBody>
                  <a:tcPr marL="54471" marR="54471" marT="27235" marB="27235"/>
                </a:tc>
                <a:tc>
                  <a:txBody>
                    <a:bodyPr/>
                    <a:lstStyle/>
                    <a:p>
                      <a:r>
                        <a:rPr lang="en-US" sz="10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263327469"/>
                  </a:ext>
                </a:extLst>
              </a:tr>
              <a:tr h="220906">
                <a:tc>
                  <a:txBody>
                    <a:bodyPr/>
                    <a:lstStyle/>
                    <a:p>
                      <a:pPr algn="ctr"/>
                      <a:r>
                        <a:rPr lang="en-US" sz="1000"/>
                        <a:t>…</a:t>
                      </a:r>
                    </a:p>
                  </a:txBody>
                  <a:tcPr marL="54471" marR="54471" marT="27235" marB="27235">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000"/>
                        <a:t>…</a:t>
                      </a:r>
                    </a:p>
                  </a:txBody>
                  <a:tcPr marL="54471" marR="54471" marT="27235" marB="27235">
                    <a:lnB w="12700" cap="flat" cmpd="sng" algn="ctr">
                      <a:solidFill>
                        <a:schemeClr val="tx1"/>
                      </a:solidFill>
                      <a:prstDash val="solid"/>
                      <a:round/>
                      <a:headEnd type="none" w="med" len="med"/>
                      <a:tailEnd type="none" w="med" len="med"/>
                    </a:lnB>
                  </a:tcPr>
                </a:tc>
                <a:tc>
                  <a:txBody>
                    <a:bodyPr/>
                    <a:lstStyle/>
                    <a:p>
                      <a:pPr algn="ctr"/>
                      <a:r>
                        <a:rPr lang="en-US" sz="1000"/>
                        <a:t>…</a:t>
                      </a:r>
                    </a:p>
                  </a:txBody>
                  <a:tcPr marL="54471" marR="54471" marT="27235" marB="27235">
                    <a:lnB w="12700" cap="flat" cmpd="sng" algn="ctr">
                      <a:solidFill>
                        <a:schemeClr val="tx1"/>
                      </a:solidFill>
                      <a:prstDash val="solid"/>
                      <a:round/>
                      <a:headEnd type="none" w="med" len="med"/>
                      <a:tailEnd type="none" w="med" len="med"/>
                    </a:lnB>
                  </a:tcPr>
                </a:tc>
                <a:tc>
                  <a:txBody>
                    <a:bodyPr/>
                    <a:lstStyle/>
                    <a:p>
                      <a:pPr algn="ctr"/>
                      <a:r>
                        <a:rPr lang="en-US" sz="1000" dirty="0"/>
                        <a:t>…</a:t>
                      </a: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972440"/>
                  </a:ext>
                </a:extLst>
              </a:tr>
            </a:tbl>
          </a:graphicData>
        </a:graphic>
      </p:graphicFrame>
      <p:sp>
        <p:nvSpPr>
          <p:cNvPr id="11" name="Text Placeholder 5">
            <a:extLst>
              <a:ext uri="{FF2B5EF4-FFF2-40B4-BE49-F238E27FC236}">
                <a16:creationId xmlns:a16="http://schemas.microsoft.com/office/drawing/2014/main" id="{2B20FE4F-DBE5-4CE2-A821-05565CF79BD8}"/>
              </a:ext>
            </a:extLst>
          </p:cNvPr>
          <p:cNvSpPr>
            <a:spLocks noGrp="1"/>
          </p:cNvSpPr>
          <p:nvPr>
            <p:ph type="body" sz="quarter" idx="10"/>
          </p:nvPr>
        </p:nvSpPr>
        <p:spPr>
          <a:xfrm>
            <a:off x="381165" y="970640"/>
            <a:ext cx="3202932" cy="305918"/>
          </a:xfrm>
        </p:spPr>
        <p:txBody>
          <a:bodyPr/>
          <a:lstStyle/>
          <a:p>
            <a:pPr>
              <a:spcBef>
                <a:spcPts val="600"/>
              </a:spcBef>
            </a:pPr>
            <a:r>
              <a:rPr lang="en-US" sz="1961">
                <a:solidFill>
                  <a:schemeClr val="tx2"/>
                </a:solidFill>
              </a:rPr>
              <a:t>Logical table structure</a:t>
            </a:r>
          </a:p>
        </p:txBody>
      </p:sp>
      <p:sp>
        <p:nvSpPr>
          <p:cNvPr id="90" name="Title 4">
            <a:extLst>
              <a:ext uri="{FF2B5EF4-FFF2-40B4-BE49-F238E27FC236}">
                <a16:creationId xmlns:a16="http://schemas.microsoft.com/office/drawing/2014/main" id="{B17E7898-D75C-4CD2-97F0-3290FDA47CB1}"/>
              </a:ext>
            </a:extLst>
          </p:cNvPr>
          <p:cNvSpPr>
            <a:spLocks noGrp="1"/>
          </p:cNvSpPr>
          <p:nvPr>
            <p:ph type="title"/>
          </p:nvPr>
        </p:nvSpPr>
        <p:spPr>
          <a:xfrm>
            <a:off x="427229" y="201443"/>
            <a:ext cx="11059709" cy="739238"/>
          </a:xfrm>
        </p:spPr>
        <p:txBody>
          <a:bodyPr/>
          <a:lstStyle/>
          <a:p>
            <a:r>
              <a:rPr lang="en-US" dirty="0"/>
              <a:t>Tables – Distributions &amp; Partitions</a:t>
            </a:r>
          </a:p>
        </p:txBody>
      </p:sp>
      <p:cxnSp>
        <p:nvCxnSpPr>
          <p:cNvPr id="10" name="Straight Connector 9">
            <a:extLst>
              <a:ext uri="{FF2B5EF4-FFF2-40B4-BE49-F238E27FC236}">
                <a16:creationId xmlns:a16="http://schemas.microsoft.com/office/drawing/2014/main" id="{1C1F37AA-5E77-4268-840B-AD031004CE75}"/>
              </a:ext>
            </a:extLst>
          </p:cNvPr>
          <p:cNvCxnSpPr>
            <a:cxnSpLocks/>
          </p:cNvCxnSpPr>
          <p:nvPr/>
        </p:nvCxnSpPr>
        <p:spPr>
          <a:xfrm>
            <a:off x="3203132" y="1054852"/>
            <a:ext cx="0" cy="5611202"/>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Text Placeholder 5">
            <a:extLst>
              <a:ext uri="{FF2B5EF4-FFF2-40B4-BE49-F238E27FC236}">
                <a16:creationId xmlns:a16="http://schemas.microsoft.com/office/drawing/2014/main" id="{1AA0C365-16BA-439C-8E6F-99B738DA8A20}"/>
              </a:ext>
            </a:extLst>
          </p:cNvPr>
          <p:cNvSpPr txBox="1">
            <a:spLocks/>
          </p:cNvSpPr>
          <p:nvPr/>
        </p:nvSpPr>
        <p:spPr>
          <a:xfrm>
            <a:off x="3443149" y="965844"/>
            <a:ext cx="4445699" cy="57661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961">
                <a:solidFill>
                  <a:schemeClr val="tx2"/>
                </a:solidFill>
                <a:latin typeface="Segoe UI Semibold"/>
              </a:rPr>
              <a:t>Physical data distribution</a:t>
            </a:r>
            <a:br>
              <a:rPr lang="en-US" sz="1961">
                <a:solidFill>
                  <a:schemeClr val="tx2"/>
                </a:solidFill>
                <a:latin typeface="Segoe UI Semibold"/>
              </a:rPr>
            </a:br>
            <a:r>
              <a:rPr lang="en-US" sz="1568">
                <a:solidFill>
                  <a:schemeClr val="tx2"/>
                </a:solidFill>
                <a:latin typeface="Segoe UI"/>
              </a:rPr>
              <a:t>( Hash distribution (</a:t>
            </a:r>
            <a:r>
              <a:rPr lang="en-US" sz="1568" err="1">
                <a:solidFill>
                  <a:schemeClr val="tx2"/>
                </a:solidFill>
                <a:latin typeface="Segoe UI"/>
              </a:rPr>
              <a:t>OrderId</a:t>
            </a:r>
            <a:r>
              <a:rPr lang="en-US" sz="1568">
                <a:solidFill>
                  <a:schemeClr val="tx2"/>
                </a:solidFill>
                <a:latin typeface="Segoe UI"/>
              </a:rPr>
              <a:t>), Date partitions )</a:t>
            </a:r>
          </a:p>
        </p:txBody>
      </p:sp>
      <p:sp>
        <p:nvSpPr>
          <p:cNvPr id="61" name="Rectangle 60">
            <a:extLst>
              <a:ext uri="{FF2B5EF4-FFF2-40B4-BE49-F238E27FC236}">
                <a16:creationId xmlns:a16="http://schemas.microsoft.com/office/drawing/2014/main" id="{AF48E644-1F01-4C92-9DAB-A04DEB8E4AA7}"/>
              </a:ext>
            </a:extLst>
          </p:cNvPr>
          <p:cNvSpPr/>
          <p:nvPr/>
        </p:nvSpPr>
        <p:spPr bwMode="auto">
          <a:xfrm>
            <a:off x="3443149" y="1838171"/>
            <a:ext cx="2921034" cy="4827883"/>
          </a:xfrm>
          <a:prstGeom prst="rect">
            <a:avLst/>
          </a:prstGeom>
          <a:solidFill>
            <a:schemeClr val="accent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aphicFrame>
        <p:nvGraphicFramePr>
          <p:cNvPr id="62" name="Table 61">
            <a:extLst>
              <a:ext uri="{FF2B5EF4-FFF2-40B4-BE49-F238E27FC236}">
                <a16:creationId xmlns:a16="http://schemas.microsoft.com/office/drawing/2014/main" id="{AB6886A1-13C0-4FF0-869D-294FD7491786}"/>
              </a:ext>
            </a:extLst>
          </p:cNvPr>
          <p:cNvGraphicFramePr>
            <a:graphicFrameLocks noGrp="1"/>
          </p:cNvGraphicFramePr>
          <p:nvPr/>
        </p:nvGraphicFramePr>
        <p:xfrm>
          <a:off x="3549328" y="2714009"/>
          <a:ext cx="2611680" cy="1426360"/>
        </p:xfrm>
        <a:graphic>
          <a:graphicData uri="http://schemas.openxmlformats.org/drawingml/2006/table">
            <a:tbl>
              <a:tblPr firstRow="1" bandRow="1">
                <a:tableStyleId>{69CF1AB2-1976-4502-BF36-3FF5EA218861}</a:tableStyleId>
              </a:tblPr>
              <a:tblGrid>
                <a:gridCol w="678380">
                  <a:extLst>
                    <a:ext uri="{9D8B030D-6E8A-4147-A177-3AD203B41FA5}">
                      <a16:colId xmlns:a16="http://schemas.microsoft.com/office/drawing/2014/main" val="2330257518"/>
                    </a:ext>
                  </a:extLst>
                </a:gridCol>
                <a:gridCol w="761891">
                  <a:extLst>
                    <a:ext uri="{9D8B030D-6E8A-4147-A177-3AD203B41FA5}">
                      <a16:colId xmlns:a16="http://schemas.microsoft.com/office/drawing/2014/main" val="778469355"/>
                    </a:ext>
                  </a:extLst>
                </a:gridCol>
                <a:gridCol w="523801">
                  <a:extLst>
                    <a:ext uri="{9D8B030D-6E8A-4147-A177-3AD203B41FA5}">
                      <a16:colId xmlns:a16="http://schemas.microsoft.com/office/drawing/2014/main" val="3068263925"/>
                    </a:ext>
                  </a:extLst>
                </a:gridCol>
                <a:gridCol w="647608">
                  <a:extLst>
                    <a:ext uri="{9D8B030D-6E8A-4147-A177-3AD203B41FA5}">
                      <a16:colId xmlns:a16="http://schemas.microsoft.com/office/drawing/2014/main" val="40476078"/>
                    </a:ext>
                  </a:extLst>
                </a:gridCol>
              </a:tblGrid>
              <a:tr h="191611">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Date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Name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Country</a:t>
                      </a: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76373">
                <a:tc>
                  <a:txBody>
                    <a:bodyPr/>
                    <a:lstStyle/>
                    <a:p>
                      <a:r>
                        <a:rPr lang="en-US" sz="800" dirty="0"/>
                        <a:t>85016</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lang="en-US" sz="800"/>
                        <a:t>11-2-2018</a:t>
                      </a:r>
                    </a:p>
                  </a:txBody>
                  <a:tcPr marL="54471" marR="54471" marT="27235" marB="27235"/>
                </a:tc>
                <a:tc>
                  <a:txBody>
                    <a:bodyPr/>
                    <a:lstStyle/>
                    <a:p>
                      <a:r>
                        <a:rPr lang="en-US" sz="800" dirty="0"/>
                        <a:t>V</a:t>
                      </a:r>
                    </a:p>
                  </a:txBody>
                  <a:tcPr marL="54471" marR="54471" marT="27235" marB="27235"/>
                </a:tc>
                <a:tc>
                  <a:txBody>
                    <a:bodyPr/>
                    <a:lstStyle/>
                    <a:p>
                      <a:r>
                        <a:rPr lang="en-US" sz="8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176373">
                <a:tc>
                  <a:txBody>
                    <a:bodyPr/>
                    <a:lstStyle/>
                    <a:p>
                      <a:r>
                        <a:rPr lang="en-US" sz="800" dirty="0"/>
                        <a:t>85018</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800" u="none" strike="noStrike" kern="1200" cap="none" spc="0" normalizeH="0" baseline="0" noProof="0">
                          <a:ln>
                            <a:noFill/>
                          </a:ln>
                          <a:effectLst/>
                          <a:uLnTx/>
                          <a:uFillTx/>
                        </a:rPr>
                        <a:t>11-2-2018</a:t>
                      </a:r>
                      <a:endParaRPr lang="en-US" sz="800"/>
                    </a:p>
                  </a:txBody>
                  <a:tcPr marL="54471" marR="54471" marT="27235" marB="27235"/>
                </a:tc>
                <a:tc>
                  <a:txBody>
                    <a:bodyPr/>
                    <a:lstStyle/>
                    <a:p>
                      <a:r>
                        <a:rPr lang="en-US" sz="800"/>
                        <a:t>Q</a:t>
                      </a:r>
                    </a:p>
                  </a:txBody>
                  <a:tcPr marL="54471" marR="54471" marT="27235" marB="27235"/>
                </a:tc>
                <a:tc>
                  <a:txBody>
                    <a:bodyPr/>
                    <a:lstStyle/>
                    <a:p>
                      <a:r>
                        <a:rPr lang="en-US" sz="800"/>
                        <a:t>SP</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176373">
                <a:tc>
                  <a:txBody>
                    <a:bodyPr/>
                    <a:lstStyle/>
                    <a:p>
                      <a:r>
                        <a:rPr lang="en-US" sz="800" dirty="0"/>
                        <a:t>85216</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800" u="none" strike="noStrike" kern="1200" cap="none" spc="0" normalizeH="0" baseline="0" noProof="0">
                          <a:ln>
                            <a:noFill/>
                          </a:ln>
                          <a:effectLst/>
                          <a:uLnTx/>
                          <a:uFillTx/>
                        </a:rPr>
                        <a:t>11-2-2018</a:t>
                      </a:r>
                      <a:endParaRPr lang="en-US" sz="800"/>
                    </a:p>
                  </a:txBody>
                  <a:tcPr marL="54471" marR="54471" marT="27235" marB="27235"/>
                </a:tc>
                <a:tc>
                  <a:txBody>
                    <a:bodyPr/>
                    <a:lstStyle/>
                    <a:p>
                      <a:r>
                        <a:rPr lang="en-US" sz="800"/>
                        <a:t>Q</a:t>
                      </a:r>
                    </a:p>
                  </a:txBody>
                  <a:tcPr marL="54471" marR="54471" marT="27235" marB="27235"/>
                </a:tc>
                <a:tc>
                  <a:txBody>
                    <a:bodyPr/>
                    <a:lstStyle/>
                    <a:p>
                      <a:r>
                        <a:rPr lang="en-US" sz="8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77040596"/>
                  </a:ext>
                </a:extLst>
              </a:tr>
              <a:tr h="176373">
                <a:tc>
                  <a:txBody>
                    <a:bodyPr/>
                    <a:lstStyle/>
                    <a:p>
                      <a:r>
                        <a:rPr lang="en-US" sz="800" dirty="0"/>
                        <a:t>85395</a:t>
                      </a:r>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800" u="none" strike="noStrike" kern="1200" cap="none" spc="0" normalizeH="0" baseline="0" noProof="0">
                          <a:ln>
                            <a:noFill/>
                          </a:ln>
                          <a:effectLst/>
                          <a:uLnTx/>
                          <a:uFillTx/>
                        </a:rPr>
                        <a:t>11-2-2018</a:t>
                      </a:r>
                      <a:endParaRPr lang="en-US" sz="800"/>
                    </a:p>
                  </a:txBody>
                  <a:tcPr marL="54471" marR="54471" marT="27235" marB="27235"/>
                </a:tc>
                <a:tc>
                  <a:txBody>
                    <a:bodyPr/>
                    <a:lstStyle/>
                    <a:p>
                      <a:r>
                        <a:rPr lang="en-US" sz="800"/>
                        <a:t>V</a:t>
                      </a:r>
                    </a:p>
                  </a:txBody>
                  <a:tcPr marL="54471" marR="54471" marT="27235" marB="27235"/>
                </a:tc>
                <a:tc>
                  <a:txBody>
                    <a:bodyPr/>
                    <a:lstStyle/>
                    <a:p>
                      <a:r>
                        <a:rPr lang="en-US" sz="800" dirty="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362039982"/>
                  </a:ext>
                </a:extLst>
              </a:tr>
              <a:tr h="176373">
                <a:tc>
                  <a:txBody>
                    <a:bodyPr/>
                    <a:lstStyle/>
                    <a:p>
                      <a:r>
                        <a:rPr kumimoji="0" lang="en-US" sz="800" u="none" strike="noStrike" kern="1200" cap="none" spc="0" normalizeH="0" baseline="0" noProof="0">
                          <a:ln>
                            <a:noFill/>
                          </a:ln>
                          <a:effectLst/>
                          <a:uLnTx/>
                          <a:uFillTx/>
                        </a:rPr>
                        <a:t>82147</a:t>
                      </a:r>
                      <a:endParaRPr lang="en-US" sz="800"/>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800" u="none" strike="noStrike" kern="1200" cap="none" spc="0" normalizeH="0" baseline="0" noProof="0">
                          <a:ln>
                            <a:noFill/>
                          </a:ln>
                          <a:effectLst/>
                          <a:uLnTx/>
                          <a:uFillTx/>
                        </a:rPr>
                        <a:t>11-2-2018</a:t>
                      </a:r>
                      <a:endParaRPr lang="en-US" sz="800"/>
                    </a:p>
                  </a:txBody>
                  <a:tcPr marL="54471" marR="54471" marT="27235" marB="27235"/>
                </a:tc>
                <a:tc>
                  <a:txBody>
                    <a:bodyPr/>
                    <a:lstStyle/>
                    <a:p>
                      <a:r>
                        <a:rPr lang="en-US" sz="800"/>
                        <a:t>Q</a:t>
                      </a:r>
                    </a:p>
                  </a:txBody>
                  <a:tcPr marL="54471" marR="54471" marT="27235" marB="27235"/>
                </a:tc>
                <a:tc>
                  <a:txBody>
                    <a:bodyPr/>
                    <a:lstStyle/>
                    <a:p>
                      <a:r>
                        <a:rPr lang="en-US" sz="8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162406426"/>
                  </a:ext>
                </a:extLst>
              </a:tr>
              <a:tr h="176373">
                <a:tc>
                  <a:txBody>
                    <a:bodyPr/>
                    <a:lstStyle/>
                    <a:p>
                      <a:r>
                        <a:rPr kumimoji="0" lang="en-US" sz="800" u="none" strike="noStrike" kern="1200" cap="none" spc="0" normalizeH="0" baseline="0" noProof="0">
                          <a:ln>
                            <a:noFill/>
                          </a:ln>
                          <a:effectLst/>
                          <a:uLnTx/>
                          <a:uFillTx/>
                        </a:rPr>
                        <a:t>86881</a:t>
                      </a:r>
                      <a:endParaRPr lang="en-US" sz="800"/>
                    </a:p>
                  </a:txBody>
                  <a:tcPr marL="54471" marR="54471" marT="27235" marB="27235">
                    <a:lnL w="12700" cap="flat" cmpd="sng" algn="ctr">
                      <a:solidFill>
                        <a:schemeClr val="tx1"/>
                      </a:solidFill>
                      <a:prstDash val="solid"/>
                      <a:round/>
                      <a:headEnd type="none" w="med" len="med"/>
                      <a:tailEnd type="none" w="med" len="med"/>
                    </a:lnL>
                  </a:tcPr>
                </a:tc>
                <a:tc>
                  <a:txBody>
                    <a:bodyPr/>
                    <a:lstStyle/>
                    <a:p>
                      <a:r>
                        <a:rPr kumimoji="0" lang="en-US" sz="800" u="none" strike="noStrike" kern="1200" cap="none" spc="0" normalizeH="0" baseline="0" noProof="0">
                          <a:ln>
                            <a:noFill/>
                          </a:ln>
                          <a:effectLst/>
                          <a:uLnTx/>
                          <a:uFillTx/>
                        </a:rPr>
                        <a:t>11-2-2018</a:t>
                      </a:r>
                      <a:endParaRPr lang="en-US" sz="800"/>
                    </a:p>
                  </a:txBody>
                  <a:tcPr marL="54471" marR="54471" marT="27235" marB="27235"/>
                </a:tc>
                <a:tc>
                  <a:txBody>
                    <a:bodyPr/>
                    <a:lstStyle/>
                    <a:p>
                      <a:r>
                        <a:rPr lang="en-US" sz="800"/>
                        <a:t>D</a:t>
                      </a:r>
                    </a:p>
                  </a:txBody>
                  <a:tcPr marL="54471" marR="54471" marT="27235" marB="27235"/>
                </a:tc>
                <a:tc>
                  <a:txBody>
                    <a:bodyPr/>
                    <a:lstStyle/>
                    <a:p>
                      <a:r>
                        <a:rPr lang="en-US" sz="800" dirty="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57995973"/>
                  </a:ext>
                </a:extLst>
              </a:tr>
              <a:tr h="176373">
                <a:tc>
                  <a:txBody>
                    <a:bodyPr/>
                    <a:lstStyle/>
                    <a:p>
                      <a:pPr algn="ctr"/>
                      <a:r>
                        <a:rPr lang="en-US" sz="800"/>
                        <a:t>…</a:t>
                      </a:r>
                    </a:p>
                  </a:txBody>
                  <a:tcPr marL="54471" marR="54471" marT="27235" marB="27235">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800"/>
                        <a:t>…</a:t>
                      </a:r>
                    </a:p>
                  </a:txBody>
                  <a:tcPr marL="54471" marR="54471" marT="27235" marB="27235">
                    <a:lnB w="12700" cap="flat" cmpd="sng" algn="ctr">
                      <a:solidFill>
                        <a:schemeClr val="tx1"/>
                      </a:solidFill>
                      <a:prstDash val="solid"/>
                      <a:round/>
                      <a:headEnd type="none" w="med" len="med"/>
                      <a:tailEnd type="none" w="med" len="med"/>
                    </a:lnB>
                  </a:tcPr>
                </a:tc>
                <a:tc>
                  <a:txBody>
                    <a:bodyPr/>
                    <a:lstStyle/>
                    <a:p>
                      <a:pPr algn="ctr"/>
                      <a:r>
                        <a:rPr lang="en-US" sz="800"/>
                        <a:t>…</a:t>
                      </a:r>
                    </a:p>
                  </a:txBody>
                  <a:tcPr marL="54471" marR="54471" marT="27235" marB="27235">
                    <a:lnB w="12700" cap="flat" cmpd="sng" algn="ctr">
                      <a:solidFill>
                        <a:schemeClr val="tx1"/>
                      </a:solidFill>
                      <a:prstDash val="solid"/>
                      <a:round/>
                      <a:headEnd type="none" w="med" len="med"/>
                      <a:tailEnd type="none" w="med" len="med"/>
                    </a:lnB>
                  </a:tcPr>
                </a:tc>
                <a:tc>
                  <a:txBody>
                    <a:bodyPr/>
                    <a:lstStyle/>
                    <a:p>
                      <a:pPr algn="ctr"/>
                      <a:r>
                        <a:rPr lang="en-US" sz="800" dirty="0"/>
                        <a:t>…</a:t>
                      </a: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972440"/>
                  </a:ext>
                </a:extLst>
              </a:tr>
            </a:tbl>
          </a:graphicData>
        </a:graphic>
      </p:graphicFrame>
      <p:graphicFrame>
        <p:nvGraphicFramePr>
          <p:cNvPr id="63" name="Table 62">
            <a:extLst>
              <a:ext uri="{FF2B5EF4-FFF2-40B4-BE49-F238E27FC236}">
                <a16:creationId xmlns:a16="http://schemas.microsoft.com/office/drawing/2014/main" id="{63848878-742C-47D4-9636-0A0C38D787F3}"/>
              </a:ext>
            </a:extLst>
          </p:cNvPr>
          <p:cNvGraphicFramePr>
            <a:graphicFrameLocks noGrp="1"/>
          </p:cNvGraphicFramePr>
          <p:nvPr/>
        </p:nvGraphicFramePr>
        <p:xfrm>
          <a:off x="3549328" y="4429929"/>
          <a:ext cx="2611680" cy="1793963"/>
        </p:xfrm>
        <a:graphic>
          <a:graphicData uri="http://schemas.openxmlformats.org/drawingml/2006/table">
            <a:tbl>
              <a:tblPr firstRow="1" bandRow="1">
                <a:tableStyleId>{69CF1AB2-1976-4502-BF36-3FF5EA218861}</a:tableStyleId>
              </a:tblPr>
              <a:tblGrid>
                <a:gridCol w="678380">
                  <a:extLst>
                    <a:ext uri="{9D8B030D-6E8A-4147-A177-3AD203B41FA5}">
                      <a16:colId xmlns:a16="http://schemas.microsoft.com/office/drawing/2014/main" val="2330257518"/>
                    </a:ext>
                  </a:extLst>
                </a:gridCol>
                <a:gridCol w="761891">
                  <a:extLst>
                    <a:ext uri="{9D8B030D-6E8A-4147-A177-3AD203B41FA5}">
                      <a16:colId xmlns:a16="http://schemas.microsoft.com/office/drawing/2014/main" val="778469355"/>
                    </a:ext>
                  </a:extLst>
                </a:gridCol>
                <a:gridCol w="523801">
                  <a:extLst>
                    <a:ext uri="{9D8B030D-6E8A-4147-A177-3AD203B41FA5}">
                      <a16:colId xmlns:a16="http://schemas.microsoft.com/office/drawing/2014/main" val="3068263925"/>
                    </a:ext>
                  </a:extLst>
                </a:gridCol>
                <a:gridCol w="647608">
                  <a:extLst>
                    <a:ext uri="{9D8B030D-6E8A-4147-A177-3AD203B41FA5}">
                      <a16:colId xmlns:a16="http://schemas.microsoft.com/office/drawing/2014/main" val="40476078"/>
                    </a:ext>
                  </a:extLst>
                </a:gridCol>
              </a:tblGrid>
              <a:tr h="191611">
                <a:tc>
                  <a:txBody>
                    <a:bodyPr/>
                    <a:lstStyle/>
                    <a:p>
                      <a:r>
                        <a:rPr lang="en-US" sz="900" err="1">
                          <a:solidFill>
                            <a:schemeClr val="bg1"/>
                          </a:solidFill>
                        </a:rPr>
                        <a:t>OrderId</a:t>
                      </a:r>
                      <a:endParaRPr lang="en-US" sz="900">
                        <a:solidFill>
                          <a:schemeClr val="bg1"/>
                        </a:solidFill>
                      </a:endParaRPr>
                    </a:p>
                  </a:txBody>
                  <a:tcPr marL="54471" marR="54471" marT="27235" marB="2723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Date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Name</a:t>
                      </a:r>
                    </a:p>
                  </a:txBody>
                  <a:tcPr marL="54471" marR="54471" marT="27235" marB="27235">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Country</a:t>
                      </a:r>
                    </a:p>
                  </a:txBody>
                  <a:tcPr marL="54471" marR="54471" marT="27235" marB="2723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78037">
                <a:tc>
                  <a:txBody>
                    <a:bodyPr/>
                    <a:lstStyle/>
                    <a:p>
                      <a:r>
                        <a:rPr kumimoji="0" lang="en-US" sz="800" u="none" strike="noStrike" kern="1200" cap="none" spc="0" normalizeH="0" baseline="0" noProof="0" dirty="0">
                          <a:ln>
                            <a:noFill/>
                          </a:ln>
                          <a:effectLst/>
                          <a:uLnTx/>
                          <a:uFillTx/>
                        </a:rPr>
                        <a:t>93080</a:t>
                      </a:r>
                      <a:endParaRPr lang="en-US" sz="800" dirty="0"/>
                    </a:p>
                  </a:txBody>
                  <a:tcPr marL="54471" marR="54471" marT="27235" marB="27235">
                    <a:lnL w="12700" cap="flat" cmpd="sng" algn="ctr">
                      <a:solidFill>
                        <a:schemeClr val="tx1"/>
                      </a:solidFill>
                      <a:prstDash val="solid"/>
                      <a:round/>
                      <a:headEnd type="none" w="med" len="med"/>
                      <a:tailEnd type="none" w="med" len="med"/>
                    </a:lnL>
                  </a:tcPr>
                </a:tc>
                <a:tc>
                  <a:txBody>
                    <a:bodyPr/>
                    <a:lstStyle/>
                    <a:p>
                      <a:r>
                        <a:rPr lang="en-US" sz="800"/>
                        <a:t>11-3-2018</a:t>
                      </a:r>
                    </a:p>
                  </a:txBody>
                  <a:tcPr marL="54471" marR="54471" marT="27235" marB="27235"/>
                </a:tc>
                <a:tc>
                  <a:txBody>
                    <a:bodyPr/>
                    <a:lstStyle/>
                    <a:p>
                      <a:r>
                        <a:rPr lang="en-US" sz="800"/>
                        <a:t>R</a:t>
                      </a:r>
                    </a:p>
                  </a:txBody>
                  <a:tcPr marL="54471" marR="54471" marT="27235" marB="27235"/>
                </a:tc>
                <a:tc>
                  <a:txBody>
                    <a:bodyPr/>
                    <a:lstStyle/>
                    <a:p>
                      <a:r>
                        <a:rPr lang="en-US" sz="8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178037">
                <a:tc>
                  <a:txBody>
                    <a:bodyPr/>
                    <a:lstStyle/>
                    <a:p>
                      <a:r>
                        <a:rPr kumimoji="0" lang="en-US" sz="800" u="none" strike="noStrike" kern="1200" cap="none" spc="0" normalizeH="0" baseline="0" noProof="0">
                          <a:ln>
                            <a:noFill/>
                          </a:ln>
                          <a:effectLst/>
                          <a:uLnTx/>
                          <a:uFillTx/>
                        </a:rPr>
                        <a:t>94156</a:t>
                      </a:r>
                      <a:endParaRPr lang="en-US" sz="8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800"/>
                        <a:t>S</a:t>
                      </a:r>
                    </a:p>
                  </a:txBody>
                  <a:tcPr marL="54471" marR="54471" marT="27235" marB="27235"/>
                </a:tc>
                <a:tc>
                  <a:txBody>
                    <a:bodyPr/>
                    <a:lstStyle/>
                    <a:p>
                      <a:r>
                        <a:rPr lang="en-US" sz="8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62157967"/>
                  </a:ext>
                </a:extLst>
              </a:tr>
              <a:tr h="178037">
                <a:tc>
                  <a:txBody>
                    <a:bodyPr/>
                    <a:lstStyle/>
                    <a:p>
                      <a:r>
                        <a:rPr kumimoji="0" lang="en-US" sz="800" u="none" strike="noStrike" kern="1200" cap="none" spc="0" normalizeH="0" baseline="0" noProof="0">
                          <a:ln>
                            <a:noFill/>
                          </a:ln>
                          <a:effectLst/>
                          <a:uLnTx/>
                          <a:uFillTx/>
                        </a:rPr>
                        <a:t>96250</a:t>
                      </a:r>
                      <a:endParaRPr lang="en-US" sz="8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800"/>
                        <a:t>Q</a:t>
                      </a:r>
                    </a:p>
                  </a:txBody>
                  <a:tcPr marL="54471" marR="54471" marT="27235" marB="27235"/>
                </a:tc>
                <a:tc>
                  <a:txBody>
                    <a:bodyPr/>
                    <a:lstStyle/>
                    <a:p>
                      <a:r>
                        <a:rPr lang="en-US" sz="80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644375319"/>
                  </a:ext>
                </a:extLst>
              </a:tr>
              <a:tr h="178037">
                <a:tc>
                  <a:txBody>
                    <a:bodyPr/>
                    <a:lstStyle/>
                    <a:p>
                      <a:r>
                        <a:rPr kumimoji="0" lang="en-US" sz="800" u="none" strike="noStrike" kern="1200" cap="none" spc="0" normalizeH="0" baseline="0" noProof="0">
                          <a:ln>
                            <a:noFill/>
                          </a:ln>
                          <a:effectLst/>
                          <a:uLnTx/>
                          <a:uFillTx/>
                        </a:rPr>
                        <a:t>98799</a:t>
                      </a:r>
                      <a:endParaRPr lang="en-US" sz="8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800"/>
                        <a:t>R</a:t>
                      </a:r>
                    </a:p>
                  </a:txBody>
                  <a:tcPr marL="54471" marR="54471" marT="27235" marB="27235"/>
                </a:tc>
                <a:tc>
                  <a:txBody>
                    <a:bodyPr/>
                    <a:lstStyle/>
                    <a:p>
                      <a:r>
                        <a:rPr lang="en-US" sz="800"/>
                        <a:t>NL</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40898676"/>
                  </a:ext>
                </a:extLst>
              </a:tr>
              <a:tr h="178037">
                <a:tc>
                  <a:txBody>
                    <a:bodyPr/>
                    <a:lstStyle/>
                    <a:p>
                      <a:r>
                        <a:rPr kumimoji="0" lang="en-US" sz="800" u="none" strike="noStrike" kern="1200" cap="none" spc="0" normalizeH="0" baseline="0" noProof="0" dirty="0">
                          <a:ln>
                            <a:noFill/>
                          </a:ln>
                          <a:effectLst/>
                          <a:uLnTx/>
                          <a:uFillTx/>
                        </a:rPr>
                        <a:t>98015</a:t>
                      </a:r>
                      <a:endParaRPr lang="en-US" sz="800" dirty="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800"/>
                        <a:t>T</a:t>
                      </a:r>
                    </a:p>
                  </a:txBody>
                  <a:tcPr marL="54471" marR="54471" marT="27235" marB="27235"/>
                </a:tc>
                <a:tc>
                  <a:txBody>
                    <a:bodyPr/>
                    <a:lstStyle/>
                    <a:p>
                      <a:r>
                        <a:rPr lang="en-US" sz="800"/>
                        <a:t>UK</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23186010"/>
                  </a:ext>
                </a:extLst>
              </a:tr>
              <a:tr h="178037">
                <a:tc>
                  <a:txBody>
                    <a:bodyPr/>
                    <a:lstStyle/>
                    <a:p>
                      <a:r>
                        <a:rPr kumimoji="0" lang="en-US" sz="800" u="none" strike="noStrike" kern="1200" cap="none" spc="0" normalizeH="0" baseline="0" noProof="0">
                          <a:ln>
                            <a:noFill/>
                          </a:ln>
                          <a:effectLst/>
                          <a:uLnTx/>
                          <a:uFillTx/>
                        </a:rPr>
                        <a:t>98310</a:t>
                      </a:r>
                      <a:endParaRPr lang="en-US" sz="8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800"/>
                        <a:t>D</a:t>
                      </a:r>
                    </a:p>
                  </a:txBody>
                  <a:tcPr marL="54471" marR="54471" marT="27235" marB="27235"/>
                </a:tc>
                <a:tc>
                  <a:txBody>
                    <a:bodyPr/>
                    <a:lstStyle/>
                    <a:p>
                      <a:r>
                        <a:rPr lang="en-US" sz="8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52633975"/>
                  </a:ext>
                </a:extLst>
              </a:tr>
              <a:tr h="178037">
                <a:tc>
                  <a:txBody>
                    <a:bodyPr/>
                    <a:lstStyle/>
                    <a:p>
                      <a:r>
                        <a:rPr kumimoji="0" lang="en-US" sz="800" u="none" strike="noStrike" kern="1200" cap="none" spc="0" normalizeH="0" baseline="0" noProof="0">
                          <a:ln>
                            <a:noFill/>
                          </a:ln>
                          <a:effectLst/>
                          <a:uLnTx/>
                          <a:uFillTx/>
                        </a:rPr>
                        <a:t>98979</a:t>
                      </a:r>
                      <a:endParaRPr lang="en-US" sz="8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800"/>
                        <a:t>Z</a:t>
                      </a:r>
                    </a:p>
                  </a:txBody>
                  <a:tcPr marL="54471" marR="54471" marT="27235" marB="27235"/>
                </a:tc>
                <a:tc>
                  <a:txBody>
                    <a:bodyPr/>
                    <a:lstStyle/>
                    <a:p>
                      <a:r>
                        <a:rPr lang="en-US" sz="800"/>
                        <a:t>DE</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41869205"/>
                  </a:ext>
                </a:extLst>
              </a:tr>
              <a:tr h="178037">
                <a:tc>
                  <a:txBody>
                    <a:bodyPr/>
                    <a:lstStyle/>
                    <a:p>
                      <a:r>
                        <a:rPr kumimoji="0" lang="en-US" sz="800" u="none" strike="noStrike" kern="1200" cap="none" spc="0" normalizeH="0" baseline="0" noProof="0">
                          <a:ln>
                            <a:noFill/>
                          </a:ln>
                          <a:effectLst/>
                          <a:uLnTx/>
                          <a:uFillTx/>
                        </a:rPr>
                        <a:t>98137</a:t>
                      </a:r>
                      <a:endParaRPr lang="en-US" sz="800"/>
                    </a:p>
                  </a:txBody>
                  <a:tcPr marL="54471" marR="54471" marT="27235" marB="27235">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4471" marR="54471" marT="27235" marB="27235"/>
                </a:tc>
                <a:tc>
                  <a:txBody>
                    <a:bodyPr/>
                    <a:lstStyle/>
                    <a:p>
                      <a:r>
                        <a:rPr lang="en-US" sz="800"/>
                        <a:t>T</a:t>
                      </a:r>
                    </a:p>
                  </a:txBody>
                  <a:tcPr marL="54471" marR="54471" marT="27235" marB="27235"/>
                </a:tc>
                <a:tc>
                  <a:txBody>
                    <a:bodyPr/>
                    <a:lstStyle/>
                    <a:p>
                      <a:r>
                        <a:rPr lang="en-US" sz="800"/>
                        <a:t>FR</a:t>
                      </a:r>
                    </a:p>
                  </a:txBody>
                  <a:tcPr marL="54471" marR="54471" marT="27235" marB="27235">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263327469"/>
                  </a:ext>
                </a:extLst>
              </a:tr>
              <a:tr h="178037">
                <a:tc>
                  <a:txBody>
                    <a:bodyPr/>
                    <a:lstStyle/>
                    <a:p>
                      <a:pPr algn="ctr"/>
                      <a:r>
                        <a:rPr lang="en-US" sz="800"/>
                        <a:t>…</a:t>
                      </a:r>
                    </a:p>
                  </a:txBody>
                  <a:tcPr marL="54471" marR="54471" marT="27235" marB="27235">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800"/>
                        <a:t>…</a:t>
                      </a:r>
                    </a:p>
                  </a:txBody>
                  <a:tcPr marL="54471" marR="54471" marT="27235" marB="27235">
                    <a:lnB w="12700" cap="flat" cmpd="sng" algn="ctr">
                      <a:solidFill>
                        <a:schemeClr val="tx1"/>
                      </a:solidFill>
                      <a:prstDash val="solid"/>
                      <a:round/>
                      <a:headEnd type="none" w="med" len="med"/>
                      <a:tailEnd type="none" w="med" len="med"/>
                    </a:lnB>
                  </a:tcPr>
                </a:tc>
                <a:tc>
                  <a:txBody>
                    <a:bodyPr/>
                    <a:lstStyle/>
                    <a:p>
                      <a:pPr algn="ctr"/>
                      <a:r>
                        <a:rPr lang="en-US" sz="800"/>
                        <a:t>…</a:t>
                      </a:r>
                    </a:p>
                  </a:txBody>
                  <a:tcPr marL="54471" marR="54471" marT="27235" marB="27235">
                    <a:lnB w="12700" cap="flat" cmpd="sng" algn="ctr">
                      <a:solidFill>
                        <a:schemeClr val="tx1"/>
                      </a:solidFill>
                      <a:prstDash val="solid"/>
                      <a:round/>
                      <a:headEnd type="none" w="med" len="med"/>
                      <a:tailEnd type="none" w="med" len="med"/>
                    </a:lnB>
                  </a:tcPr>
                </a:tc>
                <a:tc>
                  <a:txBody>
                    <a:bodyPr/>
                    <a:lstStyle/>
                    <a:p>
                      <a:pPr algn="ctr"/>
                      <a:r>
                        <a:rPr lang="en-US" sz="800" dirty="0"/>
                        <a:t>…</a:t>
                      </a:r>
                    </a:p>
                  </a:txBody>
                  <a:tcPr marL="54471" marR="54471" marT="27235" marB="2723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972440"/>
                  </a:ext>
                </a:extLst>
              </a:tr>
            </a:tbl>
          </a:graphicData>
        </a:graphic>
      </p:graphicFrame>
      <p:sp>
        <p:nvSpPr>
          <p:cNvPr id="74" name="Text Placeholder 5">
            <a:extLst>
              <a:ext uri="{FF2B5EF4-FFF2-40B4-BE49-F238E27FC236}">
                <a16:creationId xmlns:a16="http://schemas.microsoft.com/office/drawing/2014/main" id="{BBD3D774-CC78-49E1-9791-09104DF0ACB0}"/>
              </a:ext>
            </a:extLst>
          </p:cNvPr>
          <p:cNvSpPr txBox="1">
            <a:spLocks/>
          </p:cNvSpPr>
          <p:nvPr/>
        </p:nvSpPr>
        <p:spPr>
          <a:xfrm>
            <a:off x="3541957" y="2526867"/>
            <a:ext cx="1363724" cy="187167"/>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200">
                <a:latin typeface="Segoe UI"/>
              </a:rPr>
              <a:t>11-2-2018 partition</a:t>
            </a:r>
            <a:endParaRPr lang="en-US" sz="1100">
              <a:latin typeface="Segoe UI"/>
            </a:endParaRPr>
          </a:p>
        </p:txBody>
      </p:sp>
      <p:sp>
        <p:nvSpPr>
          <p:cNvPr id="75" name="Text Placeholder 5">
            <a:extLst>
              <a:ext uri="{FF2B5EF4-FFF2-40B4-BE49-F238E27FC236}">
                <a16:creationId xmlns:a16="http://schemas.microsoft.com/office/drawing/2014/main" id="{83DD8A0D-7477-4194-8A43-1006E623D953}"/>
              </a:ext>
            </a:extLst>
          </p:cNvPr>
          <p:cNvSpPr txBox="1">
            <a:spLocks/>
          </p:cNvSpPr>
          <p:nvPr/>
        </p:nvSpPr>
        <p:spPr>
          <a:xfrm>
            <a:off x="3553572" y="4228877"/>
            <a:ext cx="1363724" cy="187167"/>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200">
                <a:latin typeface="Segoe UI"/>
              </a:rPr>
              <a:t>11-3-2018 partition</a:t>
            </a:r>
            <a:endParaRPr lang="en-US" sz="1100">
              <a:latin typeface="Segoe UI"/>
            </a:endParaRPr>
          </a:p>
        </p:txBody>
      </p:sp>
      <p:sp>
        <p:nvSpPr>
          <p:cNvPr id="87" name="Text Placeholder 5">
            <a:extLst>
              <a:ext uri="{FF2B5EF4-FFF2-40B4-BE49-F238E27FC236}">
                <a16:creationId xmlns:a16="http://schemas.microsoft.com/office/drawing/2014/main" id="{DFCBE55E-2A31-4061-86DB-924D392E289E}"/>
              </a:ext>
            </a:extLst>
          </p:cNvPr>
          <p:cNvSpPr txBox="1">
            <a:spLocks/>
          </p:cNvSpPr>
          <p:nvPr/>
        </p:nvSpPr>
        <p:spPr>
          <a:xfrm>
            <a:off x="6708545" y="3233353"/>
            <a:ext cx="3777940" cy="367038"/>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2353">
                <a:latin typeface="Segoe UI"/>
              </a:rPr>
              <a:t>x 60 distributions (shards)</a:t>
            </a:r>
          </a:p>
        </p:txBody>
      </p:sp>
      <p:sp>
        <p:nvSpPr>
          <p:cNvPr id="109" name="Text Placeholder 5">
            <a:extLst>
              <a:ext uri="{FF2B5EF4-FFF2-40B4-BE49-F238E27FC236}">
                <a16:creationId xmlns:a16="http://schemas.microsoft.com/office/drawing/2014/main" id="{BC3B318C-4326-4C29-8155-2B222A81DF18}"/>
              </a:ext>
            </a:extLst>
          </p:cNvPr>
          <p:cNvSpPr txBox="1">
            <a:spLocks/>
          </p:cNvSpPr>
          <p:nvPr/>
        </p:nvSpPr>
        <p:spPr>
          <a:xfrm>
            <a:off x="3553571" y="1905802"/>
            <a:ext cx="2704221" cy="390300"/>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1200" dirty="0">
                <a:latin typeface="Segoe UI Semibold"/>
              </a:rPr>
              <a:t>Distribution1 </a:t>
            </a:r>
            <a:br>
              <a:rPr lang="en-US" sz="1200" dirty="0">
                <a:latin typeface="Segoe UI Semibold"/>
              </a:rPr>
            </a:br>
            <a:r>
              <a:rPr lang="en-US" sz="1200" dirty="0">
                <a:latin typeface="Segoe UI Semibold"/>
              </a:rPr>
              <a:t>(</a:t>
            </a:r>
            <a:r>
              <a:rPr lang="en-US" sz="1050" dirty="0" err="1">
                <a:latin typeface="Segoe UI Semibold"/>
              </a:rPr>
              <a:t>OrderId</a:t>
            </a:r>
            <a:r>
              <a:rPr lang="en-US" sz="1050" dirty="0">
                <a:latin typeface="Segoe UI Semibold"/>
              </a:rPr>
              <a:t> 80,000 – 100,000)</a:t>
            </a:r>
            <a:endParaRPr lang="en-US" sz="1200" dirty="0">
              <a:latin typeface="Segoe UI Semibold"/>
            </a:endParaRPr>
          </a:p>
        </p:txBody>
      </p:sp>
      <p:sp>
        <p:nvSpPr>
          <p:cNvPr id="117" name="Text Placeholder 5">
            <a:extLst>
              <a:ext uri="{FF2B5EF4-FFF2-40B4-BE49-F238E27FC236}">
                <a16:creationId xmlns:a16="http://schemas.microsoft.com/office/drawing/2014/main" id="{FED173C0-EF26-4F7D-9C2B-9C944D1C0FF4}"/>
              </a:ext>
            </a:extLst>
          </p:cNvPr>
          <p:cNvSpPr txBox="1">
            <a:spLocks/>
          </p:cNvSpPr>
          <p:nvPr/>
        </p:nvSpPr>
        <p:spPr>
          <a:xfrm>
            <a:off x="6746512" y="2718669"/>
            <a:ext cx="664217" cy="672913"/>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14016">
              <a:spcBef>
                <a:spcPts val="600"/>
              </a:spcBef>
              <a:defRPr/>
            </a:pPr>
            <a:r>
              <a:rPr lang="en-US" sz="4313">
                <a:latin typeface="Segoe UI"/>
              </a:rPr>
              <a:t>…</a:t>
            </a:r>
            <a:endParaRPr lang="en-US" sz="4313">
              <a:latin typeface="Segoe UI Semibold"/>
            </a:endParaRPr>
          </a:p>
        </p:txBody>
      </p:sp>
      <p:sp>
        <p:nvSpPr>
          <p:cNvPr id="118" name="Text Placeholder 5">
            <a:extLst>
              <a:ext uri="{FF2B5EF4-FFF2-40B4-BE49-F238E27FC236}">
                <a16:creationId xmlns:a16="http://schemas.microsoft.com/office/drawing/2014/main" id="{248802B9-E2E9-468B-B076-EF1C458F8445}"/>
              </a:ext>
            </a:extLst>
          </p:cNvPr>
          <p:cNvSpPr txBox="1">
            <a:spLocks/>
          </p:cNvSpPr>
          <p:nvPr/>
        </p:nvSpPr>
        <p:spPr>
          <a:xfrm>
            <a:off x="6708545" y="3978823"/>
            <a:ext cx="5587726" cy="250929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285695" indent="-285695" defTabSz="914016">
              <a:spcBef>
                <a:spcPts val="600"/>
              </a:spcBef>
              <a:buFont typeface="Arial" panose="020B0604020202020204" pitchFamily="34" charset="0"/>
              <a:buChar char="•"/>
              <a:defRPr/>
            </a:pPr>
            <a:r>
              <a:rPr lang="en-US" sz="2353">
                <a:latin typeface="Segoe UI"/>
              </a:rPr>
              <a:t>Each shard is partitioned with the same date partitions</a:t>
            </a:r>
          </a:p>
          <a:p>
            <a:pPr marL="285695" indent="-285695" defTabSz="914016">
              <a:spcBef>
                <a:spcPts val="600"/>
              </a:spcBef>
              <a:buFont typeface="Arial" panose="020B0604020202020204" pitchFamily="34" charset="0"/>
              <a:buChar char="•"/>
              <a:defRPr/>
            </a:pPr>
            <a:r>
              <a:rPr lang="en-US" sz="2353">
                <a:latin typeface="Segoe UI"/>
              </a:rPr>
              <a:t>A minimum of 1 million rows per distribution and partition is needed for optimal compression and performance of clustered </a:t>
            </a:r>
            <a:r>
              <a:rPr lang="en-US" sz="2353" err="1">
                <a:latin typeface="Segoe UI"/>
              </a:rPr>
              <a:t>Columnstore</a:t>
            </a:r>
            <a:r>
              <a:rPr lang="en-US" sz="2353">
                <a:latin typeface="Segoe UI"/>
              </a:rPr>
              <a:t> tables</a:t>
            </a:r>
            <a:endParaRPr lang="en-US" sz="2353">
              <a:latin typeface="Segoe UI Semibold"/>
            </a:endParaRPr>
          </a:p>
        </p:txBody>
      </p:sp>
    </p:spTree>
    <p:extLst>
      <p:ext uri="{BB962C8B-B14F-4D97-AF65-F5344CB8AC3E}">
        <p14:creationId xmlns:p14="http://schemas.microsoft.com/office/powerpoint/2010/main" val="4030574783"/>
      </p:ext>
    </p:extLst>
  </p:cSld>
  <p:clrMapOvr>
    <a:masterClrMapping/>
  </p:clrMapOvr>
  <p:transition>
    <p:fade/>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C0349-63B4-48D8-9BB3-9510CC302862}"/>
              </a:ext>
            </a:extLst>
          </p:cNvPr>
          <p:cNvSpPr>
            <a:spLocks noGrp="1"/>
          </p:cNvSpPr>
          <p:nvPr>
            <p:ph type="title"/>
          </p:nvPr>
        </p:nvSpPr>
        <p:spPr>
          <a:xfrm>
            <a:off x="427229" y="223038"/>
            <a:ext cx="7685727" cy="757914"/>
          </a:xfrm>
        </p:spPr>
        <p:txBody>
          <a:bodyPr/>
          <a:lstStyle/>
          <a:p>
            <a:r>
              <a:rPr lang="en-US"/>
              <a:t>Common table distribution methods</a:t>
            </a:r>
          </a:p>
        </p:txBody>
      </p:sp>
      <p:sp>
        <p:nvSpPr>
          <p:cNvPr id="11" name="Text Placeholder 10"/>
          <p:cNvSpPr>
            <a:spLocks noGrp="1"/>
          </p:cNvSpPr>
          <p:nvPr>
            <p:ph type="body" sz="quarter" idx="4294967295"/>
          </p:nvPr>
        </p:nvSpPr>
        <p:spPr>
          <a:xfrm>
            <a:off x="866" y="1633793"/>
            <a:ext cx="5564985" cy="1290866"/>
          </a:xfrm>
        </p:spPr>
        <p:txBody>
          <a:bodyPr/>
          <a:lstStyle/>
          <a:p>
            <a:pPr marL="285695" indent="-285695">
              <a:buFont typeface="Arial" panose="020B0604020202020204" pitchFamily="34" charset="0"/>
              <a:buChar char="•"/>
            </a:pPr>
            <a:endParaRPr lang="en-US" sz="1800">
              <a:solidFill>
                <a:schemeClr val="tx1"/>
              </a:solidFill>
            </a:endParaRPr>
          </a:p>
          <a:p>
            <a:endParaRPr lang="en-US"/>
          </a:p>
          <a:p>
            <a:endParaRPr lang="en-US"/>
          </a:p>
        </p:txBody>
      </p:sp>
      <p:graphicFrame>
        <p:nvGraphicFramePr>
          <p:cNvPr id="4" name="Table 3">
            <a:extLst>
              <a:ext uri="{FF2B5EF4-FFF2-40B4-BE49-F238E27FC236}">
                <a16:creationId xmlns:a16="http://schemas.microsoft.com/office/drawing/2014/main" id="{A2E8F349-B274-4B8A-8559-C510CE43EA1D}"/>
              </a:ext>
            </a:extLst>
          </p:cNvPr>
          <p:cNvGraphicFramePr>
            <a:graphicFrameLocks noGrp="1"/>
          </p:cNvGraphicFramePr>
          <p:nvPr/>
        </p:nvGraphicFramePr>
        <p:xfrm>
          <a:off x="427228" y="1549566"/>
          <a:ext cx="11495533" cy="5286898"/>
        </p:xfrm>
        <a:graphic>
          <a:graphicData uri="http://schemas.openxmlformats.org/drawingml/2006/table">
            <a:tbl>
              <a:tblPr/>
              <a:tblGrid>
                <a:gridCol w="2451536">
                  <a:extLst>
                    <a:ext uri="{9D8B030D-6E8A-4147-A177-3AD203B41FA5}">
                      <a16:colId xmlns:a16="http://schemas.microsoft.com/office/drawing/2014/main" val="20000"/>
                    </a:ext>
                  </a:extLst>
                </a:gridCol>
                <a:gridCol w="9043997">
                  <a:extLst>
                    <a:ext uri="{9D8B030D-6E8A-4147-A177-3AD203B41FA5}">
                      <a16:colId xmlns:a16="http://schemas.microsoft.com/office/drawing/2014/main" val="20002"/>
                    </a:ext>
                  </a:extLst>
                </a:gridCol>
              </a:tblGrid>
              <a:tr h="486281">
                <a:tc>
                  <a:txBody>
                    <a:bodyPr/>
                    <a:lstStyle/>
                    <a:p>
                      <a:pPr marL="0" algn="l" defTabSz="914367" rtl="0" eaLnBrk="1" latinLnBrk="0" hangingPunct="1">
                        <a:spcBef>
                          <a:spcPts val="588"/>
                        </a:spcBef>
                        <a:spcAft>
                          <a:spcPts val="1176"/>
                        </a:spcAft>
                      </a:pPr>
                      <a:r>
                        <a:rPr lang="en-US" sz="2000" b="0" kern="1200">
                          <a:solidFill>
                            <a:schemeClr val="tx2"/>
                          </a:solidFill>
                          <a:latin typeface="Segoe UI Semibold" panose="020B0702040204020203" pitchFamily="34" charset="0"/>
                          <a:ea typeface="+mn-ea"/>
                          <a:cs typeface="Segoe UI Semibold" panose="020B0702040204020203" pitchFamily="34" charset="0"/>
                        </a:rPr>
                        <a:t>Table Category</a:t>
                      </a:r>
                    </a:p>
                  </a:txBody>
                  <a:tcPr marL="0" marR="20484" marT="91427" marB="91427">
                    <a:lnL w="12700" cap="flat" cmpd="sng" algn="ctr">
                      <a:solidFill>
                        <a:schemeClr val="bg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7" rtl="0" eaLnBrk="1" latinLnBrk="0" hangingPunct="1">
                        <a:spcBef>
                          <a:spcPts val="588"/>
                        </a:spcBef>
                        <a:spcAft>
                          <a:spcPts val="1176"/>
                        </a:spcAft>
                      </a:pPr>
                      <a:r>
                        <a:rPr lang="en-US" sz="2000" b="0" kern="1200">
                          <a:solidFill>
                            <a:schemeClr val="tx2"/>
                          </a:solidFill>
                          <a:latin typeface="Segoe UI Semibold" panose="020B0702040204020203" pitchFamily="34" charset="0"/>
                          <a:ea typeface="+mn-ea"/>
                          <a:cs typeface="Segoe UI Semibold" panose="020B0702040204020203" pitchFamily="34" charset="0"/>
                        </a:rPr>
                        <a:t>Recommended Distribution Option</a:t>
                      </a:r>
                    </a:p>
                  </a:txBody>
                  <a:tcPr marL="182854" marR="20484" marT="91427" marB="91427">
                    <a:lnL w="12700" cap="flat" cmpd="sng" algn="ctr">
                      <a:solidFill>
                        <a:schemeClr val="bg1"/>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05499">
                <a:tc>
                  <a:txBody>
                    <a:bodyPr/>
                    <a:lstStyle/>
                    <a:p>
                      <a:pPr algn="l"/>
                      <a:r>
                        <a:rPr lang="en-US" sz="1800" kern="1200">
                          <a:solidFill>
                            <a:schemeClr val="tx1"/>
                          </a:solidFill>
                          <a:latin typeface="Segoe UI Semibold" panose="020B0702040204020203" pitchFamily="34" charset="0"/>
                          <a:ea typeface="+mn-ea"/>
                          <a:cs typeface="Segoe UI Semibold" panose="020B0702040204020203" pitchFamily="34" charset="0"/>
                        </a:rPr>
                        <a:t>Fact</a:t>
                      </a:r>
                    </a:p>
                  </a:txBody>
                  <a:tcPr marL="0" marR="182854" marT="91427" marB="182854"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7" rtl="0" eaLnBrk="1" fontAlgn="base" latinLnBrk="0" hangingPunct="1">
                        <a:lnSpc>
                          <a:spcPct val="110000"/>
                        </a:lnSpc>
                        <a:spcBef>
                          <a:spcPct val="0"/>
                        </a:spcBef>
                        <a:spcAft>
                          <a:spcPts val="600"/>
                        </a:spcAft>
                        <a:defRPr/>
                      </a:pPr>
                      <a:r>
                        <a:rPr lang="en-US" sz="1600" kern="1200" dirty="0">
                          <a:solidFill>
                            <a:schemeClr val="tx1"/>
                          </a:solidFill>
                          <a:latin typeface="+mn-lt"/>
                          <a:ea typeface="+mn-ea"/>
                          <a:cs typeface="+mn-cs"/>
                        </a:rPr>
                        <a:t>Use </a:t>
                      </a:r>
                      <a:r>
                        <a:rPr lang="en-US" sz="1600" b="1" kern="1200" dirty="0">
                          <a:solidFill>
                            <a:schemeClr val="tx1"/>
                          </a:solidFill>
                          <a:latin typeface="+mn-lt"/>
                          <a:ea typeface="+mn-ea"/>
                          <a:cs typeface="+mn-cs"/>
                        </a:rPr>
                        <a:t>hash-distribution with clustered columnstore index</a:t>
                      </a:r>
                      <a:r>
                        <a:rPr lang="en-US" sz="1600" kern="1200" dirty="0">
                          <a:solidFill>
                            <a:schemeClr val="tx1"/>
                          </a:solidFill>
                          <a:latin typeface="+mn-lt"/>
                          <a:ea typeface="+mn-ea"/>
                          <a:cs typeface="+mn-cs"/>
                        </a:rPr>
                        <a:t>. Performance improves because hashing enables the platform to localize certain operations within the node itself during query execution.</a:t>
                      </a:r>
                    </a:p>
                    <a:p>
                      <a:pPr marL="0" algn="l" defTabSz="914367" rtl="0" eaLnBrk="1" fontAlgn="base" latinLnBrk="0" hangingPunct="1">
                        <a:lnSpc>
                          <a:spcPct val="110000"/>
                        </a:lnSpc>
                        <a:spcBef>
                          <a:spcPct val="0"/>
                        </a:spcBef>
                        <a:spcAft>
                          <a:spcPts val="600"/>
                        </a:spcAft>
                        <a:defRPr/>
                      </a:pPr>
                      <a:r>
                        <a:rPr lang="en-US" sz="1600" kern="1200" dirty="0">
                          <a:solidFill>
                            <a:schemeClr val="tx1"/>
                          </a:solidFill>
                          <a:latin typeface="+mn-lt"/>
                          <a:ea typeface="+mn-ea"/>
                          <a:cs typeface="+mn-cs"/>
                        </a:rPr>
                        <a:t>Operations that benefit:</a:t>
                      </a:r>
                    </a:p>
                    <a:p>
                      <a:pPr marL="0" algn="l" defTabSz="914367" rtl="0" eaLnBrk="1" fontAlgn="base" latinLnBrk="0" hangingPunct="1">
                        <a:lnSpc>
                          <a:spcPct val="110000"/>
                        </a:lnSpc>
                        <a:spcBef>
                          <a:spcPct val="0"/>
                        </a:spcBef>
                        <a:spcAft>
                          <a:spcPts val="600"/>
                        </a:spcAft>
                        <a:defRPr/>
                      </a:pPr>
                      <a:r>
                        <a:rPr lang="en-US" sz="1600" kern="1200" dirty="0">
                          <a:solidFill>
                            <a:schemeClr val="tx1"/>
                          </a:solidFill>
                          <a:latin typeface="+mn-lt"/>
                          <a:ea typeface="+mn-ea"/>
                          <a:cs typeface="+mn-cs"/>
                        </a:rPr>
                        <a:t>COUNT(DISTINCT( &lt;</a:t>
                      </a:r>
                      <a:r>
                        <a:rPr lang="en-US" sz="1600" kern="1200" dirty="0" err="1">
                          <a:solidFill>
                            <a:schemeClr val="tx1"/>
                          </a:solidFill>
                          <a:latin typeface="+mn-lt"/>
                          <a:ea typeface="+mn-ea"/>
                          <a:cs typeface="+mn-cs"/>
                        </a:rPr>
                        <a:t>hashed_key</a:t>
                      </a:r>
                      <a:r>
                        <a:rPr lang="en-US" sz="1600" kern="1200" dirty="0">
                          <a:solidFill>
                            <a:schemeClr val="tx1"/>
                          </a:solidFill>
                          <a:latin typeface="+mn-lt"/>
                          <a:ea typeface="+mn-ea"/>
                          <a:cs typeface="+mn-cs"/>
                        </a:rPr>
                        <a:t>&gt; )) </a:t>
                      </a:r>
                    </a:p>
                    <a:p>
                      <a:pPr marL="0" algn="l" defTabSz="914367" rtl="0" eaLnBrk="1" fontAlgn="base" latinLnBrk="0" hangingPunct="1">
                        <a:lnSpc>
                          <a:spcPct val="110000"/>
                        </a:lnSpc>
                        <a:spcBef>
                          <a:spcPct val="0"/>
                        </a:spcBef>
                        <a:spcAft>
                          <a:spcPts val="600"/>
                        </a:spcAft>
                        <a:defRPr/>
                      </a:pPr>
                      <a:r>
                        <a:rPr lang="en-US" sz="1600" kern="1200" dirty="0">
                          <a:solidFill>
                            <a:schemeClr val="tx1"/>
                          </a:solidFill>
                          <a:latin typeface="+mn-lt"/>
                          <a:ea typeface="+mn-ea"/>
                          <a:cs typeface="+mn-cs"/>
                        </a:rPr>
                        <a:t>OVER PARTITION BY &lt;</a:t>
                      </a:r>
                      <a:r>
                        <a:rPr lang="en-US" sz="1600" kern="1200" dirty="0" err="1">
                          <a:solidFill>
                            <a:schemeClr val="tx1"/>
                          </a:solidFill>
                          <a:latin typeface="+mn-lt"/>
                          <a:ea typeface="+mn-ea"/>
                          <a:cs typeface="+mn-cs"/>
                        </a:rPr>
                        <a:t>hashed_key</a:t>
                      </a:r>
                      <a:r>
                        <a:rPr lang="en-US" sz="1600" kern="1200" dirty="0">
                          <a:solidFill>
                            <a:schemeClr val="tx1"/>
                          </a:solidFill>
                          <a:latin typeface="+mn-lt"/>
                          <a:ea typeface="+mn-ea"/>
                          <a:cs typeface="+mn-cs"/>
                        </a:rPr>
                        <a:t>&gt; </a:t>
                      </a:r>
                    </a:p>
                    <a:p>
                      <a:pPr marL="0" algn="l" defTabSz="914367" rtl="0" eaLnBrk="1" fontAlgn="base" latinLnBrk="0" hangingPunct="1">
                        <a:lnSpc>
                          <a:spcPct val="110000"/>
                        </a:lnSpc>
                        <a:spcBef>
                          <a:spcPct val="0"/>
                        </a:spcBef>
                        <a:spcAft>
                          <a:spcPts val="600"/>
                        </a:spcAft>
                        <a:defRPr/>
                      </a:pPr>
                      <a:r>
                        <a:rPr lang="en-US" sz="1600" kern="1200" dirty="0">
                          <a:solidFill>
                            <a:schemeClr val="tx1"/>
                          </a:solidFill>
                          <a:latin typeface="+mn-lt"/>
                          <a:ea typeface="+mn-ea"/>
                          <a:cs typeface="+mn-cs"/>
                        </a:rPr>
                        <a:t>most JOIN &lt;</a:t>
                      </a:r>
                      <a:r>
                        <a:rPr lang="en-US" sz="1600" kern="1200" dirty="0" err="1">
                          <a:solidFill>
                            <a:schemeClr val="tx1"/>
                          </a:solidFill>
                          <a:latin typeface="+mn-lt"/>
                          <a:ea typeface="+mn-ea"/>
                          <a:cs typeface="+mn-cs"/>
                        </a:rPr>
                        <a:t>table_name</a:t>
                      </a:r>
                      <a:r>
                        <a:rPr lang="en-US" sz="1600" kern="1200" dirty="0">
                          <a:solidFill>
                            <a:schemeClr val="tx1"/>
                          </a:solidFill>
                          <a:latin typeface="+mn-lt"/>
                          <a:ea typeface="+mn-ea"/>
                          <a:cs typeface="+mn-cs"/>
                        </a:rPr>
                        <a:t>&gt; ON &lt;</a:t>
                      </a:r>
                      <a:r>
                        <a:rPr lang="en-US" sz="1600" kern="1200" dirty="0" err="1">
                          <a:solidFill>
                            <a:schemeClr val="tx1"/>
                          </a:solidFill>
                          <a:latin typeface="+mn-lt"/>
                          <a:ea typeface="+mn-ea"/>
                          <a:cs typeface="+mn-cs"/>
                        </a:rPr>
                        <a:t>hashed_key</a:t>
                      </a:r>
                      <a:r>
                        <a:rPr lang="en-US" sz="1600" kern="1200" dirty="0">
                          <a:solidFill>
                            <a:schemeClr val="tx1"/>
                          </a:solidFill>
                          <a:latin typeface="+mn-lt"/>
                          <a:ea typeface="+mn-ea"/>
                          <a:cs typeface="+mn-cs"/>
                        </a:rPr>
                        <a:t>&gt;</a:t>
                      </a:r>
                    </a:p>
                    <a:p>
                      <a:pPr marL="0" marR="0" lvl="0" indent="0" algn="l" defTabSz="914367" rtl="0" eaLnBrk="1" fontAlgn="base" latinLnBrk="0" hangingPunct="1">
                        <a:lnSpc>
                          <a:spcPct val="110000"/>
                        </a:lnSpc>
                        <a:spcBef>
                          <a:spcPct val="0"/>
                        </a:spcBef>
                        <a:spcAft>
                          <a:spcPts val="600"/>
                        </a:spcAft>
                        <a:buClrTx/>
                        <a:buSzTx/>
                        <a:buFontTx/>
                        <a:buNone/>
                        <a:tabLst/>
                        <a:defRPr/>
                      </a:pPr>
                      <a:r>
                        <a:rPr lang="en-US" sz="1600" kern="1200" dirty="0">
                          <a:solidFill>
                            <a:schemeClr val="tx1"/>
                          </a:solidFill>
                          <a:latin typeface="+mn-lt"/>
                          <a:ea typeface="+mn-ea"/>
                          <a:cs typeface="+mn-cs"/>
                        </a:rPr>
                        <a:t>GROUP BY &lt;</a:t>
                      </a:r>
                      <a:r>
                        <a:rPr lang="en-US" sz="1600" kern="1200" dirty="0" err="1">
                          <a:solidFill>
                            <a:schemeClr val="tx1"/>
                          </a:solidFill>
                          <a:latin typeface="+mn-lt"/>
                          <a:ea typeface="+mn-ea"/>
                          <a:cs typeface="+mn-cs"/>
                        </a:rPr>
                        <a:t>hashed_key</a:t>
                      </a:r>
                      <a:r>
                        <a:rPr lang="en-US" sz="1600" kern="1200" dirty="0">
                          <a:solidFill>
                            <a:schemeClr val="tx1"/>
                          </a:solidFill>
                          <a:latin typeface="+mn-lt"/>
                          <a:ea typeface="+mn-ea"/>
                          <a:cs typeface="+mn-cs"/>
                        </a:rPr>
                        <a:t>&gt;</a:t>
                      </a:r>
                    </a:p>
                    <a:p>
                      <a:pPr marL="0" algn="l" defTabSz="914367" rtl="0" eaLnBrk="1" fontAlgn="base" latinLnBrk="0" hangingPunct="1">
                        <a:lnSpc>
                          <a:spcPct val="110000"/>
                        </a:lnSpc>
                        <a:spcBef>
                          <a:spcPct val="0"/>
                        </a:spcBef>
                        <a:spcAft>
                          <a:spcPts val="600"/>
                        </a:spcAft>
                        <a:defRPr/>
                      </a:pPr>
                      <a:endParaRPr lang="en-US" sz="1600" kern="1200" dirty="0">
                        <a:solidFill>
                          <a:schemeClr val="tx1"/>
                        </a:solidFill>
                        <a:latin typeface="+mn-lt"/>
                        <a:ea typeface="+mn-ea"/>
                        <a:cs typeface="+mn-cs"/>
                      </a:endParaRPr>
                    </a:p>
                  </a:txBody>
                  <a:tcPr marL="182854" marR="91427" marT="91427" marB="182854"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779579">
                <a:tc>
                  <a:txBody>
                    <a:bodyPr/>
                    <a:lstStyle/>
                    <a:p>
                      <a:pPr algn="l"/>
                      <a:r>
                        <a:rPr lang="en-US" sz="1800" kern="1200">
                          <a:solidFill>
                            <a:schemeClr val="tx1"/>
                          </a:solidFill>
                          <a:latin typeface="Segoe UI Semibold" panose="020B0702040204020203" pitchFamily="34" charset="0"/>
                          <a:ea typeface="+mn-ea"/>
                          <a:cs typeface="Segoe UI Semibold" panose="020B0702040204020203" pitchFamily="34" charset="0"/>
                        </a:rPr>
                        <a:t>Dimension</a:t>
                      </a:r>
                    </a:p>
                  </a:txBody>
                  <a:tcPr marL="0" marR="182854" marT="91427" marB="182854"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367" rtl="0" eaLnBrk="1" fontAlgn="base" latinLnBrk="0" hangingPunct="1">
                        <a:lnSpc>
                          <a:spcPct val="110000"/>
                        </a:lnSpc>
                        <a:spcBef>
                          <a:spcPct val="0"/>
                        </a:spcBef>
                        <a:spcAft>
                          <a:spcPts val="600"/>
                        </a:spcAft>
                        <a:buClrTx/>
                        <a:buSzTx/>
                        <a:buFontTx/>
                        <a:buNone/>
                        <a:tabLst/>
                        <a:defRPr/>
                      </a:pPr>
                      <a:r>
                        <a:rPr kumimoji="0" lang="en-US" sz="1600" b="0" i="0" u="none" strike="noStrike" kern="1200" cap="none" spc="0" normalizeH="0" baseline="0" noProof="0" dirty="0">
                          <a:ln>
                            <a:noFill/>
                          </a:ln>
                          <a:solidFill>
                            <a:schemeClr val="tx1"/>
                          </a:solidFill>
                          <a:effectLst/>
                          <a:uLnTx/>
                          <a:uFillTx/>
                          <a:latin typeface="+mn-lt"/>
                          <a:ea typeface="+mn-ea"/>
                          <a:cs typeface="+mn-cs"/>
                        </a:rPr>
                        <a:t>Use </a:t>
                      </a:r>
                      <a:r>
                        <a:rPr kumimoji="0" lang="en-US" sz="1600" b="1" i="0" u="none" strike="noStrike" kern="1200" cap="none" spc="0" normalizeH="0" baseline="0" noProof="0" dirty="0">
                          <a:ln>
                            <a:noFill/>
                          </a:ln>
                          <a:solidFill>
                            <a:schemeClr val="tx1"/>
                          </a:solidFill>
                          <a:effectLst/>
                          <a:uLnTx/>
                          <a:uFillTx/>
                          <a:latin typeface="+mn-lt"/>
                          <a:ea typeface="+mn-ea"/>
                          <a:cs typeface="+mn-cs"/>
                        </a:rPr>
                        <a:t>replicated</a:t>
                      </a:r>
                      <a:r>
                        <a:rPr kumimoji="0" lang="en-US" sz="1600" b="0" i="0" u="none" strike="noStrike" kern="1200" cap="none" spc="0" normalizeH="0" baseline="0" noProof="0" dirty="0">
                          <a:ln>
                            <a:noFill/>
                          </a:ln>
                          <a:solidFill>
                            <a:schemeClr val="tx1"/>
                          </a:solidFill>
                          <a:effectLst/>
                          <a:uLnTx/>
                          <a:uFillTx/>
                          <a:latin typeface="+mn-lt"/>
                          <a:ea typeface="+mn-ea"/>
                          <a:cs typeface="+mn-cs"/>
                        </a:rPr>
                        <a:t> for smaller tables. If tables are too large to store on each Compute node, use hash-distributed.</a:t>
                      </a:r>
                    </a:p>
                  </a:txBody>
                  <a:tcPr marL="182854" marR="91427" marT="91427" marB="182854"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885054">
                <a:tc>
                  <a:txBody>
                    <a:bodyPr/>
                    <a:lstStyle/>
                    <a:p>
                      <a:pPr algn="l"/>
                      <a:r>
                        <a:rPr lang="en-US" sz="1800" kern="1200">
                          <a:solidFill>
                            <a:schemeClr val="tx1"/>
                          </a:solidFill>
                          <a:latin typeface="Segoe UI Semibold" panose="020B0702040204020203" pitchFamily="34" charset="0"/>
                          <a:ea typeface="+mn-ea"/>
                          <a:cs typeface="Segoe UI Semibold" panose="020B0702040204020203" pitchFamily="34" charset="0"/>
                        </a:rPr>
                        <a:t>Staging</a:t>
                      </a:r>
                    </a:p>
                  </a:txBody>
                  <a:tcPr marL="0" marR="182854" marT="91427" marB="182854"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367" rtl="0" eaLnBrk="1" fontAlgn="base" latinLnBrk="0" hangingPunct="1">
                        <a:lnSpc>
                          <a:spcPct val="110000"/>
                        </a:lnSpc>
                        <a:spcBef>
                          <a:spcPct val="0"/>
                        </a:spcBef>
                        <a:spcAft>
                          <a:spcPts val="600"/>
                        </a:spcAft>
                        <a:buClrTx/>
                        <a:buSzTx/>
                        <a:buFontTx/>
                        <a:buNone/>
                        <a:tabLst/>
                        <a:defRPr/>
                      </a:pPr>
                      <a:r>
                        <a:rPr kumimoji="0" lang="en-US" sz="1600" b="0" i="0" u="none" strike="noStrike" kern="1200" cap="none" spc="0" normalizeH="0" baseline="0" noProof="0" dirty="0">
                          <a:ln>
                            <a:noFill/>
                          </a:ln>
                          <a:solidFill>
                            <a:schemeClr val="tx1"/>
                          </a:solidFill>
                          <a:effectLst/>
                          <a:uLnTx/>
                          <a:uFillTx/>
                          <a:latin typeface="+mn-lt"/>
                          <a:ea typeface="+mn-ea"/>
                          <a:cs typeface="+mn-cs"/>
                        </a:rPr>
                        <a:t>Use </a:t>
                      </a:r>
                      <a:r>
                        <a:rPr kumimoji="0" lang="en-US" sz="1600" b="1" i="0" u="none" strike="noStrike" kern="1200" cap="none" spc="0" normalizeH="0" baseline="0" noProof="0" dirty="0">
                          <a:ln>
                            <a:noFill/>
                          </a:ln>
                          <a:solidFill>
                            <a:schemeClr val="tx1"/>
                          </a:solidFill>
                          <a:effectLst/>
                          <a:uLnTx/>
                          <a:uFillTx/>
                          <a:latin typeface="+mn-lt"/>
                          <a:ea typeface="+mn-ea"/>
                          <a:cs typeface="+mn-cs"/>
                        </a:rPr>
                        <a:t>round-robin</a:t>
                      </a:r>
                      <a:r>
                        <a:rPr kumimoji="0" lang="en-US" sz="1600" b="0" i="0" u="none" strike="noStrike" kern="1200" cap="none" spc="0" normalizeH="0" baseline="0" noProof="0" dirty="0">
                          <a:ln>
                            <a:noFill/>
                          </a:ln>
                          <a:solidFill>
                            <a:schemeClr val="tx1"/>
                          </a:solidFill>
                          <a:effectLst/>
                          <a:uLnTx/>
                          <a:uFillTx/>
                          <a:latin typeface="+mn-lt"/>
                          <a:ea typeface="+mn-ea"/>
                          <a:cs typeface="+mn-cs"/>
                        </a:rPr>
                        <a:t> for the staging table. The load with CTAS is faster. Once the data is in the staging table, use INSERT…SELECT to move the data to production tables.</a:t>
                      </a:r>
                    </a:p>
                  </a:txBody>
                  <a:tcPr marL="182854" marR="91427" marT="91427" marB="182854"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37889170"/>
                  </a:ext>
                </a:extLst>
              </a:tr>
            </a:tbl>
          </a:graphicData>
        </a:graphic>
      </p:graphicFrame>
    </p:spTree>
    <p:extLst>
      <p:ext uri="{BB962C8B-B14F-4D97-AF65-F5344CB8AC3E}">
        <p14:creationId xmlns:p14="http://schemas.microsoft.com/office/powerpoint/2010/main" val="1806897499"/>
      </p:ext>
    </p:extLst>
  </p:cSld>
  <p:clrMapOvr>
    <a:masterClrMapping/>
  </p:clrMapOvr>
  <p:transition>
    <p:fade/>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47A35-97C9-4E54-BAC9-71A5AF66FB6B}"/>
              </a:ext>
            </a:extLst>
          </p:cNvPr>
          <p:cNvSpPr>
            <a:spLocks noGrp="1"/>
          </p:cNvSpPr>
          <p:nvPr>
            <p:ph type="title"/>
          </p:nvPr>
        </p:nvSpPr>
        <p:spPr>
          <a:xfrm>
            <a:off x="585766" y="2579793"/>
            <a:ext cx="4160799" cy="553982"/>
          </a:xfrm>
        </p:spPr>
        <p:txBody>
          <a:bodyPr/>
          <a:lstStyle/>
          <a:p>
            <a:r>
              <a:rPr lang="en-US" dirty="0"/>
              <a:t>Question…</a:t>
            </a:r>
          </a:p>
        </p:txBody>
      </p:sp>
      <p:sp>
        <p:nvSpPr>
          <p:cNvPr id="3" name="Text Placeholder 2">
            <a:extLst>
              <a:ext uri="{FF2B5EF4-FFF2-40B4-BE49-F238E27FC236}">
                <a16:creationId xmlns:a16="http://schemas.microsoft.com/office/drawing/2014/main" id="{98B4AD09-C52A-4DEC-BD5A-E8A6337A9D59}"/>
              </a:ext>
            </a:extLst>
          </p:cNvPr>
          <p:cNvSpPr>
            <a:spLocks noGrp="1"/>
          </p:cNvSpPr>
          <p:nvPr>
            <p:ph type="body" sz="quarter" idx="10"/>
          </p:nvPr>
        </p:nvSpPr>
        <p:spPr>
          <a:xfrm>
            <a:off x="586546" y="3535495"/>
            <a:ext cx="4160654" cy="1661884"/>
          </a:xfrm>
        </p:spPr>
        <p:txBody>
          <a:bodyPr/>
          <a:lstStyle/>
          <a:p>
            <a:r>
              <a:rPr lang="en-US" dirty="0"/>
              <a:t>Why is the best practice to load into a staging table, and then CTAS into the production table?</a:t>
            </a:r>
          </a:p>
          <a:p>
            <a:endParaRPr lang="en-US" dirty="0"/>
          </a:p>
          <a:p>
            <a:endParaRPr lang="en-US" dirty="0"/>
          </a:p>
        </p:txBody>
      </p:sp>
      <p:grpSp>
        <p:nvGrpSpPr>
          <p:cNvPr id="18" name="Group 17">
            <a:extLst>
              <a:ext uri="{FF2B5EF4-FFF2-40B4-BE49-F238E27FC236}">
                <a16:creationId xmlns:a16="http://schemas.microsoft.com/office/drawing/2014/main" id="{6ABC43EE-426A-47A7-9658-61ED8417DC01}"/>
              </a:ext>
            </a:extLst>
          </p:cNvPr>
          <p:cNvGrpSpPr/>
          <p:nvPr/>
        </p:nvGrpSpPr>
        <p:grpSpPr>
          <a:xfrm>
            <a:off x="2858596" y="2450171"/>
            <a:ext cx="703564" cy="703564"/>
            <a:chOff x="3943650" y="2355260"/>
            <a:chExt cx="717774" cy="717774"/>
          </a:xfrm>
        </p:grpSpPr>
        <p:sp>
          <p:nvSpPr>
            <p:cNvPr id="52" name="Oval 51">
              <a:extLst>
                <a:ext uri="{FF2B5EF4-FFF2-40B4-BE49-F238E27FC236}">
                  <a16:creationId xmlns:a16="http://schemas.microsoft.com/office/drawing/2014/main" id="{522064B8-4D2F-4135-B93E-048B6532D43C}"/>
                </a:ext>
              </a:extLst>
            </p:cNvPr>
            <p:cNvSpPr/>
            <p:nvPr/>
          </p:nvSpPr>
          <p:spPr bwMode="auto">
            <a:xfrm>
              <a:off x="3943650" y="2355260"/>
              <a:ext cx="717774" cy="717774"/>
            </a:xfrm>
            <a:prstGeom prst="ellipse">
              <a:avLst/>
            </a:prstGeom>
            <a:solidFill>
              <a:schemeClr val="accent1">
                <a:lumMod val="7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0" tIns="47545" rIns="0" bIns="47545" numCol="1" rtlCol="0" anchor="ctr" anchorCtr="0" compatLnSpc="1">
              <a:prstTxWarp prst="textNoShape">
                <a:avLst/>
              </a:prstTxWarp>
            </a:bodyPr>
            <a:lstStyle/>
            <a:p>
              <a:pPr algn="ctr" defTabSz="950480" fontAlgn="base">
                <a:spcBef>
                  <a:spcPct val="0"/>
                </a:spcBef>
                <a:spcAft>
                  <a:spcPct val="0"/>
                </a:spcAft>
                <a:defRPr/>
              </a:pPr>
              <a:endParaRPr lang="en-US" sz="2040" kern="0" dirty="0">
                <a:gradFill>
                  <a:gsLst>
                    <a:gs pos="0">
                      <a:srgbClr val="FFFFFF"/>
                    </a:gs>
                    <a:gs pos="100000">
                      <a:srgbClr val="FFFFFF"/>
                    </a:gs>
                  </a:gsLst>
                  <a:lin ang="5400000" scaled="0"/>
                </a:gradFill>
                <a:latin typeface="Segoe UI Semilight"/>
              </a:endParaRPr>
            </a:p>
          </p:txBody>
        </p:sp>
        <p:sp>
          <p:nvSpPr>
            <p:cNvPr id="53" name="Freeform: Shape 52">
              <a:extLst>
                <a:ext uri="{FF2B5EF4-FFF2-40B4-BE49-F238E27FC236}">
                  <a16:creationId xmlns:a16="http://schemas.microsoft.com/office/drawing/2014/main" id="{482C4D38-A61C-4C9C-8FE4-D4816C6E0908}"/>
                </a:ext>
              </a:extLst>
            </p:cNvPr>
            <p:cNvSpPr/>
            <p:nvPr/>
          </p:nvSpPr>
          <p:spPr bwMode="auto">
            <a:xfrm>
              <a:off x="4024367" y="2862703"/>
              <a:ext cx="556341" cy="176330"/>
            </a:xfrm>
            <a:custGeom>
              <a:avLst/>
              <a:gdLst>
                <a:gd name="connsiteX0" fmla="*/ 0 w 1276806"/>
                <a:gd name="connsiteY0" fmla="*/ 0 h 404680"/>
                <a:gd name="connsiteX1" fmla="*/ 1276806 w 1276806"/>
                <a:gd name="connsiteY1" fmla="*/ 0 h 404680"/>
                <a:gd name="connsiteX2" fmla="*/ 1227027 w 1276806"/>
                <a:gd name="connsiteY2" fmla="*/ 91711 h 404680"/>
                <a:gd name="connsiteX3" fmla="*/ 638403 w 1276806"/>
                <a:gd name="connsiteY3" fmla="*/ 404680 h 404680"/>
                <a:gd name="connsiteX4" fmla="*/ 49779 w 1276806"/>
                <a:gd name="connsiteY4" fmla="*/ 91711 h 404680"/>
                <a:gd name="connsiteX5" fmla="*/ 0 w 1276806"/>
                <a:gd name="connsiteY5" fmla="*/ 0 h 40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806" h="404680">
                  <a:moveTo>
                    <a:pt x="0" y="0"/>
                  </a:moveTo>
                  <a:lnTo>
                    <a:pt x="1276806" y="0"/>
                  </a:lnTo>
                  <a:lnTo>
                    <a:pt x="1227027" y="91711"/>
                  </a:lnTo>
                  <a:cubicBezTo>
                    <a:pt x="1099461" y="280535"/>
                    <a:pt x="883430" y="404680"/>
                    <a:pt x="638403" y="404680"/>
                  </a:cubicBezTo>
                  <a:cubicBezTo>
                    <a:pt x="393376" y="404680"/>
                    <a:pt x="177345" y="280535"/>
                    <a:pt x="49779" y="91711"/>
                  </a:cubicBezTo>
                  <a:lnTo>
                    <a:pt x="0" y="0"/>
                  </a:lnTo>
                  <a:close/>
                </a:path>
              </a:pathLst>
            </a:cu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441" tIns="149154" rIns="186441" bIns="149154" numCol="1" spcCol="0" rtlCol="0" fromWordArt="0" anchor="t" anchorCtr="0" forceAA="0" compatLnSpc="1">
              <a:prstTxWarp prst="textNoShape">
                <a:avLst/>
              </a:prstTxWarp>
              <a:noAutofit/>
            </a:bodyPr>
            <a:lstStyle/>
            <a:p>
              <a:pPr defTabSz="950480" fontAlgn="base">
                <a:spcBef>
                  <a:spcPct val="0"/>
                </a:spcBef>
                <a:spcAft>
                  <a:spcPct val="0"/>
                </a:spcAft>
                <a:defRPr/>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1" name="Graphic 10" descr="Question Mark">
              <a:extLst>
                <a:ext uri="{FF2B5EF4-FFF2-40B4-BE49-F238E27FC236}">
                  <a16:creationId xmlns:a16="http://schemas.microsoft.com/office/drawing/2014/main" id="{16E0E579-1052-47D4-A0FD-F47C54EB92BF}"/>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6392" t="8420" r="3693" b="4969"/>
            <a:stretch/>
          </p:blipFill>
          <p:spPr>
            <a:xfrm>
              <a:off x="4322670" y="2505185"/>
              <a:ext cx="246251" cy="427299"/>
            </a:xfrm>
            <a:prstGeom prst="rect">
              <a:avLst/>
            </a:prstGeom>
          </p:spPr>
        </p:pic>
        <p:pic>
          <p:nvPicPr>
            <p:cNvPr id="10" name="Graphic 9" descr="Question Mark">
              <a:extLst>
                <a:ext uri="{FF2B5EF4-FFF2-40B4-BE49-F238E27FC236}">
                  <a16:creationId xmlns:a16="http://schemas.microsoft.com/office/drawing/2014/main" id="{25BF6A9E-E8E4-4D20-9CDB-93EFDE51A10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51987" y="2464902"/>
              <a:ext cx="493361" cy="493361"/>
            </a:xfrm>
            <a:prstGeom prst="rect">
              <a:avLst/>
            </a:prstGeom>
          </p:spPr>
        </p:pic>
      </p:grpSp>
      <p:grpSp>
        <p:nvGrpSpPr>
          <p:cNvPr id="4" name="Group 3">
            <a:extLst>
              <a:ext uri="{FF2B5EF4-FFF2-40B4-BE49-F238E27FC236}">
                <a16:creationId xmlns:a16="http://schemas.microsoft.com/office/drawing/2014/main" id="{B9467656-B269-44E7-9E19-3337AE3D5727}"/>
              </a:ext>
            </a:extLst>
          </p:cNvPr>
          <p:cNvGrpSpPr/>
          <p:nvPr/>
        </p:nvGrpSpPr>
        <p:grpSpPr>
          <a:xfrm>
            <a:off x="6668675" y="1308660"/>
            <a:ext cx="4524690" cy="3895978"/>
            <a:chOff x="11271250" y="3702050"/>
            <a:chExt cx="696913" cy="600076"/>
          </a:xfrm>
        </p:grpSpPr>
        <p:sp>
          <p:nvSpPr>
            <p:cNvPr id="45" name="Oval 2026">
              <a:extLst>
                <a:ext uri="{FF2B5EF4-FFF2-40B4-BE49-F238E27FC236}">
                  <a16:creationId xmlns:a16="http://schemas.microsoft.com/office/drawing/2014/main" id="{22C37F32-E79A-404A-A135-8D04A132F9F8}"/>
                </a:ext>
              </a:extLst>
            </p:cNvPr>
            <p:cNvSpPr>
              <a:spLocks noChangeArrowheads="1"/>
            </p:cNvSpPr>
            <p:nvPr/>
          </p:nvSpPr>
          <p:spPr bwMode="auto">
            <a:xfrm>
              <a:off x="11385550" y="3819525"/>
              <a:ext cx="400050" cy="401638"/>
            </a:xfrm>
            <a:prstGeom prst="ellipse">
              <a:avLst/>
            </a:pr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46" name="Freeform 2027">
              <a:extLst>
                <a:ext uri="{FF2B5EF4-FFF2-40B4-BE49-F238E27FC236}">
                  <a16:creationId xmlns:a16="http://schemas.microsoft.com/office/drawing/2014/main" id="{F395D64F-C81F-4E83-A806-649DD244D5AC}"/>
                </a:ext>
              </a:extLst>
            </p:cNvPr>
            <p:cNvSpPr>
              <a:spLocks/>
            </p:cNvSpPr>
            <p:nvPr/>
          </p:nvSpPr>
          <p:spPr bwMode="auto">
            <a:xfrm>
              <a:off x="11707813" y="3867150"/>
              <a:ext cx="66675" cy="80963"/>
            </a:xfrm>
            <a:custGeom>
              <a:avLst/>
              <a:gdLst>
                <a:gd name="T0" fmla="*/ 1 w 23"/>
                <a:gd name="T1" fmla="*/ 8 h 28"/>
                <a:gd name="T2" fmla="*/ 1 w 23"/>
                <a:gd name="T3" fmla="*/ 8 h 28"/>
                <a:gd name="T4" fmla="*/ 2 w 23"/>
                <a:gd name="T5" fmla="*/ 10 h 28"/>
                <a:gd name="T6" fmla="*/ 5 w 23"/>
                <a:gd name="T7" fmla="*/ 9 h 28"/>
                <a:gd name="T8" fmla="*/ 5 w 23"/>
                <a:gd name="T9" fmla="*/ 12 h 28"/>
                <a:gd name="T10" fmla="*/ 1 w 23"/>
                <a:gd name="T11" fmla="*/ 12 h 28"/>
                <a:gd name="T12" fmla="*/ 1 w 23"/>
                <a:gd name="T13" fmla="*/ 17 h 28"/>
                <a:gd name="T14" fmla="*/ 1 w 23"/>
                <a:gd name="T15" fmla="*/ 22 h 28"/>
                <a:gd name="T16" fmla="*/ 3 w 23"/>
                <a:gd name="T17" fmla="*/ 21 h 28"/>
                <a:gd name="T18" fmla="*/ 3 w 23"/>
                <a:gd name="T19" fmla="*/ 22 h 28"/>
                <a:gd name="T20" fmla="*/ 8 w 23"/>
                <a:gd name="T21" fmla="*/ 26 h 28"/>
                <a:gd name="T22" fmla="*/ 8 w 23"/>
                <a:gd name="T23" fmla="*/ 27 h 28"/>
                <a:gd name="T24" fmla="*/ 6 w 23"/>
                <a:gd name="T25" fmla="*/ 27 h 28"/>
                <a:gd name="T26" fmla="*/ 6 w 23"/>
                <a:gd name="T27" fmla="*/ 28 h 28"/>
                <a:gd name="T28" fmla="*/ 9 w 23"/>
                <a:gd name="T29" fmla="*/ 28 h 28"/>
                <a:gd name="T30" fmla="*/ 9 w 23"/>
                <a:gd name="T31" fmla="*/ 26 h 28"/>
                <a:gd name="T32" fmla="*/ 10 w 23"/>
                <a:gd name="T33" fmla="*/ 25 h 28"/>
                <a:gd name="T34" fmla="*/ 6 w 23"/>
                <a:gd name="T35" fmla="*/ 22 h 28"/>
                <a:gd name="T36" fmla="*/ 5 w 23"/>
                <a:gd name="T37" fmla="*/ 20 h 28"/>
                <a:gd name="T38" fmla="*/ 8 w 23"/>
                <a:gd name="T39" fmla="*/ 20 h 28"/>
                <a:gd name="T40" fmla="*/ 12 w 23"/>
                <a:gd name="T41" fmla="*/ 23 h 28"/>
                <a:gd name="T42" fmla="*/ 12 w 23"/>
                <a:gd name="T43" fmla="*/ 26 h 28"/>
                <a:gd name="T44" fmla="*/ 14 w 23"/>
                <a:gd name="T45" fmla="*/ 28 h 28"/>
                <a:gd name="T46" fmla="*/ 16 w 23"/>
                <a:gd name="T47" fmla="*/ 25 h 28"/>
                <a:gd name="T48" fmla="*/ 18 w 23"/>
                <a:gd name="T49" fmla="*/ 23 h 28"/>
                <a:gd name="T50" fmla="*/ 18 w 23"/>
                <a:gd name="T51" fmla="*/ 26 h 28"/>
                <a:gd name="T52" fmla="*/ 20 w 23"/>
                <a:gd name="T53" fmla="*/ 28 h 28"/>
                <a:gd name="T54" fmla="*/ 23 w 23"/>
                <a:gd name="T55" fmla="*/ 28 h 28"/>
                <a:gd name="T56" fmla="*/ 22 w 23"/>
                <a:gd name="T57" fmla="*/ 26 h 28"/>
                <a:gd name="T58" fmla="*/ 20 w 23"/>
                <a:gd name="T59" fmla="*/ 26 h 28"/>
                <a:gd name="T60" fmla="*/ 20 w 23"/>
                <a:gd name="T61" fmla="*/ 20 h 28"/>
                <a:gd name="T62" fmla="*/ 13 w 23"/>
                <a:gd name="T63" fmla="*/ 10 h 28"/>
                <a:gd name="T64" fmla="*/ 11 w 23"/>
                <a:gd name="T65" fmla="*/ 12 h 28"/>
                <a:gd name="T66" fmla="*/ 6 w 23"/>
                <a:gd name="T67" fmla="*/ 12 h 28"/>
                <a:gd name="T68" fmla="*/ 6 w 23"/>
                <a:gd name="T69" fmla="*/ 11 h 28"/>
                <a:gd name="T70" fmla="*/ 9 w 23"/>
                <a:gd name="T71" fmla="*/ 9 h 28"/>
                <a:gd name="T72" fmla="*/ 9 w 23"/>
                <a:gd name="T73" fmla="*/ 5 h 28"/>
                <a:gd name="T74" fmla="*/ 4 w 23"/>
                <a:gd name="T75" fmla="*/ 0 h 28"/>
                <a:gd name="T76" fmla="*/ 4 w 23"/>
                <a:gd name="T77" fmla="*/ 3 h 28"/>
                <a:gd name="T78" fmla="*/ 1 w 23"/>
                <a:gd name="T79" fmla="*/ 4 h 28"/>
                <a:gd name="T80" fmla="*/ 0 w 23"/>
                <a:gd name="T81" fmla="*/ 4 h 28"/>
                <a:gd name="T82" fmla="*/ 1 w 23"/>
                <a:gd name="T83" fmla="*/ 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28">
                  <a:moveTo>
                    <a:pt x="1" y="8"/>
                  </a:moveTo>
                  <a:cubicBezTo>
                    <a:pt x="1" y="8"/>
                    <a:pt x="1" y="8"/>
                    <a:pt x="1" y="8"/>
                  </a:cubicBezTo>
                  <a:cubicBezTo>
                    <a:pt x="2" y="10"/>
                    <a:pt x="2" y="10"/>
                    <a:pt x="2" y="10"/>
                  </a:cubicBezTo>
                  <a:cubicBezTo>
                    <a:pt x="5" y="9"/>
                    <a:pt x="5" y="9"/>
                    <a:pt x="5" y="9"/>
                  </a:cubicBezTo>
                  <a:cubicBezTo>
                    <a:pt x="5" y="12"/>
                    <a:pt x="5" y="12"/>
                    <a:pt x="5" y="12"/>
                  </a:cubicBezTo>
                  <a:cubicBezTo>
                    <a:pt x="1" y="12"/>
                    <a:pt x="1" y="12"/>
                    <a:pt x="1" y="12"/>
                  </a:cubicBezTo>
                  <a:cubicBezTo>
                    <a:pt x="1" y="14"/>
                    <a:pt x="1" y="16"/>
                    <a:pt x="1" y="17"/>
                  </a:cubicBezTo>
                  <a:cubicBezTo>
                    <a:pt x="1" y="19"/>
                    <a:pt x="1" y="20"/>
                    <a:pt x="1" y="22"/>
                  </a:cubicBezTo>
                  <a:cubicBezTo>
                    <a:pt x="3" y="21"/>
                    <a:pt x="3" y="21"/>
                    <a:pt x="3" y="21"/>
                  </a:cubicBezTo>
                  <a:cubicBezTo>
                    <a:pt x="3" y="22"/>
                    <a:pt x="3" y="22"/>
                    <a:pt x="3" y="22"/>
                  </a:cubicBezTo>
                  <a:cubicBezTo>
                    <a:pt x="8" y="26"/>
                    <a:pt x="8" y="26"/>
                    <a:pt x="8" y="26"/>
                  </a:cubicBezTo>
                  <a:cubicBezTo>
                    <a:pt x="8" y="27"/>
                    <a:pt x="8" y="27"/>
                    <a:pt x="8" y="27"/>
                  </a:cubicBezTo>
                  <a:cubicBezTo>
                    <a:pt x="6" y="27"/>
                    <a:pt x="6" y="27"/>
                    <a:pt x="6" y="27"/>
                  </a:cubicBezTo>
                  <a:cubicBezTo>
                    <a:pt x="6" y="28"/>
                    <a:pt x="6" y="28"/>
                    <a:pt x="6" y="28"/>
                  </a:cubicBezTo>
                  <a:cubicBezTo>
                    <a:pt x="9" y="28"/>
                    <a:pt x="9" y="28"/>
                    <a:pt x="9" y="28"/>
                  </a:cubicBezTo>
                  <a:cubicBezTo>
                    <a:pt x="9" y="26"/>
                    <a:pt x="9" y="26"/>
                    <a:pt x="9" y="26"/>
                  </a:cubicBezTo>
                  <a:cubicBezTo>
                    <a:pt x="10" y="25"/>
                    <a:pt x="10" y="25"/>
                    <a:pt x="10" y="25"/>
                  </a:cubicBezTo>
                  <a:cubicBezTo>
                    <a:pt x="6" y="22"/>
                    <a:pt x="6" y="22"/>
                    <a:pt x="6" y="22"/>
                  </a:cubicBezTo>
                  <a:cubicBezTo>
                    <a:pt x="5" y="20"/>
                    <a:pt x="5" y="20"/>
                    <a:pt x="5" y="20"/>
                  </a:cubicBezTo>
                  <a:cubicBezTo>
                    <a:pt x="8" y="20"/>
                    <a:pt x="8" y="20"/>
                    <a:pt x="8" y="20"/>
                  </a:cubicBezTo>
                  <a:cubicBezTo>
                    <a:pt x="12" y="23"/>
                    <a:pt x="12" y="23"/>
                    <a:pt x="12" y="23"/>
                  </a:cubicBezTo>
                  <a:cubicBezTo>
                    <a:pt x="12" y="26"/>
                    <a:pt x="12" y="26"/>
                    <a:pt x="12" y="26"/>
                  </a:cubicBezTo>
                  <a:cubicBezTo>
                    <a:pt x="14" y="28"/>
                    <a:pt x="14" y="28"/>
                    <a:pt x="14" y="28"/>
                  </a:cubicBezTo>
                  <a:cubicBezTo>
                    <a:pt x="16" y="25"/>
                    <a:pt x="16" y="25"/>
                    <a:pt x="16" y="25"/>
                  </a:cubicBezTo>
                  <a:cubicBezTo>
                    <a:pt x="18" y="23"/>
                    <a:pt x="18" y="23"/>
                    <a:pt x="18" y="23"/>
                  </a:cubicBezTo>
                  <a:cubicBezTo>
                    <a:pt x="18" y="26"/>
                    <a:pt x="18" y="26"/>
                    <a:pt x="18" y="26"/>
                  </a:cubicBezTo>
                  <a:cubicBezTo>
                    <a:pt x="20" y="28"/>
                    <a:pt x="20" y="28"/>
                    <a:pt x="20" y="28"/>
                  </a:cubicBezTo>
                  <a:cubicBezTo>
                    <a:pt x="23" y="28"/>
                    <a:pt x="23" y="28"/>
                    <a:pt x="23" y="28"/>
                  </a:cubicBezTo>
                  <a:cubicBezTo>
                    <a:pt x="23" y="27"/>
                    <a:pt x="23" y="27"/>
                    <a:pt x="22" y="26"/>
                  </a:cubicBezTo>
                  <a:cubicBezTo>
                    <a:pt x="20" y="26"/>
                    <a:pt x="20" y="26"/>
                    <a:pt x="20" y="26"/>
                  </a:cubicBezTo>
                  <a:cubicBezTo>
                    <a:pt x="20" y="20"/>
                    <a:pt x="20" y="20"/>
                    <a:pt x="20" y="20"/>
                  </a:cubicBezTo>
                  <a:cubicBezTo>
                    <a:pt x="18" y="17"/>
                    <a:pt x="15" y="13"/>
                    <a:pt x="13" y="10"/>
                  </a:cubicBezTo>
                  <a:cubicBezTo>
                    <a:pt x="11" y="12"/>
                    <a:pt x="11" y="12"/>
                    <a:pt x="11" y="12"/>
                  </a:cubicBezTo>
                  <a:cubicBezTo>
                    <a:pt x="6" y="12"/>
                    <a:pt x="6" y="12"/>
                    <a:pt x="6" y="12"/>
                  </a:cubicBezTo>
                  <a:cubicBezTo>
                    <a:pt x="6" y="11"/>
                    <a:pt x="6" y="11"/>
                    <a:pt x="6" y="11"/>
                  </a:cubicBezTo>
                  <a:cubicBezTo>
                    <a:pt x="9" y="9"/>
                    <a:pt x="9" y="9"/>
                    <a:pt x="9" y="9"/>
                  </a:cubicBezTo>
                  <a:cubicBezTo>
                    <a:pt x="9" y="5"/>
                    <a:pt x="9" y="5"/>
                    <a:pt x="9" y="5"/>
                  </a:cubicBezTo>
                  <a:cubicBezTo>
                    <a:pt x="7" y="3"/>
                    <a:pt x="5" y="2"/>
                    <a:pt x="4" y="0"/>
                  </a:cubicBezTo>
                  <a:cubicBezTo>
                    <a:pt x="4" y="3"/>
                    <a:pt x="4" y="3"/>
                    <a:pt x="4" y="3"/>
                  </a:cubicBezTo>
                  <a:cubicBezTo>
                    <a:pt x="1" y="4"/>
                    <a:pt x="1" y="4"/>
                    <a:pt x="1" y="4"/>
                  </a:cubicBezTo>
                  <a:cubicBezTo>
                    <a:pt x="0" y="4"/>
                    <a:pt x="0" y="4"/>
                    <a:pt x="0" y="4"/>
                  </a:cubicBezTo>
                  <a:cubicBezTo>
                    <a:pt x="0" y="5"/>
                    <a:pt x="1" y="7"/>
                    <a:pt x="1" y="8"/>
                  </a:cubicBezTo>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47" name="Freeform 2028">
              <a:extLst>
                <a:ext uri="{FF2B5EF4-FFF2-40B4-BE49-F238E27FC236}">
                  <a16:creationId xmlns:a16="http://schemas.microsoft.com/office/drawing/2014/main" id="{9BD59D5C-91C0-413B-AD3D-8D3807C5C318}"/>
                </a:ext>
              </a:extLst>
            </p:cNvPr>
            <p:cNvSpPr>
              <a:spLocks/>
            </p:cNvSpPr>
            <p:nvPr/>
          </p:nvSpPr>
          <p:spPr bwMode="auto">
            <a:xfrm>
              <a:off x="11525250" y="4127500"/>
              <a:ext cx="61913" cy="84138"/>
            </a:xfrm>
            <a:custGeom>
              <a:avLst/>
              <a:gdLst>
                <a:gd name="T0" fmla="*/ 21 w 21"/>
                <a:gd name="T1" fmla="*/ 0 h 29"/>
                <a:gd name="T2" fmla="*/ 1 w 21"/>
                <a:gd name="T3" fmla="*/ 7 h 29"/>
                <a:gd name="T4" fmla="*/ 0 w 21"/>
                <a:gd name="T5" fmla="*/ 11 h 29"/>
                <a:gd name="T6" fmla="*/ 2 w 21"/>
                <a:gd name="T7" fmla="*/ 14 h 29"/>
                <a:gd name="T8" fmla="*/ 2 w 21"/>
                <a:gd name="T9" fmla="*/ 20 h 29"/>
                <a:gd name="T10" fmla="*/ 5 w 21"/>
                <a:gd name="T11" fmla="*/ 26 h 29"/>
                <a:gd name="T12" fmla="*/ 9 w 21"/>
                <a:gd name="T13" fmla="*/ 29 h 29"/>
                <a:gd name="T14" fmla="*/ 13 w 21"/>
                <a:gd name="T15" fmla="*/ 29 h 29"/>
                <a:gd name="T16" fmla="*/ 14 w 21"/>
                <a:gd name="T17" fmla="*/ 28 h 29"/>
                <a:gd name="T18" fmla="*/ 11 w 21"/>
                <a:gd name="T19" fmla="*/ 25 h 29"/>
                <a:gd name="T20" fmla="*/ 12 w 21"/>
                <a:gd name="T21" fmla="*/ 22 h 29"/>
                <a:gd name="T22" fmla="*/ 12 w 21"/>
                <a:gd name="T23" fmla="*/ 21 h 29"/>
                <a:gd name="T24" fmla="*/ 10 w 21"/>
                <a:gd name="T25" fmla="*/ 21 h 29"/>
                <a:gd name="T26" fmla="*/ 9 w 21"/>
                <a:gd name="T27" fmla="*/ 20 h 29"/>
                <a:gd name="T28" fmla="*/ 11 w 21"/>
                <a:gd name="T29" fmla="*/ 18 h 29"/>
                <a:gd name="T30" fmla="*/ 11 w 21"/>
                <a:gd name="T31" fmla="*/ 17 h 29"/>
                <a:gd name="T32" fmla="*/ 9 w 21"/>
                <a:gd name="T33" fmla="*/ 16 h 29"/>
                <a:gd name="T34" fmla="*/ 9 w 21"/>
                <a:gd name="T35" fmla="*/ 15 h 29"/>
                <a:gd name="T36" fmla="*/ 12 w 21"/>
                <a:gd name="T37" fmla="*/ 15 h 29"/>
                <a:gd name="T38" fmla="*/ 16 w 21"/>
                <a:gd name="T39" fmla="*/ 13 h 29"/>
                <a:gd name="T40" fmla="*/ 21 w 21"/>
                <a:gd name="T41" fmla="*/ 5 h 29"/>
                <a:gd name="T42" fmla="*/ 21 w 21"/>
                <a:gd name="T43" fmla="*/ 3 h 29"/>
                <a:gd name="T44" fmla="*/ 20 w 21"/>
                <a:gd name="T45" fmla="*/ 0 h 29"/>
                <a:gd name="T46" fmla="*/ 21 w 21"/>
                <a:gd name="T4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 h="29">
                  <a:moveTo>
                    <a:pt x="21" y="0"/>
                  </a:moveTo>
                  <a:cubicBezTo>
                    <a:pt x="14" y="3"/>
                    <a:pt x="8" y="5"/>
                    <a:pt x="1" y="7"/>
                  </a:cubicBezTo>
                  <a:cubicBezTo>
                    <a:pt x="0" y="11"/>
                    <a:pt x="0" y="11"/>
                    <a:pt x="0" y="11"/>
                  </a:cubicBezTo>
                  <a:cubicBezTo>
                    <a:pt x="2" y="14"/>
                    <a:pt x="2" y="14"/>
                    <a:pt x="2" y="14"/>
                  </a:cubicBezTo>
                  <a:cubicBezTo>
                    <a:pt x="2" y="20"/>
                    <a:pt x="2" y="20"/>
                    <a:pt x="2" y="20"/>
                  </a:cubicBezTo>
                  <a:cubicBezTo>
                    <a:pt x="5" y="26"/>
                    <a:pt x="5" y="26"/>
                    <a:pt x="5" y="26"/>
                  </a:cubicBezTo>
                  <a:cubicBezTo>
                    <a:pt x="9" y="29"/>
                    <a:pt x="9" y="29"/>
                    <a:pt x="9" y="29"/>
                  </a:cubicBezTo>
                  <a:cubicBezTo>
                    <a:pt x="13" y="29"/>
                    <a:pt x="13" y="29"/>
                    <a:pt x="13" y="29"/>
                  </a:cubicBezTo>
                  <a:cubicBezTo>
                    <a:pt x="14" y="28"/>
                    <a:pt x="14" y="28"/>
                    <a:pt x="14" y="28"/>
                  </a:cubicBezTo>
                  <a:cubicBezTo>
                    <a:pt x="11" y="25"/>
                    <a:pt x="11" y="25"/>
                    <a:pt x="11" y="25"/>
                  </a:cubicBezTo>
                  <a:cubicBezTo>
                    <a:pt x="12" y="22"/>
                    <a:pt x="12" y="22"/>
                    <a:pt x="12" y="22"/>
                  </a:cubicBezTo>
                  <a:cubicBezTo>
                    <a:pt x="12" y="21"/>
                    <a:pt x="12" y="21"/>
                    <a:pt x="12" y="21"/>
                  </a:cubicBezTo>
                  <a:cubicBezTo>
                    <a:pt x="10" y="21"/>
                    <a:pt x="10" y="21"/>
                    <a:pt x="10" y="21"/>
                  </a:cubicBezTo>
                  <a:cubicBezTo>
                    <a:pt x="9" y="20"/>
                    <a:pt x="9" y="20"/>
                    <a:pt x="9" y="20"/>
                  </a:cubicBezTo>
                  <a:cubicBezTo>
                    <a:pt x="11" y="18"/>
                    <a:pt x="11" y="18"/>
                    <a:pt x="11" y="18"/>
                  </a:cubicBezTo>
                  <a:cubicBezTo>
                    <a:pt x="11" y="17"/>
                    <a:pt x="11" y="17"/>
                    <a:pt x="11" y="17"/>
                  </a:cubicBezTo>
                  <a:cubicBezTo>
                    <a:pt x="9" y="16"/>
                    <a:pt x="9" y="16"/>
                    <a:pt x="9" y="16"/>
                  </a:cubicBezTo>
                  <a:cubicBezTo>
                    <a:pt x="9" y="15"/>
                    <a:pt x="9" y="15"/>
                    <a:pt x="9" y="15"/>
                  </a:cubicBezTo>
                  <a:cubicBezTo>
                    <a:pt x="12" y="15"/>
                    <a:pt x="12" y="15"/>
                    <a:pt x="12" y="15"/>
                  </a:cubicBezTo>
                  <a:cubicBezTo>
                    <a:pt x="16" y="13"/>
                    <a:pt x="16" y="13"/>
                    <a:pt x="16" y="13"/>
                  </a:cubicBezTo>
                  <a:cubicBezTo>
                    <a:pt x="21" y="5"/>
                    <a:pt x="21" y="5"/>
                    <a:pt x="21" y="5"/>
                  </a:cubicBezTo>
                  <a:cubicBezTo>
                    <a:pt x="21" y="3"/>
                    <a:pt x="21" y="3"/>
                    <a:pt x="21" y="3"/>
                  </a:cubicBezTo>
                  <a:cubicBezTo>
                    <a:pt x="20" y="0"/>
                    <a:pt x="20" y="0"/>
                    <a:pt x="20" y="0"/>
                  </a:cubicBezTo>
                  <a:lnTo>
                    <a:pt x="21" y="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48" name="Freeform 2029">
              <a:extLst>
                <a:ext uri="{FF2B5EF4-FFF2-40B4-BE49-F238E27FC236}">
                  <a16:creationId xmlns:a16="http://schemas.microsoft.com/office/drawing/2014/main" id="{746CB538-6F64-4053-86DA-000386E137FC}"/>
                </a:ext>
              </a:extLst>
            </p:cNvPr>
            <p:cNvSpPr>
              <a:spLocks/>
            </p:cNvSpPr>
            <p:nvPr/>
          </p:nvSpPr>
          <p:spPr bwMode="auto">
            <a:xfrm>
              <a:off x="11674475" y="3948113"/>
              <a:ext cx="114300" cy="204788"/>
            </a:xfrm>
            <a:custGeom>
              <a:avLst/>
              <a:gdLst>
                <a:gd name="T0" fmla="*/ 35 w 39"/>
                <a:gd name="T1" fmla="*/ 1 h 70"/>
                <a:gd name="T2" fmla="*/ 36 w 39"/>
                <a:gd name="T3" fmla="*/ 6 h 70"/>
                <a:gd name="T4" fmla="*/ 30 w 39"/>
                <a:gd name="T5" fmla="*/ 6 h 70"/>
                <a:gd name="T6" fmla="*/ 27 w 39"/>
                <a:gd name="T7" fmla="*/ 4 h 70"/>
                <a:gd name="T8" fmla="*/ 23 w 39"/>
                <a:gd name="T9" fmla="*/ 4 h 70"/>
                <a:gd name="T10" fmla="*/ 23 w 39"/>
                <a:gd name="T11" fmla="*/ 6 h 70"/>
                <a:gd name="T12" fmla="*/ 22 w 39"/>
                <a:gd name="T13" fmla="*/ 6 h 70"/>
                <a:gd name="T14" fmla="*/ 21 w 39"/>
                <a:gd name="T15" fmla="*/ 5 h 70"/>
                <a:gd name="T16" fmla="*/ 15 w 39"/>
                <a:gd name="T17" fmla="*/ 4 h 70"/>
                <a:gd name="T18" fmla="*/ 15 w 39"/>
                <a:gd name="T19" fmla="*/ 0 h 70"/>
                <a:gd name="T20" fmla="*/ 12 w 39"/>
                <a:gd name="T21" fmla="*/ 0 h 70"/>
                <a:gd name="T22" fmla="*/ 0 w 39"/>
                <a:gd name="T23" fmla="*/ 32 h 70"/>
                <a:gd name="T24" fmla="*/ 4 w 39"/>
                <a:gd name="T25" fmla="*/ 32 h 70"/>
                <a:gd name="T26" fmla="*/ 6 w 39"/>
                <a:gd name="T27" fmla="*/ 30 h 70"/>
                <a:gd name="T28" fmla="*/ 8 w 39"/>
                <a:gd name="T29" fmla="*/ 30 h 70"/>
                <a:gd name="T30" fmla="*/ 10 w 39"/>
                <a:gd name="T31" fmla="*/ 32 h 70"/>
                <a:gd name="T32" fmla="*/ 14 w 39"/>
                <a:gd name="T33" fmla="*/ 32 h 70"/>
                <a:gd name="T34" fmla="*/ 14 w 39"/>
                <a:gd name="T35" fmla="*/ 38 h 70"/>
                <a:gd name="T36" fmla="*/ 19 w 39"/>
                <a:gd name="T37" fmla="*/ 47 h 70"/>
                <a:gd name="T38" fmla="*/ 16 w 39"/>
                <a:gd name="T39" fmla="*/ 51 h 70"/>
                <a:gd name="T40" fmla="*/ 16 w 39"/>
                <a:gd name="T41" fmla="*/ 54 h 70"/>
                <a:gd name="T42" fmla="*/ 18 w 39"/>
                <a:gd name="T43" fmla="*/ 55 h 70"/>
                <a:gd name="T44" fmla="*/ 18 w 39"/>
                <a:gd name="T45" fmla="*/ 62 h 70"/>
                <a:gd name="T46" fmla="*/ 21 w 39"/>
                <a:gd name="T47" fmla="*/ 65 h 70"/>
                <a:gd name="T48" fmla="*/ 21 w 39"/>
                <a:gd name="T49" fmla="*/ 70 h 70"/>
                <a:gd name="T50" fmla="*/ 22 w 39"/>
                <a:gd name="T51" fmla="*/ 70 h 70"/>
                <a:gd name="T52" fmla="*/ 39 w 39"/>
                <a:gd name="T53" fmla="*/ 24 h 70"/>
                <a:gd name="T54" fmla="*/ 35 w 39"/>
                <a:gd name="T55"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9" h="70">
                  <a:moveTo>
                    <a:pt x="35" y="1"/>
                  </a:moveTo>
                  <a:cubicBezTo>
                    <a:pt x="36" y="6"/>
                    <a:pt x="36" y="6"/>
                    <a:pt x="36" y="6"/>
                  </a:cubicBezTo>
                  <a:cubicBezTo>
                    <a:pt x="30" y="6"/>
                    <a:pt x="30" y="6"/>
                    <a:pt x="30" y="6"/>
                  </a:cubicBezTo>
                  <a:cubicBezTo>
                    <a:pt x="27" y="4"/>
                    <a:pt x="27" y="4"/>
                    <a:pt x="27" y="4"/>
                  </a:cubicBezTo>
                  <a:cubicBezTo>
                    <a:pt x="23" y="4"/>
                    <a:pt x="23" y="4"/>
                    <a:pt x="23" y="4"/>
                  </a:cubicBezTo>
                  <a:cubicBezTo>
                    <a:pt x="23" y="6"/>
                    <a:pt x="23" y="6"/>
                    <a:pt x="23" y="6"/>
                  </a:cubicBezTo>
                  <a:cubicBezTo>
                    <a:pt x="22" y="6"/>
                    <a:pt x="22" y="6"/>
                    <a:pt x="22" y="6"/>
                  </a:cubicBezTo>
                  <a:cubicBezTo>
                    <a:pt x="21" y="5"/>
                    <a:pt x="21" y="5"/>
                    <a:pt x="21" y="5"/>
                  </a:cubicBezTo>
                  <a:cubicBezTo>
                    <a:pt x="15" y="4"/>
                    <a:pt x="15" y="4"/>
                    <a:pt x="15" y="4"/>
                  </a:cubicBezTo>
                  <a:cubicBezTo>
                    <a:pt x="15" y="0"/>
                    <a:pt x="15" y="0"/>
                    <a:pt x="15" y="0"/>
                  </a:cubicBezTo>
                  <a:cubicBezTo>
                    <a:pt x="12" y="0"/>
                    <a:pt x="12" y="0"/>
                    <a:pt x="12" y="0"/>
                  </a:cubicBezTo>
                  <a:cubicBezTo>
                    <a:pt x="10" y="12"/>
                    <a:pt x="6" y="22"/>
                    <a:pt x="0" y="32"/>
                  </a:cubicBezTo>
                  <a:cubicBezTo>
                    <a:pt x="4" y="32"/>
                    <a:pt x="4" y="32"/>
                    <a:pt x="4" y="32"/>
                  </a:cubicBezTo>
                  <a:cubicBezTo>
                    <a:pt x="6" y="30"/>
                    <a:pt x="6" y="30"/>
                    <a:pt x="6" y="30"/>
                  </a:cubicBezTo>
                  <a:cubicBezTo>
                    <a:pt x="8" y="30"/>
                    <a:pt x="8" y="30"/>
                    <a:pt x="8" y="30"/>
                  </a:cubicBezTo>
                  <a:cubicBezTo>
                    <a:pt x="10" y="32"/>
                    <a:pt x="10" y="32"/>
                    <a:pt x="10" y="32"/>
                  </a:cubicBezTo>
                  <a:cubicBezTo>
                    <a:pt x="14" y="32"/>
                    <a:pt x="14" y="32"/>
                    <a:pt x="14" y="32"/>
                  </a:cubicBezTo>
                  <a:cubicBezTo>
                    <a:pt x="14" y="38"/>
                    <a:pt x="14" y="38"/>
                    <a:pt x="14" y="38"/>
                  </a:cubicBezTo>
                  <a:cubicBezTo>
                    <a:pt x="19" y="47"/>
                    <a:pt x="19" y="47"/>
                    <a:pt x="19" y="47"/>
                  </a:cubicBezTo>
                  <a:cubicBezTo>
                    <a:pt x="16" y="51"/>
                    <a:pt x="16" y="51"/>
                    <a:pt x="16" y="51"/>
                  </a:cubicBezTo>
                  <a:cubicBezTo>
                    <a:pt x="16" y="54"/>
                    <a:pt x="16" y="54"/>
                    <a:pt x="16" y="54"/>
                  </a:cubicBezTo>
                  <a:cubicBezTo>
                    <a:pt x="18" y="55"/>
                    <a:pt x="18" y="55"/>
                    <a:pt x="18" y="55"/>
                  </a:cubicBezTo>
                  <a:cubicBezTo>
                    <a:pt x="18" y="62"/>
                    <a:pt x="18" y="62"/>
                    <a:pt x="18" y="62"/>
                  </a:cubicBezTo>
                  <a:cubicBezTo>
                    <a:pt x="21" y="65"/>
                    <a:pt x="21" y="65"/>
                    <a:pt x="21" y="65"/>
                  </a:cubicBezTo>
                  <a:cubicBezTo>
                    <a:pt x="21" y="70"/>
                    <a:pt x="21" y="70"/>
                    <a:pt x="21" y="70"/>
                  </a:cubicBezTo>
                  <a:cubicBezTo>
                    <a:pt x="22" y="70"/>
                    <a:pt x="22" y="70"/>
                    <a:pt x="22" y="70"/>
                  </a:cubicBezTo>
                  <a:cubicBezTo>
                    <a:pt x="32" y="58"/>
                    <a:pt x="39" y="42"/>
                    <a:pt x="39" y="24"/>
                  </a:cubicBezTo>
                  <a:cubicBezTo>
                    <a:pt x="39" y="16"/>
                    <a:pt x="37" y="9"/>
                    <a:pt x="35" y="1"/>
                  </a:cubicBezTo>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49" name="Freeform 2030">
              <a:extLst>
                <a:ext uri="{FF2B5EF4-FFF2-40B4-BE49-F238E27FC236}">
                  <a16:creationId xmlns:a16="http://schemas.microsoft.com/office/drawing/2014/main" id="{5C4669F6-C26A-4B40-AD8E-C9A4FEFDF07D}"/>
                </a:ext>
              </a:extLst>
            </p:cNvPr>
            <p:cNvSpPr>
              <a:spLocks/>
            </p:cNvSpPr>
            <p:nvPr/>
          </p:nvSpPr>
          <p:spPr bwMode="auto">
            <a:xfrm>
              <a:off x="11593513" y="4110038"/>
              <a:ext cx="17463" cy="11113"/>
            </a:xfrm>
            <a:custGeom>
              <a:avLst/>
              <a:gdLst>
                <a:gd name="T0" fmla="*/ 0 w 6"/>
                <a:gd name="T1" fmla="*/ 4 h 4"/>
                <a:gd name="T2" fmla="*/ 3 w 6"/>
                <a:gd name="T3" fmla="*/ 4 h 4"/>
                <a:gd name="T4" fmla="*/ 6 w 6"/>
                <a:gd name="T5" fmla="*/ 1 h 4"/>
                <a:gd name="T6" fmla="*/ 6 w 6"/>
                <a:gd name="T7" fmla="*/ 0 h 4"/>
                <a:gd name="T8" fmla="*/ 0 w 6"/>
                <a:gd name="T9" fmla="*/ 4 h 4"/>
              </a:gdLst>
              <a:ahLst/>
              <a:cxnLst>
                <a:cxn ang="0">
                  <a:pos x="T0" y="T1"/>
                </a:cxn>
                <a:cxn ang="0">
                  <a:pos x="T2" y="T3"/>
                </a:cxn>
                <a:cxn ang="0">
                  <a:pos x="T4" y="T5"/>
                </a:cxn>
                <a:cxn ang="0">
                  <a:pos x="T6" y="T7"/>
                </a:cxn>
                <a:cxn ang="0">
                  <a:pos x="T8" y="T9"/>
                </a:cxn>
              </a:cxnLst>
              <a:rect l="0" t="0" r="r" b="b"/>
              <a:pathLst>
                <a:path w="6" h="4">
                  <a:moveTo>
                    <a:pt x="0" y="4"/>
                  </a:moveTo>
                  <a:cubicBezTo>
                    <a:pt x="3" y="4"/>
                    <a:pt x="3" y="4"/>
                    <a:pt x="3" y="4"/>
                  </a:cubicBezTo>
                  <a:cubicBezTo>
                    <a:pt x="6" y="1"/>
                    <a:pt x="6" y="1"/>
                    <a:pt x="6" y="1"/>
                  </a:cubicBezTo>
                  <a:cubicBezTo>
                    <a:pt x="6" y="0"/>
                    <a:pt x="6" y="0"/>
                    <a:pt x="6" y="0"/>
                  </a:cubicBezTo>
                  <a:cubicBezTo>
                    <a:pt x="4" y="2"/>
                    <a:pt x="2" y="3"/>
                    <a:pt x="0" y="4"/>
                  </a:cubicBezTo>
                </a:path>
              </a:pathLst>
            </a:custGeom>
            <a:solidFill>
              <a:srgbClr val="ED8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50" name="Freeform 2031">
              <a:extLst>
                <a:ext uri="{FF2B5EF4-FFF2-40B4-BE49-F238E27FC236}">
                  <a16:creationId xmlns:a16="http://schemas.microsoft.com/office/drawing/2014/main" id="{AF47A1A7-5C38-477A-AE99-60098F57ECBB}"/>
                </a:ext>
              </a:extLst>
            </p:cNvPr>
            <p:cNvSpPr>
              <a:spLocks/>
            </p:cNvSpPr>
            <p:nvPr/>
          </p:nvSpPr>
          <p:spPr bwMode="auto">
            <a:xfrm>
              <a:off x="11385550" y="3819525"/>
              <a:ext cx="333375" cy="339725"/>
            </a:xfrm>
            <a:custGeom>
              <a:avLst/>
              <a:gdLst>
                <a:gd name="T0" fmla="*/ 111 w 114"/>
                <a:gd name="T1" fmla="*/ 35 h 116"/>
                <a:gd name="T2" fmla="*/ 114 w 114"/>
                <a:gd name="T3" fmla="*/ 28 h 116"/>
                <a:gd name="T4" fmla="*/ 113 w 114"/>
                <a:gd name="T5" fmla="*/ 26 h 116"/>
                <a:gd name="T6" fmla="*/ 112 w 114"/>
                <a:gd name="T7" fmla="*/ 23 h 116"/>
                <a:gd name="T8" fmla="*/ 112 w 114"/>
                <a:gd name="T9" fmla="*/ 21 h 116"/>
                <a:gd name="T10" fmla="*/ 104 w 114"/>
                <a:gd name="T11" fmla="*/ 25 h 116"/>
                <a:gd name="T12" fmla="*/ 109 w 114"/>
                <a:gd name="T13" fmla="*/ 13 h 116"/>
                <a:gd name="T14" fmla="*/ 69 w 114"/>
                <a:gd name="T15" fmla="*/ 0 h 116"/>
                <a:gd name="T16" fmla="*/ 0 w 114"/>
                <a:gd name="T17" fmla="*/ 68 h 116"/>
                <a:gd name="T18" fmla="*/ 18 w 114"/>
                <a:gd name="T19" fmla="*/ 115 h 116"/>
                <a:gd name="T20" fmla="*/ 23 w 114"/>
                <a:gd name="T21" fmla="*/ 114 h 116"/>
                <a:gd name="T22" fmla="*/ 25 w 114"/>
                <a:gd name="T23" fmla="*/ 102 h 116"/>
                <a:gd name="T24" fmla="*/ 31 w 114"/>
                <a:gd name="T25" fmla="*/ 116 h 116"/>
                <a:gd name="T26" fmla="*/ 33 w 114"/>
                <a:gd name="T27" fmla="*/ 116 h 116"/>
                <a:gd name="T28" fmla="*/ 48 w 114"/>
                <a:gd name="T29" fmla="*/ 115 h 116"/>
                <a:gd name="T30" fmla="*/ 58 w 114"/>
                <a:gd name="T31" fmla="*/ 110 h 116"/>
                <a:gd name="T32" fmla="*/ 69 w 114"/>
                <a:gd name="T33" fmla="*/ 108 h 116"/>
                <a:gd name="T34" fmla="*/ 103 w 114"/>
                <a:gd name="T35" fmla="*/ 76 h 116"/>
                <a:gd name="T36" fmla="*/ 108 w 114"/>
                <a:gd name="T37" fmla="*/ 58 h 116"/>
                <a:gd name="T38" fmla="*/ 113 w 114"/>
                <a:gd name="T39" fmla="*/ 44 h 116"/>
                <a:gd name="T40" fmla="*/ 114 w 114"/>
                <a:gd name="T41" fmla="*/ 39 h 116"/>
                <a:gd name="T42" fmla="*/ 111 w 114"/>
                <a:gd name="T43"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 h="116">
                  <a:moveTo>
                    <a:pt x="111" y="35"/>
                  </a:moveTo>
                  <a:cubicBezTo>
                    <a:pt x="111" y="32"/>
                    <a:pt x="114" y="30"/>
                    <a:pt x="114" y="28"/>
                  </a:cubicBezTo>
                  <a:cubicBezTo>
                    <a:pt x="113" y="27"/>
                    <a:pt x="113" y="26"/>
                    <a:pt x="113" y="26"/>
                  </a:cubicBezTo>
                  <a:cubicBezTo>
                    <a:pt x="113" y="25"/>
                    <a:pt x="112" y="24"/>
                    <a:pt x="112" y="23"/>
                  </a:cubicBezTo>
                  <a:cubicBezTo>
                    <a:pt x="112" y="22"/>
                    <a:pt x="112" y="22"/>
                    <a:pt x="112" y="21"/>
                  </a:cubicBezTo>
                  <a:cubicBezTo>
                    <a:pt x="104" y="25"/>
                    <a:pt x="104" y="25"/>
                    <a:pt x="104" y="25"/>
                  </a:cubicBezTo>
                  <a:cubicBezTo>
                    <a:pt x="109" y="13"/>
                    <a:pt x="109" y="13"/>
                    <a:pt x="109" y="13"/>
                  </a:cubicBezTo>
                  <a:cubicBezTo>
                    <a:pt x="98" y="5"/>
                    <a:pt x="84" y="0"/>
                    <a:pt x="69" y="0"/>
                  </a:cubicBezTo>
                  <a:cubicBezTo>
                    <a:pt x="31" y="0"/>
                    <a:pt x="0" y="30"/>
                    <a:pt x="0" y="68"/>
                  </a:cubicBezTo>
                  <a:cubicBezTo>
                    <a:pt x="0" y="86"/>
                    <a:pt x="7" y="102"/>
                    <a:pt x="18" y="115"/>
                  </a:cubicBezTo>
                  <a:cubicBezTo>
                    <a:pt x="20" y="115"/>
                    <a:pt x="21" y="113"/>
                    <a:pt x="23" y="114"/>
                  </a:cubicBezTo>
                  <a:cubicBezTo>
                    <a:pt x="25" y="102"/>
                    <a:pt x="25" y="102"/>
                    <a:pt x="25" y="102"/>
                  </a:cubicBezTo>
                  <a:cubicBezTo>
                    <a:pt x="31" y="116"/>
                    <a:pt x="31" y="116"/>
                    <a:pt x="31" y="116"/>
                  </a:cubicBezTo>
                  <a:cubicBezTo>
                    <a:pt x="32" y="116"/>
                    <a:pt x="33" y="116"/>
                    <a:pt x="33" y="116"/>
                  </a:cubicBezTo>
                  <a:cubicBezTo>
                    <a:pt x="38" y="116"/>
                    <a:pt x="43" y="116"/>
                    <a:pt x="48" y="115"/>
                  </a:cubicBezTo>
                  <a:cubicBezTo>
                    <a:pt x="49" y="112"/>
                    <a:pt x="54" y="111"/>
                    <a:pt x="58" y="110"/>
                  </a:cubicBezTo>
                  <a:cubicBezTo>
                    <a:pt x="61" y="109"/>
                    <a:pt x="66" y="106"/>
                    <a:pt x="69" y="108"/>
                  </a:cubicBezTo>
                  <a:cubicBezTo>
                    <a:pt x="83" y="101"/>
                    <a:pt x="95" y="90"/>
                    <a:pt x="103" y="76"/>
                  </a:cubicBezTo>
                  <a:cubicBezTo>
                    <a:pt x="101" y="75"/>
                    <a:pt x="106" y="64"/>
                    <a:pt x="108" y="58"/>
                  </a:cubicBezTo>
                  <a:cubicBezTo>
                    <a:pt x="109" y="54"/>
                    <a:pt x="110" y="46"/>
                    <a:pt x="113" y="44"/>
                  </a:cubicBezTo>
                  <a:cubicBezTo>
                    <a:pt x="114" y="43"/>
                    <a:pt x="114" y="41"/>
                    <a:pt x="114" y="39"/>
                  </a:cubicBezTo>
                  <a:cubicBezTo>
                    <a:pt x="114" y="38"/>
                    <a:pt x="111" y="36"/>
                    <a:pt x="111" y="35"/>
                  </a:cubicBezTo>
                </a:path>
              </a:pathLst>
            </a:custGeom>
            <a:solidFill>
              <a:srgbClr val="49CD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51" name="Freeform 2032">
              <a:extLst>
                <a:ext uri="{FF2B5EF4-FFF2-40B4-BE49-F238E27FC236}">
                  <a16:creationId xmlns:a16="http://schemas.microsoft.com/office/drawing/2014/main" id="{4087847E-7BE7-452F-96B7-047A79A2A498}"/>
                </a:ext>
              </a:extLst>
            </p:cNvPr>
            <p:cNvSpPr>
              <a:spLocks/>
            </p:cNvSpPr>
            <p:nvPr/>
          </p:nvSpPr>
          <p:spPr bwMode="auto">
            <a:xfrm>
              <a:off x="11666538" y="3902075"/>
              <a:ext cx="52388" cy="46038"/>
            </a:xfrm>
            <a:custGeom>
              <a:avLst/>
              <a:gdLst>
                <a:gd name="T0" fmla="*/ 13 w 18"/>
                <a:gd name="T1" fmla="*/ 0 h 16"/>
                <a:gd name="T2" fmla="*/ 11 w 18"/>
                <a:gd name="T3" fmla="*/ 4 h 16"/>
                <a:gd name="T4" fmla="*/ 7 w 18"/>
                <a:gd name="T5" fmla="*/ 4 h 16"/>
                <a:gd name="T6" fmla="*/ 7 w 18"/>
                <a:gd name="T7" fmla="*/ 8 h 16"/>
                <a:gd name="T8" fmla="*/ 8 w 18"/>
                <a:gd name="T9" fmla="*/ 8 h 16"/>
                <a:gd name="T10" fmla="*/ 8 w 18"/>
                <a:gd name="T11" fmla="*/ 10 h 16"/>
                <a:gd name="T12" fmla="*/ 6 w 18"/>
                <a:gd name="T13" fmla="*/ 9 h 16"/>
                <a:gd name="T14" fmla="*/ 3 w 18"/>
                <a:gd name="T15" fmla="*/ 9 h 16"/>
                <a:gd name="T16" fmla="*/ 0 w 18"/>
                <a:gd name="T17" fmla="*/ 10 h 16"/>
                <a:gd name="T18" fmla="*/ 0 w 18"/>
                <a:gd name="T19" fmla="*/ 15 h 16"/>
                <a:gd name="T20" fmla="*/ 2 w 18"/>
                <a:gd name="T21" fmla="*/ 16 h 16"/>
                <a:gd name="T22" fmla="*/ 8 w 18"/>
                <a:gd name="T23" fmla="*/ 16 h 16"/>
                <a:gd name="T24" fmla="*/ 8 w 18"/>
                <a:gd name="T25" fmla="*/ 15 h 16"/>
                <a:gd name="T26" fmla="*/ 12 w 18"/>
                <a:gd name="T27" fmla="*/ 11 h 16"/>
                <a:gd name="T28" fmla="*/ 14 w 18"/>
                <a:gd name="T29" fmla="*/ 11 h 16"/>
                <a:gd name="T30" fmla="*/ 17 w 18"/>
                <a:gd name="T31" fmla="*/ 9 h 16"/>
                <a:gd name="T32" fmla="*/ 17 w 18"/>
                <a:gd name="T33" fmla="*/ 10 h 16"/>
                <a:gd name="T34" fmla="*/ 18 w 18"/>
                <a:gd name="T35" fmla="*/ 11 h 16"/>
                <a:gd name="T36" fmla="*/ 18 w 18"/>
                <a:gd name="T37" fmla="*/ 7 h 16"/>
                <a:gd name="T38" fmla="*/ 18 w 18"/>
                <a:gd name="T39" fmla="*/ 0 h 16"/>
                <a:gd name="T40" fmla="*/ 13 w 18"/>
                <a:gd name="T4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16">
                  <a:moveTo>
                    <a:pt x="13" y="0"/>
                  </a:moveTo>
                  <a:cubicBezTo>
                    <a:pt x="11" y="4"/>
                    <a:pt x="11" y="4"/>
                    <a:pt x="11" y="4"/>
                  </a:cubicBezTo>
                  <a:cubicBezTo>
                    <a:pt x="7" y="4"/>
                    <a:pt x="7" y="4"/>
                    <a:pt x="7" y="4"/>
                  </a:cubicBezTo>
                  <a:cubicBezTo>
                    <a:pt x="7" y="8"/>
                    <a:pt x="7" y="8"/>
                    <a:pt x="7" y="8"/>
                  </a:cubicBezTo>
                  <a:cubicBezTo>
                    <a:pt x="8" y="8"/>
                    <a:pt x="8" y="8"/>
                    <a:pt x="8" y="8"/>
                  </a:cubicBezTo>
                  <a:cubicBezTo>
                    <a:pt x="8" y="10"/>
                    <a:pt x="8" y="10"/>
                    <a:pt x="8" y="10"/>
                  </a:cubicBezTo>
                  <a:cubicBezTo>
                    <a:pt x="6" y="9"/>
                    <a:pt x="6" y="9"/>
                    <a:pt x="6" y="9"/>
                  </a:cubicBezTo>
                  <a:cubicBezTo>
                    <a:pt x="3" y="9"/>
                    <a:pt x="3" y="9"/>
                    <a:pt x="3" y="9"/>
                  </a:cubicBezTo>
                  <a:cubicBezTo>
                    <a:pt x="0" y="10"/>
                    <a:pt x="0" y="10"/>
                    <a:pt x="0" y="10"/>
                  </a:cubicBezTo>
                  <a:cubicBezTo>
                    <a:pt x="0" y="15"/>
                    <a:pt x="0" y="15"/>
                    <a:pt x="0" y="15"/>
                  </a:cubicBezTo>
                  <a:cubicBezTo>
                    <a:pt x="2" y="16"/>
                    <a:pt x="2" y="16"/>
                    <a:pt x="2" y="16"/>
                  </a:cubicBezTo>
                  <a:cubicBezTo>
                    <a:pt x="8" y="16"/>
                    <a:pt x="8" y="16"/>
                    <a:pt x="8" y="16"/>
                  </a:cubicBezTo>
                  <a:cubicBezTo>
                    <a:pt x="8" y="15"/>
                    <a:pt x="8" y="15"/>
                    <a:pt x="8" y="15"/>
                  </a:cubicBezTo>
                  <a:cubicBezTo>
                    <a:pt x="12" y="11"/>
                    <a:pt x="12" y="11"/>
                    <a:pt x="12" y="11"/>
                  </a:cubicBezTo>
                  <a:cubicBezTo>
                    <a:pt x="14" y="11"/>
                    <a:pt x="14" y="11"/>
                    <a:pt x="14" y="11"/>
                  </a:cubicBezTo>
                  <a:cubicBezTo>
                    <a:pt x="17" y="9"/>
                    <a:pt x="17" y="9"/>
                    <a:pt x="17" y="9"/>
                  </a:cubicBezTo>
                  <a:cubicBezTo>
                    <a:pt x="17" y="10"/>
                    <a:pt x="17" y="10"/>
                    <a:pt x="17" y="10"/>
                  </a:cubicBezTo>
                  <a:cubicBezTo>
                    <a:pt x="18" y="11"/>
                    <a:pt x="18" y="11"/>
                    <a:pt x="18" y="11"/>
                  </a:cubicBezTo>
                  <a:cubicBezTo>
                    <a:pt x="18" y="10"/>
                    <a:pt x="18" y="9"/>
                    <a:pt x="18" y="7"/>
                  </a:cubicBezTo>
                  <a:cubicBezTo>
                    <a:pt x="18" y="5"/>
                    <a:pt x="18" y="2"/>
                    <a:pt x="18" y="0"/>
                  </a:cubicBezTo>
                  <a:lnTo>
                    <a:pt x="13" y="0"/>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54" name="Freeform 2033">
              <a:extLst>
                <a:ext uri="{FF2B5EF4-FFF2-40B4-BE49-F238E27FC236}">
                  <a16:creationId xmlns:a16="http://schemas.microsoft.com/office/drawing/2014/main" id="{9FA1688B-D036-4EC4-A5A6-68A656A59FCD}"/>
                </a:ext>
              </a:extLst>
            </p:cNvPr>
            <p:cNvSpPr>
              <a:spLocks/>
            </p:cNvSpPr>
            <p:nvPr/>
          </p:nvSpPr>
          <p:spPr bwMode="auto">
            <a:xfrm>
              <a:off x="11642725" y="3948113"/>
              <a:ext cx="73025" cy="93663"/>
            </a:xfrm>
            <a:custGeom>
              <a:avLst/>
              <a:gdLst>
                <a:gd name="T0" fmla="*/ 0 w 25"/>
                <a:gd name="T1" fmla="*/ 18 h 32"/>
                <a:gd name="T2" fmla="*/ 0 w 25"/>
                <a:gd name="T3" fmla="*/ 25 h 32"/>
                <a:gd name="T4" fmla="*/ 6 w 25"/>
                <a:gd name="T5" fmla="*/ 32 h 32"/>
                <a:gd name="T6" fmla="*/ 15 w 25"/>
                <a:gd name="T7" fmla="*/ 32 h 32"/>
                <a:gd name="T8" fmla="*/ 15 w 25"/>
                <a:gd name="T9" fmla="*/ 32 h 32"/>
                <a:gd name="T10" fmla="*/ 25 w 25"/>
                <a:gd name="T11" fmla="*/ 0 h 32"/>
                <a:gd name="T12" fmla="*/ 18 w 25"/>
                <a:gd name="T13" fmla="*/ 0 h 32"/>
                <a:gd name="T14" fmla="*/ 16 w 25"/>
                <a:gd name="T15" fmla="*/ 2 h 32"/>
                <a:gd name="T16" fmla="*/ 11 w 25"/>
                <a:gd name="T17" fmla="*/ 2 h 32"/>
                <a:gd name="T18" fmla="*/ 7 w 25"/>
                <a:gd name="T19" fmla="*/ 4 h 32"/>
                <a:gd name="T20" fmla="*/ 7 w 25"/>
                <a:gd name="T21" fmla="*/ 8 h 32"/>
                <a:gd name="T22" fmla="*/ 0 w 25"/>
                <a:gd name="T23" fmla="*/ 13 h 32"/>
                <a:gd name="T24" fmla="*/ 0 w 25"/>
                <a:gd name="T25" fmla="*/ 16 h 32"/>
                <a:gd name="T26" fmla="*/ 2 w 25"/>
                <a:gd name="T27" fmla="*/ 16 h 32"/>
                <a:gd name="T28" fmla="*/ 2 w 25"/>
                <a:gd name="T29" fmla="*/ 18 h 32"/>
                <a:gd name="T30" fmla="*/ 0 w 25"/>
                <a:gd name="T31"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2">
                  <a:moveTo>
                    <a:pt x="0" y="18"/>
                  </a:moveTo>
                  <a:cubicBezTo>
                    <a:pt x="0" y="25"/>
                    <a:pt x="0" y="25"/>
                    <a:pt x="0" y="25"/>
                  </a:cubicBezTo>
                  <a:cubicBezTo>
                    <a:pt x="6" y="32"/>
                    <a:pt x="6" y="32"/>
                    <a:pt x="6" y="32"/>
                  </a:cubicBezTo>
                  <a:cubicBezTo>
                    <a:pt x="15" y="32"/>
                    <a:pt x="15" y="32"/>
                    <a:pt x="15" y="32"/>
                  </a:cubicBezTo>
                  <a:cubicBezTo>
                    <a:pt x="15" y="32"/>
                    <a:pt x="15" y="32"/>
                    <a:pt x="15" y="32"/>
                  </a:cubicBezTo>
                  <a:cubicBezTo>
                    <a:pt x="21" y="22"/>
                    <a:pt x="24" y="12"/>
                    <a:pt x="25" y="0"/>
                  </a:cubicBezTo>
                  <a:cubicBezTo>
                    <a:pt x="18" y="0"/>
                    <a:pt x="18" y="0"/>
                    <a:pt x="18" y="0"/>
                  </a:cubicBezTo>
                  <a:cubicBezTo>
                    <a:pt x="16" y="2"/>
                    <a:pt x="16" y="2"/>
                    <a:pt x="16" y="2"/>
                  </a:cubicBezTo>
                  <a:cubicBezTo>
                    <a:pt x="11" y="2"/>
                    <a:pt x="11" y="2"/>
                    <a:pt x="11" y="2"/>
                  </a:cubicBezTo>
                  <a:cubicBezTo>
                    <a:pt x="7" y="4"/>
                    <a:pt x="7" y="4"/>
                    <a:pt x="7" y="4"/>
                  </a:cubicBezTo>
                  <a:cubicBezTo>
                    <a:pt x="7" y="8"/>
                    <a:pt x="7" y="8"/>
                    <a:pt x="7" y="8"/>
                  </a:cubicBezTo>
                  <a:cubicBezTo>
                    <a:pt x="0" y="13"/>
                    <a:pt x="0" y="13"/>
                    <a:pt x="0" y="13"/>
                  </a:cubicBezTo>
                  <a:cubicBezTo>
                    <a:pt x="0" y="16"/>
                    <a:pt x="0" y="16"/>
                    <a:pt x="0" y="16"/>
                  </a:cubicBezTo>
                  <a:cubicBezTo>
                    <a:pt x="2" y="16"/>
                    <a:pt x="2" y="16"/>
                    <a:pt x="2" y="16"/>
                  </a:cubicBezTo>
                  <a:cubicBezTo>
                    <a:pt x="2" y="18"/>
                    <a:pt x="2" y="18"/>
                    <a:pt x="2" y="18"/>
                  </a:cubicBezTo>
                  <a:lnTo>
                    <a:pt x="0" y="18"/>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55" name="Freeform 2034">
              <a:extLst>
                <a:ext uri="{FF2B5EF4-FFF2-40B4-BE49-F238E27FC236}">
                  <a16:creationId xmlns:a16="http://schemas.microsoft.com/office/drawing/2014/main" id="{FAC89128-00FE-4241-B434-B5A7708A7AE6}"/>
                </a:ext>
              </a:extLst>
            </p:cNvPr>
            <p:cNvSpPr>
              <a:spLocks/>
            </p:cNvSpPr>
            <p:nvPr/>
          </p:nvSpPr>
          <p:spPr bwMode="auto">
            <a:xfrm>
              <a:off x="11704638" y="3878263"/>
              <a:ext cx="11113" cy="17463"/>
            </a:xfrm>
            <a:custGeom>
              <a:avLst/>
              <a:gdLst>
                <a:gd name="T0" fmla="*/ 3 w 4"/>
                <a:gd name="T1" fmla="*/ 6 h 6"/>
                <a:gd name="T2" fmla="*/ 4 w 4"/>
                <a:gd name="T3" fmla="*/ 6 h 6"/>
                <a:gd name="T4" fmla="*/ 4 w 4"/>
                <a:gd name="T5" fmla="*/ 0 h 6"/>
                <a:gd name="T6" fmla="*/ 0 w 4"/>
                <a:gd name="T7" fmla="*/ 2 h 6"/>
                <a:gd name="T8" fmla="*/ 0 w 4"/>
                <a:gd name="T9" fmla="*/ 4 h 6"/>
                <a:gd name="T10" fmla="*/ 2 w 4"/>
                <a:gd name="T11" fmla="*/ 4 h 6"/>
                <a:gd name="T12" fmla="*/ 3 w 4"/>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3" y="6"/>
                  </a:moveTo>
                  <a:cubicBezTo>
                    <a:pt x="4" y="6"/>
                    <a:pt x="4" y="6"/>
                    <a:pt x="4" y="6"/>
                  </a:cubicBezTo>
                  <a:cubicBezTo>
                    <a:pt x="4" y="4"/>
                    <a:pt x="4" y="2"/>
                    <a:pt x="4" y="0"/>
                  </a:cubicBezTo>
                  <a:cubicBezTo>
                    <a:pt x="0" y="2"/>
                    <a:pt x="0" y="2"/>
                    <a:pt x="0" y="2"/>
                  </a:cubicBezTo>
                  <a:cubicBezTo>
                    <a:pt x="0" y="4"/>
                    <a:pt x="0" y="4"/>
                    <a:pt x="0" y="4"/>
                  </a:cubicBezTo>
                  <a:cubicBezTo>
                    <a:pt x="2" y="4"/>
                    <a:pt x="2" y="4"/>
                    <a:pt x="2" y="4"/>
                  </a:cubicBezTo>
                  <a:lnTo>
                    <a:pt x="3" y="6"/>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56" name="Freeform 2035">
              <a:extLst>
                <a:ext uri="{FF2B5EF4-FFF2-40B4-BE49-F238E27FC236}">
                  <a16:creationId xmlns:a16="http://schemas.microsoft.com/office/drawing/2014/main" id="{DB22A208-F7E1-4723-BB75-58CBC6022C7F}"/>
                </a:ext>
              </a:extLst>
            </p:cNvPr>
            <p:cNvSpPr>
              <a:spLocks noEditPoints="1"/>
            </p:cNvSpPr>
            <p:nvPr/>
          </p:nvSpPr>
          <p:spPr bwMode="auto">
            <a:xfrm>
              <a:off x="11396663" y="3848100"/>
              <a:ext cx="225425" cy="307975"/>
            </a:xfrm>
            <a:custGeom>
              <a:avLst/>
              <a:gdLst>
                <a:gd name="T0" fmla="*/ 73 w 77"/>
                <a:gd name="T1" fmla="*/ 90 h 105"/>
                <a:gd name="T2" fmla="*/ 74 w 77"/>
                <a:gd name="T3" fmla="*/ 76 h 105"/>
                <a:gd name="T4" fmla="*/ 61 w 77"/>
                <a:gd name="T5" fmla="*/ 66 h 105"/>
                <a:gd name="T6" fmla="*/ 50 w 77"/>
                <a:gd name="T7" fmla="*/ 60 h 105"/>
                <a:gd name="T8" fmla="*/ 31 w 77"/>
                <a:gd name="T9" fmla="*/ 61 h 105"/>
                <a:gd name="T10" fmla="*/ 28 w 77"/>
                <a:gd name="T11" fmla="*/ 50 h 105"/>
                <a:gd name="T12" fmla="*/ 19 w 77"/>
                <a:gd name="T13" fmla="*/ 47 h 105"/>
                <a:gd name="T14" fmla="*/ 33 w 77"/>
                <a:gd name="T15" fmla="*/ 41 h 105"/>
                <a:gd name="T16" fmla="*/ 36 w 77"/>
                <a:gd name="T17" fmla="*/ 41 h 105"/>
                <a:gd name="T18" fmla="*/ 51 w 77"/>
                <a:gd name="T19" fmla="*/ 27 h 105"/>
                <a:gd name="T20" fmla="*/ 56 w 77"/>
                <a:gd name="T21" fmla="*/ 23 h 105"/>
                <a:gd name="T22" fmla="*/ 58 w 77"/>
                <a:gd name="T23" fmla="*/ 22 h 105"/>
                <a:gd name="T24" fmla="*/ 63 w 77"/>
                <a:gd name="T25" fmla="*/ 22 h 105"/>
                <a:gd name="T26" fmla="*/ 66 w 77"/>
                <a:gd name="T27" fmla="*/ 24 h 105"/>
                <a:gd name="T28" fmla="*/ 65 w 77"/>
                <a:gd name="T29" fmla="*/ 17 h 105"/>
                <a:gd name="T30" fmla="*/ 58 w 77"/>
                <a:gd name="T31" fmla="*/ 14 h 105"/>
                <a:gd name="T32" fmla="*/ 48 w 77"/>
                <a:gd name="T33" fmla="*/ 17 h 105"/>
                <a:gd name="T34" fmla="*/ 39 w 77"/>
                <a:gd name="T35" fmla="*/ 15 h 105"/>
                <a:gd name="T36" fmla="*/ 48 w 77"/>
                <a:gd name="T37" fmla="*/ 9 h 105"/>
                <a:gd name="T38" fmla="*/ 51 w 77"/>
                <a:gd name="T39" fmla="*/ 9 h 105"/>
                <a:gd name="T40" fmla="*/ 59 w 77"/>
                <a:gd name="T41" fmla="*/ 4 h 105"/>
                <a:gd name="T42" fmla="*/ 58 w 77"/>
                <a:gd name="T43" fmla="*/ 9 h 105"/>
                <a:gd name="T44" fmla="*/ 67 w 77"/>
                <a:gd name="T45" fmla="*/ 8 h 105"/>
                <a:gd name="T46" fmla="*/ 61 w 77"/>
                <a:gd name="T47" fmla="*/ 1 h 105"/>
                <a:gd name="T48" fmla="*/ 50 w 77"/>
                <a:gd name="T49" fmla="*/ 5 h 105"/>
                <a:gd name="T50" fmla="*/ 47 w 77"/>
                <a:gd name="T51" fmla="*/ 1 h 105"/>
                <a:gd name="T52" fmla="*/ 47 w 77"/>
                <a:gd name="T53" fmla="*/ 4 h 105"/>
                <a:gd name="T54" fmla="*/ 40 w 77"/>
                <a:gd name="T55" fmla="*/ 6 h 105"/>
                <a:gd name="T56" fmla="*/ 44 w 77"/>
                <a:gd name="T57" fmla="*/ 1 h 105"/>
                <a:gd name="T58" fmla="*/ 38 w 77"/>
                <a:gd name="T59" fmla="*/ 2 h 105"/>
                <a:gd name="T60" fmla="*/ 30 w 77"/>
                <a:gd name="T61" fmla="*/ 3 h 105"/>
                <a:gd name="T62" fmla="*/ 35 w 77"/>
                <a:gd name="T63" fmla="*/ 5 h 105"/>
                <a:gd name="T64" fmla="*/ 31 w 77"/>
                <a:gd name="T65" fmla="*/ 5 h 105"/>
                <a:gd name="T66" fmla="*/ 6 w 77"/>
                <a:gd name="T67" fmla="*/ 24 h 105"/>
                <a:gd name="T68" fmla="*/ 3 w 77"/>
                <a:gd name="T69" fmla="*/ 42 h 105"/>
                <a:gd name="T70" fmla="*/ 6 w 77"/>
                <a:gd name="T71" fmla="*/ 42 h 105"/>
                <a:gd name="T72" fmla="*/ 10 w 77"/>
                <a:gd name="T73" fmla="*/ 49 h 105"/>
                <a:gd name="T74" fmla="*/ 19 w 77"/>
                <a:gd name="T75" fmla="*/ 55 h 105"/>
                <a:gd name="T76" fmla="*/ 21 w 77"/>
                <a:gd name="T77" fmla="*/ 56 h 105"/>
                <a:gd name="T78" fmla="*/ 34 w 77"/>
                <a:gd name="T79" fmla="*/ 63 h 105"/>
                <a:gd name="T80" fmla="*/ 37 w 77"/>
                <a:gd name="T81" fmla="*/ 83 h 105"/>
                <a:gd name="T82" fmla="*/ 45 w 77"/>
                <a:gd name="T83" fmla="*/ 101 h 105"/>
                <a:gd name="T84" fmla="*/ 24 w 77"/>
                <a:gd name="T85" fmla="*/ 11 h 105"/>
                <a:gd name="T86" fmla="*/ 41 w 77"/>
                <a:gd name="T87" fmla="*/ 30 h 105"/>
                <a:gd name="T88" fmla="*/ 38 w 77"/>
                <a:gd name="T89" fmla="*/ 29 h 105"/>
                <a:gd name="T90" fmla="*/ 41 w 77"/>
                <a:gd name="T91" fmla="*/ 27 h 105"/>
                <a:gd name="T92" fmla="*/ 41 w 77"/>
                <a:gd name="T93" fmla="*/ 26 h 105"/>
                <a:gd name="T94" fmla="*/ 43 w 77"/>
                <a:gd name="T95" fmla="*/ 27 h 105"/>
                <a:gd name="T96" fmla="*/ 45 w 77"/>
                <a:gd name="T97" fmla="*/ 29 h 105"/>
                <a:gd name="T98" fmla="*/ 40 w 77"/>
                <a:gd name="T99" fmla="*/ 24 h 105"/>
                <a:gd name="T100" fmla="*/ 40 w 77"/>
                <a:gd name="T101" fmla="*/ 24 h 105"/>
                <a:gd name="T102" fmla="*/ 33 w 77"/>
                <a:gd name="T103" fmla="*/ 24 h 105"/>
                <a:gd name="T104" fmla="*/ 39 w 77"/>
                <a:gd name="T105" fmla="*/ 24 h 105"/>
                <a:gd name="T106" fmla="*/ 33 w 77"/>
                <a:gd name="T107" fmla="*/ 28 h 105"/>
                <a:gd name="T108" fmla="*/ 33 w 77"/>
                <a:gd name="T109" fmla="*/ 20 h 105"/>
                <a:gd name="T110" fmla="*/ 23 w 77"/>
                <a:gd name="T111" fmla="*/ 7 h 105"/>
                <a:gd name="T112" fmla="*/ 27 w 77"/>
                <a:gd name="T113" fmla="*/ 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05">
                  <a:moveTo>
                    <a:pt x="65" y="98"/>
                  </a:moveTo>
                  <a:cubicBezTo>
                    <a:pt x="64" y="95"/>
                    <a:pt x="64" y="95"/>
                    <a:pt x="64" y="95"/>
                  </a:cubicBezTo>
                  <a:cubicBezTo>
                    <a:pt x="66" y="93"/>
                    <a:pt x="66" y="93"/>
                    <a:pt x="66" y="93"/>
                  </a:cubicBezTo>
                  <a:cubicBezTo>
                    <a:pt x="70" y="93"/>
                    <a:pt x="70" y="93"/>
                    <a:pt x="70" y="93"/>
                  </a:cubicBezTo>
                  <a:cubicBezTo>
                    <a:pt x="73" y="90"/>
                    <a:pt x="73" y="90"/>
                    <a:pt x="73" y="90"/>
                  </a:cubicBezTo>
                  <a:cubicBezTo>
                    <a:pt x="73" y="83"/>
                    <a:pt x="73" y="83"/>
                    <a:pt x="73" y="83"/>
                  </a:cubicBezTo>
                  <a:cubicBezTo>
                    <a:pt x="76" y="80"/>
                    <a:pt x="76" y="80"/>
                    <a:pt x="76" y="80"/>
                  </a:cubicBezTo>
                  <a:cubicBezTo>
                    <a:pt x="76" y="79"/>
                    <a:pt x="77" y="78"/>
                    <a:pt x="77" y="77"/>
                  </a:cubicBezTo>
                  <a:cubicBezTo>
                    <a:pt x="77" y="76"/>
                    <a:pt x="77" y="76"/>
                    <a:pt x="77" y="76"/>
                  </a:cubicBezTo>
                  <a:cubicBezTo>
                    <a:pt x="74" y="76"/>
                    <a:pt x="74" y="76"/>
                    <a:pt x="74" y="76"/>
                  </a:cubicBezTo>
                  <a:cubicBezTo>
                    <a:pt x="72" y="73"/>
                    <a:pt x="72" y="73"/>
                    <a:pt x="72" y="73"/>
                  </a:cubicBezTo>
                  <a:cubicBezTo>
                    <a:pt x="66" y="73"/>
                    <a:pt x="66" y="73"/>
                    <a:pt x="66" y="73"/>
                  </a:cubicBezTo>
                  <a:cubicBezTo>
                    <a:pt x="61" y="71"/>
                    <a:pt x="61" y="71"/>
                    <a:pt x="61" y="71"/>
                  </a:cubicBezTo>
                  <a:cubicBezTo>
                    <a:pt x="61" y="68"/>
                    <a:pt x="61" y="68"/>
                    <a:pt x="61" y="68"/>
                  </a:cubicBezTo>
                  <a:cubicBezTo>
                    <a:pt x="61" y="67"/>
                    <a:pt x="61" y="67"/>
                    <a:pt x="61" y="66"/>
                  </a:cubicBezTo>
                  <a:cubicBezTo>
                    <a:pt x="59" y="64"/>
                    <a:pt x="59" y="64"/>
                    <a:pt x="59" y="64"/>
                  </a:cubicBezTo>
                  <a:cubicBezTo>
                    <a:pt x="55" y="64"/>
                    <a:pt x="55" y="64"/>
                    <a:pt x="55" y="64"/>
                  </a:cubicBezTo>
                  <a:cubicBezTo>
                    <a:pt x="52" y="60"/>
                    <a:pt x="52" y="60"/>
                    <a:pt x="52" y="60"/>
                  </a:cubicBezTo>
                  <a:cubicBezTo>
                    <a:pt x="50" y="59"/>
                    <a:pt x="50" y="59"/>
                    <a:pt x="50" y="59"/>
                  </a:cubicBezTo>
                  <a:cubicBezTo>
                    <a:pt x="50" y="60"/>
                    <a:pt x="50" y="60"/>
                    <a:pt x="50" y="60"/>
                  </a:cubicBezTo>
                  <a:cubicBezTo>
                    <a:pt x="46" y="60"/>
                    <a:pt x="46" y="60"/>
                    <a:pt x="46" y="60"/>
                  </a:cubicBezTo>
                  <a:cubicBezTo>
                    <a:pt x="44" y="58"/>
                    <a:pt x="44" y="58"/>
                    <a:pt x="44" y="58"/>
                  </a:cubicBezTo>
                  <a:cubicBezTo>
                    <a:pt x="40" y="58"/>
                    <a:pt x="40" y="58"/>
                    <a:pt x="40" y="58"/>
                  </a:cubicBezTo>
                  <a:cubicBezTo>
                    <a:pt x="37" y="61"/>
                    <a:pt x="37" y="61"/>
                    <a:pt x="37" y="61"/>
                  </a:cubicBezTo>
                  <a:cubicBezTo>
                    <a:pt x="31" y="61"/>
                    <a:pt x="31" y="61"/>
                    <a:pt x="31" y="61"/>
                  </a:cubicBezTo>
                  <a:cubicBezTo>
                    <a:pt x="31" y="55"/>
                    <a:pt x="31" y="55"/>
                    <a:pt x="31" y="55"/>
                  </a:cubicBezTo>
                  <a:cubicBezTo>
                    <a:pt x="31" y="55"/>
                    <a:pt x="31" y="54"/>
                    <a:pt x="30" y="54"/>
                  </a:cubicBezTo>
                  <a:cubicBezTo>
                    <a:pt x="27" y="54"/>
                    <a:pt x="27" y="54"/>
                    <a:pt x="27" y="54"/>
                  </a:cubicBezTo>
                  <a:cubicBezTo>
                    <a:pt x="28" y="51"/>
                    <a:pt x="28" y="51"/>
                    <a:pt x="28" y="51"/>
                  </a:cubicBezTo>
                  <a:cubicBezTo>
                    <a:pt x="28" y="50"/>
                    <a:pt x="28" y="50"/>
                    <a:pt x="28" y="50"/>
                  </a:cubicBezTo>
                  <a:cubicBezTo>
                    <a:pt x="28" y="49"/>
                    <a:pt x="28" y="49"/>
                    <a:pt x="27" y="49"/>
                  </a:cubicBezTo>
                  <a:cubicBezTo>
                    <a:pt x="23" y="52"/>
                    <a:pt x="23" y="52"/>
                    <a:pt x="23" y="52"/>
                  </a:cubicBezTo>
                  <a:cubicBezTo>
                    <a:pt x="19" y="52"/>
                    <a:pt x="19" y="52"/>
                    <a:pt x="19" y="52"/>
                  </a:cubicBezTo>
                  <a:cubicBezTo>
                    <a:pt x="19" y="52"/>
                    <a:pt x="19" y="52"/>
                    <a:pt x="19" y="52"/>
                  </a:cubicBezTo>
                  <a:cubicBezTo>
                    <a:pt x="18" y="50"/>
                    <a:pt x="18" y="48"/>
                    <a:pt x="19" y="47"/>
                  </a:cubicBezTo>
                  <a:cubicBezTo>
                    <a:pt x="20" y="45"/>
                    <a:pt x="20" y="45"/>
                    <a:pt x="20" y="45"/>
                  </a:cubicBezTo>
                  <a:cubicBezTo>
                    <a:pt x="20" y="44"/>
                    <a:pt x="21" y="43"/>
                    <a:pt x="22" y="42"/>
                  </a:cubicBezTo>
                  <a:cubicBezTo>
                    <a:pt x="23" y="42"/>
                    <a:pt x="23" y="42"/>
                    <a:pt x="23" y="42"/>
                  </a:cubicBezTo>
                  <a:cubicBezTo>
                    <a:pt x="24" y="41"/>
                    <a:pt x="25" y="41"/>
                    <a:pt x="26" y="41"/>
                  </a:cubicBezTo>
                  <a:cubicBezTo>
                    <a:pt x="33" y="41"/>
                    <a:pt x="33" y="41"/>
                    <a:pt x="33" y="41"/>
                  </a:cubicBezTo>
                  <a:cubicBezTo>
                    <a:pt x="33" y="43"/>
                    <a:pt x="33" y="43"/>
                    <a:pt x="33" y="43"/>
                  </a:cubicBezTo>
                  <a:cubicBezTo>
                    <a:pt x="33" y="44"/>
                    <a:pt x="33" y="45"/>
                    <a:pt x="34" y="45"/>
                  </a:cubicBezTo>
                  <a:cubicBezTo>
                    <a:pt x="35" y="46"/>
                    <a:pt x="35" y="46"/>
                    <a:pt x="35" y="46"/>
                  </a:cubicBezTo>
                  <a:cubicBezTo>
                    <a:pt x="35" y="46"/>
                    <a:pt x="36" y="46"/>
                    <a:pt x="36" y="45"/>
                  </a:cubicBezTo>
                  <a:cubicBezTo>
                    <a:pt x="36" y="41"/>
                    <a:pt x="36" y="41"/>
                    <a:pt x="36" y="41"/>
                  </a:cubicBezTo>
                  <a:cubicBezTo>
                    <a:pt x="39" y="38"/>
                    <a:pt x="39" y="38"/>
                    <a:pt x="39" y="38"/>
                  </a:cubicBezTo>
                  <a:cubicBezTo>
                    <a:pt x="42" y="36"/>
                    <a:pt x="42" y="36"/>
                    <a:pt x="42" y="36"/>
                  </a:cubicBezTo>
                  <a:cubicBezTo>
                    <a:pt x="42" y="34"/>
                    <a:pt x="42" y="34"/>
                    <a:pt x="42" y="34"/>
                  </a:cubicBezTo>
                  <a:cubicBezTo>
                    <a:pt x="47" y="29"/>
                    <a:pt x="47" y="29"/>
                    <a:pt x="47" y="29"/>
                  </a:cubicBezTo>
                  <a:cubicBezTo>
                    <a:pt x="51" y="27"/>
                    <a:pt x="51" y="27"/>
                    <a:pt x="51" y="27"/>
                  </a:cubicBezTo>
                  <a:cubicBezTo>
                    <a:pt x="51" y="26"/>
                    <a:pt x="51" y="26"/>
                    <a:pt x="51" y="26"/>
                  </a:cubicBezTo>
                  <a:cubicBezTo>
                    <a:pt x="54" y="24"/>
                    <a:pt x="54" y="24"/>
                    <a:pt x="54" y="24"/>
                  </a:cubicBezTo>
                  <a:cubicBezTo>
                    <a:pt x="55" y="24"/>
                    <a:pt x="55" y="24"/>
                    <a:pt x="55" y="24"/>
                  </a:cubicBezTo>
                  <a:cubicBezTo>
                    <a:pt x="55" y="24"/>
                    <a:pt x="56" y="24"/>
                    <a:pt x="57" y="23"/>
                  </a:cubicBezTo>
                  <a:cubicBezTo>
                    <a:pt x="57" y="23"/>
                    <a:pt x="57" y="23"/>
                    <a:pt x="56" y="23"/>
                  </a:cubicBezTo>
                  <a:cubicBezTo>
                    <a:pt x="55" y="23"/>
                    <a:pt x="55" y="23"/>
                    <a:pt x="55" y="23"/>
                  </a:cubicBezTo>
                  <a:cubicBezTo>
                    <a:pt x="55" y="23"/>
                    <a:pt x="54" y="23"/>
                    <a:pt x="54" y="22"/>
                  </a:cubicBezTo>
                  <a:cubicBezTo>
                    <a:pt x="54" y="21"/>
                    <a:pt x="55" y="21"/>
                    <a:pt x="55" y="21"/>
                  </a:cubicBezTo>
                  <a:cubicBezTo>
                    <a:pt x="56" y="21"/>
                    <a:pt x="56" y="21"/>
                    <a:pt x="56" y="21"/>
                  </a:cubicBezTo>
                  <a:cubicBezTo>
                    <a:pt x="57" y="21"/>
                    <a:pt x="57" y="21"/>
                    <a:pt x="58" y="22"/>
                  </a:cubicBezTo>
                  <a:cubicBezTo>
                    <a:pt x="58" y="22"/>
                    <a:pt x="58" y="22"/>
                    <a:pt x="58" y="22"/>
                  </a:cubicBezTo>
                  <a:cubicBezTo>
                    <a:pt x="60" y="22"/>
                    <a:pt x="60" y="22"/>
                    <a:pt x="60" y="22"/>
                  </a:cubicBezTo>
                  <a:cubicBezTo>
                    <a:pt x="62" y="21"/>
                    <a:pt x="62" y="21"/>
                    <a:pt x="62" y="21"/>
                  </a:cubicBezTo>
                  <a:cubicBezTo>
                    <a:pt x="63" y="21"/>
                    <a:pt x="63" y="21"/>
                    <a:pt x="63" y="21"/>
                  </a:cubicBezTo>
                  <a:cubicBezTo>
                    <a:pt x="63" y="22"/>
                    <a:pt x="63" y="22"/>
                    <a:pt x="63" y="22"/>
                  </a:cubicBezTo>
                  <a:cubicBezTo>
                    <a:pt x="62" y="23"/>
                    <a:pt x="62" y="23"/>
                    <a:pt x="62" y="23"/>
                  </a:cubicBezTo>
                  <a:cubicBezTo>
                    <a:pt x="61" y="23"/>
                    <a:pt x="61" y="24"/>
                    <a:pt x="62" y="24"/>
                  </a:cubicBezTo>
                  <a:cubicBezTo>
                    <a:pt x="65" y="25"/>
                    <a:pt x="65" y="25"/>
                    <a:pt x="65" y="25"/>
                  </a:cubicBezTo>
                  <a:cubicBezTo>
                    <a:pt x="66" y="26"/>
                    <a:pt x="66" y="25"/>
                    <a:pt x="66" y="25"/>
                  </a:cubicBezTo>
                  <a:cubicBezTo>
                    <a:pt x="66" y="24"/>
                    <a:pt x="66" y="24"/>
                    <a:pt x="66" y="24"/>
                  </a:cubicBezTo>
                  <a:cubicBezTo>
                    <a:pt x="63" y="22"/>
                    <a:pt x="63" y="22"/>
                    <a:pt x="63" y="22"/>
                  </a:cubicBezTo>
                  <a:cubicBezTo>
                    <a:pt x="63" y="21"/>
                    <a:pt x="63" y="21"/>
                    <a:pt x="63" y="21"/>
                  </a:cubicBezTo>
                  <a:cubicBezTo>
                    <a:pt x="66" y="21"/>
                    <a:pt x="66" y="21"/>
                    <a:pt x="66" y="21"/>
                  </a:cubicBezTo>
                  <a:cubicBezTo>
                    <a:pt x="66" y="19"/>
                    <a:pt x="66" y="19"/>
                    <a:pt x="66" y="19"/>
                  </a:cubicBezTo>
                  <a:cubicBezTo>
                    <a:pt x="66" y="18"/>
                    <a:pt x="65" y="18"/>
                    <a:pt x="65" y="17"/>
                  </a:cubicBezTo>
                  <a:cubicBezTo>
                    <a:pt x="63" y="16"/>
                    <a:pt x="63" y="16"/>
                    <a:pt x="63" y="16"/>
                  </a:cubicBezTo>
                  <a:cubicBezTo>
                    <a:pt x="63" y="14"/>
                    <a:pt x="63" y="14"/>
                    <a:pt x="63" y="14"/>
                  </a:cubicBezTo>
                  <a:cubicBezTo>
                    <a:pt x="63" y="13"/>
                    <a:pt x="62" y="13"/>
                    <a:pt x="62" y="13"/>
                  </a:cubicBezTo>
                  <a:cubicBezTo>
                    <a:pt x="60" y="14"/>
                    <a:pt x="60" y="14"/>
                    <a:pt x="60" y="14"/>
                  </a:cubicBezTo>
                  <a:cubicBezTo>
                    <a:pt x="58" y="14"/>
                    <a:pt x="58" y="14"/>
                    <a:pt x="58" y="14"/>
                  </a:cubicBezTo>
                  <a:cubicBezTo>
                    <a:pt x="58" y="11"/>
                    <a:pt x="58" y="11"/>
                    <a:pt x="58" y="11"/>
                  </a:cubicBezTo>
                  <a:cubicBezTo>
                    <a:pt x="54" y="10"/>
                    <a:pt x="54" y="10"/>
                    <a:pt x="54" y="10"/>
                  </a:cubicBezTo>
                  <a:cubicBezTo>
                    <a:pt x="51" y="11"/>
                    <a:pt x="51" y="11"/>
                    <a:pt x="51" y="11"/>
                  </a:cubicBezTo>
                  <a:cubicBezTo>
                    <a:pt x="51" y="16"/>
                    <a:pt x="51" y="16"/>
                    <a:pt x="51" y="16"/>
                  </a:cubicBezTo>
                  <a:cubicBezTo>
                    <a:pt x="48" y="17"/>
                    <a:pt x="48" y="17"/>
                    <a:pt x="48" y="17"/>
                  </a:cubicBezTo>
                  <a:cubicBezTo>
                    <a:pt x="46" y="21"/>
                    <a:pt x="46" y="21"/>
                    <a:pt x="46" y="21"/>
                  </a:cubicBezTo>
                  <a:cubicBezTo>
                    <a:pt x="45" y="21"/>
                    <a:pt x="45" y="21"/>
                    <a:pt x="45" y="21"/>
                  </a:cubicBezTo>
                  <a:cubicBezTo>
                    <a:pt x="45" y="17"/>
                    <a:pt x="45" y="17"/>
                    <a:pt x="45" y="17"/>
                  </a:cubicBezTo>
                  <a:cubicBezTo>
                    <a:pt x="41" y="16"/>
                    <a:pt x="41" y="16"/>
                    <a:pt x="41" y="16"/>
                  </a:cubicBezTo>
                  <a:cubicBezTo>
                    <a:pt x="39" y="15"/>
                    <a:pt x="39" y="15"/>
                    <a:pt x="39" y="15"/>
                  </a:cubicBezTo>
                  <a:cubicBezTo>
                    <a:pt x="39" y="13"/>
                    <a:pt x="39" y="13"/>
                    <a:pt x="39" y="13"/>
                  </a:cubicBezTo>
                  <a:cubicBezTo>
                    <a:pt x="39" y="13"/>
                    <a:pt x="39" y="12"/>
                    <a:pt x="40" y="12"/>
                  </a:cubicBezTo>
                  <a:cubicBezTo>
                    <a:pt x="45" y="9"/>
                    <a:pt x="45" y="9"/>
                    <a:pt x="45" y="9"/>
                  </a:cubicBezTo>
                  <a:cubicBezTo>
                    <a:pt x="47" y="8"/>
                    <a:pt x="47" y="8"/>
                    <a:pt x="47" y="8"/>
                  </a:cubicBezTo>
                  <a:cubicBezTo>
                    <a:pt x="47" y="8"/>
                    <a:pt x="48" y="9"/>
                    <a:pt x="48" y="9"/>
                  </a:cubicBezTo>
                  <a:cubicBezTo>
                    <a:pt x="48" y="10"/>
                    <a:pt x="48" y="10"/>
                    <a:pt x="48" y="10"/>
                  </a:cubicBezTo>
                  <a:cubicBezTo>
                    <a:pt x="49" y="10"/>
                    <a:pt x="49" y="10"/>
                    <a:pt x="49" y="10"/>
                  </a:cubicBezTo>
                  <a:cubicBezTo>
                    <a:pt x="50" y="10"/>
                    <a:pt x="50" y="10"/>
                    <a:pt x="50" y="9"/>
                  </a:cubicBezTo>
                  <a:cubicBezTo>
                    <a:pt x="50" y="9"/>
                    <a:pt x="50" y="9"/>
                    <a:pt x="50" y="9"/>
                  </a:cubicBezTo>
                  <a:cubicBezTo>
                    <a:pt x="51" y="9"/>
                    <a:pt x="51" y="9"/>
                    <a:pt x="51" y="9"/>
                  </a:cubicBezTo>
                  <a:cubicBezTo>
                    <a:pt x="52" y="9"/>
                    <a:pt x="52" y="8"/>
                    <a:pt x="52" y="8"/>
                  </a:cubicBezTo>
                  <a:cubicBezTo>
                    <a:pt x="51" y="7"/>
                    <a:pt x="51" y="7"/>
                    <a:pt x="51" y="7"/>
                  </a:cubicBezTo>
                  <a:cubicBezTo>
                    <a:pt x="53" y="7"/>
                    <a:pt x="53" y="7"/>
                    <a:pt x="53" y="7"/>
                  </a:cubicBezTo>
                  <a:cubicBezTo>
                    <a:pt x="55" y="5"/>
                    <a:pt x="55" y="5"/>
                    <a:pt x="55" y="5"/>
                  </a:cubicBezTo>
                  <a:cubicBezTo>
                    <a:pt x="59" y="4"/>
                    <a:pt x="59" y="4"/>
                    <a:pt x="59" y="4"/>
                  </a:cubicBezTo>
                  <a:cubicBezTo>
                    <a:pt x="59" y="4"/>
                    <a:pt x="60" y="5"/>
                    <a:pt x="60" y="5"/>
                  </a:cubicBezTo>
                  <a:cubicBezTo>
                    <a:pt x="61" y="5"/>
                    <a:pt x="61" y="5"/>
                    <a:pt x="61" y="5"/>
                  </a:cubicBezTo>
                  <a:cubicBezTo>
                    <a:pt x="61" y="6"/>
                    <a:pt x="61" y="6"/>
                    <a:pt x="60" y="7"/>
                  </a:cubicBezTo>
                  <a:cubicBezTo>
                    <a:pt x="60" y="7"/>
                    <a:pt x="58" y="8"/>
                    <a:pt x="58" y="8"/>
                  </a:cubicBezTo>
                  <a:cubicBezTo>
                    <a:pt x="57" y="8"/>
                    <a:pt x="57" y="9"/>
                    <a:pt x="58" y="9"/>
                  </a:cubicBezTo>
                  <a:cubicBezTo>
                    <a:pt x="62" y="10"/>
                    <a:pt x="62" y="10"/>
                    <a:pt x="62" y="10"/>
                  </a:cubicBezTo>
                  <a:cubicBezTo>
                    <a:pt x="63" y="10"/>
                    <a:pt x="63" y="10"/>
                    <a:pt x="63" y="9"/>
                  </a:cubicBezTo>
                  <a:cubicBezTo>
                    <a:pt x="63" y="9"/>
                    <a:pt x="63" y="9"/>
                    <a:pt x="63" y="9"/>
                  </a:cubicBezTo>
                  <a:cubicBezTo>
                    <a:pt x="64" y="9"/>
                    <a:pt x="64" y="8"/>
                    <a:pt x="64" y="8"/>
                  </a:cubicBezTo>
                  <a:cubicBezTo>
                    <a:pt x="67" y="8"/>
                    <a:pt x="67" y="8"/>
                    <a:pt x="67" y="8"/>
                  </a:cubicBezTo>
                  <a:cubicBezTo>
                    <a:pt x="68" y="7"/>
                    <a:pt x="68" y="7"/>
                    <a:pt x="68" y="7"/>
                  </a:cubicBezTo>
                  <a:cubicBezTo>
                    <a:pt x="68" y="6"/>
                    <a:pt x="67" y="6"/>
                    <a:pt x="67" y="6"/>
                  </a:cubicBezTo>
                  <a:cubicBezTo>
                    <a:pt x="66" y="6"/>
                    <a:pt x="66" y="6"/>
                    <a:pt x="66" y="6"/>
                  </a:cubicBezTo>
                  <a:cubicBezTo>
                    <a:pt x="66" y="3"/>
                    <a:pt x="66" y="3"/>
                    <a:pt x="66" y="3"/>
                  </a:cubicBezTo>
                  <a:cubicBezTo>
                    <a:pt x="61" y="1"/>
                    <a:pt x="61" y="1"/>
                    <a:pt x="61" y="1"/>
                  </a:cubicBezTo>
                  <a:cubicBezTo>
                    <a:pt x="60" y="0"/>
                    <a:pt x="58" y="0"/>
                    <a:pt x="56" y="1"/>
                  </a:cubicBezTo>
                  <a:cubicBezTo>
                    <a:pt x="52" y="2"/>
                    <a:pt x="52" y="2"/>
                    <a:pt x="52" y="2"/>
                  </a:cubicBezTo>
                  <a:cubicBezTo>
                    <a:pt x="52" y="4"/>
                    <a:pt x="52" y="4"/>
                    <a:pt x="52" y="4"/>
                  </a:cubicBezTo>
                  <a:cubicBezTo>
                    <a:pt x="52" y="5"/>
                    <a:pt x="52" y="5"/>
                    <a:pt x="51" y="5"/>
                  </a:cubicBezTo>
                  <a:cubicBezTo>
                    <a:pt x="50" y="5"/>
                    <a:pt x="50" y="5"/>
                    <a:pt x="50" y="5"/>
                  </a:cubicBezTo>
                  <a:cubicBezTo>
                    <a:pt x="50" y="5"/>
                    <a:pt x="49" y="5"/>
                    <a:pt x="49" y="4"/>
                  </a:cubicBezTo>
                  <a:cubicBezTo>
                    <a:pt x="49" y="3"/>
                    <a:pt x="49" y="3"/>
                    <a:pt x="49" y="3"/>
                  </a:cubicBezTo>
                  <a:cubicBezTo>
                    <a:pt x="51" y="2"/>
                    <a:pt x="51" y="2"/>
                    <a:pt x="51" y="2"/>
                  </a:cubicBezTo>
                  <a:cubicBezTo>
                    <a:pt x="51" y="1"/>
                    <a:pt x="51" y="1"/>
                    <a:pt x="50" y="1"/>
                  </a:cubicBezTo>
                  <a:cubicBezTo>
                    <a:pt x="47" y="1"/>
                    <a:pt x="47" y="1"/>
                    <a:pt x="47" y="1"/>
                  </a:cubicBezTo>
                  <a:cubicBezTo>
                    <a:pt x="47" y="1"/>
                    <a:pt x="46" y="1"/>
                    <a:pt x="46" y="2"/>
                  </a:cubicBezTo>
                  <a:cubicBezTo>
                    <a:pt x="45" y="3"/>
                    <a:pt x="45" y="3"/>
                    <a:pt x="45" y="3"/>
                  </a:cubicBezTo>
                  <a:cubicBezTo>
                    <a:pt x="46" y="3"/>
                    <a:pt x="46" y="3"/>
                    <a:pt x="46" y="3"/>
                  </a:cubicBezTo>
                  <a:cubicBezTo>
                    <a:pt x="46" y="3"/>
                    <a:pt x="47" y="3"/>
                    <a:pt x="47" y="4"/>
                  </a:cubicBezTo>
                  <a:cubicBezTo>
                    <a:pt x="47" y="4"/>
                    <a:pt x="47" y="4"/>
                    <a:pt x="47" y="4"/>
                  </a:cubicBezTo>
                  <a:cubicBezTo>
                    <a:pt x="47" y="4"/>
                    <a:pt x="46" y="5"/>
                    <a:pt x="46" y="5"/>
                  </a:cubicBezTo>
                  <a:cubicBezTo>
                    <a:pt x="44" y="5"/>
                    <a:pt x="44" y="5"/>
                    <a:pt x="44" y="5"/>
                  </a:cubicBezTo>
                  <a:cubicBezTo>
                    <a:pt x="43" y="6"/>
                    <a:pt x="43" y="6"/>
                    <a:pt x="43" y="6"/>
                  </a:cubicBezTo>
                  <a:cubicBezTo>
                    <a:pt x="43" y="6"/>
                    <a:pt x="43" y="6"/>
                    <a:pt x="42" y="6"/>
                  </a:cubicBezTo>
                  <a:cubicBezTo>
                    <a:pt x="40" y="6"/>
                    <a:pt x="40" y="6"/>
                    <a:pt x="40" y="6"/>
                  </a:cubicBezTo>
                  <a:cubicBezTo>
                    <a:pt x="39" y="6"/>
                    <a:pt x="39" y="6"/>
                    <a:pt x="39" y="5"/>
                  </a:cubicBezTo>
                  <a:cubicBezTo>
                    <a:pt x="39" y="4"/>
                    <a:pt x="39" y="4"/>
                    <a:pt x="39" y="4"/>
                  </a:cubicBezTo>
                  <a:cubicBezTo>
                    <a:pt x="42" y="4"/>
                    <a:pt x="42" y="4"/>
                    <a:pt x="42" y="4"/>
                  </a:cubicBezTo>
                  <a:cubicBezTo>
                    <a:pt x="44" y="1"/>
                    <a:pt x="44" y="1"/>
                    <a:pt x="44" y="1"/>
                  </a:cubicBezTo>
                  <a:cubicBezTo>
                    <a:pt x="44" y="1"/>
                    <a:pt x="44" y="1"/>
                    <a:pt x="44" y="1"/>
                  </a:cubicBezTo>
                  <a:cubicBezTo>
                    <a:pt x="43" y="0"/>
                    <a:pt x="43" y="0"/>
                    <a:pt x="42" y="1"/>
                  </a:cubicBezTo>
                  <a:cubicBezTo>
                    <a:pt x="42" y="2"/>
                    <a:pt x="42" y="2"/>
                    <a:pt x="42" y="2"/>
                  </a:cubicBezTo>
                  <a:cubicBezTo>
                    <a:pt x="41" y="2"/>
                    <a:pt x="41" y="2"/>
                    <a:pt x="41" y="2"/>
                  </a:cubicBezTo>
                  <a:cubicBezTo>
                    <a:pt x="39" y="2"/>
                    <a:pt x="39" y="2"/>
                    <a:pt x="39" y="2"/>
                  </a:cubicBezTo>
                  <a:cubicBezTo>
                    <a:pt x="38" y="2"/>
                    <a:pt x="38" y="2"/>
                    <a:pt x="38" y="2"/>
                  </a:cubicBezTo>
                  <a:cubicBezTo>
                    <a:pt x="36" y="0"/>
                    <a:pt x="36" y="0"/>
                    <a:pt x="36" y="0"/>
                  </a:cubicBezTo>
                  <a:cubicBezTo>
                    <a:pt x="33" y="0"/>
                    <a:pt x="33" y="0"/>
                    <a:pt x="33" y="0"/>
                  </a:cubicBezTo>
                  <a:cubicBezTo>
                    <a:pt x="32" y="0"/>
                    <a:pt x="32" y="0"/>
                    <a:pt x="31" y="0"/>
                  </a:cubicBezTo>
                  <a:cubicBezTo>
                    <a:pt x="30" y="2"/>
                    <a:pt x="30" y="2"/>
                    <a:pt x="30" y="2"/>
                  </a:cubicBezTo>
                  <a:cubicBezTo>
                    <a:pt x="29" y="2"/>
                    <a:pt x="29" y="3"/>
                    <a:pt x="30" y="3"/>
                  </a:cubicBezTo>
                  <a:cubicBezTo>
                    <a:pt x="33" y="3"/>
                    <a:pt x="33" y="3"/>
                    <a:pt x="33" y="3"/>
                  </a:cubicBezTo>
                  <a:cubicBezTo>
                    <a:pt x="33" y="4"/>
                    <a:pt x="33" y="4"/>
                    <a:pt x="33" y="4"/>
                  </a:cubicBezTo>
                  <a:cubicBezTo>
                    <a:pt x="32" y="4"/>
                    <a:pt x="32" y="4"/>
                    <a:pt x="32" y="4"/>
                  </a:cubicBezTo>
                  <a:cubicBezTo>
                    <a:pt x="32" y="4"/>
                    <a:pt x="32" y="5"/>
                    <a:pt x="33" y="5"/>
                  </a:cubicBezTo>
                  <a:cubicBezTo>
                    <a:pt x="35" y="5"/>
                    <a:pt x="35" y="5"/>
                    <a:pt x="35" y="5"/>
                  </a:cubicBezTo>
                  <a:cubicBezTo>
                    <a:pt x="35" y="5"/>
                    <a:pt x="36" y="5"/>
                    <a:pt x="36" y="6"/>
                  </a:cubicBezTo>
                  <a:cubicBezTo>
                    <a:pt x="36" y="6"/>
                    <a:pt x="36" y="6"/>
                    <a:pt x="36" y="6"/>
                  </a:cubicBezTo>
                  <a:cubicBezTo>
                    <a:pt x="32" y="6"/>
                    <a:pt x="32" y="6"/>
                    <a:pt x="32" y="6"/>
                  </a:cubicBezTo>
                  <a:cubicBezTo>
                    <a:pt x="32" y="6"/>
                    <a:pt x="31" y="6"/>
                    <a:pt x="31" y="5"/>
                  </a:cubicBezTo>
                  <a:cubicBezTo>
                    <a:pt x="31" y="5"/>
                    <a:pt x="31" y="5"/>
                    <a:pt x="31" y="5"/>
                  </a:cubicBezTo>
                  <a:cubicBezTo>
                    <a:pt x="27" y="3"/>
                    <a:pt x="27" y="3"/>
                    <a:pt x="27" y="3"/>
                  </a:cubicBezTo>
                  <a:cubicBezTo>
                    <a:pt x="24" y="3"/>
                    <a:pt x="24" y="3"/>
                    <a:pt x="24" y="3"/>
                  </a:cubicBezTo>
                  <a:cubicBezTo>
                    <a:pt x="23" y="4"/>
                    <a:pt x="23" y="4"/>
                    <a:pt x="23" y="4"/>
                  </a:cubicBezTo>
                  <a:cubicBezTo>
                    <a:pt x="16" y="9"/>
                    <a:pt x="10" y="16"/>
                    <a:pt x="6" y="23"/>
                  </a:cubicBezTo>
                  <a:cubicBezTo>
                    <a:pt x="6" y="24"/>
                    <a:pt x="6" y="24"/>
                    <a:pt x="6" y="24"/>
                  </a:cubicBezTo>
                  <a:cubicBezTo>
                    <a:pt x="5" y="25"/>
                    <a:pt x="5" y="25"/>
                    <a:pt x="5" y="25"/>
                  </a:cubicBezTo>
                  <a:cubicBezTo>
                    <a:pt x="3" y="28"/>
                    <a:pt x="1" y="32"/>
                    <a:pt x="0" y="35"/>
                  </a:cubicBezTo>
                  <a:cubicBezTo>
                    <a:pt x="0" y="36"/>
                    <a:pt x="0" y="36"/>
                    <a:pt x="0" y="36"/>
                  </a:cubicBezTo>
                  <a:cubicBezTo>
                    <a:pt x="3" y="38"/>
                    <a:pt x="3" y="38"/>
                    <a:pt x="3" y="38"/>
                  </a:cubicBezTo>
                  <a:cubicBezTo>
                    <a:pt x="3" y="42"/>
                    <a:pt x="3" y="42"/>
                    <a:pt x="3" y="42"/>
                  </a:cubicBezTo>
                  <a:cubicBezTo>
                    <a:pt x="3" y="43"/>
                    <a:pt x="3" y="44"/>
                    <a:pt x="4" y="45"/>
                  </a:cubicBezTo>
                  <a:cubicBezTo>
                    <a:pt x="6" y="48"/>
                    <a:pt x="6" y="48"/>
                    <a:pt x="6" y="48"/>
                  </a:cubicBezTo>
                  <a:cubicBezTo>
                    <a:pt x="7" y="48"/>
                    <a:pt x="7" y="48"/>
                    <a:pt x="7" y="48"/>
                  </a:cubicBezTo>
                  <a:cubicBezTo>
                    <a:pt x="7" y="47"/>
                    <a:pt x="7" y="47"/>
                    <a:pt x="7" y="47"/>
                  </a:cubicBezTo>
                  <a:cubicBezTo>
                    <a:pt x="6" y="42"/>
                    <a:pt x="6" y="42"/>
                    <a:pt x="6" y="42"/>
                  </a:cubicBezTo>
                  <a:cubicBezTo>
                    <a:pt x="6" y="40"/>
                    <a:pt x="6" y="40"/>
                    <a:pt x="6" y="40"/>
                  </a:cubicBezTo>
                  <a:cubicBezTo>
                    <a:pt x="6" y="39"/>
                    <a:pt x="6" y="39"/>
                    <a:pt x="7" y="39"/>
                  </a:cubicBezTo>
                  <a:cubicBezTo>
                    <a:pt x="7" y="42"/>
                    <a:pt x="7" y="42"/>
                    <a:pt x="7" y="42"/>
                  </a:cubicBezTo>
                  <a:cubicBezTo>
                    <a:pt x="10" y="47"/>
                    <a:pt x="10" y="47"/>
                    <a:pt x="10" y="47"/>
                  </a:cubicBezTo>
                  <a:cubicBezTo>
                    <a:pt x="10" y="49"/>
                    <a:pt x="10" y="49"/>
                    <a:pt x="10" y="49"/>
                  </a:cubicBezTo>
                  <a:cubicBezTo>
                    <a:pt x="11" y="49"/>
                    <a:pt x="11" y="49"/>
                    <a:pt x="11" y="49"/>
                  </a:cubicBezTo>
                  <a:cubicBezTo>
                    <a:pt x="11" y="50"/>
                    <a:pt x="11" y="50"/>
                    <a:pt x="11" y="50"/>
                  </a:cubicBezTo>
                  <a:cubicBezTo>
                    <a:pt x="12" y="54"/>
                    <a:pt x="12" y="54"/>
                    <a:pt x="12" y="54"/>
                  </a:cubicBezTo>
                  <a:cubicBezTo>
                    <a:pt x="18" y="56"/>
                    <a:pt x="18" y="56"/>
                    <a:pt x="18" y="56"/>
                  </a:cubicBezTo>
                  <a:cubicBezTo>
                    <a:pt x="19" y="56"/>
                    <a:pt x="19" y="55"/>
                    <a:pt x="19" y="55"/>
                  </a:cubicBezTo>
                  <a:cubicBezTo>
                    <a:pt x="19" y="55"/>
                    <a:pt x="19" y="55"/>
                    <a:pt x="19" y="55"/>
                  </a:cubicBezTo>
                  <a:cubicBezTo>
                    <a:pt x="19" y="54"/>
                    <a:pt x="19" y="54"/>
                    <a:pt x="19" y="54"/>
                  </a:cubicBezTo>
                  <a:cubicBezTo>
                    <a:pt x="21" y="55"/>
                    <a:pt x="21" y="55"/>
                    <a:pt x="21" y="55"/>
                  </a:cubicBezTo>
                  <a:cubicBezTo>
                    <a:pt x="21" y="55"/>
                    <a:pt x="21" y="55"/>
                    <a:pt x="21" y="55"/>
                  </a:cubicBezTo>
                  <a:cubicBezTo>
                    <a:pt x="21" y="56"/>
                    <a:pt x="21" y="56"/>
                    <a:pt x="21" y="56"/>
                  </a:cubicBezTo>
                  <a:cubicBezTo>
                    <a:pt x="21" y="56"/>
                    <a:pt x="21" y="56"/>
                    <a:pt x="21" y="56"/>
                  </a:cubicBezTo>
                  <a:cubicBezTo>
                    <a:pt x="25" y="58"/>
                    <a:pt x="25" y="58"/>
                    <a:pt x="25" y="58"/>
                  </a:cubicBezTo>
                  <a:cubicBezTo>
                    <a:pt x="25" y="58"/>
                    <a:pt x="26" y="58"/>
                    <a:pt x="26" y="58"/>
                  </a:cubicBezTo>
                  <a:cubicBezTo>
                    <a:pt x="30" y="63"/>
                    <a:pt x="30" y="63"/>
                    <a:pt x="30" y="63"/>
                  </a:cubicBezTo>
                  <a:cubicBezTo>
                    <a:pt x="34" y="63"/>
                    <a:pt x="34" y="63"/>
                    <a:pt x="34" y="63"/>
                  </a:cubicBezTo>
                  <a:cubicBezTo>
                    <a:pt x="35" y="63"/>
                    <a:pt x="35" y="63"/>
                    <a:pt x="35" y="64"/>
                  </a:cubicBezTo>
                  <a:cubicBezTo>
                    <a:pt x="35" y="66"/>
                    <a:pt x="35" y="66"/>
                    <a:pt x="35" y="66"/>
                  </a:cubicBezTo>
                  <a:cubicBezTo>
                    <a:pt x="32" y="70"/>
                    <a:pt x="32" y="70"/>
                    <a:pt x="32" y="70"/>
                  </a:cubicBezTo>
                  <a:cubicBezTo>
                    <a:pt x="32" y="77"/>
                    <a:pt x="32" y="77"/>
                    <a:pt x="32" y="77"/>
                  </a:cubicBezTo>
                  <a:cubicBezTo>
                    <a:pt x="37" y="83"/>
                    <a:pt x="37" y="83"/>
                    <a:pt x="37" y="83"/>
                  </a:cubicBezTo>
                  <a:cubicBezTo>
                    <a:pt x="37" y="85"/>
                    <a:pt x="37" y="85"/>
                    <a:pt x="37" y="85"/>
                  </a:cubicBezTo>
                  <a:cubicBezTo>
                    <a:pt x="40" y="85"/>
                    <a:pt x="40" y="85"/>
                    <a:pt x="40" y="85"/>
                  </a:cubicBezTo>
                  <a:cubicBezTo>
                    <a:pt x="44" y="89"/>
                    <a:pt x="44" y="89"/>
                    <a:pt x="44" y="89"/>
                  </a:cubicBezTo>
                  <a:cubicBezTo>
                    <a:pt x="44" y="101"/>
                    <a:pt x="44" y="101"/>
                    <a:pt x="44" y="101"/>
                  </a:cubicBezTo>
                  <a:cubicBezTo>
                    <a:pt x="45" y="101"/>
                    <a:pt x="45" y="101"/>
                    <a:pt x="45" y="101"/>
                  </a:cubicBezTo>
                  <a:cubicBezTo>
                    <a:pt x="44" y="105"/>
                    <a:pt x="44" y="105"/>
                    <a:pt x="44" y="105"/>
                  </a:cubicBezTo>
                  <a:cubicBezTo>
                    <a:pt x="52" y="103"/>
                    <a:pt x="59" y="101"/>
                    <a:pt x="65" y="98"/>
                  </a:cubicBezTo>
                  <a:moveTo>
                    <a:pt x="28" y="11"/>
                  </a:moveTo>
                  <a:cubicBezTo>
                    <a:pt x="24" y="11"/>
                    <a:pt x="24" y="11"/>
                    <a:pt x="24" y="11"/>
                  </a:cubicBezTo>
                  <a:cubicBezTo>
                    <a:pt x="24" y="11"/>
                    <a:pt x="24" y="11"/>
                    <a:pt x="24" y="11"/>
                  </a:cubicBezTo>
                  <a:cubicBezTo>
                    <a:pt x="25" y="10"/>
                    <a:pt x="25" y="10"/>
                    <a:pt x="25" y="10"/>
                  </a:cubicBezTo>
                  <a:cubicBezTo>
                    <a:pt x="25" y="10"/>
                    <a:pt x="26" y="10"/>
                    <a:pt x="26" y="10"/>
                  </a:cubicBezTo>
                  <a:cubicBezTo>
                    <a:pt x="28" y="10"/>
                    <a:pt x="28" y="10"/>
                    <a:pt x="28" y="10"/>
                  </a:cubicBezTo>
                  <a:lnTo>
                    <a:pt x="28" y="11"/>
                  </a:lnTo>
                  <a:close/>
                  <a:moveTo>
                    <a:pt x="41" y="30"/>
                  </a:moveTo>
                  <a:cubicBezTo>
                    <a:pt x="40" y="30"/>
                    <a:pt x="40" y="30"/>
                    <a:pt x="40" y="30"/>
                  </a:cubicBezTo>
                  <a:cubicBezTo>
                    <a:pt x="40" y="31"/>
                    <a:pt x="40" y="31"/>
                    <a:pt x="39" y="31"/>
                  </a:cubicBezTo>
                  <a:cubicBezTo>
                    <a:pt x="38" y="31"/>
                    <a:pt x="38" y="31"/>
                    <a:pt x="38" y="31"/>
                  </a:cubicBezTo>
                  <a:cubicBezTo>
                    <a:pt x="38" y="31"/>
                    <a:pt x="38" y="30"/>
                    <a:pt x="38" y="30"/>
                  </a:cubicBezTo>
                  <a:cubicBezTo>
                    <a:pt x="38" y="29"/>
                    <a:pt x="38" y="29"/>
                    <a:pt x="38" y="29"/>
                  </a:cubicBezTo>
                  <a:cubicBezTo>
                    <a:pt x="40" y="28"/>
                    <a:pt x="40" y="28"/>
                    <a:pt x="40" y="28"/>
                  </a:cubicBezTo>
                  <a:cubicBezTo>
                    <a:pt x="41" y="28"/>
                    <a:pt x="41" y="29"/>
                    <a:pt x="41" y="29"/>
                  </a:cubicBezTo>
                  <a:lnTo>
                    <a:pt x="41" y="30"/>
                  </a:lnTo>
                  <a:close/>
                  <a:moveTo>
                    <a:pt x="41" y="26"/>
                  </a:moveTo>
                  <a:cubicBezTo>
                    <a:pt x="41" y="27"/>
                    <a:pt x="41" y="27"/>
                    <a:pt x="41" y="27"/>
                  </a:cubicBezTo>
                  <a:cubicBezTo>
                    <a:pt x="41" y="27"/>
                    <a:pt x="41" y="27"/>
                    <a:pt x="41" y="27"/>
                  </a:cubicBezTo>
                  <a:cubicBezTo>
                    <a:pt x="40" y="28"/>
                    <a:pt x="40" y="28"/>
                    <a:pt x="40" y="28"/>
                  </a:cubicBezTo>
                  <a:cubicBezTo>
                    <a:pt x="39" y="28"/>
                    <a:pt x="39" y="28"/>
                    <a:pt x="39" y="28"/>
                  </a:cubicBezTo>
                  <a:cubicBezTo>
                    <a:pt x="39" y="26"/>
                    <a:pt x="39" y="26"/>
                    <a:pt x="39" y="26"/>
                  </a:cubicBezTo>
                  <a:cubicBezTo>
                    <a:pt x="41" y="26"/>
                    <a:pt x="41" y="26"/>
                    <a:pt x="41" y="26"/>
                  </a:cubicBezTo>
                  <a:close/>
                  <a:moveTo>
                    <a:pt x="43" y="26"/>
                  </a:moveTo>
                  <a:cubicBezTo>
                    <a:pt x="43" y="26"/>
                    <a:pt x="43" y="25"/>
                    <a:pt x="44" y="26"/>
                  </a:cubicBezTo>
                  <a:cubicBezTo>
                    <a:pt x="44" y="26"/>
                    <a:pt x="44" y="26"/>
                    <a:pt x="44" y="26"/>
                  </a:cubicBezTo>
                  <a:cubicBezTo>
                    <a:pt x="44" y="26"/>
                    <a:pt x="44" y="27"/>
                    <a:pt x="44" y="27"/>
                  </a:cubicBezTo>
                  <a:cubicBezTo>
                    <a:pt x="43" y="27"/>
                    <a:pt x="43" y="27"/>
                    <a:pt x="43" y="27"/>
                  </a:cubicBezTo>
                  <a:lnTo>
                    <a:pt x="43" y="26"/>
                  </a:lnTo>
                  <a:close/>
                  <a:moveTo>
                    <a:pt x="42" y="27"/>
                  </a:moveTo>
                  <a:cubicBezTo>
                    <a:pt x="44" y="28"/>
                    <a:pt x="44" y="28"/>
                    <a:pt x="44" y="28"/>
                  </a:cubicBezTo>
                  <a:cubicBezTo>
                    <a:pt x="45" y="28"/>
                    <a:pt x="45" y="28"/>
                    <a:pt x="45" y="28"/>
                  </a:cubicBezTo>
                  <a:cubicBezTo>
                    <a:pt x="45" y="29"/>
                    <a:pt x="45" y="29"/>
                    <a:pt x="45" y="29"/>
                  </a:cubicBezTo>
                  <a:cubicBezTo>
                    <a:pt x="44" y="29"/>
                    <a:pt x="44" y="29"/>
                    <a:pt x="44" y="29"/>
                  </a:cubicBezTo>
                  <a:cubicBezTo>
                    <a:pt x="43" y="29"/>
                    <a:pt x="43" y="29"/>
                    <a:pt x="42" y="29"/>
                  </a:cubicBezTo>
                  <a:cubicBezTo>
                    <a:pt x="42" y="28"/>
                    <a:pt x="42" y="28"/>
                    <a:pt x="42" y="28"/>
                  </a:cubicBezTo>
                  <a:lnTo>
                    <a:pt x="42" y="27"/>
                  </a:lnTo>
                  <a:close/>
                  <a:moveTo>
                    <a:pt x="40" y="24"/>
                  </a:moveTo>
                  <a:cubicBezTo>
                    <a:pt x="40" y="24"/>
                    <a:pt x="40" y="24"/>
                    <a:pt x="41" y="24"/>
                  </a:cubicBezTo>
                  <a:cubicBezTo>
                    <a:pt x="41" y="24"/>
                    <a:pt x="41" y="24"/>
                    <a:pt x="41" y="24"/>
                  </a:cubicBezTo>
                  <a:cubicBezTo>
                    <a:pt x="42" y="25"/>
                    <a:pt x="41" y="25"/>
                    <a:pt x="41" y="25"/>
                  </a:cubicBezTo>
                  <a:cubicBezTo>
                    <a:pt x="40" y="25"/>
                    <a:pt x="40" y="25"/>
                    <a:pt x="40" y="25"/>
                  </a:cubicBezTo>
                  <a:lnTo>
                    <a:pt x="40" y="24"/>
                  </a:lnTo>
                  <a:close/>
                  <a:moveTo>
                    <a:pt x="33" y="28"/>
                  </a:moveTo>
                  <a:cubicBezTo>
                    <a:pt x="33" y="28"/>
                    <a:pt x="34" y="27"/>
                    <a:pt x="34" y="27"/>
                  </a:cubicBezTo>
                  <a:cubicBezTo>
                    <a:pt x="36" y="25"/>
                    <a:pt x="36" y="25"/>
                    <a:pt x="36" y="25"/>
                  </a:cubicBezTo>
                  <a:cubicBezTo>
                    <a:pt x="33" y="25"/>
                    <a:pt x="33" y="25"/>
                    <a:pt x="33" y="25"/>
                  </a:cubicBezTo>
                  <a:cubicBezTo>
                    <a:pt x="33" y="24"/>
                    <a:pt x="33" y="24"/>
                    <a:pt x="33" y="24"/>
                  </a:cubicBezTo>
                  <a:cubicBezTo>
                    <a:pt x="36" y="23"/>
                    <a:pt x="36" y="23"/>
                    <a:pt x="36" y="23"/>
                  </a:cubicBezTo>
                  <a:cubicBezTo>
                    <a:pt x="36" y="22"/>
                    <a:pt x="36" y="22"/>
                    <a:pt x="36" y="22"/>
                  </a:cubicBezTo>
                  <a:cubicBezTo>
                    <a:pt x="38" y="22"/>
                    <a:pt x="38" y="22"/>
                    <a:pt x="38" y="22"/>
                  </a:cubicBezTo>
                  <a:cubicBezTo>
                    <a:pt x="38" y="22"/>
                    <a:pt x="39" y="23"/>
                    <a:pt x="39" y="23"/>
                  </a:cubicBezTo>
                  <a:cubicBezTo>
                    <a:pt x="39" y="24"/>
                    <a:pt x="39" y="24"/>
                    <a:pt x="39" y="24"/>
                  </a:cubicBezTo>
                  <a:cubicBezTo>
                    <a:pt x="39" y="25"/>
                    <a:pt x="39" y="25"/>
                    <a:pt x="39" y="25"/>
                  </a:cubicBezTo>
                  <a:cubicBezTo>
                    <a:pt x="38" y="25"/>
                    <a:pt x="38" y="25"/>
                    <a:pt x="38" y="25"/>
                  </a:cubicBezTo>
                  <a:cubicBezTo>
                    <a:pt x="35" y="30"/>
                    <a:pt x="35" y="30"/>
                    <a:pt x="35" y="30"/>
                  </a:cubicBezTo>
                  <a:cubicBezTo>
                    <a:pt x="34" y="30"/>
                    <a:pt x="34" y="30"/>
                    <a:pt x="34" y="30"/>
                  </a:cubicBezTo>
                  <a:cubicBezTo>
                    <a:pt x="34" y="29"/>
                    <a:pt x="33" y="29"/>
                    <a:pt x="33" y="28"/>
                  </a:cubicBezTo>
                  <a:close/>
                  <a:moveTo>
                    <a:pt x="31" y="18"/>
                  </a:moveTo>
                  <a:cubicBezTo>
                    <a:pt x="31" y="17"/>
                    <a:pt x="31" y="17"/>
                    <a:pt x="32" y="17"/>
                  </a:cubicBezTo>
                  <a:cubicBezTo>
                    <a:pt x="32" y="18"/>
                    <a:pt x="32" y="18"/>
                    <a:pt x="32" y="18"/>
                  </a:cubicBezTo>
                  <a:cubicBezTo>
                    <a:pt x="33" y="18"/>
                    <a:pt x="33" y="18"/>
                    <a:pt x="33" y="18"/>
                  </a:cubicBezTo>
                  <a:cubicBezTo>
                    <a:pt x="33" y="20"/>
                    <a:pt x="33" y="20"/>
                    <a:pt x="33" y="20"/>
                  </a:cubicBezTo>
                  <a:cubicBezTo>
                    <a:pt x="32" y="20"/>
                    <a:pt x="32" y="20"/>
                    <a:pt x="32" y="20"/>
                  </a:cubicBezTo>
                  <a:cubicBezTo>
                    <a:pt x="31" y="21"/>
                    <a:pt x="31" y="20"/>
                    <a:pt x="31" y="20"/>
                  </a:cubicBezTo>
                  <a:cubicBezTo>
                    <a:pt x="30" y="19"/>
                    <a:pt x="30" y="19"/>
                    <a:pt x="30" y="19"/>
                  </a:cubicBezTo>
                  <a:lnTo>
                    <a:pt x="31" y="18"/>
                  </a:lnTo>
                  <a:close/>
                  <a:moveTo>
                    <a:pt x="23" y="7"/>
                  </a:moveTo>
                  <a:cubicBezTo>
                    <a:pt x="23" y="7"/>
                    <a:pt x="23" y="7"/>
                    <a:pt x="23" y="7"/>
                  </a:cubicBezTo>
                  <a:cubicBezTo>
                    <a:pt x="25" y="6"/>
                    <a:pt x="25" y="6"/>
                    <a:pt x="25" y="6"/>
                  </a:cubicBezTo>
                  <a:cubicBezTo>
                    <a:pt x="28" y="6"/>
                    <a:pt x="28" y="6"/>
                    <a:pt x="28" y="6"/>
                  </a:cubicBezTo>
                  <a:cubicBezTo>
                    <a:pt x="28" y="8"/>
                    <a:pt x="28" y="8"/>
                    <a:pt x="28" y="8"/>
                  </a:cubicBezTo>
                  <a:cubicBezTo>
                    <a:pt x="27" y="8"/>
                    <a:pt x="27" y="8"/>
                    <a:pt x="27" y="8"/>
                  </a:cubicBezTo>
                  <a:cubicBezTo>
                    <a:pt x="27" y="8"/>
                    <a:pt x="26" y="8"/>
                    <a:pt x="26" y="8"/>
                  </a:cubicBezTo>
                  <a:cubicBezTo>
                    <a:pt x="24" y="8"/>
                    <a:pt x="24" y="8"/>
                    <a:pt x="24" y="8"/>
                  </a:cubicBezTo>
                  <a:cubicBezTo>
                    <a:pt x="23" y="8"/>
                    <a:pt x="23" y="8"/>
                    <a:pt x="23" y="8"/>
                  </a:cubicBezTo>
                  <a:lnTo>
                    <a:pt x="23" y="7"/>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57" name="Freeform 2036">
              <a:extLst>
                <a:ext uri="{FF2B5EF4-FFF2-40B4-BE49-F238E27FC236}">
                  <a16:creationId xmlns:a16="http://schemas.microsoft.com/office/drawing/2014/main" id="{64D3EA03-AB06-477A-9CDC-AEBECF34194F}"/>
                </a:ext>
              </a:extLst>
            </p:cNvPr>
            <p:cNvSpPr>
              <a:spLocks/>
            </p:cNvSpPr>
            <p:nvPr/>
          </p:nvSpPr>
          <p:spPr bwMode="auto">
            <a:xfrm>
              <a:off x="11312525" y="3857625"/>
              <a:ext cx="55563" cy="160338"/>
            </a:xfrm>
            <a:custGeom>
              <a:avLst/>
              <a:gdLst>
                <a:gd name="T0" fmla="*/ 2 w 19"/>
                <a:gd name="T1" fmla="*/ 55 h 55"/>
                <a:gd name="T2" fmla="*/ 0 w 19"/>
                <a:gd name="T3" fmla="*/ 55 h 55"/>
                <a:gd name="T4" fmla="*/ 17 w 19"/>
                <a:gd name="T5" fmla="*/ 0 h 55"/>
                <a:gd name="T6" fmla="*/ 19 w 19"/>
                <a:gd name="T7" fmla="*/ 1 h 55"/>
                <a:gd name="T8" fmla="*/ 2 w 19"/>
                <a:gd name="T9" fmla="*/ 55 h 55"/>
              </a:gdLst>
              <a:ahLst/>
              <a:cxnLst>
                <a:cxn ang="0">
                  <a:pos x="T0" y="T1"/>
                </a:cxn>
                <a:cxn ang="0">
                  <a:pos x="T2" y="T3"/>
                </a:cxn>
                <a:cxn ang="0">
                  <a:pos x="T4" y="T5"/>
                </a:cxn>
                <a:cxn ang="0">
                  <a:pos x="T6" y="T7"/>
                </a:cxn>
                <a:cxn ang="0">
                  <a:pos x="T8" y="T9"/>
                </a:cxn>
              </a:cxnLst>
              <a:rect l="0" t="0" r="r" b="b"/>
              <a:pathLst>
                <a:path w="19" h="55">
                  <a:moveTo>
                    <a:pt x="2" y="55"/>
                  </a:moveTo>
                  <a:cubicBezTo>
                    <a:pt x="0" y="55"/>
                    <a:pt x="0" y="55"/>
                    <a:pt x="0" y="55"/>
                  </a:cubicBezTo>
                  <a:cubicBezTo>
                    <a:pt x="0" y="35"/>
                    <a:pt x="6" y="16"/>
                    <a:pt x="17" y="0"/>
                  </a:cubicBezTo>
                  <a:cubicBezTo>
                    <a:pt x="19" y="1"/>
                    <a:pt x="19" y="1"/>
                    <a:pt x="19" y="1"/>
                  </a:cubicBezTo>
                  <a:cubicBezTo>
                    <a:pt x="8" y="17"/>
                    <a:pt x="2" y="35"/>
                    <a:pt x="2" y="55"/>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58" name="Freeform 2037">
              <a:extLst>
                <a:ext uri="{FF2B5EF4-FFF2-40B4-BE49-F238E27FC236}">
                  <a16:creationId xmlns:a16="http://schemas.microsoft.com/office/drawing/2014/main" id="{77238E6E-BD69-4AF5-9DC9-DCBC2F85877F}"/>
                </a:ext>
              </a:extLst>
            </p:cNvPr>
            <p:cNvSpPr>
              <a:spLocks/>
            </p:cNvSpPr>
            <p:nvPr/>
          </p:nvSpPr>
          <p:spPr bwMode="auto">
            <a:xfrm>
              <a:off x="11403013" y="4152900"/>
              <a:ext cx="420688" cy="141288"/>
            </a:xfrm>
            <a:custGeom>
              <a:avLst/>
              <a:gdLst>
                <a:gd name="T0" fmla="*/ 63 w 144"/>
                <a:gd name="T1" fmla="*/ 48 h 48"/>
                <a:gd name="T2" fmla="*/ 0 w 144"/>
                <a:gd name="T3" fmla="*/ 24 h 48"/>
                <a:gd name="T4" fmla="*/ 1 w 144"/>
                <a:gd name="T5" fmla="*/ 22 h 48"/>
                <a:gd name="T6" fmla="*/ 63 w 144"/>
                <a:gd name="T7" fmla="*/ 46 h 48"/>
                <a:gd name="T8" fmla="*/ 109 w 144"/>
                <a:gd name="T9" fmla="*/ 33 h 48"/>
                <a:gd name="T10" fmla="*/ 142 w 144"/>
                <a:gd name="T11" fmla="*/ 0 h 48"/>
                <a:gd name="T12" fmla="*/ 144 w 144"/>
                <a:gd name="T13" fmla="*/ 1 h 48"/>
                <a:gd name="T14" fmla="*/ 110 w 144"/>
                <a:gd name="T15" fmla="*/ 35 h 48"/>
                <a:gd name="T16" fmla="*/ 63 w 144"/>
                <a:gd name="T1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4" h="48">
                  <a:moveTo>
                    <a:pt x="63" y="48"/>
                  </a:moveTo>
                  <a:cubicBezTo>
                    <a:pt x="39" y="48"/>
                    <a:pt x="17" y="39"/>
                    <a:pt x="0" y="24"/>
                  </a:cubicBezTo>
                  <a:cubicBezTo>
                    <a:pt x="1" y="22"/>
                    <a:pt x="1" y="22"/>
                    <a:pt x="1" y="22"/>
                  </a:cubicBezTo>
                  <a:cubicBezTo>
                    <a:pt x="18" y="37"/>
                    <a:pt x="40" y="46"/>
                    <a:pt x="63" y="46"/>
                  </a:cubicBezTo>
                  <a:cubicBezTo>
                    <a:pt x="79" y="46"/>
                    <a:pt x="95" y="41"/>
                    <a:pt x="109" y="33"/>
                  </a:cubicBezTo>
                  <a:cubicBezTo>
                    <a:pt x="122" y="25"/>
                    <a:pt x="134" y="14"/>
                    <a:pt x="142" y="0"/>
                  </a:cubicBezTo>
                  <a:cubicBezTo>
                    <a:pt x="144" y="1"/>
                    <a:pt x="144" y="1"/>
                    <a:pt x="144" y="1"/>
                  </a:cubicBezTo>
                  <a:cubicBezTo>
                    <a:pt x="136" y="15"/>
                    <a:pt x="124" y="27"/>
                    <a:pt x="110" y="35"/>
                  </a:cubicBezTo>
                  <a:cubicBezTo>
                    <a:pt x="96" y="44"/>
                    <a:pt x="79" y="48"/>
                    <a:pt x="63" y="48"/>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59" name="Freeform 2038">
              <a:extLst>
                <a:ext uri="{FF2B5EF4-FFF2-40B4-BE49-F238E27FC236}">
                  <a16:creationId xmlns:a16="http://schemas.microsoft.com/office/drawing/2014/main" id="{7E86775E-9205-42A4-835D-6853033C71EC}"/>
                </a:ext>
              </a:extLst>
            </p:cNvPr>
            <p:cNvSpPr>
              <a:spLocks/>
            </p:cNvSpPr>
            <p:nvPr/>
          </p:nvSpPr>
          <p:spPr bwMode="auto">
            <a:xfrm>
              <a:off x="11364913" y="3729038"/>
              <a:ext cx="333375" cy="101600"/>
            </a:xfrm>
            <a:custGeom>
              <a:avLst/>
              <a:gdLst>
                <a:gd name="T0" fmla="*/ 2 w 114"/>
                <a:gd name="T1" fmla="*/ 35 h 35"/>
                <a:gd name="T2" fmla="*/ 0 w 114"/>
                <a:gd name="T3" fmla="*/ 34 h 35"/>
                <a:gd name="T4" fmla="*/ 75 w 114"/>
                <a:gd name="T5" fmla="*/ 0 h 35"/>
                <a:gd name="T6" fmla="*/ 114 w 114"/>
                <a:gd name="T7" fmla="*/ 7 h 35"/>
                <a:gd name="T8" fmla="*/ 113 w 114"/>
                <a:gd name="T9" fmla="*/ 9 h 35"/>
                <a:gd name="T10" fmla="*/ 75 w 114"/>
                <a:gd name="T11" fmla="*/ 2 h 35"/>
                <a:gd name="T12" fmla="*/ 2 w 114"/>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114" h="35">
                  <a:moveTo>
                    <a:pt x="2" y="35"/>
                  </a:moveTo>
                  <a:cubicBezTo>
                    <a:pt x="0" y="34"/>
                    <a:pt x="0" y="34"/>
                    <a:pt x="0" y="34"/>
                  </a:cubicBezTo>
                  <a:cubicBezTo>
                    <a:pt x="19" y="12"/>
                    <a:pt x="47" y="0"/>
                    <a:pt x="75" y="0"/>
                  </a:cubicBezTo>
                  <a:cubicBezTo>
                    <a:pt x="89" y="0"/>
                    <a:pt x="102" y="2"/>
                    <a:pt x="114" y="7"/>
                  </a:cubicBezTo>
                  <a:cubicBezTo>
                    <a:pt x="113" y="9"/>
                    <a:pt x="113" y="9"/>
                    <a:pt x="113" y="9"/>
                  </a:cubicBezTo>
                  <a:cubicBezTo>
                    <a:pt x="101" y="4"/>
                    <a:pt x="88" y="2"/>
                    <a:pt x="75" y="2"/>
                  </a:cubicBezTo>
                  <a:cubicBezTo>
                    <a:pt x="47" y="2"/>
                    <a:pt x="21" y="14"/>
                    <a:pt x="2" y="35"/>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0" name="Freeform 2039">
              <a:extLst>
                <a:ext uri="{FF2B5EF4-FFF2-40B4-BE49-F238E27FC236}">
                  <a16:creationId xmlns:a16="http://schemas.microsoft.com/office/drawing/2014/main" id="{8B379CF5-E49F-4203-9C9D-477B1E89AE3B}"/>
                </a:ext>
              </a:extLst>
            </p:cNvPr>
            <p:cNvSpPr>
              <a:spLocks/>
            </p:cNvSpPr>
            <p:nvPr/>
          </p:nvSpPr>
          <p:spPr bwMode="auto">
            <a:xfrm>
              <a:off x="11271250" y="3781425"/>
              <a:ext cx="187325" cy="141288"/>
            </a:xfrm>
            <a:custGeom>
              <a:avLst/>
              <a:gdLst>
                <a:gd name="T0" fmla="*/ 0 w 64"/>
                <a:gd name="T1" fmla="*/ 9 h 48"/>
                <a:gd name="T2" fmla="*/ 0 w 64"/>
                <a:gd name="T3" fmla="*/ 39 h 48"/>
                <a:gd name="T4" fmla="*/ 9 w 64"/>
                <a:gd name="T5" fmla="*/ 48 h 48"/>
                <a:gd name="T6" fmla="*/ 64 w 64"/>
                <a:gd name="T7" fmla="*/ 48 h 48"/>
                <a:gd name="T8" fmla="*/ 51 w 64"/>
                <a:gd name="T9" fmla="*/ 40 h 48"/>
                <a:gd name="T10" fmla="*/ 51 w 64"/>
                <a:gd name="T11" fmla="*/ 39 h 48"/>
                <a:gd name="T12" fmla="*/ 51 w 64"/>
                <a:gd name="T13" fmla="*/ 9 h 48"/>
                <a:gd name="T14" fmla="*/ 42 w 64"/>
                <a:gd name="T15" fmla="*/ 0 h 48"/>
                <a:gd name="T16" fmla="*/ 9 w 64"/>
                <a:gd name="T17" fmla="*/ 0 h 48"/>
                <a:gd name="T18" fmla="*/ 0 w 64"/>
                <a:gd name="T19"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48">
                  <a:moveTo>
                    <a:pt x="0" y="9"/>
                  </a:moveTo>
                  <a:cubicBezTo>
                    <a:pt x="0" y="39"/>
                    <a:pt x="0" y="39"/>
                    <a:pt x="0" y="39"/>
                  </a:cubicBezTo>
                  <a:cubicBezTo>
                    <a:pt x="0" y="44"/>
                    <a:pt x="4" y="48"/>
                    <a:pt x="9" y="48"/>
                  </a:cubicBezTo>
                  <a:cubicBezTo>
                    <a:pt x="64" y="48"/>
                    <a:pt x="64" y="48"/>
                    <a:pt x="64" y="48"/>
                  </a:cubicBezTo>
                  <a:cubicBezTo>
                    <a:pt x="51" y="40"/>
                    <a:pt x="51" y="40"/>
                    <a:pt x="51" y="40"/>
                  </a:cubicBezTo>
                  <a:cubicBezTo>
                    <a:pt x="51" y="39"/>
                    <a:pt x="51" y="39"/>
                    <a:pt x="51" y="39"/>
                  </a:cubicBezTo>
                  <a:cubicBezTo>
                    <a:pt x="51" y="9"/>
                    <a:pt x="51" y="9"/>
                    <a:pt x="51" y="9"/>
                  </a:cubicBezTo>
                  <a:cubicBezTo>
                    <a:pt x="51" y="4"/>
                    <a:pt x="47" y="0"/>
                    <a:pt x="42" y="0"/>
                  </a:cubicBezTo>
                  <a:cubicBezTo>
                    <a:pt x="9" y="0"/>
                    <a:pt x="9" y="0"/>
                    <a:pt x="9" y="0"/>
                  </a:cubicBezTo>
                  <a:cubicBezTo>
                    <a:pt x="4" y="0"/>
                    <a:pt x="0" y="4"/>
                    <a:pt x="0" y="9"/>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1" name="Freeform 2040">
              <a:extLst>
                <a:ext uri="{FF2B5EF4-FFF2-40B4-BE49-F238E27FC236}">
                  <a16:creationId xmlns:a16="http://schemas.microsoft.com/office/drawing/2014/main" id="{A1C3A1F4-F47F-4C39-AD59-6675DFD3A6E4}"/>
                </a:ext>
              </a:extLst>
            </p:cNvPr>
            <p:cNvSpPr>
              <a:spLocks/>
            </p:cNvSpPr>
            <p:nvPr/>
          </p:nvSpPr>
          <p:spPr bwMode="auto">
            <a:xfrm>
              <a:off x="11350625" y="4117975"/>
              <a:ext cx="107950" cy="123825"/>
            </a:xfrm>
            <a:custGeom>
              <a:avLst/>
              <a:gdLst>
                <a:gd name="T0" fmla="*/ 7 w 37"/>
                <a:gd name="T1" fmla="*/ 42 h 42"/>
                <a:gd name="T2" fmla="*/ 30 w 37"/>
                <a:gd name="T3" fmla="*/ 42 h 42"/>
                <a:gd name="T4" fmla="*/ 37 w 37"/>
                <a:gd name="T5" fmla="*/ 35 h 42"/>
                <a:gd name="T6" fmla="*/ 37 w 37"/>
                <a:gd name="T7" fmla="*/ 0 h 42"/>
                <a:gd name="T8" fmla="*/ 30 w 37"/>
                <a:gd name="T9" fmla="*/ 9 h 42"/>
                <a:gd name="T10" fmla="*/ 30 w 37"/>
                <a:gd name="T11" fmla="*/ 9 h 42"/>
                <a:gd name="T12" fmla="*/ 7 w 37"/>
                <a:gd name="T13" fmla="*/ 9 h 42"/>
                <a:gd name="T14" fmla="*/ 0 w 37"/>
                <a:gd name="T15" fmla="*/ 16 h 42"/>
                <a:gd name="T16" fmla="*/ 0 w 37"/>
                <a:gd name="T17" fmla="*/ 35 h 42"/>
                <a:gd name="T18" fmla="*/ 7 w 37"/>
                <a:gd name="T1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42">
                  <a:moveTo>
                    <a:pt x="7" y="42"/>
                  </a:moveTo>
                  <a:cubicBezTo>
                    <a:pt x="30" y="42"/>
                    <a:pt x="30" y="42"/>
                    <a:pt x="30" y="42"/>
                  </a:cubicBezTo>
                  <a:cubicBezTo>
                    <a:pt x="34" y="42"/>
                    <a:pt x="37" y="39"/>
                    <a:pt x="37" y="35"/>
                  </a:cubicBezTo>
                  <a:cubicBezTo>
                    <a:pt x="37" y="0"/>
                    <a:pt x="37" y="0"/>
                    <a:pt x="37" y="0"/>
                  </a:cubicBezTo>
                  <a:cubicBezTo>
                    <a:pt x="30" y="9"/>
                    <a:pt x="30" y="9"/>
                    <a:pt x="30" y="9"/>
                  </a:cubicBezTo>
                  <a:cubicBezTo>
                    <a:pt x="30" y="9"/>
                    <a:pt x="30" y="9"/>
                    <a:pt x="30" y="9"/>
                  </a:cubicBezTo>
                  <a:cubicBezTo>
                    <a:pt x="7" y="9"/>
                    <a:pt x="7" y="9"/>
                    <a:pt x="7" y="9"/>
                  </a:cubicBezTo>
                  <a:cubicBezTo>
                    <a:pt x="3" y="9"/>
                    <a:pt x="0" y="13"/>
                    <a:pt x="0" y="16"/>
                  </a:cubicBezTo>
                  <a:cubicBezTo>
                    <a:pt x="0" y="35"/>
                    <a:pt x="0" y="35"/>
                    <a:pt x="0" y="35"/>
                  </a:cubicBezTo>
                  <a:cubicBezTo>
                    <a:pt x="0" y="39"/>
                    <a:pt x="3" y="42"/>
                    <a:pt x="7" y="42"/>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2" name="Oval 2041">
              <a:extLst>
                <a:ext uri="{FF2B5EF4-FFF2-40B4-BE49-F238E27FC236}">
                  <a16:creationId xmlns:a16="http://schemas.microsoft.com/office/drawing/2014/main" id="{30502351-84BA-4015-872E-6DBAA0973826}"/>
                </a:ext>
              </a:extLst>
            </p:cNvPr>
            <p:cNvSpPr>
              <a:spLocks noChangeArrowheads="1"/>
            </p:cNvSpPr>
            <p:nvPr/>
          </p:nvSpPr>
          <p:spPr bwMode="auto">
            <a:xfrm>
              <a:off x="11666538" y="4224338"/>
              <a:ext cx="77788" cy="77788"/>
            </a:xfrm>
            <a:prstGeom prst="ellipse">
              <a:avLst/>
            </a:prstGeom>
            <a:solidFill>
              <a:srgbClr val="0953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3" name="Freeform 2042">
              <a:extLst>
                <a:ext uri="{FF2B5EF4-FFF2-40B4-BE49-F238E27FC236}">
                  <a16:creationId xmlns:a16="http://schemas.microsoft.com/office/drawing/2014/main" id="{6B45BD10-E337-406D-8C9F-F7F1CCC5CC19}"/>
                </a:ext>
              </a:extLst>
            </p:cNvPr>
            <p:cNvSpPr>
              <a:spLocks/>
            </p:cNvSpPr>
            <p:nvPr/>
          </p:nvSpPr>
          <p:spPr bwMode="auto">
            <a:xfrm>
              <a:off x="11684000" y="4246563"/>
              <a:ext cx="46038" cy="33338"/>
            </a:xfrm>
            <a:custGeom>
              <a:avLst/>
              <a:gdLst>
                <a:gd name="T0" fmla="*/ 13 w 29"/>
                <a:gd name="T1" fmla="*/ 4 h 21"/>
                <a:gd name="T2" fmla="*/ 13 w 29"/>
                <a:gd name="T3" fmla="*/ 0 h 21"/>
                <a:gd name="T4" fmla="*/ 5 w 29"/>
                <a:gd name="T5" fmla="*/ 0 h 21"/>
                <a:gd name="T6" fmla="*/ 5 w 29"/>
                <a:gd name="T7" fmla="*/ 4 h 21"/>
                <a:gd name="T8" fmla="*/ 0 w 29"/>
                <a:gd name="T9" fmla="*/ 4 h 21"/>
                <a:gd name="T10" fmla="*/ 0 w 29"/>
                <a:gd name="T11" fmla="*/ 21 h 21"/>
                <a:gd name="T12" fmla="*/ 29 w 29"/>
                <a:gd name="T13" fmla="*/ 21 h 21"/>
                <a:gd name="T14" fmla="*/ 29 w 29"/>
                <a:gd name="T15" fmla="*/ 4 h 21"/>
                <a:gd name="T16" fmla="*/ 13 w 29"/>
                <a:gd name="T17"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1">
                  <a:moveTo>
                    <a:pt x="13" y="4"/>
                  </a:moveTo>
                  <a:lnTo>
                    <a:pt x="13" y="0"/>
                  </a:lnTo>
                  <a:lnTo>
                    <a:pt x="5" y="0"/>
                  </a:lnTo>
                  <a:lnTo>
                    <a:pt x="5" y="4"/>
                  </a:lnTo>
                  <a:lnTo>
                    <a:pt x="0" y="4"/>
                  </a:lnTo>
                  <a:lnTo>
                    <a:pt x="0" y="21"/>
                  </a:lnTo>
                  <a:lnTo>
                    <a:pt x="29" y="21"/>
                  </a:lnTo>
                  <a:lnTo>
                    <a:pt x="29" y="4"/>
                  </a:lnTo>
                  <a:lnTo>
                    <a:pt x="13" y="4"/>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4" name="Oval 2043">
              <a:extLst>
                <a:ext uri="{FF2B5EF4-FFF2-40B4-BE49-F238E27FC236}">
                  <a16:creationId xmlns:a16="http://schemas.microsoft.com/office/drawing/2014/main" id="{5CBCE49E-37EF-4AEC-ADE0-675F0E561897}"/>
                </a:ext>
              </a:extLst>
            </p:cNvPr>
            <p:cNvSpPr>
              <a:spLocks noChangeArrowheads="1"/>
            </p:cNvSpPr>
            <p:nvPr/>
          </p:nvSpPr>
          <p:spPr bwMode="auto">
            <a:xfrm>
              <a:off x="11537950" y="3702050"/>
              <a:ext cx="55563" cy="58738"/>
            </a:xfrm>
            <a:prstGeom prst="ellipse">
              <a:avLst/>
            </a:pr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5" name="Freeform 2044">
              <a:extLst>
                <a:ext uri="{FF2B5EF4-FFF2-40B4-BE49-F238E27FC236}">
                  <a16:creationId xmlns:a16="http://schemas.microsoft.com/office/drawing/2014/main" id="{2EDDC38D-37E9-4EB9-A468-25B07F24F670}"/>
                </a:ext>
              </a:extLst>
            </p:cNvPr>
            <p:cNvSpPr>
              <a:spLocks noEditPoints="1"/>
            </p:cNvSpPr>
            <p:nvPr/>
          </p:nvSpPr>
          <p:spPr bwMode="auto">
            <a:xfrm>
              <a:off x="11549063" y="3714750"/>
              <a:ext cx="34925" cy="34925"/>
            </a:xfrm>
            <a:custGeom>
              <a:avLst/>
              <a:gdLst>
                <a:gd name="T0" fmla="*/ 12 w 12"/>
                <a:gd name="T1" fmla="*/ 6 h 12"/>
                <a:gd name="T2" fmla="*/ 12 w 12"/>
                <a:gd name="T3" fmla="*/ 5 h 12"/>
                <a:gd name="T4" fmla="*/ 10 w 12"/>
                <a:gd name="T5" fmla="*/ 5 h 12"/>
                <a:gd name="T6" fmla="*/ 9 w 12"/>
                <a:gd name="T7" fmla="*/ 4 h 12"/>
                <a:gd name="T8" fmla="*/ 10 w 12"/>
                <a:gd name="T9" fmla="*/ 2 h 12"/>
                <a:gd name="T10" fmla="*/ 10 w 12"/>
                <a:gd name="T11" fmla="*/ 1 h 12"/>
                <a:gd name="T12" fmla="*/ 8 w 12"/>
                <a:gd name="T13" fmla="*/ 3 h 12"/>
                <a:gd name="T14" fmla="*/ 6 w 12"/>
                <a:gd name="T15" fmla="*/ 2 h 12"/>
                <a:gd name="T16" fmla="*/ 6 w 12"/>
                <a:gd name="T17" fmla="*/ 0 h 12"/>
                <a:gd name="T18" fmla="*/ 5 w 12"/>
                <a:gd name="T19" fmla="*/ 0 h 12"/>
                <a:gd name="T20" fmla="*/ 5 w 12"/>
                <a:gd name="T21" fmla="*/ 2 h 12"/>
                <a:gd name="T22" fmla="*/ 4 w 12"/>
                <a:gd name="T23" fmla="*/ 3 h 12"/>
                <a:gd name="T24" fmla="*/ 2 w 12"/>
                <a:gd name="T25" fmla="*/ 1 h 12"/>
                <a:gd name="T26" fmla="*/ 1 w 12"/>
                <a:gd name="T27" fmla="*/ 2 h 12"/>
                <a:gd name="T28" fmla="*/ 3 w 12"/>
                <a:gd name="T29" fmla="*/ 4 h 12"/>
                <a:gd name="T30" fmla="*/ 2 w 12"/>
                <a:gd name="T31" fmla="*/ 5 h 12"/>
                <a:gd name="T32" fmla="*/ 0 w 12"/>
                <a:gd name="T33" fmla="*/ 5 h 12"/>
                <a:gd name="T34" fmla="*/ 0 w 12"/>
                <a:gd name="T35" fmla="*/ 6 h 12"/>
                <a:gd name="T36" fmla="*/ 2 w 12"/>
                <a:gd name="T37" fmla="*/ 6 h 12"/>
                <a:gd name="T38" fmla="*/ 3 w 12"/>
                <a:gd name="T39" fmla="*/ 8 h 12"/>
                <a:gd name="T40" fmla="*/ 1 w 12"/>
                <a:gd name="T41" fmla="*/ 10 h 12"/>
                <a:gd name="T42" fmla="*/ 2 w 12"/>
                <a:gd name="T43" fmla="*/ 10 h 12"/>
                <a:gd name="T44" fmla="*/ 3 w 12"/>
                <a:gd name="T45" fmla="*/ 9 h 12"/>
                <a:gd name="T46" fmla="*/ 5 w 12"/>
                <a:gd name="T47" fmla="*/ 10 h 12"/>
                <a:gd name="T48" fmla="*/ 5 w 12"/>
                <a:gd name="T49" fmla="*/ 12 h 12"/>
                <a:gd name="T50" fmla="*/ 6 w 12"/>
                <a:gd name="T51" fmla="*/ 12 h 12"/>
                <a:gd name="T52" fmla="*/ 6 w 12"/>
                <a:gd name="T53" fmla="*/ 10 h 12"/>
                <a:gd name="T54" fmla="*/ 8 w 12"/>
                <a:gd name="T55" fmla="*/ 9 h 12"/>
                <a:gd name="T56" fmla="*/ 10 w 12"/>
                <a:gd name="T57" fmla="*/ 10 h 12"/>
                <a:gd name="T58" fmla="*/ 10 w 12"/>
                <a:gd name="T59" fmla="*/ 10 h 12"/>
                <a:gd name="T60" fmla="*/ 9 w 12"/>
                <a:gd name="T61" fmla="*/ 8 h 12"/>
                <a:gd name="T62" fmla="*/ 10 w 12"/>
                <a:gd name="T63" fmla="*/ 6 h 12"/>
                <a:gd name="T64" fmla="*/ 12 w 12"/>
                <a:gd name="T65" fmla="*/ 6 h 12"/>
                <a:gd name="T66" fmla="*/ 6 w 12"/>
                <a:gd name="T67" fmla="*/ 8 h 12"/>
                <a:gd name="T68" fmla="*/ 3 w 12"/>
                <a:gd name="T69" fmla="*/ 6 h 12"/>
                <a:gd name="T70" fmla="*/ 6 w 12"/>
                <a:gd name="T71" fmla="*/ 3 h 12"/>
                <a:gd name="T72" fmla="*/ 8 w 12"/>
                <a:gd name="T73" fmla="*/ 6 h 12"/>
                <a:gd name="T74" fmla="*/ 6 w 12"/>
                <a:gd name="T75"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 h="12">
                  <a:moveTo>
                    <a:pt x="12" y="6"/>
                  </a:moveTo>
                  <a:cubicBezTo>
                    <a:pt x="12" y="5"/>
                    <a:pt x="12" y="5"/>
                    <a:pt x="12" y="5"/>
                  </a:cubicBezTo>
                  <a:cubicBezTo>
                    <a:pt x="10" y="5"/>
                    <a:pt x="10" y="5"/>
                    <a:pt x="10" y="5"/>
                  </a:cubicBezTo>
                  <a:cubicBezTo>
                    <a:pt x="9" y="5"/>
                    <a:pt x="9" y="4"/>
                    <a:pt x="9" y="4"/>
                  </a:cubicBezTo>
                  <a:cubicBezTo>
                    <a:pt x="10" y="2"/>
                    <a:pt x="10" y="2"/>
                    <a:pt x="10" y="2"/>
                  </a:cubicBezTo>
                  <a:cubicBezTo>
                    <a:pt x="10" y="1"/>
                    <a:pt x="10" y="1"/>
                    <a:pt x="10" y="1"/>
                  </a:cubicBezTo>
                  <a:cubicBezTo>
                    <a:pt x="8" y="3"/>
                    <a:pt x="8" y="3"/>
                    <a:pt x="8" y="3"/>
                  </a:cubicBezTo>
                  <a:cubicBezTo>
                    <a:pt x="8" y="2"/>
                    <a:pt x="7" y="2"/>
                    <a:pt x="6" y="2"/>
                  </a:cubicBezTo>
                  <a:cubicBezTo>
                    <a:pt x="6" y="0"/>
                    <a:pt x="6" y="0"/>
                    <a:pt x="6" y="0"/>
                  </a:cubicBezTo>
                  <a:cubicBezTo>
                    <a:pt x="5" y="0"/>
                    <a:pt x="5" y="0"/>
                    <a:pt x="5" y="0"/>
                  </a:cubicBezTo>
                  <a:cubicBezTo>
                    <a:pt x="5" y="2"/>
                    <a:pt x="5" y="2"/>
                    <a:pt x="5" y="2"/>
                  </a:cubicBezTo>
                  <a:cubicBezTo>
                    <a:pt x="5" y="2"/>
                    <a:pt x="4" y="2"/>
                    <a:pt x="4" y="3"/>
                  </a:cubicBezTo>
                  <a:cubicBezTo>
                    <a:pt x="2" y="1"/>
                    <a:pt x="2" y="1"/>
                    <a:pt x="2" y="1"/>
                  </a:cubicBezTo>
                  <a:cubicBezTo>
                    <a:pt x="1" y="2"/>
                    <a:pt x="1" y="2"/>
                    <a:pt x="1" y="2"/>
                  </a:cubicBezTo>
                  <a:cubicBezTo>
                    <a:pt x="3" y="4"/>
                    <a:pt x="3" y="4"/>
                    <a:pt x="3" y="4"/>
                  </a:cubicBezTo>
                  <a:cubicBezTo>
                    <a:pt x="2" y="4"/>
                    <a:pt x="2" y="5"/>
                    <a:pt x="2" y="5"/>
                  </a:cubicBezTo>
                  <a:cubicBezTo>
                    <a:pt x="0" y="5"/>
                    <a:pt x="0" y="5"/>
                    <a:pt x="0" y="5"/>
                  </a:cubicBezTo>
                  <a:cubicBezTo>
                    <a:pt x="0" y="6"/>
                    <a:pt x="0" y="6"/>
                    <a:pt x="0" y="6"/>
                  </a:cubicBezTo>
                  <a:cubicBezTo>
                    <a:pt x="2" y="6"/>
                    <a:pt x="2" y="6"/>
                    <a:pt x="2" y="6"/>
                  </a:cubicBezTo>
                  <a:cubicBezTo>
                    <a:pt x="2" y="7"/>
                    <a:pt x="2" y="8"/>
                    <a:pt x="3" y="8"/>
                  </a:cubicBezTo>
                  <a:cubicBezTo>
                    <a:pt x="1" y="10"/>
                    <a:pt x="1" y="10"/>
                    <a:pt x="1" y="10"/>
                  </a:cubicBezTo>
                  <a:cubicBezTo>
                    <a:pt x="2" y="10"/>
                    <a:pt x="2" y="10"/>
                    <a:pt x="2" y="10"/>
                  </a:cubicBezTo>
                  <a:cubicBezTo>
                    <a:pt x="3" y="9"/>
                    <a:pt x="3" y="9"/>
                    <a:pt x="3" y="9"/>
                  </a:cubicBezTo>
                  <a:cubicBezTo>
                    <a:pt x="4" y="9"/>
                    <a:pt x="5" y="10"/>
                    <a:pt x="5" y="10"/>
                  </a:cubicBezTo>
                  <a:cubicBezTo>
                    <a:pt x="5" y="12"/>
                    <a:pt x="5" y="12"/>
                    <a:pt x="5" y="12"/>
                  </a:cubicBezTo>
                  <a:cubicBezTo>
                    <a:pt x="6" y="12"/>
                    <a:pt x="6" y="12"/>
                    <a:pt x="6" y="12"/>
                  </a:cubicBezTo>
                  <a:cubicBezTo>
                    <a:pt x="6" y="10"/>
                    <a:pt x="6" y="10"/>
                    <a:pt x="6" y="10"/>
                  </a:cubicBezTo>
                  <a:cubicBezTo>
                    <a:pt x="7" y="10"/>
                    <a:pt x="8" y="9"/>
                    <a:pt x="8" y="9"/>
                  </a:cubicBezTo>
                  <a:cubicBezTo>
                    <a:pt x="10" y="10"/>
                    <a:pt x="10" y="10"/>
                    <a:pt x="10" y="10"/>
                  </a:cubicBezTo>
                  <a:cubicBezTo>
                    <a:pt x="10" y="10"/>
                    <a:pt x="10" y="10"/>
                    <a:pt x="10" y="10"/>
                  </a:cubicBezTo>
                  <a:cubicBezTo>
                    <a:pt x="9" y="8"/>
                    <a:pt x="9" y="8"/>
                    <a:pt x="9" y="8"/>
                  </a:cubicBezTo>
                  <a:cubicBezTo>
                    <a:pt x="9" y="8"/>
                    <a:pt x="9" y="7"/>
                    <a:pt x="10" y="6"/>
                  </a:cubicBezTo>
                  <a:lnTo>
                    <a:pt x="12" y="6"/>
                  </a:lnTo>
                  <a:close/>
                  <a:moveTo>
                    <a:pt x="6" y="8"/>
                  </a:moveTo>
                  <a:cubicBezTo>
                    <a:pt x="4" y="8"/>
                    <a:pt x="3" y="7"/>
                    <a:pt x="3" y="6"/>
                  </a:cubicBezTo>
                  <a:cubicBezTo>
                    <a:pt x="3" y="4"/>
                    <a:pt x="4" y="3"/>
                    <a:pt x="6" y="3"/>
                  </a:cubicBezTo>
                  <a:cubicBezTo>
                    <a:pt x="7" y="3"/>
                    <a:pt x="8" y="4"/>
                    <a:pt x="8" y="6"/>
                  </a:cubicBezTo>
                  <a:cubicBezTo>
                    <a:pt x="8" y="7"/>
                    <a:pt x="7" y="8"/>
                    <a:pt x="6"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6" name="Freeform 2045">
              <a:extLst>
                <a:ext uri="{FF2B5EF4-FFF2-40B4-BE49-F238E27FC236}">
                  <a16:creationId xmlns:a16="http://schemas.microsoft.com/office/drawing/2014/main" id="{A67E728F-7F03-4FA3-983A-DF9D2DC85DD3}"/>
                </a:ext>
              </a:extLst>
            </p:cNvPr>
            <p:cNvSpPr>
              <a:spLocks/>
            </p:cNvSpPr>
            <p:nvPr/>
          </p:nvSpPr>
          <p:spPr bwMode="auto">
            <a:xfrm>
              <a:off x="11688763" y="3725863"/>
              <a:ext cx="144463" cy="166688"/>
            </a:xfrm>
            <a:custGeom>
              <a:avLst/>
              <a:gdLst>
                <a:gd name="T0" fmla="*/ 39 w 49"/>
                <a:gd name="T1" fmla="*/ 0 h 57"/>
                <a:gd name="T2" fmla="*/ 9 w 49"/>
                <a:gd name="T3" fmla="*/ 0 h 57"/>
                <a:gd name="T4" fmla="*/ 0 w 49"/>
                <a:gd name="T5" fmla="*/ 9 h 57"/>
                <a:gd name="T6" fmla="*/ 0 w 49"/>
                <a:gd name="T7" fmla="*/ 57 h 57"/>
                <a:gd name="T8" fmla="*/ 9 w 49"/>
                <a:gd name="T9" fmla="*/ 44 h 57"/>
                <a:gd name="T10" fmla="*/ 39 w 49"/>
                <a:gd name="T11" fmla="*/ 44 h 57"/>
                <a:gd name="T12" fmla="*/ 49 w 49"/>
                <a:gd name="T13" fmla="*/ 34 h 57"/>
                <a:gd name="T14" fmla="*/ 49 w 49"/>
                <a:gd name="T15" fmla="*/ 9 h 57"/>
                <a:gd name="T16" fmla="*/ 39 w 49"/>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7">
                  <a:moveTo>
                    <a:pt x="39" y="0"/>
                  </a:moveTo>
                  <a:cubicBezTo>
                    <a:pt x="9" y="0"/>
                    <a:pt x="9" y="0"/>
                    <a:pt x="9" y="0"/>
                  </a:cubicBezTo>
                  <a:cubicBezTo>
                    <a:pt x="4" y="0"/>
                    <a:pt x="0" y="4"/>
                    <a:pt x="0" y="9"/>
                  </a:cubicBezTo>
                  <a:cubicBezTo>
                    <a:pt x="0" y="57"/>
                    <a:pt x="0" y="57"/>
                    <a:pt x="0" y="57"/>
                  </a:cubicBezTo>
                  <a:cubicBezTo>
                    <a:pt x="9" y="44"/>
                    <a:pt x="9" y="44"/>
                    <a:pt x="9" y="44"/>
                  </a:cubicBezTo>
                  <a:cubicBezTo>
                    <a:pt x="9" y="44"/>
                    <a:pt x="39" y="44"/>
                    <a:pt x="39" y="44"/>
                  </a:cubicBezTo>
                  <a:cubicBezTo>
                    <a:pt x="44" y="44"/>
                    <a:pt x="49" y="39"/>
                    <a:pt x="49" y="34"/>
                  </a:cubicBezTo>
                  <a:cubicBezTo>
                    <a:pt x="49" y="9"/>
                    <a:pt x="49" y="9"/>
                    <a:pt x="49" y="9"/>
                  </a:cubicBezTo>
                  <a:cubicBezTo>
                    <a:pt x="49" y="4"/>
                    <a:pt x="44" y="0"/>
                    <a:pt x="39" y="0"/>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7" name="Rectangle 2046">
              <a:extLst>
                <a:ext uri="{FF2B5EF4-FFF2-40B4-BE49-F238E27FC236}">
                  <a16:creationId xmlns:a16="http://schemas.microsoft.com/office/drawing/2014/main" id="{B0152A15-C056-4E3D-8909-EC6ECAB1CD72}"/>
                </a:ext>
              </a:extLst>
            </p:cNvPr>
            <p:cNvSpPr>
              <a:spLocks noChangeArrowheads="1"/>
            </p:cNvSpPr>
            <p:nvPr/>
          </p:nvSpPr>
          <p:spPr bwMode="auto">
            <a:xfrm>
              <a:off x="11718925" y="3798888"/>
              <a:ext cx="17463" cy="31750"/>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8" name="Rectangle 2047">
              <a:extLst>
                <a:ext uri="{FF2B5EF4-FFF2-40B4-BE49-F238E27FC236}">
                  <a16:creationId xmlns:a16="http://schemas.microsoft.com/office/drawing/2014/main" id="{AAE74D72-E6CC-409E-8F7C-1862E2B8B196}"/>
                </a:ext>
              </a:extLst>
            </p:cNvPr>
            <p:cNvSpPr>
              <a:spLocks noChangeArrowheads="1"/>
            </p:cNvSpPr>
            <p:nvPr/>
          </p:nvSpPr>
          <p:spPr bwMode="auto">
            <a:xfrm>
              <a:off x="11747500" y="3767138"/>
              <a:ext cx="17463" cy="63500"/>
            </a:xfrm>
            <a:prstGeom prst="rect">
              <a:avLst/>
            </a:prstGeom>
            <a:solidFill>
              <a:srgbClr val="1070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69" name="Rectangle 2048">
              <a:extLst>
                <a:ext uri="{FF2B5EF4-FFF2-40B4-BE49-F238E27FC236}">
                  <a16:creationId xmlns:a16="http://schemas.microsoft.com/office/drawing/2014/main" id="{ADFF1B91-295D-4BAD-8AF6-8FABF5FF70A5}"/>
                </a:ext>
              </a:extLst>
            </p:cNvPr>
            <p:cNvSpPr>
              <a:spLocks noChangeArrowheads="1"/>
            </p:cNvSpPr>
            <p:nvPr/>
          </p:nvSpPr>
          <p:spPr bwMode="auto">
            <a:xfrm>
              <a:off x="11777663" y="3746500"/>
              <a:ext cx="20638" cy="84138"/>
            </a:xfrm>
            <a:prstGeom prst="rect">
              <a:avLst/>
            </a:prstGeom>
            <a:solidFill>
              <a:srgbClr val="0953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0" name="Freeform 2049">
              <a:extLst>
                <a:ext uri="{FF2B5EF4-FFF2-40B4-BE49-F238E27FC236}">
                  <a16:creationId xmlns:a16="http://schemas.microsoft.com/office/drawing/2014/main" id="{2A9BA961-5F1D-4B18-B757-8BFC0FED7B89}"/>
                </a:ext>
              </a:extLst>
            </p:cNvPr>
            <p:cNvSpPr>
              <a:spLocks/>
            </p:cNvSpPr>
            <p:nvPr/>
          </p:nvSpPr>
          <p:spPr bwMode="auto">
            <a:xfrm>
              <a:off x="11722100" y="3775075"/>
              <a:ext cx="69850" cy="38100"/>
            </a:xfrm>
            <a:custGeom>
              <a:avLst/>
              <a:gdLst>
                <a:gd name="T0" fmla="*/ 23 w 24"/>
                <a:gd name="T1" fmla="*/ 3 h 13"/>
                <a:gd name="T2" fmla="*/ 21 w 24"/>
                <a:gd name="T3" fmla="*/ 4 h 13"/>
                <a:gd name="T4" fmla="*/ 14 w 24"/>
                <a:gd name="T5" fmla="*/ 2 h 13"/>
                <a:gd name="T6" fmla="*/ 14 w 24"/>
                <a:gd name="T7" fmla="*/ 2 h 13"/>
                <a:gd name="T8" fmla="*/ 13 w 24"/>
                <a:gd name="T9" fmla="*/ 0 h 13"/>
                <a:gd name="T10" fmla="*/ 11 w 24"/>
                <a:gd name="T11" fmla="*/ 2 h 13"/>
                <a:gd name="T12" fmla="*/ 11 w 24"/>
                <a:gd name="T13" fmla="*/ 3 h 13"/>
                <a:gd name="T14" fmla="*/ 3 w 24"/>
                <a:gd name="T15" fmla="*/ 10 h 13"/>
                <a:gd name="T16" fmla="*/ 2 w 24"/>
                <a:gd name="T17" fmla="*/ 10 h 13"/>
                <a:gd name="T18" fmla="*/ 0 w 24"/>
                <a:gd name="T19" fmla="*/ 11 h 13"/>
                <a:gd name="T20" fmla="*/ 2 w 24"/>
                <a:gd name="T21" fmla="*/ 13 h 13"/>
                <a:gd name="T22" fmla="*/ 4 w 24"/>
                <a:gd name="T23" fmla="*/ 11 h 13"/>
                <a:gd name="T24" fmla="*/ 4 w 24"/>
                <a:gd name="T25" fmla="*/ 11 h 13"/>
                <a:gd name="T26" fmla="*/ 12 w 24"/>
                <a:gd name="T27" fmla="*/ 3 h 13"/>
                <a:gd name="T28" fmla="*/ 13 w 24"/>
                <a:gd name="T29" fmla="*/ 4 h 13"/>
                <a:gd name="T30" fmla="*/ 14 w 24"/>
                <a:gd name="T31" fmla="*/ 3 h 13"/>
                <a:gd name="T32" fmla="*/ 21 w 24"/>
                <a:gd name="T33" fmla="*/ 5 h 13"/>
                <a:gd name="T34" fmla="*/ 21 w 24"/>
                <a:gd name="T35" fmla="*/ 5 h 13"/>
                <a:gd name="T36" fmla="*/ 23 w 24"/>
                <a:gd name="T37" fmla="*/ 7 h 13"/>
                <a:gd name="T38" fmla="*/ 24 w 24"/>
                <a:gd name="T39" fmla="*/ 5 h 13"/>
                <a:gd name="T40" fmla="*/ 23 w 24"/>
                <a:gd name="T41"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13">
                  <a:moveTo>
                    <a:pt x="23" y="3"/>
                  </a:moveTo>
                  <a:cubicBezTo>
                    <a:pt x="22" y="3"/>
                    <a:pt x="21" y="3"/>
                    <a:pt x="21" y="4"/>
                  </a:cubicBezTo>
                  <a:cubicBezTo>
                    <a:pt x="14" y="2"/>
                    <a:pt x="14" y="2"/>
                    <a:pt x="14" y="2"/>
                  </a:cubicBezTo>
                  <a:cubicBezTo>
                    <a:pt x="14" y="2"/>
                    <a:pt x="14" y="2"/>
                    <a:pt x="14" y="2"/>
                  </a:cubicBezTo>
                  <a:cubicBezTo>
                    <a:pt x="14" y="1"/>
                    <a:pt x="14" y="0"/>
                    <a:pt x="13" y="0"/>
                  </a:cubicBezTo>
                  <a:cubicBezTo>
                    <a:pt x="12" y="0"/>
                    <a:pt x="11" y="1"/>
                    <a:pt x="11" y="2"/>
                  </a:cubicBezTo>
                  <a:cubicBezTo>
                    <a:pt x="11" y="2"/>
                    <a:pt x="11" y="2"/>
                    <a:pt x="11" y="3"/>
                  </a:cubicBezTo>
                  <a:cubicBezTo>
                    <a:pt x="3" y="10"/>
                    <a:pt x="3" y="10"/>
                    <a:pt x="3" y="10"/>
                  </a:cubicBezTo>
                  <a:cubicBezTo>
                    <a:pt x="3" y="10"/>
                    <a:pt x="2" y="10"/>
                    <a:pt x="2" y="10"/>
                  </a:cubicBezTo>
                  <a:cubicBezTo>
                    <a:pt x="1" y="10"/>
                    <a:pt x="0" y="10"/>
                    <a:pt x="0" y="11"/>
                  </a:cubicBezTo>
                  <a:cubicBezTo>
                    <a:pt x="0" y="12"/>
                    <a:pt x="1" y="13"/>
                    <a:pt x="2" y="13"/>
                  </a:cubicBezTo>
                  <a:cubicBezTo>
                    <a:pt x="3" y="13"/>
                    <a:pt x="4" y="12"/>
                    <a:pt x="4" y="11"/>
                  </a:cubicBezTo>
                  <a:cubicBezTo>
                    <a:pt x="4" y="11"/>
                    <a:pt x="4" y="11"/>
                    <a:pt x="4" y="11"/>
                  </a:cubicBezTo>
                  <a:cubicBezTo>
                    <a:pt x="12" y="3"/>
                    <a:pt x="12" y="3"/>
                    <a:pt x="12" y="3"/>
                  </a:cubicBezTo>
                  <a:cubicBezTo>
                    <a:pt x="12" y="4"/>
                    <a:pt x="12" y="4"/>
                    <a:pt x="13" y="4"/>
                  </a:cubicBezTo>
                  <a:cubicBezTo>
                    <a:pt x="13" y="4"/>
                    <a:pt x="14" y="3"/>
                    <a:pt x="14" y="3"/>
                  </a:cubicBezTo>
                  <a:cubicBezTo>
                    <a:pt x="21" y="5"/>
                    <a:pt x="21" y="5"/>
                    <a:pt x="21" y="5"/>
                  </a:cubicBezTo>
                  <a:cubicBezTo>
                    <a:pt x="21" y="5"/>
                    <a:pt x="21" y="5"/>
                    <a:pt x="21" y="5"/>
                  </a:cubicBezTo>
                  <a:cubicBezTo>
                    <a:pt x="21" y="6"/>
                    <a:pt x="22" y="7"/>
                    <a:pt x="23" y="7"/>
                  </a:cubicBezTo>
                  <a:cubicBezTo>
                    <a:pt x="24" y="7"/>
                    <a:pt x="24" y="6"/>
                    <a:pt x="24" y="5"/>
                  </a:cubicBezTo>
                  <a:cubicBezTo>
                    <a:pt x="24" y="4"/>
                    <a:pt x="24" y="3"/>
                    <a:pt x="23"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1" name="Freeform 2050">
              <a:extLst>
                <a:ext uri="{FF2B5EF4-FFF2-40B4-BE49-F238E27FC236}">
                  <a16:creationId xmlns:a16="http://schemas.microsoft.com/office/drawing/2014/main" id="{CC060BFB-DD56-4BBE-9C58-A48AE4627B01}"/>
                </a:ext>
              </a:extLst>
            </p:cNvPr>
            <p:cNvSpPr>
              <a:spLocks/>
            </p:cNvSpPr>
            <p:nvPr/>
          </p:nvSpPr>
          <p:spPr bwMode="auto">
            <a:xfrm>
              <a:off x="11320463" y="3819525"/>
              <a:ext cx="49213" cy="66675"/>
            </a:xfrm>
            <a:custGeom>
              <a:avLst/>
              <a:gdLst>
                <a:gd name="T0" fmla="*/ 17 w 17"/>
                <a:gd name="T1" fmla="*/ 9 h 23"/>
                <a:gd name="T2" fmla="*/ 8 w 17"/>
                <a:gd name="T3" fmla="*/ 0 h 23"/>
                <a:gd name="T4" fmla="*/ 0 w 17"/>
                <a:gd name="T5" fmla="*/ 8 h 23"/>
                <a:gd name="T6" fmla="*/ 2 w 17"/>
                <a:gd name="T7" fmla="*/ 14 h 23"/>
                <a:gd name="T8" fmla="*/ 5 w 17"/>
                <a:gd name="T9" fmla="*/ 21 h 23"/>
                <a:gd name="T10" fmla="*/ 5 w 17"/>
                <a:gd name="T11" fmla="*/ 23 h 23"/>
                <a:gd name="T12" fmla="*/ 12 w 17"/>
                <a:gd name="T13" fmla="*/ 23 h 23"/>
                <a:gd name="T14" fmla="*/ 12 w 17"/>
                <a:gd name="T15" fmla="*/ 21 h 23"/>
                <a:gd name="T16" fmla="*/ 15 w 17"/>
                <a:gd name="T17" fmla="*/ 14 h 23"/>
                <a:gd name="T18" fmla="*/ 17 w 17"/>
                <a:gd name="T19"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23">
                  <a:moveTo>
                    <a:pt x="17" y="9"/>
                  </a:moveTo>
                  <a:cubicBezTo>
                    <a:pt x="17" y="4"/>
                    <a:pt x="13" y="0"/>
                    <a:pt x="8" y="0"/>
                  </a:cubicBezTo>
                  <a:cubicBezTo>
                    <a:pt x="4" y="0"/>
                    <a:pt x="0" y="4"/>
                    <a:pt x="0" y="8"/>
                  </a:cubicBezTo>
                  <a:cubicBezTo>
                    <a:pt x="0" y="11"/>
                    <a:pt x="1" y="13"/>
                    <a:pt x="2" y="14"/>
                  </a:cubicBezTo>
                  <a:cubicBezTo>
                    <a:pt x="4" y="16"/>
                    <a:pt x="5" y="19"/>
                    <a:pt x="5" y="21"/>
                  </a:cubicBezTo>
                  <a:cubicBezTo>
                    <a:pt x="5" y="23"/>
                    <a:pt x="5" y="23"/>
                    <a:pt x="5" y="23"/>
                  </a:cubicBezTo>
                  <a:cubicBezTo>
                    <a:pt x="12" y="23"/>
                    <a:pt x="12" y="23"/>
                    <a:pt x="12" y="23"/>
                  </a:cubicBezTo>
                  <a:cubicBezTo>
                    <a:pt x="12" y="21"/>
                    <a:pt x="12" y="21"/>
                    <a:pt x="12" y="21"/>
                  </a:cubicBezTo>
                  <a:cubicBezTo>
                    <a:pt x="12" y="19"/>
                    <a:pt x="13" y="16"/>
                    <a:pt x="15" y="14"/>
                  </a:cubicBezTo>
                  <a:cubicBezTo>
                    <a:pt x="16" y="13"/>
                    <a:pt x="17" y="11"/>
                    <a:pt x="17" y="9"/>
                  </a:cubicBezTo>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2" name="Freeform 2051">
              <a:extLst>
                <a:ext uri="{FF2B5EF4-FFF2-40B4-BE49-F238E27FC236}">
                  <a16:creationId xmlns:a16="http://schemas.microsoft.com/office/drawing/2014/main" id="{05A76A8A-8FD5-4F76-9863-AF113EC1A208}"/>
                </a:ext>
              </a:extLst>
            </p:cNvPr>
            <p:cNvSpPr>
              <a:spLocks/>
            </p:cNvSpPr>
            <p:nvPr/>
          </p:nvSpPr>
          <p:spPr bwMode="auto">
            <a:xfrm>
              <a:off x="11320463" y="3819525"/>
              <a:ext cx="41275" cy="66675"/>
            </a:xfrm>
            <a:custGeom>
              <a:avLst/>
              <a:gdLst>
                <a:gd name="T0" fmla="*/ 11 w 14"/>
                <a:gd name="T1" fmla="*/ 14 h 23"/>
                <a:gd name="T2" fmla="*/ 14 w 14"/>
                <a:gd name="T3" fmla="*/ 7 h 23"/>
                <a:gd name="T4" fmla="*/ 11 w 14"/>
                <a:gd name="T5" fmla="*/ 0 h 23"/>
                <a:gd name="T6" fmla="*/ 8 w 14"/>
                <a:gd name="T7" fmla="*/ 0 h 23"/>
                <a:gd name="T8" fmla="*/ 0 w 14"/>
                <a:gd name="T9" fmla="*/ 8 h 23"/>
                <a:gd name="T10" fmla="*/ 2 w 14"/>
                <a:gd name="T11" fmla="*/ 14 h 23"/>
                <a:gd name="T12" fmla="*/ 5 w 14"/>
                <a:gd name="T13" fmla="*/ 21 h 23"/>
                <a:gd name="T14" fmla="*/ 5 w 14"/>
                <a:gd name="T15" fmla="*/ 23 h 23"/>
                <a:gd name="T16" fmla="*/ 8 w 14"/>
                <a:gd name="T17" fmla="*/ 23 h 23"/>
                <a:gd name="T18" fmla="*/ 8 w 14"/>
                <a:gd name="T19" fmla="*/ 21 h 23"/>
                <a:gd name="T20" fmla="*/ 11 w 14"/>
                <a:gd name="T21"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23">
                  <a:moveTo>
                    <a:pt x="11" y="14"/>
                  </a:moveTo>
                  <a:cubicBezTo>
                    <a:pt x="13" y="12"/>
                    <a:pt x="14" y="10"/>
                    <a:pt x="14" y="7"/>
                  </a:cubicBezTo>
                  <a:cubicBezTo>
                    <a:pt x="14" y="5"/>
                    <a:pt x="12" y="2"/>
                    <a:pt x="11" y="0"/>
                  </a:cubicBezTo>
                  <a:cubicBezTo>
                    <a:pt x="10" y="0"/>
                    <a:pt x="9" y="0"/>
                    <a:pt x="8" y="0"/>
                  </a:cubicBezTo>
                  <a:cubicBezTo>
                    <a:pt x="4" y="0"/>
                    <a:pt x="0" y="4"/>
                    <a:pt x="0" y="8"/>
                  </a:cubicBezTo>
                  <a:cubicBezTo>
                    <a:pt x="0" y="11"/>
                    <a:pt x="1" y="13"/>
                    <a:pt x="2" y="14"/>
                  </a:cubicBezTo>
                  <a:cubicBezTo>
                    <a:pt x="4" y="16"/>
                    <a:pt x="5" y="19"/>
                    <a:pt x="5" y="21"/>
                  </a:cubicBezTo>
                  <a:cubicBezTo>
                    <a:pt x="5" y="23"/>
                    <a:pt x="5" y="23"/>
                    <a:pt x="5" y="23"/>
                  </a:cubicBezTo>
                  <a:cubicBezTo>
                    <a:pt x="8" y="23"/>
                    <a:pt x="8" y="23"/>
                    <a:pt x="8" y="23"/>
                  </a:cubicBezTo>
                  <a:cubicBezTo>
                    <a:pt x="8" y="21"/>
                    <a:pt x="8" y="21"/>
                    <a:pt x="8" y="21"/>
                  </a:cubicBezTo>
                  <a:cubicBezTo>
                    <a:pt x="8" y="18"/>
                    <a:pt x="9" y="16"/>
                    <a:pt x="11" y="1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3" name="Rectangle 2052">
              <a:extLst>
                <a:ext uri="{FF2B5EF4-FFF2-40B4-BE49-F238E27FC236}">
                  <a16:creationId xmlns:a16="http://schemas.microsoft.com/office/drawing/2014/main" id="{0270D3CC-0E37-4286-9CAD-7A031FEB141B}"/>
                </a:ext>
              </a:extLst>
            </p:cNvPr>
            <p:cNvSpPr>
              <a:spLocks noChangeArrowheads="1"/>
            </p:cNvSpPr>
            <p:nvPr/>
          </p:nvSpPr>
          <p:spPr bwMode="auto">
            <a:xfrm>
              <a:off x="11334750" y="3886200"/>
              <a:ext cx="20638"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4" name="Freeform 2053">
              <a:extLst>
                <a:ext uri="{FF2B5EF4-FFF2-40B4-BE49-F238E27FC236}">
                  <a16:creationId xmlns:a16="http://schemas.microsoft.com/office/drawing/2014/main" id="{B33D4107-93CD-4581-A9C4-AA207E8CFB91}"/>
                </a:ext>
              </a:extLst>
            </p:cNvPr>
            <p:cNvSpPr>
              <a:spLocks/>
            </p:cNvSpPr>
            <p:nvPr/>
          </p:nvSpPr>
          <p:spPr bwMode="auto">
            <a:xfrm>
              <a:off x="11341100" y="3886200"/>
              <a:ext cx="14288" cy="15875"/>
            </a:xfrm>
            <a:custGeom>
              <a:avLst/>
              <a:gdLst>
                <a:gd name="T0" fmla="*/ 2 w 9"/>
                <a:gd name="T1" fmla="*/ 0 h 10"/>
                <a:gd name="T2" fmla="*/ 2 w 9"/>
                <a:gd name="T3" fmla="*/ 8 h 10"/>
                <a:gd name="T4" fmla="*/ 0 w 9"/>
                <a:gd name="T5" fmla="*/ 8 h 10"/>
                <a:gd name="T6" fmla="*/ 0 w 9"/>
                <a:gd name="T7" fmla="*/ 10 h 10"/>
                <a:gd name="T8" fmla="*/ 6 w 9"/>
                <a:gd name="T9" fmla="*/ 10 h 10"/>
                <a:gd name="T10" fmla="*/ 6 w 9"/>
                <a:gd name="T11" fmla="*/ 8 h 10"/>
                <a:gd name="T12" fmla="*/ 9 w 9"/>
                <a:gd name="T13" fmla="*/ 8 h 10"/>
                <a:gd name="T14" fmla="*/ 9 w 9"/>
                <a:gd name="T15" fmla="*/ 0 h 10"/>
                <a:gd name="T16" fmla="*/ 2 w 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0"/>
                  </a:moveTo>
                  <a:lnTo>
                    <a:pt x="2" y="8"/>
                  </a:lnTo>
                  <a:lnTo>
                    <a:pt x="0" y="8"/>
                  </a:lnTo>
                  <a:lnTo>
                    <a:pt x="0" y="10"/>
                  </a:lnTo>
                  <a:lnTo>
                    <a:pt x="6" y="10"/>
                  </a:lnTo>
                  <a:lnTo>
                    <a:pt x="6" y="8"/>
                  </a:lnTo>
                  <a:lnTo>
                    <a:pt x="9" y="8"/>
                  </a:lnTo>
                  <a:lnTo>
                    <a:pt x="9" y="0"/>
                  </a:lnTo>
                  <a:lnTo>
                    <a:pt x="2"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5" name="Rectangle 2054">
              <a:extLst>
                <a:ext uri="{FF2B5EF4-FFF2-40B4-BE49-F238E27FC236}">
                  <a16:creationId xmlns:a16="http://schemas.microsoft.com/office/drawing/2014/main" id="{53684FC3-BA78-46EC-AAEA-9D20682076BD}"/>
                </a:ext>
              </a:extLst>
            </p:cNvPr>
            <p:cNvSpPr>
              <a:spLocks noChangeArrowheads="1"/>
            </p:cNvSpPr>
            <p:nvPr/>
          </p:nvSpPr>
          <p:spPr bwMode="auto">
            <a:xfrm>
              <a:off x="11347450" y="3792538"/>
              <a:ext cx="3175" cy="15875"/>
            </a:xfrm>
            <a:prstGeom prst="rect">
              <a:avLst/>
            </a:prstGeom>
            <a:solidFill>
              <a:srgbClr val="49CD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6" name="Freeform 2055">
              <a:extLst>
                <a:ext uri="{FF2B5EF4-FFF2-40B4-BE49-F238E27FC236}">
                  <a16:creationId xmlns:a16="http://schemas.microsoft.com/office/drawing/2014/main" id="{75666080-1ECF-48B9-BE42-EBDC7BE0C316}"/>
                </a:ext>
              </a:extLst>
            </p:cNvPr>
            <p:cNvSpPr>
              <a:spLocks/>
            </p:cNvSpPr>
            <p:nvPr/>
          </p:nvSpPr>
          <p:spPr bwMode="auto">
            <a:xfrm>
              <a:off x="11309350" y="3805238"/>
              <a:ext cx="14288" cy="14288"/>
            </a:xfrm>
            <a:custGeom>
              <a:avLst/>
              <a:gdLst>
                <a:gd name="T0" fmla="*/ 7 w 9"/>
                <a:gd name="T1" fmla="*/ 9 h 9"/>
                <a:gd name="T2" fmla="*/ 0 w 9"/>
                <a:gd name="T3" fmla="*/ 2 h 9"/>
                <a:gd name="T4" fmla="*/ 2 w 9"/>
                <a:gd name="T5" fmla="*/ 0 h 9"/>
                <a:gd name="T6" fmla="*/ 9 w 9"/>
                <a:gd name="T7" fmla="*/ 7 h 9"/>
                <a:gd name="T8" fmla="*/ 7 w 9"/>
                <a:gd name="T9" fmla="*/ 9 h 9"/>
              </a:gdLst>
              <a:ahLst/>
              <a:cxnLst>
                <a:cxn ang="0">
                  <a:pos x="T0" y="T1"/>
                </a:cxn>
                <a:cxn ang="0">
                  <a:pos x="T2" y="T3"/>
                </a:cxn>
                <a:cxn ang="0">
                  <a:pos x="T4" y="T5"/>
                </a:cxn>
                <a:cxn ang="0">
                  <a:pos x="T6" y="T7"/>
                </a:cxn>
                <a:cxn ang="0">
                  <a:pos x="T8" y="T9"/>
                </a:cxn>
              </a:cxnLst>
              <a:rect l="0" t="0" r="r" b="b"/>
              <a:pathLst>
                <a:path w="9" h="9">
                  <a:moveTo>
                    <a:pt x="7" y="9"/>
                  </a:moveTo>
                  <a:lnTo>
                    <a:pt x="0" y="2"/>
                  </a:lnTo>
                  <a:lnTo>
                    <a:pt x="2" y="0"/>
                  </a:lnTo>
                  <a:lnTo>
                    <a:pt x="9" y="7"/>
                  </a:lnTo>
                  <a:lnTo>
                    <a:pt x="7" y="9"/>
                  </a:lnTo>
                  <a:close/>
                </a:path>
              </a:pathLst>
            </a:custGeom>
            <a:solidFill>
              <a:srgbClr val="49CD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7" name="Freeform 2056">
              <a:extLst>
                <a:ext uri="{FF2B5EF4-FFF2-40B4-BE49-F238E27FC236}">
                  <a16:creationId xmlns:a16="http://schemas.microsoft.com/office/drawing/2014/main" id="{0EA71940-A9AD-4F4F-ADF3-F72C34D7312C}"/>
                </a:ext>
              </a:extLst>
            </p:cNvPr>
            <p:cNvSpPr>
              <a:spLocks/>
            </p:cNvSpPr>
            <p:nvPr/>
          </p:nvSpPr>
          <p:spPr bwMode="auto">
            <a:xfrm>
              <a:off x="11369675" y="3810000"/>
              <a:ext cx="15875" cy="12700"/>
            </a:xfrm>
            <a:custGeom>
              <a:avLst/>
              <a:gdLst>
                <a:gd name="T0" fmla="*/ 2 w 10"/>
                <a:gd name="T1" fmla="*/ 8 h 8"/>
                <a:gd name="T2" fmla="*/ 0 w 10"/>
                <a:gd name="T3" fmla="*/ 6 h 8"/>
                <a:gd name="T4" fmla="*/ 8 w 10"/>
                <a:gd name="T5" fmla="*/ 0 h 8"/>
                <a:gd name="T6" fmla="*/ 10 w 10"/>
                <a:gd name="T7" fmla="*/ 2 h 8"/>
                <a:gd name="T8" fmla="*/ 2 w 10"/>
                <a:gd name="T9" fmla="*/ 8 h 8"/>
              </a:gdLst>
              <a:ahLst/>
              <a:cxnLst>
                <a:cxn ang="0">
                  <a:pos x="T0" y="T1"/>
                </a:cxn>
                <a:cxn ang="0">
                  <a:pos x="T2" y="T3"/>
                </a:cxn>
                <a:cxn ang="0">
                  <a:pos x="T4" y="T5"/>
                </a:cxn>
                <a:cxn ang="0">
                  <a:pos x="T6" y="T7"/>
                </a:cxn>
                <a:cxn ang="0">
                  <a:pos x="T8" y="T9"/>
                </a:cxn>
              </a:cxnLst>
              <a:rect l="0" t="0" r="r" b="b"/>
              <a:pathLst>
                <a:path w="10" h="8">
                  <a:moveTo>
                    <a:pt x="2" y="8"/>
                  </a:moveTo>
                  <a:lnTo>
                    <a:pt x="0" y="6"/>
                  </a:lnTo>
                  <a:lnTo>
                    <a:pt x="8" y="0"/>
                  </a:lnTo>
                  <a:lnTo>
                    <a:pt x="10" y="2"/>
                  </a:lnTo>
                  <a:lnTo>
                    <a:pt x="2" y="8"/>
                  </a:lnTo>
                  <a:close/>
                </a:path>
              </a:pathLst>
            </a:custGeom>
            <a:solidFill>
              <a:srgbClr val="49CD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8" name="Freeform 2057">
              <a:extLst>
                <a:ext uri="{FF2B5EF4-FFF2-40B4-BE49-F238E27FC236}">
                  <a16:creationId xmlns:a16="http://schemas.microsoft.com/office/drawing/2014/main" id="{50A27857-4742-4020-A321-4AEFFC2840A7}"/>
                </a:ext>
              </a:extLst>
            </p:cNvPr>
            <p:cNvSpPr>
              <a:spLocks noEditPoints="1"/>
            </p:cNvSpPr>
            <p:nvPr/>
          </p:nvSpPr>
          <p:spPr bwMode="auto">
            <a:xfrm>
              <a:off x="11364913" y="4168775"/>
              <a:ext cx="79375" cy="39688"/>
            </a:xfrm>
            <a:custGeom>
              <a:avLst/>
              <a:gdLst>
                <a:gd name="T0" fmla="*/ 24 w 27"/>
                <a:gd name="T1" fmla="*/ 9 h 14"/>
                <a:gd name="T2" fmla="*/ 25 w 27"/>
                <a:gd name="T3" fmla="*/ 7 h 14"/>
                <a:gd name="T4" fmla="*/ 22 w 27"/>
                <a:gd name="T5" fmla="*/ 3 h 14"/>
                <a:gd name="T6" fmla="*/ 18 w 27"/>
                <a:gd name="T7" fmla="*/ 7 h 14"/>
                <a:gd name="T8" fmla="*/ 19 w 27"/>
                <a:gd name="T9" fmla="*/ 9 h 14"/>
                <a:gd name="T10" fmla="*/ 19 w 27"/>
                <a:gd name="T11" fmla="*/ 10 h 14"/>
                <a:gd name="T12" fmla="*/ 16 w 27"/>
                <a:gd name="T13" fmla="*/ 6 h 14"/>
                <a:gd name="T14" fmla="*/ 17 w 27"/>
                <a:gd name="T15" fmla="*/ 4 h 14"/>
                <a:gd name="T16" fmla="*/ 14 w 27"/>
                <a:gd name="T17" fmla="*/ 0 h 14"/>
                <a:gd name="T18" fmla="*/ 10 w 27"/>
                <a:gd name="T19" fmla="*/ 4 h 14"/>
                <a:gd name="T20" fmla="*/ 11 w 27"/>
                <a:gd name="T21" fmla="*/ 6 h 14"/>
                <a:gd name="T22" fmla="*/ 8 w 27"/>
                <a:gd name="T23" fmla="*/ 10 h 14"/>
                <a:gd name="T24" fmla="*/ 8 w 27"/>
                <a:gd name="T25" fmla="*/ 9 h 14"/>
                <a:gd name="T26" fmla="*/ 9 w 27"/>
                <a:gd name="T27" fmla="*/ 7 h 14"/>
                <a:gd name="T28" fmla="*/ 6 w 27"/>
                <a:gd name="T29" fmla="*/ 3 h 14"/>
                <a:gd name="T30" fmla="*/ 2 w 27"/>
                <a:gd name="T31" fmla="*/ 7 h 14"/>
                <a:gd name="T32" fmla="*/ 3 w 27"/>
                <a:gd name="T33" fmla="*/ 9 h 14"/>
                <a:gd name="T34" fmla="*/ 0 w 27"/>
                <a:gd name="T35" fmla="*/ 14 h 14"/>
                <a:gd name="T36" fmla="*/ 2 w 27"/>
                <a:gd name="T37" fmla="*/ 14 h 14"/>
                <a:gd name="T38" fmla="*/ 6 w 27"/>
                <a:gd name="T39" fmla="*/ 10 h 14"/>
                <a:gd name="T40" fmla="*/ 10 w 27"/>
                <a:gd name="T41" fmla="*/ 14 h 14"/>
                <a:gd name="T42" fmla="*/ 11 w 27"/>
                <a:gd name="T43" fmla="*/ 14 h 14"/>
                <a:gd name="T44" fmla="*/ 10 w 27"/>
                <a:gd name="T45" fmla="*/ 11 h 14"/>
                <a:gd name="T46" fmla="*/ 14 w 27"/>
                <a:gd name="T47" fmla="*/ 7 h 14"/>
                <a:gd name="T48" fmla="*/ 18 w 27"/>
                <a:gd name="T49" fmla="*/ 11 h 14"/>
                <a:gd name="T50" fmla="*/ 16 w 27"/>
                <a:gd name="T51" fmla="*/ 14 h 14"/>
                <a:gd name="T52" fmla="*/ 18 w 27"/>
                <a:gd name="T53" fmla="*/ 14 h 14"/>
                <a:gd name="T54" fmla="*/ 22 w 27"/>
                <a:gd name="T55" fmla="*/ 10 h 14"/>
                <a:gd name="T56" fmla="*/ 26 w 27"/>
                <a:gd name="T57" fmla="*/ 14 h 14"/>
                <a:gd name="T58" fmla="*/ 27 w 27"/>
                <a:gd name="T59" fmla="*/ 14 h 14"/>
                <a:gd name="T60" fmla="*/ 24 w 27"/>
                <a:gd name="T61" fmla="*/ 9 h 14"/>
                <a:gd name="T62" fmla="*/ 3 w 27"/>
                <a:gd name="T63" fmla="*/ 7 h 14"/>
                <a:gd name="T64" fmla="*/ 6 w 27"/>
                <a:gd name="T65" fmla="*/ 5 h 14"/>
                <a:gd name="T66" fmla="*/ 8 w 27"/>
                <a:gd name="T67" fmla="*/ 7 h 14"/>
                <a:gd name="T68" fmla="*/ 6 w 27"/>
                <a:gd name="T69" fmla="*/ 9 h 14"/>
                <a:gd name="T70" fmla="*/ 3 w 27"/>
                <a:gd name="T71" fmla="*/ 7 h 14"/>
                <a:gd name="T72" fmla="*/ 11 w 27"/>
                <a:gd name="T73" fmla="*/ 4 h 14"/>
                <a:gd name="T74" fmla="*/ 14 w 27"/>
                <a:gd name="T75" fmla="*/ 1 h 14"/>
                <a:gd name="T76" fmla="*/ 16 w 27"/>
                <a:gd name="T77" fmla="*/ 4 h 14"/>
                <a:gd name="T78" fmla="*/ 14 w 27"/>
                <a:gd name="T79" fmla="*/ 6 h 14"/>
                <a:gd name="T80" fmla="*/ 11 w 27"/>
                <a:gd name="T81" fmla="*/ 4 h 14"/>
                <a:gd name="T82" fmla="*/ 20 w 27"/>
                <a:gd name="T83" fmla="*/ 7 h 14"/>
                <a:gd name="T84" fmla="*/ 22 w 27"/>
                <a:gd name="T85" fmla="*/ 5 h 14"/>
                <a:gd name="T86" fmla="*/ 24 w 27"/>
                <a:gd name="T87" fmla="*/ 7 h 14"/>
                <a:gd name="T88" fmla="*/ 22 w 27"/>
                <a:gd name="T89" fmla="*/ 9 h 14"/>
                <a:gd name="T90" fmla="*/ 20 w 27"/>
                <a:gd name="T9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14">
                  <a:moveTo>
                    <a:pt x="24" y="9"/>
                  </a:moveTo>
                  <a:cubicBezTo>
                    <a:pt x="25" y="9"/>
                    <a:pt x="25" y="8"/>
                    <a:pt x="25" y="7"/>
                  </a:cubicBezTo>
                  <a:cubicBezTo>
                    <a:pt x="25" y="5"/>
                    <a:pt x="24" y="3"/>
                    <a:pt x="22" y="3"/>
                  </a:cubicBezTo>
                  <a:cubicBezTo>
                    <a:pt x="20" y="3"/>
                    <a:pt x="18" y="5"/>
                    <a:pt x="18" y="7"/>
                  </a:cubicBezTo>
                  <a:cubicBezTo>
                    <a:pt x="18" y="8"/>
                    <a:pt x="19" y="9"/>
                    <a:pt x="19" y="9"/>
                  </a:cubicBezTo>
                  <a:cubicBezTo>
                    <a:pt x="19" y="9"/>
                    <a:pt x="19" y="10"/>
                    <a:pt x="19" y="10"/>
                  </a:cubicBezTo>
                  <a:cubicBezTo>
                    <a:pt x="18" y="8"/>
                    <a:pt x="17" y="7"/>
                    <a:pt x="16" y="6"/>
                  </a:cubicBezTo>
                  <a:cubicBezTo>
                    <a:pt x="16" y="6"/>
                    <a:pt x="17" y="5"/>
                    <a:pt x="17" y="4"/>
                  </a:cubicBezTo>
                  <a:cubicBezTo>
                    <a:pt x="17" y="2"/>
                    <a:pt x="15" y="0"/>
                    <a:pt x="14" y="0"/>
                  </a:cubicBezTo>
                  <a:cubicBezTo>
                    <a:pt x="12" y="0"/>
                    <a:pt x="10" y="2"/>
                    <a:pt x="10" y="4"/>
                  </a:cubicBezTo>
                  <a:cubicBezTo>
                    <a:pt x="10" y="5"/>
                    <a:pt x="11" y="6"/>
                    <a:pt x="11" y="6"/>
                  </a:cubicBezTo>
                  <a:cubicBezTo>
                    <a:pt x="10" y="7"/>
                    <a:pt x="9" y="8"/>
                    <a:pt x="8" y="10"/>
                  </a:cubicBezTo>
                  <a:cubicBezTo>
                    <a:pt x="8" y="10"/>
                    <a:pt x="8" y="9"/>
                    <a:pt x="8" y="9"/>
                  </a:cubicBezTo>
                  <a:cubicBezTo>
                    <a:pt x="9" y="9"/>
                    <a:pt x="9" y="8"/>
                    <a:pt x="9" y="7"/>
                  </a:cubicBezTo>
                  <a:cubicBezTo>
                    <a:pt x="9" y="5"/>
                    <a:pt x="8" y="3"/>
                    <a:pt x="6" y="3"/>
                  </a:cubicBezTo>
                  <a:cubicBezTo>
                    <a:pt x="4" y="3"/>
                    <a:pt x="2" y="5"/>
                    <a:pt x="2" y="7"/>
                  </a:cubicBezTo>
                  <a:cubicBezTo>
                    <a:pt x="2" y="8"/>
                    <a:pt x="3" y="9"/>
                    <a:pt x="3" y="9"/>
                  </a:cubicBezTo>
                  <a:cubicBezTo>
                    <a:pt x="2" y="10"/>
                    <a:pt x="0" y="12"/>
                    <a:pt x="0" y="14"/>
                  </a:cubicBezTo>
                  <a:cubicBezTo>
                    <a:pt x="2" y="14"/>
                    <a:pt x="2" y="14"/>
                    <a:pt x="2" y="14"/>
                  </a:cubicBezTo>
                  <a:cubicBezTo>
                    <a:pt x="2" y="12"/>
                    <a:pt x="3" y="10"/>
                    <a:pt x="6" y="10"/>
                  </a:cubicBezTo>
                  <a:cubicBezTo>
                    <a:pt x="8" y="10"/>
                    <a:pt x="10" y="12"/>
                    <a:pt x="10" y="14"/>
                  </a:cubicBezTo>
                  <a:cubicBezTo>
                    <a:pt x="11" y="14"/>
                    <a:pt x="11" y="14"/>
                    <a:pt x="11" y="14"/>
                  </a:cubicBezTo>
                  <a:cubicBezTo>
                    <a:pt x="11" y="13"/>
                    <a:pt x="10" y="12"/>
                    <a:pt x="10" y="11"/>
                  </a:cubicBezTo>
                  <a:cubicBezTo>
                    <a:pt x="10" y="9"/>
                    <a:pt x="11" y="7"/>
                    <a:pt x="14" y="7"/>
                  </a:cubicBezTo>
                  <a:cubicBezTo>
                    <a:pt x="16" y="7"/>
                    <a:pt x="17" y="9"/>
                    <a:pt x="18" y="11"/>
                  </a:cubicBezTo>
                  <a:cubicBezTo>
                    <a:pt x="17" y="12"/>
                    <a:pt x="16" y="13"/>
                    <a:pt x="16" y="14"/>
                  </a:cubicBezTo>
                  <a:cubicBezTo>
                    <a:pt x="18" y="14"/>
                    <a:pt x="18" y="14"/>
                    <a:pt x="18" y="14"/>
                  </a:cubicBezTo>
                  <a:cubicBezTo>
                    <a:pt x="18" y="12"/>
                    <a:pt x="19" y="10"/>
                    <a:pt x="22" y="10"/>
                  </a:cubicBezTo>
                  <a:cubicBezTo>
                    <a:pt x="24" y="10"/>
                    <a:pt x="26" y="12"/>
                    <a:pt x="26" y="14"/>
                  </a:cubicBezTo>
                  <a:cubicBezTo>
                    <a:pt x="27" y="14"/>
                    <a:pt x="27" y="14"/>
                    <a:pt x="27" y="14"/>
                  </a:cubicBezTo>
                  <a:cubicBezTo>
                    <a:pt x="27" y="12"/>
                    <a:pt x="26" y="10"/>
                    <a:pt x="24" y="9"/>
                  </a:cubicBezTo>
                  <a:moveTo>
                    <a:pt x="3" y="7"/>
                  </a:moveTo>
                  <a:cubicBezTo>
                    <a:pt x="3" y="6"/>
                    <a:pt x="4" y="5"/>
                    <a:pt x="6" y="5"/>
                  </a:cubicBezTo>
                  <a:cubicBezTo>
                    <a:pt x="7" y="5"/>
                    <a:pt x="8" y="6"/>
                    <a:pt x="8" y="7"/>
                  </a:cubicBezTo>
                  <a:cubicBezTo>
                    <a:pt x="8" y="8"/>
                    <a:pt x="7" y="9"/>
                    <a:pt x="6" y="9"/>
                  </a:cubicBezTo>
                  <a:cubicBezTo>
                    <a:pt x="4" y="9"/>
                    <a:pt x="3" y="8"/>
                    <a:pt x="3" y="7"/>
                  </a:cubicBezTo>
                  <a:moveTo>
                    <a:pt x="11" y="4"/>
                  </a:moveTo>
                  <a:cubicBezTo>
                    <a:pt x="11" y="2"/>
                    <a:pt x="12" y="1"/>
                    <a:pt x="14" y="1"/>
                  </a:cubicBezTo>
                  <a:cubicBezTo>
                    <a:pt x="15" y="1"/>
                    <a:pt x="16" y="2"/>
                    <a:pt x="16" y="4"/>
                  </a:cubicBezTo>
                  <a:cubicBezTo>
                    <a:pt x="16" y="5"/>
                    <a:pt x="15" y="6"/>
                    <a:pt x="14" y="6"/>
                  </a:cubicBezTo>
                  <a:cubicBezTo>
                    <a:pt x="12" y="6"/>
                    <a:pt x="11" y="5"/>
                    <a:pt x="11" y="4"/>
                  </a:cubicBezTo>
                  <a:moveTo>
                    <a:pt x="20" y="7"/>
                  </a:moveTo>
                  <a:cubicBezTo>
                    <a:pt x="20" y="6"/>
                    <a:pt x="20" y="5"/>
                    <a:pt x="22" y="5"/>
                  </a:cubicBezTo>
                  <a:cubicBezTo>
                    <a:pt x="23" y="5"/>
                    <a:pt x="24" y="6"/>
                    <a:pt x="24" y="7"/>
                  </a:cubicBezTo>
                  <a:cubicBezTo>
                    <a:pt x="24" y="8"/>
                    <a:pt x="23" y="9"/>
                    <a:pt x="22" y="9"/>
                  </a:cubicBezTo>
                  <a:cubicBezTo>
                    <a:pt x="20" y="9"/>
                    <a:pt x="20" y="8"/>
                    <a:pt x="20" y="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79" name="Oval 2058">
              <a:extLst>
                <a:ext uri="{FF2B5EF4-FFF2-40B4-BE49-F238E27FC236}">
                  <a16:creationId xmlns:a16="http://schemas.microsoft.com/office/drawing/2014/main" id="{479D62D4-6395-41BE-8EA5-061D0388DE20}"/>
                </a:ext>
              </a:extLst>
            </p:cNvPr>
            <p:cNvSpPr>
              <a:spLocks noChangeArrowheads="1"/>
            </p:cNvSpPr>
            <p:nvPr/>
          </p:nvSpPr>
          <p:spPr bwMode="auto">
            <a:xfrm>
              <a:off x="11785600" y="4144963"/>
              <a:ext cx="50800" cy="49213"/>
            </a:xfrm>
            <a:prstGeom prst="ellipse">
              <a:avLst/>
            </a:pr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80" name="Oval 2059">
              <a:extLst>
                <a:ext uri="{FF2B5EF4-FFF2-40B4-BE49-F238E27FC236}">
                  <a16:creationId xmlns:a16="http://schemas.microsoft.com/office/drawing/2014/main" id="{BB35C6A3-979A-49E2-AEDD-17C369DC1D67}"/>
                </a:ext>
              </a:extLst>
            </p:cNvPr>
            <p:cNvSpPr>
              <a:spLocks noChangeArrowheads="1"/>
            </p:cNvSpPr>
            <p:nvPr/>
          </p:nvSpPr>
          <p:spPr bwMode="auto">
            <a:xfrm>
              <a:off x="11820525" y="4173538"/>
              <a:ext cx="20638" cy="20638"/>
            </a:xfrm>
            <a:prstGeom prst="ellipse">
              <a:avLst/>
            </a:pr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81" name="Freeform 2060">
              <a:extLst>
                <a:ext uri="{FF2B5EF4-FFF2-40B4-BE49-F238E27FC236}">
                  <a16:creationId xmlns:a16="http://schemas.microsoft.com/office/drawing/2014/main" id="{ADE4D2E7-852E-4668-8962-FF1D02D0E309}"/>
                </a:ext>
              </a:extLst>
            </p:cNvPr>
            <p:cNvSpPr>
              <a:spLocks/>
            </p:cNvSpPr>
            <p:nvPr/>
          </p:nvSpPr>
          <p:spPr bwMode="auto">
            <a:xfrm>
              <a:off x="11823700" y="4183063"/>
              <a:ext cx="12700" cy="7938"/>
            </a:xfrm>
            <a:custGeom>
              <a:avLst/>
              <a:gdLst>
                <a:gd name="T0" fmla="*/ 4 w 8"/>
                <a:gd name="T1" fmla="*/ 5 h 5"/>
                <a:gd name="T2" fmla="*/ 0 w 8"/>
                <a:gd name="T3" fmla="*/ 2 h 5"/>
                <a:gd name="T4" fmla="*/ 2 w 8"/>
                <a:gd name="T5" fmla="*/ 0 h 5"/>
                <a:gd name="T6" fmla="*/ 4 w 8"/>
                <a:gd name="T7" fmla="*/ 2 h 5"/>
                <a:gd name="T8" fmla="*/ 8 w 8"/>
                <a:gd name="T9" fmla="*/ 0 h 5"/>
                <a:gd name="T10" fmla="*/ 8 w 8"/>
                <a:gd name="T11" fmla="*/ 0 h 5"/>
                <a:gd name="T12" fmla="*/ 4 w 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4" y="5"/>
                  </a:moveTo>
                  <a:lnTo>
                    <a:pt x="0" y="2"/>
                  </a:lnTo>
                  <a:lnTo>
                    <a:pt x="2" y="0"/>
                  </a:lnTo>
                  <a:lnTo>
                    <a:pt x="4" y="2"/>
                  </a:lnTo>
                  <a:lnTo>
                    <a:pt x="8" y="0"/>
                  </a:lnTo>
                  <a:lnTo>
                    <a:pt x="8" y="0"/>
                  </a:lnTo>
                  <a:lnTo>
                    <a:pt x="4"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82" name="Freeform 2061">
              <a:extLst>
                <a:ext uri="{FF2B5EF4-FFF2-40B4-BE49-F238E27FC236}">
                  <a16:creationId xmlns:a16="http://schemas.microsoft.com/office/drawing/2014/main" id="{FAA71590-D927-4D75-A901-476821439FE8}"/>
                </a:ext>
              </a:extLst>
            </p:cNvPr>
            <p:cNvSpPr>
              <a:spLocks noEditPoints="1"/>
            </p:cNvSpPr>
            <p:nvPr/>
          </p:nvSpPr>
          <p:spPr bwMode="auto">
            <a:xfrm>
              <a:off x="11801475" y="4165600"/>
              <a:ext cx="11113" cy="11113"/>
            </a:xfrm>
            <a:custGeom>
              <a:avLst/>
              <a:gdLst>
                <a:gd name="T0" fmla="*/ 0 w 4"/>
                <a:gd name="T1" fmla="*/ 0 h 4"/>
                <a:gd name="T2" fmla="*/ 1 w 4"/>
                <a:gd name="T3" fmla="*/ 0 h 4"/>
                <a:gd name="T4" fmla="*/ 3 w 4"/>
                <a:gd name="T5" fmla="*/ 0 h 4"/>
                <a:gd name="T6" fmla="*/ 4 w 4"/>
                <a:gd name="T7" fmla="*/ 2 h 4"/>
                <a:gd name="T8" fmla="*/ 3 w 4"/>
                <a:gd name="T9" fmla="*/ 3 h 4"/>
                <a:gd name="T10" fmla="*/ 1 w 4"/>
                <a:gd name="T11" fmla="*/ 4 h 4"/>
                <a:gd name="T12" fmla="*/ 0 w 4"/>
                <a:gd name="T13" fmla="*/ 4 h 4"/>
                <a:gd name="T14" fmla="*/ 0 w 4"/>
                <a:gd name="T15" fmla="*/ 0 h 4"/>
                <a:gd name="T16" fmla="*/ 1 w 4"/>
                <a:gd name="T17" fmla="*/ 3 h 4"/>
                <a:gd name="T18" fmla="*/ 1 w 4"/>
                <a:gd name="T19" fmla="*/ 4 h 4"/>
                <a:gd name="T20" fmla="*/ 3 w 4"/>
                <a:gd name="T21" fmla="*/ 2 h 4"/>
                <a:gd name="T22" fmla="*/ 1 w 4"/>
                <a:gd name="T23" fmla="*/ 0 h 4"/>
                <a:gd name="T24" fmla="*/ 1 w 4"/>
                <a:gd name="T25" fmla="*/ 0 h 4"/>
                <a:gd name="T26" fmla="*/ 1 w 4"/>
                <a:gd name="T2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4">
                  <a:moveTo>
                    <a:pt x="0" y="0"/>
                  </a:moveTo>
                  <a:cubicBezTo>
                    <a:pt x="1" y="0"/>
                    <a:pt x="1" y="0"/>
                    <a:pt x="1" y="0"/>
                  </a:cubicBezTo>
                  <a:cubicBezTo>
                    <a:pt x="2" y="0"/>
                    <a:pt x="3" y="0"/>
                    <a:pt x="3" y="0"/>
                  </a:cubicBezTo>
                  <a:cubicBezTo>
                    <a:pt x="3" y="1"/>
                    <a:pt x="4" y="1"/>
                    <a:pt x="4" y="2"/>
                  </a:cubicBezTo>
                  <a:cubicBezTo>
                    <a:pt x="4" y="2"/>
                    <a:pt x="3" y="3"/>
                    <a:pt x="3" y="3"/>
                  </a:cubicBezTo>
                  <a:cubicBezTo>
                    <a:pt x="3" y="4"/>
                    <a:pt x="2" y="4"/>
                    <a:pt x="1" y="4"/>
                  </a:cubicBezTo>
                  <a:cubicBezTo>
                    <a:pt x="1" y="4"/>
                    <a:pt x="0" y="4"/>
                    <a:pt x="0" y="4"/>
                  </a:cubicBezTo>
                  <a:lnTo>
                    <a:pt x="0" y="0"/>
                  </a:lnTo>
                  <a:close/>
                  <a:moveTo>
                    <a:pt x="1" y="3"/>
                  </a:moveTo>
                  <a:cubicBezTo>
                    <a:pt x="1" y="4"/>
                    <a:pt x="1" y="4"/>
                    <a:pt x="1" y="4"/>
                  </a:cubicBezTo>
                  <a:cubicBezTo>
                    <a:pt x="2" y="4"/>
                    <a:pt x="3" y="3"/>
                    <a:pt x="3" y="2"/>
                  </a:cubicBezTo>
                  <a:cubicBezTo>
                    <a:pt x="3" y="1"/>
                    <a:pt x="3" y="0"/>
                    <a:pt x="1" y="0"/>
                  </a:cubicBezTo>
                  <a:cubicBezTo>
                    <a:pt x="1" y="0"/>
                    <a:pt x="1" y="0"/>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83" name="Freeform 2062">
              <a:extLst>
                <a:ext uri="{FF2B5EF4-FFF2-40B4-BE49-F238E27FC236}">
                  <a16:creationId xmlns:a16="http://schemas.microsoft.com/office/drawing/2014/main" id="{F53A22D4-C5E4-439F-B9CD-ADDC8E919175}"/>
                </a:ext>
              </a:extLst>
            </p:cNvPr>
            <p:cNvSpPr>
              <a:spLocks/>
            </p:cNvSpPr>
            <p:nvPr/>
          </p:nvSpPr>
          <p:spPr bwMode="auto">
            <a:xfrm>
              <a:off x="11812588" y="4165600"/>
              <a:ext cx="7938" cy="11113"/>
            </a:xfrm>
            <a:custGeom>
              <a:avLst/>
              <a:gdLst>
                <a:gd name="T0" fmla="*/ 0 w 3"/>
                <a:gd name="T1" fmla="*/ 3 h 4"/>
                <a:gd name="T2" fmla="*/ 1 w 3"/>
                <a:gd name="T3" fmla="*/ 4 h 4"/>
                <a:gd name="T4" fmla="*/ 2 w 3"/>
                <a:gd name="T5" fmla="*/ 3 h 4"/>
                <a:gd name="T6" fmla="*/ 1 w 3"/>
                <a:gd name="T7" fmla="*/ 2 h 4"/>
                <a:gd name="T8" fmla="*/ 0 w 3"/>
                <a:gd name="T9" fmla="*/ 1 h 4"/>
                <a:gd name="T10" fmla="*/ 2 w 3"/>
                <a:gd name="T11" fmla="*/ 0 h 4"/>
                <a:gd name="T12" fmla="*/ 2 w 3"/>
                <a:gd name="T13" fmla="*/ 0 h 4"/>
                <a:gd name="T14" fmla="*/ 2 w 3"/>
                <a:gd name="T15" fmla="*/ 0 h 4"/>
                <a:gd name="T16" fmla="*/ 2 w 3"/>
                <a:gd name="T17" fmla="*/ 0 h 4"/>
                <a:gd name="T18" fmla="*/ 1 w 3"/>
                <a:gd name="T19" fmla="*/ 1 h 4"/>
                <a:gd name="T20" fmla="*/ 2 w 3"/>
                <a:gd name="T21" fmla="*/ 2 h 4"/>
                <a:gd name="T22" fmla="*/ 3 w 3"/>
                <a:gd name="T23" fmla="*/ 3 h 4"/>
                <a:gd name="T24" fmla="*/ 1 w 3"/>
                <a:gd name="T25" fmla="*/ 4 h 4"/>
                <a:gd name="T26" fmla="*/ 0 w 3"/>
                <a:gd name="T27" fmla="*/ 4 h 4"/>
                <a:gd name="T28" fmla="*/ 0 w 3"/>
                <a:gd name="T2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4">
                  <a:moveTo>
                    <a:pt x="0" y="3"/>
                  </a:moveTo>
                  <a:cubicBezTo>
                    <a:pt x="0" y="3"/>
                    <a:pt x="1" y="4"/>
                    <a:pt x="1" y="4"/>
                  </a:cubicBezTo>
                  <a:cubicBezTo>
                    <a:pt x="2" y="4"/>
                    <a:pt x="2" y="3"/>
                    <a:pt x="2" y="3"/>
                  </a:cubicBezTo>
                  <a:cubicBezTo>
                    <a:pt x="2" y="2"/>
                    <a:pt x="2" y="2"/>
                    <a:pt x="1" y="2"/>
                  </a:cubicBezTo>
                  <a:cubicBezTo>
                    <a:pt x="1" y="2"/>
                    <a:pt x="0" y="1"/>
                    <a:pt x="0" y="1"/>
                  </a:cubicBezTo>
                  <a:cubicBezTo>
                    <a:pt x="0" y="0"/>
                    <a:pt x="1" y="0"/>
                    <a:pt x="2" y="0"/>
                  </a:cubicBezTo>
                  <a:cubicBezTo>
                    <a:pt x="2" y="0"/>
                    <a:pt x="2" y="0"/>
                    <a:pt x="2" y="0"/>
                  </a:cubicBezTo>
                  <a:cubicBezTo>
                    <a:pt x="2" y="0"/>
                    <a:pt x="2" y="0"/>
                    <a:pt x="2" y="0"/>
                  </a:cubicBezTo>
                  <a:cubicBezTo>
                    <a:pt x="2" y="0"/>
                    <a:pt x="2" y="0"/>
                    <a:pt x="2" y="0"/>
                  </a:cubicBezTo>
                  <a:cubicBezTo>
                    <a:pt x="1" y="0"/>
                    <a:pt x="1" y="0"/>
                    <a:pt x="1" y="1"/>
                  </a:cubicBezTo>
                  <a:cubicBezTo>
                    <a:pt x="1" y="1"/>
                    <a:pt x="1" y="1"/>
                    <a:pt x="2" y="2"/>
                  </a:cubicBezTo>
                  <a:cubicBezTo>
                    <a:pt x="2" y="2"/>
                    <a:pt x="3" y="2"/>
                    <a:pt x="3" y="3"/>
                  </a:cubicBezTo>
                  <a:cubicBezTo>
                    <a:pt x="3" y="3"/>
                    <a:pt x="2" y="4"/>
                    <a:pt x="1" y="4"/>
                  </a:cubicBezTo>
                  <a:cubicBezTo>
                    <a:pt x="1" y="4"/>
                    <a:pt x="0" y="4"/>
                    <a:pt x="0" y="4"/>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84" name="Oval 2063">
              <a:extLst>
                <a:ext uri="{FF2B5EF4-FFF2-40B4-BE49-F238E27FC236}">
                  <a16:creationId xmlns:a16="http://schemas.microsoft.com/office/drawing/2014/main" id="{710B4C20-A0B5-4BCB-B963-7933085F305E}"/>
                </a:ext>
              </a:extLst>
            </p:cNvPr>
            <p:cNvSpPr>
              <a:spLocks noChangeArrowheads="1"/>
            </p:cNvSpPr>
            <p:nvPr/>
          </p:nvSpPr>
          <p:spPr bwMode="auto">
            <a:xfrm>
              <a:off x="11388725" y="3760788"/>
              <a:ext cx="49213" cy="52388"/>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0" name="Freeform 2064">
              <a:extLst>
                <a:ext uri="{FF2B5EF4-FFF2-40B4-BE49-F238E27FC236}">
                  <a16:creationId xmlns:a16="http://schemas.microsoft.com/office/drawing/2014/main" id="{FDB327E1-7BBF-4938-A896-6E7FE2980768}"/>
                </a:ext>
              </a:extLst>
            </p:cNvPr>
            <p:cNvSpPr>
              <a:spLocks/>
            </p:cNvSpPr>
            <p:nvPr/>
          </p:nvSpPr>
          <p:spPr bwMode="auto">
            <a:xfrm>
              <a:off x="11399838" y="3781425"/>
              <a:ext cx="11113" cy="11113"/>
            </a:xfrm>
            <a:custGeom>
              <a:avLst/>
              <a:gdLst>
                <a:gd name="T0" fmla="*/ 4 w 4"/>
                <a:gd name="T1" fmla="*/ 2 h 4"/>
                <a:gd name="T2" fmla="*/ 4 w 4"/>
                <a:gd name="T3" fmla="*/ 1 h 4"/>
                <a:gd name="T4" fmla="*/ 4 w 4"/>
                <a:gd name="T5" fmla="*/ 1 h 4"/>
                <a:gd name="T6" fmla="*/ 3 w 4"/>
                <a:gd name="T7" fmla="*/ 2 h 4"/>
                <a:gd name="T8" fmla="*/ 2 w 4"/>
                <a:gd name="T9" fmla="*/ 4 h 4"/>
                <a:gd name="T10" fmla="*/ 2 w 4"/>
                <a:gd name="T11" fmla="*/ 4 h 4"/>
                <a:gd name="T12" fmla="*/ 1 w 4"/>
                <a:gd name="T13" fmla="*/ 2 h 4"/>
                <a:gd name="T14" fmla="*/ 1 w 4"/>
                <a:gd name="T15" fmla="*/ 1 h 4"/>
                <a:gd name="T16" fmla="*/ 1 w 4"/>
                <a:gd name="T17" fmla="*/ 1 h 4"/>
                <a:gd name="T18" fmla="*/ 1 w 4"/>
                <a:gd name="T19" fmla="*/ 2 h 4"/>
                <a:gd name="T20" fmla="*/ 1 w 4"/>
                <a:gd name="T21" fmla="*/ 4 h 4"/>
                <a:gd name="T22" fmla="*/ 0 w 4"/>
                <a:gd name="T23" fmla="*/ 4 h 4"/>
                <a:gd name="T24" fmla="*/ 0 w 4"/>
                <a:gd name="T25" fmla="*/ 0 h 4"/>
                <a:gd name="T26" fmla="*/ 1 w 4"/>
                <a:gd name="T27" fmla="*/ 0 h 4"/>
                <a:gd name="T28" fmla="*/ 2 w 4"/>
                <a:gd name="T29" fmla="*/ 2 h 4"/>
                <a:gd name="T30" fmla="*/ 2 w 4"/>
                <a:gd name="T31" fmla="*/ 4 h 4"/>
                <a:gd name="T32" fmla="*/ 2 w 4"/>
                <a:gd name="T33" fmla="*/ 4 h 4"/>
                <a:gd name="T34" fmla="*/ 3 w 4"/>
                <a:gd name="T35" fmla="*/ 2 h 4"/>
                <a:gd name="T36" fmla="*/ 3 w 4"/>
                <a:gd name="T37" fmla="*/ 0 h 4"/>
                <a:gd name="T38" fmla="*/ 4 w 4"/>
                <a:gd name="T39" fmla="*/ 0 h 4"/>
                <a:gd name="T40" fmla="*/ 4 w 4"/>
                <a:gd name="T41" fmla="*/ 4 h 4"/>
                <a:gd name="T42" fmla="*/ 4 w 4"/>
                <a:gd name="T43" fmla="*/ 4 h 4"/>
                <a:gd name="T44" fmla="*/ 4 w 4"/>
                <a:gd name="T4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 h="4">
                  <a:moveTo>
                    <a:pt x="4" y="2"/>
                  </a:moveTo>
                  <a:cubicBezTo>
                    <a:pt x="4" y="2"/>
                    <a:pt x="4" y="1"/>
                    <a:pt x="4" y="1"/>
                  </a:cubicBezTo>
                  <a:cubicBezTo>
                    <a:pt x="4" y="1"/>
                    <a:pt x="4" y="1"/>
                    <a:pt x="4" y="1"/>
                  </a:cubicBezTo>
                  <a:cubicBezTo>
                    <a:pt x="3" y="1"/>
                    <a:pt x="3" y="2"/>
                    <a:pt x="3" y="2"/>
                  </a:cubicBezTo>
                  <a:cubicBezTo>
                    <a:pt x="2" y="4"/>
                    <a:pt x="2" y="4"/>
                    <a:pt x="2" y="4"/>
                  </a:cubicBezTo>
                  <a:cubicBezTo>
                    <a:pt x="2" y="4"/>
                    <a:pt x="2" y="4"/>
                    <a:pt x="2" y="4"/>
                  </a:cubicBezTo>
                  <a:cubicBezTo>
                    <a:pt x="1" y="2"/>
                    <a:pt x="1" y="2"/>
                    <a:pt x="1" y="2"/>
                  </a:cubicBezTo>
                  <a:cubicBezTo>
                    <a:pt x="1" y="2"/>
                    <a:pt x="1" y="1"/>
                    <a:pt x="1" y="1"/>
                  </a:cubicBezTo>
                  <a:cubicBezTo>
                    <a:pt x="1" y="1"/>
                    <a:pt x="1" y="1"/>
                    <a:pt x="1" y="1"/>
                  </a:cubicBezTo>
                  <a:cubicBezTo>
                    <a:pt x="1" y="1"/>
                    <a:pt x="1" y="2"/>
                    <a:pt x="1" y="2"/>
                  </a:cubicBezTo>
                  <a:cubicBezTo>
                    <a:pt x="1" y="4"/>
                    <a:pt x="1" y="4"/>
                    <a:pt x="1" y="4"/>
                  </a:cubicBezTo>
                  <a:cubicBezTo>
                    <a:pt x="0" y="4"/>
                    <a:pt x="0" y="4"/>
                    <a:pt x="0" y="4"/>
                  </a:cubicBezTo>
                  <a:cubicBezTo>
                    <a:pt x="0" y="0"/>
                    <a:pt x="0" y="0"/>
                    <a:pt x="0" y="0"/>
                  </a:cubicBezTo>
                  <a:cubicBezTo>
                    <a:pt x="1" y="0"/>
                    <a:pt x="1" y="0"/>
                    <a:pt x="1" y="0"/>
                  </a:cubicBezTo>
                  <a:cubicBezTo>
                    <a:pt x="2" y="2"/>
                    <a:pt x="2" y="2"/>
                    <a:pt x="2" y="2"/>
                  </a:cubicBezTo>
                  <a:cubicBezTo>
                    <a:pt x="2" y="3"/>
                    <a:pt x="2" y="3"/>
                    <a:pt x="2" y="4"/>
                  </a:cubicBezTo>
                  <a:cubicBezTo>
                    <a:pt x="2" y="4"/>
                    <a:pt x="2" y="4"/>
                    <a:pt x="2" y="4"/>
                  </a:cubicBezTo>
                  <a:cubicBezTo>
                    <a:pt x="2" y="3"/>
                    <a:pt x="2" y="3"/>
                    <a:pt x="3" y="2"/>
                  </a:cubicBezTo>
                  <a:cubicBezTo>
                    <a:pt x="3" y="0"/>
                    <a:pt x="3" y="0"/>
                    <a:pt x="3" y="0"/>
                  </a:cubicBezTo>
                  <a:cubicBezTo>
                    <a:pt x="4" y="0"/>
                    <a:pt x="4" y="0"/>
                    <a:pt x="4" y="0"/>
                  </a:cubicBezTo>
                  <a:cubicBezTo>
                    <a:pt x="4" y="4"/>
                    <a:pt x="4" y="4"/>
                    <a:pt x="4" y="4"/>
                  </a:cubicBezTo>
                  <a:cubicBezTo>
                    <a:pt x="4" y="4"/>
                    <a:pt x="4" y="4"/>
                    <a:pt x="4" y="4"/>
                  </a:cubicBezTo>
                  <a:lnTo>
                    <a:pt x="4" y="2"/>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1" name="Freeform 2065">
              <a:extLst>
                <a:ext uri="{FF2B5EF4-FFF2-40B4-BE49-F238E27FC236}">
                  <a16:creationId xmlns:a16="http://schemas.microsoft.com/office/drawing/2014/main" id="{BE04A6EF-2FCE-475F-9923-B7E8649ED114}"/>
                </a:ext>
              </a:extLst>
            </p:cNvPr>
            <p:cNvSpPr>
              <a:spLocks/>
            </p:cNvSpPr>
            <p:nvPr/>
          </p:nvSpPr>
          <p:spPr bwMode="auto">
            <a:xfrm>
              <a:off x="11414125" y="3781425"/>
              <a:ext cx="9525" cy="11113"/>
            </a:xfrm>
            <a:custGeom>
              <a:avLst/>
              <a:gdLst>
                <a:gd name="T0" fmla="*/ 3 w 3"/>
                <a:gd name="T1" fmla="*/ 4 h 4"/>
                <a:gd name="T2" fmla="*/ 2 w 3"/>
                <a:gd name="T3" fmla="*/ 4 h 4"/>
                <a:gd name="T4" fmla="*/ 0 w 3"/>
                <a:gd name="T5" fmla="*/ 4 h 4"/>
                <a:gd name="T6" fmla="*/ 0 w 3"/>
                <a:gd name="T7" fmla="*/ 2 h 4"/>
                <a:gd name="T8" fmla="*/ 2 w 3"/>
                <a:gd name="T9" fmla="*/ 0 h 4"/>
                <a:gd name="T10" fmla="*/ 3 w 3"/>
                <a:gd name="T11" fmla="*/ 0 h 4"/>
                <a:gd name="T12" fmla="*/ 3 w 3"/>
                <a:gd name="T13" fmla="*/ 1 h 4"/>
                <a:gd name="T14" fmla="*/ 2 w 3"/>
                <a:gd name="T15" fmla="*/ 1 h 4"/>
                <a:gd name="T16" fmla="*/ 0 w 3"/>
                <a:gd name="T17" fmla="*/ 2 h 4"/>
                <a:gd name="T18" fmla="*/ 2 w 3"/>
                <a:gd name="T19" fmla="*/ 4 h 4"/>
                <a:gd name="T20" fmla="*/ 3 w 3"/>
                <a:gd name="T21" fmla="*/ 4 h 4"/>
                <a:gd name="T22" fmla="*/ 3 w 3"/>
                <a:gd name="T23" fmla="*/ 3 h 4"/>
                <a:gd name="T24" fmla="*/ 2 w 3"/>
                <a:gd name="T25" fmla="*/ 3 h 4"/>
                <a:gd name="T26" fmla="*/ 2 w 3"/>
                <a:gd name="T27" fmla="*/ 2 h 4"/>
                <a:gd name="T28" fmla="*/ 3 w 3"/>
                <a:gd name="T29" fmla="*/ 2 h 4"/>
                <a:gd name="T30" fmla="*/ 3 w 3"/>
                <a:gd name="T3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 h="4">
                  <a:moveTo>
                    <a:pt x="3" y="4"/>
                  </a:moveTo>
                  <a:cubicBezTo>
                    <a:pt x="3" y="4"/>
                    <a:pt x="3" y="4"/>
                    <a:pt x="2" y="4"/>
                  </a:cubicBezTo>
                  <a:cubicBezTo>
                    <a:pt x="1" y="4"/>
                    <a:pt x="1" y="4"/>
                    <a:pt x="0" y="4"/>
                  </a:cubicBezTo>
                  <a:cubicBezTo>
                    <a:pt x="0" y="3"/>
                    <a:pt x="0" y="3"/>
                    <a:pt x="0" y="2"/>
                  </a:cubicBezTo>
                  <a:cubicBezTo>
                    <a:pt x="0" y="1"/>
                    <a:pt x="1" y="0"/>
                    <a:pt x="2" y="0"/>
                  </a:cubicBezTo>
                  <a:cubicBezTo>
                    <a:pt x="3" y="0"/>
                    <a:pt x="3" y="0"/>
                    <a:pt x="3" y="0"/>
                  </a:cubicBezTo>
                  <a:cubicBezTo>
                    <a:pt x="3" y="1"/>
                    <a:pt x="3" y="1"/>
                    <a:pt x="3" y="1"/>
                  </a:cubicBezTo>
                  <a:cubicBezTo>
                    <a:pt x="3" y="1"/>
                    <a:pt x="3" y="1"/>
                    <a:pt x="2" y="1"/>
                  </a:cubicBezTo>
                  <a:cubicBezTo>
                    <a:pt x="1" y="1"/>
                    <a:pt x="0" y="1"/>
                    <a:pt x="0" y="2"/>
                  </a:cubicBezTo>
                  <a:cubicBezTo>
                    <a:pt x="0" y="3"/>
                    <a:pt x="1" y="4"/>
                    <a:pt x="2" y="4"/>
                  </a:cubicBezTo>
                  <a:cubicBezTo>
                    <a:pt x="2" y="4"/>
                    <a:pt x="3" y="4"/>
                    <a:pt x="3" y="4"/>
                  </a:cubicBezTo>
                  <a:cubicBezTo>
                    <a:pt x="3" y="3"/>
                    <a:pt x="3" y="3"/>
                    <a:pt x="3" y="3"/>
                  </a:cubicBezTo>
                  <a:cubicBezTo>
                    <a:pt x="2" y="3"/>
                    <a:pt x="2" y="3"/>
                    <a:pt x="2" y="3"/>
                  </a:cubicBezTo>
                  <a:cubicBezTo>
                    <a:pt x="2" y="2"/>
                    <a:pt x="2" y="2"/>
                    <a:pt x="2" y="2"/>
                  </a:cubicBezTo>
                  <a:cubicBezTo>
                    <a:pt x="3" y="2"/>
                    <a:pt x="3" y="2"/>
                    <a:pt x="3" y="2"/>
                  </a:cubicBezTo>
                  <a:lnTo>
                    <a:pt x="3" y="4"/>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2" name="Rectangle 2066">
              <a:extLst>
                <a:ext uri="{FF2B5EF4-FFF2-40B4-BE49-F238E27FC236}">
                  <a16:creationId xmlns:a16="http://schemas.microsoft.com/office/drawing/2014/main" id="{E54AB75A-A962-449D-8EF6-B68C24C11C26}"/>
                </a:ext>
              </a:extLst>
            </p:cNvPr>
            <p:cNvSpPr>
              <a:spLocks noChangeArrowheads="1"/>
            </p:cNvSpPr>
            <p:nvPr/>
          </p:nvSpPr>
          <p:spPr bwMode="auto">
            <a:xfrm>
              <a:off x="11282363" y="4013200"/>
              <a:ext cx="65088" cy="523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3" name="Rectangle 2067">
              <a:extLst>
                <a:ext uri="{FF2B5EF4-FFF2-40B4-BE49-F238E27FC236}">
                  <a16:creationId xmlns:a16="http://schemas.microsoft.com/office/drawing/2014/main" id="{6F06C5CB-E77C-47A8-9474-698239DF101E}"/>
                </a:ext>
              </a:extLst>
            </p:cNvPr>
            <p:cNvSpPr>
              <a:spLocks noChangeArrowheads="1"/>
            </p:cNvSpPr>
            <p:nvPr/>
          </p:nvSpPr>
          <p:spPr bwMode="auto">
            <a:xfrm>
              <a:off x="11288713" y="4006850"/>
              <a:ext cx="6350" cy="9525"/>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4" name="Rectangle 2068">
              <a:extLst>
                <a:ext uri="{FF2B5EF4-FFF2-40B4-BE49-F238E27FC236}">
                  <a16:creationId xmlns:a16="http://schemas.microsoft.com/office/drawing/2014/main" id="{E107B72D-434C-483D-9626-F36046674544}"/>
                </a:ext>
              </a:extLst>
            </p:cNvPr>
            <p:cNvSpPr>
              <a:spLocks noChangeArrowheads="1"/>
            </p:cNvSpPr>
            <p:nvPr/>
          </p:nvSpPr>
          <p:spPr bwMode="auto">
            <a:xfrm>
              <a:off x="11296650" y="4006850"/>
              <a:ext cx="6350" cy="9525"/>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5" name="Rectangle 2069">
              <a:extLst>
                <a:ext uri="{FF2B5EF4-FFF2-40B4-BE49-F238E27FC236}">
                  <a16:creationId xmlns:a16="http://schemas.microsoft.com/office/drawing/2014/main" id="{05F8690F-0AD7-4542-84DF-AC7CDE4B18BF}"/>
                </a:ext>
              </a:extLst>
            </p:cNvPr>
            <p:cNvSpPr>
              <a:spLocks noChangeArrowheads="1"/>
            </p:cNvSpPr>
            <p:nvPr/>
          </p:nvSpPr>
          <p:spPr bwMode="auto">
            <a:xfrm>
              <a:off x="11309350" y="4006850"/>
              <a:ext cx="3175" cy="9525"/>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6" name="Rectangle 2070">
              <a:extLst>
                <a:ext uri="{FF2B5EF4-FFF2-40B4-BE49-F238E27FC236}">
                  <a16:creationId xmlns:a16="http://schemas.microsoft.com/office/drawing/2014/main" id="{F99D5B9E-1384-4964-A6E9-DF6DBCE5D271}"/>
                </a:ext>
              </a:extLst>
            </p:cNvPr>
            <p:cNvSpPr>
              <a:spLocks noChangeArrowheads="1"/>
            </p:cNvSpPr>
            <p:nvPr/>
          </p:nvSpPr>
          <p:spPr bwMode="auto">
            <a:xfrm>
              <a:off x="11317288" y="4006850"/>
              <a:ext cx="3175" cy="9525"/>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7" name="Rectangle 2071">
              <a:extLst>
                <a:ext uri="{FF2B5EF4-FFF2-40B4-BE49-F238E27FC236}">
                  <a16:creationId xmlns:a16="http://schemas.microsoft.com/office/drawing/2014/main" id="{B39A95A7-0C39-4DE0-AFB0-5190A360E159}"/>
                </a:ext>
              </a:extLst>
            </p:cNvPr>
            <p:cNvSpPr>
              <a:spLocks noChangeArrowheads="1"/>
            </p:cNvSpPr>
            <p:nvPr/>
          </p:nvSpPr>
          <p:spPr bwMode="auto">
            <a:xfrm>
              <a:off x="11326813" y="4006850"/>
              <a:ext cx="3175" cy="9525"/>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8" name="Rectangle 2072">
              <a:extLst>
                <a:ext uri="{FF2B5EF4-FFF2-40B4-BE49-F238E27FC236}">
                  <a16:creationId xmlns:a16="http://schemas.microsoft.com/office/drawing/2014/main" id="{43285F51-1814-4276-8DF5-9436C8CE9AF7}"/>
                </a:ext>
              </a:extLst>
            </p:cNvPr>
            <p:cNvSpPr>
              <a:spLocks noChangeArrowheads="1"/>
            </p:cNvSpPr>
            <p:nvPr/>
          </p:nvSpPr>
          <p:spPr bwMode="auto">
            <a:xfrm>
              <a:off x="11334750" y="4006850"/>
              <a:ext cx="3175" cy="9525"/>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29" name="Rectangle 2073">
              <a:extLst>
                <a:ext uri="{FF2B5EF4-FFF2-40B4-BE49-F238E27FC236}">
                  <a16:creationId xmlns:a16="http://schemas.microsoft.com/office/drawing/2014/main" id="{0086F18D-EF33-4F4A-B99E-3269115167F3}"/>
                </a:ext>
              </a:extLst>
            </p:cNvPr>
            <p:cNvSpPr>
              <a:spLocks noChangeArrowheads="1"/>
            </p:cNvSpPr>
            <p:nvPr/>
          </p:nvSpPr>
          <p:spPr bwMode="auto">
            <a:xfrm>
              <a:off x="11291888" y="4027488"/>
              <a:ext cx="7938"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0" name="Rectangle 2074">
              <a:extLst>
                <a:ext uri="{FF2B5EF4-FFF2-40B4-BE49-F238E27FC236}">
                  <a16:creationId xmlns:a16="http://schemas.microsoft.com/office/drawing/2014/main" id="{322D07DB-54DD-4C9C-876E-4597A004DFD1}"/>
                </a:ext>
              </a:extLst>
            </p:cNvPr>
            <p:cNvSpPr>
              <a:spLocks noChangeArrowheads="1"/>
            </p:cNvSpPr>
            <p:nvPr/>
          </p:nvSpPr>
          <p:spPr bwMode="auto">
            <a:xfrm>
              <a:off x="11309350" y="4027488"/>
              <a:ext cx="7938"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1" name="Rectangle 2075">
              <a:extLst>
                <a:ext uri="{FF2B5EF4-FFF2-40B4-BE49-F238E27FC236}">
                  <a16:creationId xmlns:a16="http://schemas.microsoft.com/office/drawing/2014/main" id="{94658AB6-E28D-4F7B-9A73-5E962A557B0C}"/>
                </a:ext>
              </a:extLst>
            </p:cNvPr>
            <p:cNvSpPr>
              <a:spLocks noChangeArrowheads="1"/>
            </p:cNvSpPr>
            <p:nvPr/>
          </p:nvSpPr>
          <p:spPr bwMode="auto">
            <a:xfrm>
              <a:off x="11326813" y="4027488"/>
              <a:ext cx="111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2" name="Rectangle 2076">
              <a:extLst>
                <a:ext uri="{FF2B5EF4-FFF2-40B4-BE49-F238E27FC236}">
                  <a16:creationId xmlns:a16="http://schemas.microsoft.com/office/drawing/2014/main" id="{B88CEB67-8AE2-4803-9F80-F7DA80BF1676}"/>
                </a:ext>
              </a:extLst>
            </p:cNvPr>
            <p:cNvSpPr>
              <a:spLocks noChangeArrowheads="1"/>
            </p:cNvSpPr>
            <p:nvPr/>
          </p:nvSpPr>
          <p:spPr bwMode="auto">
            <a:xfrm>
              <a:off x="11291888" y="4044950"/>
              <a:ext cx="7938"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3" name="Rectangle 2077">
              <a:extLst>
                <a:ext uri="{FF2B5EF4-FFF2-40B4-BE49-F238E27FC236}">
                  <a16:creationId xmlns:a16="http://schemas.microsoft.com/office/drawing/2014/main" id="{57AFCF76-FF47-4994-829E-88FC6CDB1A4A}"/>
                </a:ext>
              </a:extLst>
            </p:cNvPr>
            <p:cNvSpPr>
              <a:spLocks noChangeArrowheads="1"/>
            </p:cNvSpPr>
            <p:nvPr/>
          </p:nvSpPr>
          <p:spPr bwMode="auto">
            <a:xfrm>
              <a:off x="11309350" y="4044950"/>
              <a:ext cx="7938"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4" name="Rectangle 2078">
              <a:extLst>
                <a:ext uri="{FF2B5EF4-FFF2-40B4-BE49-F238E27FC236}">
                  <a16:creationId xmlns:a16="http://schemas.microsoft.com/office/drawing/2014/main" id="{BF090A0E-F81E-4AB5-9095-3C663E94C558}"/>
                </a:ext>
              </a:extLst>
            </p:cNvPr>
            <p:cNvSpPr>
              <a:spLocks noChangeArrowheads="1"/>
            </p:cNvSpPr>
            <p:nvPr/>
          </p:nvSpPr>
          <p:spPr bwMode="auto">
            <a:xfrm>
              <a:off x="11326813" y="4044950"/>
              <a:ext cx="111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5" name="Freeform 2079">
              <a:extLst>
                <a:ext uri="{FF2B5EF4-FFF2-40B4-BE49-F238E27FC236}">
                  <a16:creationId xmlns:a16="http://schemas.microsoft.com/office/drawing/2014/main" id="{2EEE48CA-39D1-408D-BCEA-8E2C390E89E7}"/>
                </a:ext>
              </a:extLst>
            </p:cNvPr>
            <p:cNvSpPr>
              <a:spLocks/>
            </p:cNvSpPr>
            <p:nvPr/>
          </p:nvSpPr>
          <p:spPr bwMode="auto">
            <a:xfrm>
              <a:off x="11858625" y="3875088"/>
              <a:ext cx="109538" cy="107950"/>
            </a:xfrm>
            <a:custGeom>
              <a:avLst/>
              <a:gdLst>
                <a:gd name="T0" fmla="*/ 0 w 37"/>
                <a:gd name="T1" fmla="*/ 0 h 37"/>
                <a:gd name="T2" fmla="*/ 0 w 37"/>
                <a:gd name="T3" fmla="*/ 37 h 37"/>
                <a:gd name="T4" fmla="*/ 37 w 37"/>
                <a:gd name="T5" fmla="*/ 37 h 37"/>
                <a:gd name="T6" fmla="*/ 0 w 37"/>
                <a:gd name="T7" fmla="*/ 0 h 37"/>
              </a:gdLst>
              <a:ahLst/>
              <a:cxnLst>
                <a:cxn ang="0">
                  <a:pos x="T0" y="T1"/>
                </a:cxn>
                <a:cxn ang="0">
                  <a:pos x="T2" y="T3"/>
                </a:cxn>
                <a:cxn ang="0">
                  <a:pos x="T4" y="T5"/>
                </a:cxn>
                <a:cxn ang="0">
                  <a:pos x="T6" y="T7"/>
                </a:cxn>
              </a:cxnLst>
              <a:rect l="0" t="0" r="r" b="b"/>
              <a:pathLst>
                <a:path w="37" h="37">
                  <a:moveTo>
                    <a:pt x="0" y="0"/>
                  </a:moveTo>
                  <a:cubicBezTo>
                    <a:pt x="0" y="37"/>
                    <a:pt x="0" y="37"/>
                    <a:pt x="0" y="37"/>
                  </a:cubicBezTo>
                  <a:cubicBezTo>
                    <a:pt x="37" y="37"/>
                    <a:pt x="37" y="37"/>
                    <a:pt x="37" y="37"/>
                  </a:cubicBezTo>
                  <a:cubicBezTo>
                    <a:pt x="37" y="16"/>
                    <a:pt x="21" y="0"/>
                    <a:pt x="0" y="0"/>
                  </a:cubicBezTo>
                </a:path>
              </a:pathLst>
            </a:custGeom>
            <a:solidFill>
              <a:srgbClr val="1070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6" name="Freeform 2080">
              <a:extLst>
                <a:ext uri="{FF2B5EF4-FFF2-40B4-BE49-F238E27FC236}">
                  <a16:creationId xmlns:a16="http://schemas.microsoft.com/office/drawing/2014/main" id="{227D3F47-376B-45D9-96CF-D47F930BA385}"/>
                </a:ext>
              </a:extLst>
            </p:cNvPr>
            <p:cNvSpPr>
              <a:spLocks/>
            </p:cNvSpPr>
            <p:nvPr/>
          </p:nvSpPr>
          <p:spPr bwMode="auto">
            <a:xfrm>
              <a:off x="11768138" y="3905250"/>
              <a:ext cx="152400" cy="169863"/>
            </a:xfrm>
            <a:custGeom>
              <a:avLst/>
              <a:gdLst>
                <a:gd name="T0" fmla="*/ 29 w 52"/>
                <a:gd name="T1" fmla="*/ 29 h 58"/>
                <a:gd name="T2" fmla="*/ 29 w 52"/>
                <a:gd name="T3" fmla="*/ 0 h 58"/>
                <a:gd name="T4" fmla="*/ 29 w 52"/>
                <a:gd name="T5" fmla="*/ 0 h 58"/>
                <a:gd name="T6" fmla="*/ 0 w 52"/>
                <a:gd name="T7" fmla="*/ 29 h 58"/>
                <a:gd name="T8" fmla="*/ 29 w 52"/>
                <a:gd name="T9" fmla="*/ 58 h 58"/>
                <a:gd name="T10" fmla="*/ 44 w 52"/>
                <a:gd name="T11" fmla="*/ 53 h 58"/>
                <a:gd name="T12" fmla="*/ 51 w 52"/>
                <a:gd name="T13" fmla="*/ 31 h 58"/>
                <a:gd name="T14" fmla="*/ 29 w 52"/>
                <a:gd name="T15" fmla="*/ 29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58">
                  <a:moveTo>
                    <a:pt x="29" y="29"/>
                  </a:moveTo>
                  <a:cubicBezTo>
                    <a:pt x="29" y="0"/>
                    <a:pt x="29" y="0"/>
                    <a:pt x="29" y="0"/>
                  </a:cubicBezTo>
                  <a:cubicBezTo>
                    <a:pt x="29" y="0"/>
                    <a:pt x="29" y="0"/>
                    <a:pt x="29" y="0"/>
                  </a:cubicBezTo>
                  <a:cubicBezTo>
                    <a:pt x="13" y="0"/>
                    <a:pt x="0" y="13"/>
                    <a:pt x="0" y="29"/>
                  </a:cubicBezTo>
                  <a:cubicBezTo>
                    <a:pt x="0" y="45"/>
                    <a:pt x="13" y="58"/>
                    <a:pt x="29" y="58"/>
                  </a:cubicBezTo>
                  <a:cubicBezTo>
                    <a:pt x="35" y="58"/>
                    <a:pt x="40" y="56"/>
                    <a:pt x="44" y="53"/>
                  </a:cubicBezTo>
                  <a:cubicBezTo>
                    <a:pt x="52" y="49"/>
                    <a:pt x="51" y="31"/>
                    <a:pt x="51" y="31"/>
                  </a:cubicBezTo>
                  <a:lnTo>
                    <a:pt x="29" y="29"/>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7" name="Freeform 2081">
              <a:extLst>
                <a:ext uri="{FF2B5EF4-FFF2-40B4-BE49-F238E27FC236}">
                  <a16:creationId xmlns:a16="http://schemas.microsoft.com/office/drawing/2014/main" id="{7C853AB3-7ACF-4819-9F5B-7D3B36BE6C66}"/>
                </a:ext>
              </a:extLst>
            </p:cNvPr>
            <p:cNvSpPr>
              <a:spLocks/>
            </p:cNvSpPr>
            <p:nvPr/>
          </p:nvSpPr>
          <p:spPr bwMode="auto">
            <a:xfrm>
              <a:off x="11853863" y="3989388"/>
              <a:ext cx="84138" cy="58738"/>
            </a:xfrm>
            <a:custGeom>
              <a:avLst/>
              <a:gdLst>
                <a:gd name="T0" fmla="*/ 20 w 29"/>
                <a:gd name="T1" fmla="*/ 20 h 20"/>
                <a:gd name="T2" fmla="*/ 29 w 29"/>
                <a:gd name="T3" fmla="*/ 0 h 20"/>
                <a:gd name="T4" fmla="*/ 0 w 29"/>
                <a:gd name="T5" fmla="*/ 0 h 20"/>
                <a:gd name="T6" fmla="*/ 20 w 29"/>
                <a:gd name="T7" fmla="*/ 20 h 20"/>
              </a:gdLst>
              <a:ahLst/>
              <a:cxnLst>
                <a:cxn ang="0">
                  <a:pos x="T0" y="T1"/>
                </a:cxn>
                <a:cxn ang="0">
                  <a:pos x="T2" y="T3"/>
                </a:cxn>
                <a:cxn ang="0">
                  <a:pos x="T4" y="T5"/>
                </a:cxn>
                <a:cxn ang="0">
                  <a:pos x="T6" y="T7"/>
                </a:cxn>
              </a:cxnLst>
              <a:rect l="0" t="0" r="r" b="b"/>
              <a:pathLst>
                <a:path w="29" h="20">
                  <a:moveTo>
                    <a:pt x="20" y="20"/>
                  </a:moveTo>
                  <a:cubicBezTo>
                    <a:pt x="25" y="15"/>
                    <a:pt x="29" y="8"/>
                    <a:pt x="29" y="0"/>
                  </a:cubicBezTo>
                  <a:cubicBezTo>
                    <a:pt x="0" y="0"/>
                    <a:pt x="0" y="0"/>
                    <a:pt x="0" y="0"/>
                  </a:cubicBezTo>
                  <a:lnTo>
                    <a:pt x="20" y="20"/>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8" name="Freeform 2082">
              <a:extLst>
                <a:ext uri="{FF2B5EF4-FFF2-40B4-BE49-F238E27FC236}">
                  <a16:creationId xmlns:a16="http://schemas.microsoft.com/office/drawing/2014/main" id="{19C0219B-A466-49BA-9362-BA4F6EFD279F}"/>
                </a:ext>
              </a:extLst>
            </p:cNvPr>
            <p:cNvSpPr>
              <a:spLocks noEditPoints="1"/>
            </p:cNvSpPr>
            <p:nvPr/>
          </p:nvSpPr>
          <p:spPr bwMode="auto">
            <a:xfrm>
              <a:off x="11730038" y="3983038"/>
              <a:ext cx="23813" cy="34925"/>
            </a:xfrm>
            <a:custGeom>
              <a:avLst/>
              <a:gdLst>
                <a:gd name="T0" fmla="*/ 4 w 8"/>
                <a:gd name="T1" fmla="*/ 0 h 12"/>
                <a:gd name="T2" fmla="*/ 0 w 8"/>
                <a:gd name="T3" fmla="*/ 4 h 12"/>
                <a:gd name="T4" fmla="*/ 4 w 8"/>
                <a:gd name="T5" fmla="*/ 12 h 12"/>
                <a:gd name="T6" fmla="*/ 8 w 8"/>
                <a:gd name="T7" fmla="*/ 4 h 12"/>
                <a:gd name="T8" fmla="*/ 4 w 8"/>
                <a:gd name="T9" fmla="*/ 0 h 12"/>
                <a:gd name="T10" fmla="*/ 4 w 8"/>
                <a:gd name="T11" fmla="*/ 6 h 12"/>
                <a:gd name="T12" fmla="*/ 2 w 8"/>
                <a:gd name="T13" fmla="*/ 4 h 12"/>
                <a:gd name="T14" fmla="*/ 4 w 8"/>
                <a:gd name="T15" fmla="*/ 2 h 12"/>
                <a:gd name="T16" fmla="*/ 6 w 8"/>
                <a:gd name="T17" fmla="*/ 4 h 12"/>
                <a:gd name="T18" fmla="*/ 4 w 8"/>
                <a:gd name="T19"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2">
                  <a:moveTo>
                    <a:pt x="4" y="0"/>
                  </a:moveTo>
                  <a:cubicBezTo>
                    <a:pt x="2" y="0"/>
                    <a:pt x="0" y="2"/>
                    <a:pt x="0" y="4"/>
                  </a:cubicBezTo>
                  <a:cubicBezTo>
                    <a:pt x="0" y="8"/>
                    <a:pt x="4" y="12"/>
                    <a:pt x="4" y="12"/>
                  </a:cubicBezTo>
                  <a:cubicBezTo>
                    <a:pt x="4" y="12"/>
                    <a:pt x="8" y="8"/>
                    <a:pt x="8" y="4"/>
                  </a:cubicBezTo>
                  <a:cubicBezTo>
                    <a:pt x="8" y="2"/>
                    <a:pt x="6" y="0"/>
                    <a:pt x="4" y="0"/>
                  </a:cubicBezTo>
                  <a:moveTo>
                    <a:pt x="4" y="6"/>
                  </a:moveTo>
                  <a:cubicBezTo>
                    <a:pt x="3" y="6"/>
                    <a:pt x="2" y="5"/>
                    <a:pt x="2" y="4"/>
                  </a:cubicBezTo>
                  <a:cubicBezTo>
                    <a:pt x="2" y="3"/>
                    <a:pt x="3" y="2"/>
                    <a:pt x="4" y="2"/>
                  </a:cubicBezTo>
                  <a:cubicBezTo>
                    <a:pt x="5" y="2"/>
                    <a:pt x="6" y="3"/>
                    <a:pt x="6" y="4"/>
                  </a:cubicBezTo>
                  <a:cubicBezTo>
                    <a:pt x="6" y="5"/>
                    <a:pt x="5" y="6"/>
                    <a:pt x="4" y="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39" name="Freeform 2083">
              <a:extLst>
                <a:ext uri="{FF2B5EF4-FFF2-40B4-BE49-F238E27FC236}">
                  <a16:creationId xmlns:a16="http://schemas.microsoft.com/office/drawing/2014/main" id="{6EB65E3D-4402-4457-8353-6E7022048747}"/>
                </a:ext>
              </a:extLst>
            </p:cNvPr>
            <p:cNvSpPr>
              <a:spLocks noEditPoints="1"/>
            </p:cNvSpPr>
            <p:nvPr/>
          </p:nvSpPr>
          <p:spPr bwMode="auto">
            <a:xfrm>
              <a:off x="11671300" y="3924300"/>
              <a:ext cx="23813" cy="36513"/>
            </a:xfrm>
            <a:custGeom>
              <a:avLst/>
              <a:gdLst>
                <a:gd name="T0" fmla="*/ 4 w 8"/>
                <a:gd name="T1" fmla="*/ 0 h 12"/>
                <a:gd name="T2" fmla="*/ 0 w 8"/>
                <a:gd name="T3" fmla="*/ 4 h 12"/>
                <a:gd name="T4" fmla="*/ 4 w 8"/>
                <a:gd name="T5" fmla="*/ 12 h 12"/>
                <a:gd name="T6" fmla="*/ 8 w 8"/>
                <a:gd name="T7" fmla="*/ 4 h 12"/>
                <a:gd name="T8" fmla="*/ 4 w 8"/>
                <a:gd name="T9" fmla="*/ 0 h 12"/>
                <a:gd name="T10" fmla="*/ 4 w 8"/>
                <a:gd name="T11" fmla="*/ 6 h 12"/>
                <a:gd name="T12" fmla="*/ 2 w 8"/>
                <a:gd name="T13" fmla="*/ 4 h 12"/>
                <a:gd name="T14" fmla="*/ 4 w 8"/>
                <a:gd name="T15" fmla="*/ 2 h 12"/>
                <a:gd name="T16" fmla="*/ 6 w 8"/>
                <a:gd name="T17" fmla="*/ 4 h 12"/>
                <a:gd name="T18" fmla="*/ 4 w 8"/>
                <a:gd name="T19"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2">
                  <a:moveTo>
                    <a:pt x="4" y="0"/>
                  </a:moveTo>
                  <a:cubicBezTo>
                    <a:pt x="2" y="0"/>
                    <a:pt x="0" y="2"/>
                    <a:pt x="0" y="4"/>
                  </a:cubicBezTo>
                  <a:cubicBezTo>
                    <a:pt x="0" y="8"/>
                    <a:pt x="4" y="12"/>
                    <a:pt x="4" y="12"/>
                  </a:cubicBezTo>
                  <a:cubicBezTo>
                    <a:pt x="4" y="12"/>
                    <a:pt x="8" y="8"/>
                    <a:pt x="8" y="4"/>
                  </a:cubicBezTo>
                  <a:cubicBezTo>
                    <a:pt x="8" y="2"/>
                    <a:pt x="6" y="0"/>
                    <a:pt x="4" y="0"/>
                  </a:cubicBezTo>
                  <a:moveTo>
                    <a:pt x="4" y="6"/>
                  </a:moveTo>
                  <a:cubicBezTo>
                    <a:pt x="3" y="6"/>
                    <a:pt x="2" y="5"/>
                    <a:pt x="2" y="4"/>
                  </a:cubicBezTo>
                  <a:cubicBezTo>
                    <a:pt x="2" y="3"/>
                    <a:pt x="3" y="2"/>
                    <a:pt x="4" y="2"/>
                  </a:cubicBezTo>
                  <a:cubicBezTo>
                    <a:pt x="5" y="2"/>
                    <a:pt x="6" y="3"/>
                    <a:pt x="6" y="4"/>
                  </a:cubicBezTo>
                  <a:cubicBezTo>
                    <a:pt x="6" y="5"/>
                    <a:pt x="5" y="6"/>
                    <a:pt x="4" y="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0" name="Freeform 2084">
              <a:extLst>
                <a:ext uri="{FF2B5EF4-FFF2-40B4-BE49-F238E27FC236}">
                  <a16:creationId xmlns:a16="http://schemas.microsoft.com/office/drawing/2014/main" id="{64CC6B41-79A8-465E-A8EE-60F9F0D1FD7F}"/>
                </a:ext>
              </a:extLst>
            </p:cNvPr>
            <p:cNvSpPr>
              <a:spLocks noEditPoints="1"/>
            </p:cNvSpPr>
            <p:nvPr/>
          </p:nvSpPr>
          <p:spPr bwMode="auto">
            <a:xfrm>
              <a:off x="11518900" y="4037013"/>
              <a:ext cx="23813" cy="34925"/>
            </a:xfrm>
            <a:custGeom>
              <a:avLst/>
              <a:gdLst>
                <a:gd name="T0" fmla="*/ 4 w 8"/>
                <a:gd name="T1" fmla="*/ 0 h 12"/>
                <a:gd name="T2" fmla="*/ 0 w 8"/>
                <a:gd name="T3" fmla="*/ 4 h 12"/>
                <a:gd name="T4" fmla="*/ 4 w 8"/>
                <a:gd name="T5" fmla="*/ 12 h 12"/>
                <a:gd name="T6" fmla="*/ 8 w 8"/>
                <a:gd name="T7" fmla="*/ 4 h 12"/>
                <a:gd name="T8" fmla="*/ 4 w 8"/>
                <a:gd name="T9" fmla="*/ 0 h 12"/>
                <a:gd name="T10" fmla="*/ 4 w 8"/>
                <a:gd name="T11" fmla="*/ 6 h 12"/>
                <a:gd name="T12" fmla="*/ 2 w 8"/>
                <a:gd name="T13" fmla="*/ 4 h 12"/>
                <a:gd name="T14" fmla="*/ 4 w 8"/>
                <a:gd name="T15" fmla="*/ 2 h 12"/>
                <a:gd name="T16" fmla="*/ 6 w 8"/>
                <a:gd name="T17" fmla="*/ 4 h 12"/>
                <a:gd name="T18" fmla="*/ 4 w 8"/>
                <a:gd name="T19"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2">
                  <a:moveTo>
                    <a:pt x="4" y="0"/>
                  </a:moveTo>
                  <a:cubicBezTo>
                    <a:pt x="2" y="0"/>
                    <a:pt x="0" y="2"/>
                    <a:pt x="0" y="4"/>
                  </a:cubicBezTo>
                  <a:cubicBezTo>
                    <a:pt x="0" y="8"/>
                    <a:pt x="4" y="12"/>
                    <a:pt x="4" y="12"/>
                  </a:cubicBezTo>
                  <a:cubicBezTo>
                    <a:pt x="4" y="12"/>
                    <a:pt x="8" y="8"/>
                    <a:pt x="8" y="4"/>
                  </a:cubicBezTo>
                  <a:cubicBezTo>
                    <a:pt x="8" y="2"/>
                    <a:pt x="7" y="0"/>
                    <a:pt x="4" y="0"/>
                  </a:cubicBezTo>
                  <a:moveTo>
                    <a:pt x="4" y="6"/>
                  </a:moveTo>
                  <a:cubicBezTo>
                    <a:pt x="3" y="6"/>
                    <a:pt x="2" y="5"/>
                    <a:pt x="2" y="4"/>
                  </a:cubicBezTo>
                  <a:cubicBezTo>
                    <a:pt x="2" y="3"/>
                    <a:pt x="3" y="2"/>
                    <a:pt x="4" y="2"/>
                  </a:cubicBezTo>
                  <a:cubicBezTo>
                    <a:pt x="6" y="2"/>
                    <a:pt x="6" y="3"/>
                    <a:pt x="6" y="4"/>
                  </a:cubicBezTo>
                  <a:cubicBezTo>
                    <a:pt x="6" y="5"/>
                    <a:pt x="6" y="6"/>
                    <a:pt x="4" y="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1" name="Freeform 2085">
              <a:extLst>
                <a:ext uri="{FF2B5EF4-FFF2-40B4-BE49-F238E27FC236}">
                  <a16:creationId xmlns:a16="http://schemas.microsoft.com/office/drawing/2014/main" id="{2773BC4B-6C6F-438D-98E5-F1045C468C60}"/>
                </a:ext>
              </a:extLst>
            </p:cNvPr>
            <p:cNvSpPr>
              <a:spLocks noEditPoints="1"/>
            </p:cNvSpPr>
            <p:nvPr/>
          </p:nvSpPr>
          <p:spPr bwMode="auto">
            <a:xfrm>
              <a:off x="11518900" y="3889375"/>
              <a:ext cx="23813" cy="38100"/>
            </a:xfrm>
            <a:custGeom>
              <a:avLst/>
              <a:gdLst>
                <a:gd name="T0" fmla="*/ 4 w 8"/>
                <a:gd name="T1" fmla="*/ 0 h 13"/>
                <a:gd name="T2" fmla="*/ 0 w 8"/>
                <a:gd name="T3" fmla="*/ 4 h 13"/>
                <a:gd name="T4" fmla="*/ 4 w 8"/>
                <a:gd name="T5" fmla="*/ 13 h 13"/>
                <a:gd name="T6" fmla="*/ 8 w 8"/>
                <a:gd name="T7" fmla="*/ 4 h 13"/>
                <a:gd name="T8" fmla="*/ 4 w 8"/>
                <a:gd name="T9" fmla="*/ 0 h 13"/>
                <a:gd name="T10" fmla="*/ 4 w 8"/>
                <a:gd name="T11" fmla="*/ 7 h 13"/>
                <a:gd name="T12" fmla="*/ 2 w 8"/>
                <a:gd name="T13" fmla="*/ 4 h 13"/>
                <a:gd name="T14" fmla="*/ 4 w 8"/>
                <a:gd name="T15" fmla="*/ 2 h 13"/>
                <a:gd name="T16" fmla="*/ 6 w 8"/>
                <a:gd name="T17" fmla="*/ 4 h 13"/>
                <a:gd name="T18" fmla="*/ 4 w 8"/>
                <a:gd name="T19"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3">
                  <a:moveTo>
                    <a:pt x="4" y="0"/>
                  </a:moveTo>
                  <a:cubicBezTo>
                    <a:pt x="2" y="0"/>
                    <a:pt x="0" y="2"/>
                    <a:pt x="0" y="4"/>
                  </a:cubicBezTo>
                  <a:cubicBezTo>
                    <a:pt x="0" y="8"/>
                    <a:pt x="4" y="13"/>
                    <a:pt x="4" y="13"/>
                  </a:cubicBezTo>
                  <a:cubicBezTo>
                    <a:pt x="4" y="13"/>
                    <a:pt x="8" y="8"/>
                    <a:pt x="8" y="4"/>
                  </a:cubicBezTo>
                  <a:cubicBezTo>
                    <a:pt x="8" y="2"/>
                    <a:pt x="6" y="0"/>
                    <a:pt x="4" y="0"/>
                  </a:cubicBezTo>
                  <a:moveTo>
                    <a:pt x="4" y="7"/>
                  </a:moveTo>
                  <a:cubicBezTo>
                    <a:pt x="3" y="7"/>
                    <a:pt x="2" y="6"/>
                    <a:pt x="2" y="4"/>
                  </a:cubicBezTo>
                  <a:cubicBezTo>
                    <a:pt x="2" y="3"/>
                    <a:pt x="3" y="2"/>
                    <a:pt x="4" y="2"/>
                  </a:cubicBezTo>
                  <a:cubicBezTo>
                    <a:pt x="5" y="2"/>
                    <a:pt x="6" y="3"/>
                    <a:pt x="6" y="4"/>
                  </a:cubicBezTo>
                  <a:cubicBezTo>
                    <a:pt x="6" y="6"/>
                    <a:pt x="5" y="7"/>
                    <a:pt x="4" y="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2" name="Freeform 2086">
              <a:extLst>
                <a:ext uri="{FF2B5EF4-FFF2-40B4-BE49-F238E27FC236}">
                  <a16:creationId xmlns:a16="http://schemas.microsoft.com/office/drawing/2014/main" id="{499C18B5-4335-43B1-846C-D8E891336A91}"/>
                </a:ext>
              </a:extLst>
            </p:cNvPr>
            <p:cNvSpPr>
              <a:spLocks noEditPoints="1"/>
            </p:cNvSpPr>
            <p:nvPr/>
          </p:nvSpPr>
          <p:spPr bwMode="auto">
            <a:xfrm>
              <a:off x="11472863" y="3884613"/>
              <a:ext cx="23813" cy="38100"/>
            </a:xfrm>
            <a:custGeom>
              <a:avLst/>
              <a:gdLst>
                <a:gd name="T0" fmla="*/ 4 w 8"/>
                <a:gd name="T1" fmla="*/ 0 h 13"/>
                <a:gd name="T2" fmla="*/ 0 w 8"/>
                <a:gd name="T3" fmla="*/ 4 h 13"/>
                <a:gd name="T4" fmla="*/ 4 w 8"/>
                <a:gd name="T5" fmla="*/ 13 h 13"/>
                <a:gd name="T6" fmla="*/ 8 w 8"/>
                <a:gd name="T7" fmla="*/ 4 h 13"/>
                <a:gd name="T8" fmla="*/ 4 w 8"/>
                <a:gd name="T9" fmla="*/ 0 h 13"/>
                <a:gd name="T10" fmla="*/ 4 w 8"/>
                <a:gd name="T11" fmla="*/ 7 h 13"/>
                <a:gd name="T12" fmla="*/ 2 w 8"/>
                <a:gd name="T13" fmla="*/ 4 h 13"/>
                <a:gd name="T14" fmla="*/ 4 w 8"/>
                <a:gd name="T15" fmla="*/ 2 h 13"/>
                <a:gd name="T16" fmla="*/ 6 w 8"/>
                <a:gd name="T17" fmla="*/ 4 h 13"/>
                <a:gd name="T18" fmla="*/ 4 w 8"/>
                <a:gd name="T19"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3">
                  <a:moveTo>
                    <a:pt x="4" y="0"/>
                  </a:moveTo>
                  <a:cubicBezTo>
                    <a:pt x="1" y="0"/>
                    <a:pt x="0" y="2"/>
                    <a:pt x="0" y="4"/>
                  </a:cubicBezTo>
                  <a:cubicBezTo>
                    <a:pt x="0" y="8"/>
                    <a:pt x="4" y="13"/>
                    <a:pt x="4" y="13"/>
                  </a:cubicBezTo>
                  <a:cubicBezTo>
                    <a:pt x="4" y="13"/>
                    <a:pt x="8" y="8"/>
                    <a:pt x="8" y="4"/>
                  </a:cubicBezTo>
                  <a:cubicBezTo>
                    <a:pt x="8" y="2"/>
                    <a:pt x="6" y="0"/>
                    <a:pt x="4" y="0"/>
                  </a:cubicBezTo>
                  <a:moveTo>
                    <a:pt x="4" y="7"/>
                  </a:moveTo>
                  <a:cubicBezTo>
                    <a:pt x="2" y="7"/>
                    <a:pt x="2" y="6"/>
                    <a:pt x="2" y="4"/>
                  </a:cubicBezTo>
                  <a:cubicBezTo>
                    <a:pt x="2" y="3"/>
                    <a:pt x="2" y="2"/>
                    <a:pt x="4" y="2"/>
                  </a:cubicBezTo>
                  <a:cubicBezTo>
                    <a:pt x="5" y="2"/>
                    <a:pt x="6" y="3"/>
                    <a:pt x="6" y="4"/>
                  </a:cubicBezTo>
                  <a:cubicBezTo>
                    <a:pt x="6" y="6"/>
                    <a:pt x="5" y="7"/>
                    <a:pt x="4" y="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3" name="Freeform 2087">
              <a:extLst>
                <a:ext uri="{FF2B5EF4-FFF2-40B4-BE49-F238E27FC236}">
                  <a16:creationId xmlns:a16="http://schemas.microsoft.com/office/drawing/2014/main" id="{8958A70E-02DE-43B0-B5ED-4B0F9EDD07FC}"/>
                </a:ext>
              </a:extLst>
            </p:cNvPr>
            <p:cNvSpPr>
              <a:spLocks noEditPoints="1"/>
            </p:cNvSpPr>
            <p:nvPr/>
          </p:nvSpPr>
          <p:spPr bwMode="auto">
            <a:xfrm>
              <a:off x="11876088" y="3916363"/>
              <a:ext cx="53975" cy="46038"/>
            </a:xfrm>
            <a:custGeom>
              <a:avLst/>
              <a:gdLst>
                <a:gd name="T0" fmla="*/ 4 w 18"/>
                <a:gd name="T1" fmla="*/ 8 h 16"/>
                <a:gd name="T2" fmla="*/ 1 w 18"/>
                <a:gd name="T3" fmla="*/ 7 h 16"/>
                <a:gd name="T4" fmla="*/ 0 w 18"/>
                <a:gd name="T5" fmla="*/ 4 h 16"/>
                <a:gd name="T6" fmla="*/ 2 w 18"/>
                <a:gd name="T7" fmla="*/ 1 h 16"/>
                <a:gd name="T8" fmla="*/ 4 w 18"/>
                <a:gd name="T9" fmla="*/ 0 h 16"/>
                <a:gd name="T10" fmla="*/ 7 w 18"/>
                <a:gd name="T11" fmla="*/ 1 h 16"/>
                <a:gd name="T12" fmla="*/ 8 w 18"/>
                <a:gd name="T13" fmla="*/ 4 h 16"/>
                <a:gd name="T14" fmla="*/ 7 w 18"/>
                <a:gd name="T15" fmla="*/ 7 h 16"/>
                <a:gd name="T16" fmla="*/ 4 w 18"/>
                <a:gd name="T17" fmla="*/ 8 h 16"/>
                <a:gd name="T18" fmla="*/ 4 w 18"/>
                <a:gd name="T19" fmla="*/ 1 h 16"/>
                <a:gd name="T20" fmla="*/ 3 w 18"/>
                <a:gd name="T21" fmla="*/ 2 h 16"/>
                <a:gd name="T22" fmla="*/ 2 w 18"/>
                <a:gd name="T23" fmla="*/ 4 h 16"/>
                <a:gd name="T24" fmla="*/ 3 w 18"/>
                <a:gd name="T25" fmla="*/ 6 h 16"/>
                <a:gd name="T26" fmla="*/ 4 w 18"/>
                <a:gd name="T27" fmla="*/ 7 h 16"/>
                <a:gd name="T28" fmla="*/ 6 w 18"/>
                <a:gd name="T29" fmla="*/ 6 h 16"/>
                <a:gd name="T30" fmla="*/ 6 w 18"/>
                <a:gd name="T31" fmla="*/ 4 h 16"/>
                <a:gd name="T32" fmla="*/ 6 w 18"/>
                <a:gd name="T33" fmla="*/ 2 h 16"/>
                <a:gd name="T34" fmla="*/ 4 w 18"/>
                <a:gd name="T35" fmla="*/ 1 h 16"/>
                <a:gd name="T36" fmla="*/ 15 w 18"/>
                <a:gd name="T37" fmla="*/ 0 h 16"/>
                <a:gd name="T38" fmla="*/ 5 w 18"/>
                <a:gd name="T39" fmla="*/ 16 h 16"/>
                <a:gd name="T40" fmla="*/ 3 w 18"/>
                <a:gd name="T41" fmla="*/ 16 h 16"/>
                <a:gd name="T42" fmla="*/ 13 w 18"/>
                <a:gd name="T43" fmla="*/ 0 h 16"/>
                <a:gd name="T44" fmla="*/ 15 w 18"/>
                <a:gd name="T45" fmla="*/ 0 h 16"/>
                <a:gd name="T46" fmla="*/ 14 w 18"/>
                <a:gd name="T47" fmla="*/ 16 h 16"/>
                <a:gd name="T48" fmla="*/ 11 w 18"/>
                <a:gd name="T49" fmla="*/ 15 h 16"/>
                <a:gd name="T50" fmla="*/ 10 w 18"/>
                <a:gd name="T51" fmla="*/ 12 h 16"/>
                <a:gd name="T52" fmla="*/ 11 w 18"/>
                <a:gd name="T53" fmla="*/ 9 h 16"/>
                <a:gd name="T54" fmla="*/ 14 w 18"/>
                <a:gd name="T55" fmla="*/ 8 h 16"/>
                <a:gd name="T56" fmla="*/ 17 w 18"/>
                <a:gd name="T57" fmla="*/ 9 h 16"/>
                <a:gd name="T58" fmla="*/ 18 w 18"/>
                <a:gd name="T59" fmla="*/ 12 h 16"/>
                <a:gd name="T60" fmla="*/ 17 w 18"/>
                <a:gd name="T61" fmla="*/ 15 h 16"/>
                <a:gd name="T62" fmla="*/ 14 w 18"/>
                <a:gd name="T63" fmla="*/ 16 h 16"/>
                <a:gd name="T64" fmla="*/ 14 w 18"/>
                <a:gd name="T65" fmla="*/ 10 h 16"/>
                <a:gd name="T66" fmla="*/ 12 w 18"/>
                <a:gd name="T67" fmla="*/ 10 h 16"/>
                <a:gd name="T68" fmla="*/ 12 w 18"/>
                <a:gd name="T69" fmla="*/ 12 h 16"/>
                <a:gd name="T70" fmla="*/ 12 w 18"/>
                <a:gd name="T71" fmla="*/ 14 h 16"/>
                <a:gd name="T72" fmla="*/ 14 w 18"/>
                <a:gd name="T73" fmla="*/ 15 h 16"/>
                <a:gd name="T74" fmla="*/ 15 w 18"/>
                <a:gd name="T75" fmla="*/ 14 h 16"/>
                <a:gd name="T76" fmla="*/ 16 w 18"/>
                <a:gd name="T77" fmla="*/ 12 h 16"/>
                <a:gd name="T78" fmla="*/ 15 w 18"/>
                <a:gd name="T79" fmla="*/ 10 h 16"/>
                <a:gd name="T80" fmla="*/ 14 w 18"/>
                <a:gd name="T8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 h="16">
                  <a:moveTo>
                    <a:pt x="4" y="8"/>
                  </a:moveTo>
                  <a:cubicBezTo>
                    <a:pt x="3" y="8"/>
                    <a:pt x="2" y="8"/>
                    <a:pt x="1" y="7"/>
                  </a:cubicBezTo>
                  <a:cubicBezTo>
                    <a:pt x="1" y="6"/>
                    <a:pt x="0" y="5"/>
                    <a:pt x="0" y="4"/>
                  </a:cubicBezTo>
                  <a:cubicBezTo>
                    <a:pt x="0" y="3"/>
                    <a:pt x="1" y="2"/>
                    <a:pt x="2" y="1"/>
                  </a:cubicBezTo>
                  <a:cubicBezTo>
                    <a:pt x="2" y="0"/>
                    <a:pt x="3" y="0"/>
                    <a:pt x="4" y="0"/>
                  </a:cubicBezTo>
                  <a:cubicBezTo>
                    <a:pt x="6" y="0"/>
                    <a:pt x="7" y="0"/>
                    <a:pt x="7" y="1"/>
                  </a:cubicBezTo>
                  <a:cubicBezTo>
                    <a:pt x="8" y="2"/>
                    <a:pt x="8" y="3"/>
                    <a:pt x="8" y="4"/>
                  </a:cubicBezTo>
                  <a:cubicBezTo>
                    <a:pt x="8" y="5"/>
                    <a:pt x="8" y="6"/>
                    <a:pt x="7" y="7"/>
                  </a:cubicBezTo>
                  <a:cubicBezTo>
                    <a:pt x="6" y="8"/>
                    <a:pt x="5" y="8"/>
                    <a:pt x="4" y="8"/>
                  </a:cubicBezTo>
                  <a:moveTo>
                    <a:pt x="4" y="1"/>
                  </a:moveTo>
                  <a:cubicBezTo>
                    <a:pt x="4" y="1"/>
                    <a:pt x="3" y="2"/>
                    <a:pt x="3" y="2"/>
                  </a:cubicBezTo>
                  <a:cubicBezTo>
                    <a:pt x="3" y="3"/>
                    <a:pt x="2" y="3"/>
                    <a:pt x="2" y="4"/>
                  </a:cubicBezTo>
                  <a:cubicBezTo>
                    <a:pt x="2" y="5"/>
                    <a:pt x="3" y="6"/>
                    <a:pt x="3" y="6"/>
                  </a:cubicBezTo>
                  <a:cubicBezTo>
                    <a:pt x="3" y="6"/>
                    <a:pt x="4" y="7"/>
                    <a:pt x="4" y="7"/>
                  </a:cubicBezTo>
                  <a:cubicBezTo>
                    <a:pt x="5" y="7"/>
                    <a:pt x="5" y="6"/>
                    <a:pt x="6" y="6"/>
                  </a:cubicBezTo>
                  <a:cubicBezTo>
                    <a:pt x="6" y="5"/>
                    <a:pt x="6" y="5"/>
                    <a:pt x="6" y="4"/>
                  </a:cubicBezTo>
                  <a:cubicBezTo>
                    <a:pt x="6" y="3"/>
                    <a:pt x="6" y="3"/>
                    <a:pt x="6" y="2"/>
                  </a:cubicBezTo>
                  <a:cubicBezTo>
                    <a:pt x="5" y="2"/>
                    <a:pt x="5" y="1"/>
                    <a:pt x="4" y="1"/>
                  </a:cubicBezTo>
                  <a:moveTo>
                    <a:pt x="15" y="0"/>
                  </a:moveTo>
                  <a:cubicBezTo>
                    <a:pt x="5" y="16"/>
                    <a:pt x="5" y="16"/>
                    <a:pt x="5" y="16"/>
                  </a:cubicBezTo>
                  <a:cubicBezTo>
                    <a:pt x="3" y="16"/>
                    <a:pt x="3" y="16"/>
                    <a:pt x="3" y="16"/>
                  </a:cubicBezTo>
                  <a:cubicBezTo>
                    <a:pt x="13" y="0"/>
                    <a:pt x="13" y="0"/>
                    <a:pt x="13" y="0"/>
                  </a:cubicBezTo>
                  <a:lnTo>
                    <a:pt x="15" y="0"/>
                  </a:lnTo>
                  <a:close/>
                  <a:moveTo>
                    <a:pt x="14" y="16"/>
                  </a:moveTo>
                  <a:cubicBezTo>
                    <a:pt x="13" y="16"/>
                    <a:pt x="12" y="16"/>
                    <a:pt x="11" y="15"/>
                  </a:cubicBezTo>
                  <a:cubicBezTo>
                    <a:pt x="10" y="15"/>
                    <a:pt x="10" y="14"/>
                    <a:pt x="10" y="12"/>
                  </a:cubicBezTo>
                  <a:cubicBezTo>
                    <a:pt x="10" y="11"/>
                    <a:pt x="10" y="10"/>
                    <a:pt x="11" y="9"/>
                  </a:cubicBezTo>
                  <a:cubicBezTo>
                    <a:pt x="12" y="8"/>
                    <a:pt x="13" y="8"/>
                    <a:pt x="14" y="8"/>
                  </a:cubicBezTo>
                  <a:cubicBezTo>
                    <a:pt x="15" y="8"/>
                    <a:pt x="16" y="8"/>
                    <a:pt x="17" y="9"/>
                  </a:cubicBezTo>
                  <a:cubicBezTo>
                    <a:pt x="17" y="10"/>
                    <a:pt x="18" y="11"/>
                    <a:pt x="18" y="12"/>
                  </a:cubicBezTo>
                  <a:cubicBezTo>
                    <a:pt x="18" y="13"/>
                    <a:pt x="17" y="15"/>
                    <a:pt x="17" y="15"/>
                  </a:cubicBezTo>
                  <a:cubicBezTo>
                    <a:pt x="16" y="16"/>
                    <a:pt x="15" y="16"/>
                    <a:pt x="14" y="16"/>
                  </a:cubicBezTo>
                  <a:moveTo>
                    <a:pt x="14" y="10"/>
                  </a:moveTo>
                  <a:cubicBezTo>
                    <a:pt x="13" y="10"/>
                    <a:pt x="13" y="10"/>
                    <a:pt x="12" y="10"/>
                  </a:cubicBezTo>
                  <a:cubicBezTo>
                    <a:pt x="12" y="11"/>
                    <a:pt x="12" y="12"/>
                    <a:pt x="12" y="12"/>
                  </a:cubicBezTo>
                  <a:cubicBezTo>
                    <a:pt x="12" y="13"/>
                    <a:pt x="12" y="14"/>
                    <a:pt x="12" y="14"/>
                  </a:cubicBezTo>
                  <a:cubicBezTo>
                    <a:pt x="13" y="15"/>
                    <a:pt x="13" y="15"/>
                    <a:pt x="14" y="15"/>
                  </a:cubicBezTo>
                  <a:cubicBezTo>
                    <a:pt x="14" y="15"/>
                    <a:pt x="15" y="15"/>
                    <a:pt x="15" y="14"/>
                  </a:cubicBezTo>
                  <a:cubicBezTo>
                    <a:pt x="16" y="14"/>
                    <a:pt x="16" y="13"/>
                    <a:pt x="16" y="12"/>
                  </a:cubicBezTo>
                  <a:cubicBezTo>
                    <a:pt x="16" y="11"/>
                    <a:pt x="16" y="11"/>
                    <a:pt x="15" y="10"/>
                  </a:cubicBezTo>
                  <a:cubicBezTo>
                    <a:pt x="15" y="10"/>
                    <a:pt x="14" y="10"/>
                    <a:pt x="14"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sp>
          <p:nvSpPr>
            <p:cNvPr id="144" name="Freeform 2088">
              <a:extLst>
                <a:ext uri="{FF2B5EF4-FFF2-40B4-BE49-F238E27FC236}">
                  <a16:creationId xmlns:a16="http://schemas.microsoft.com/office/drawing/2014/main" id="{8DFCEE69-4F17-4CA0-A94D-BE43BD20B2A9}"/>
                </a:ext>
              </a:extLst>
            </p:cNvPr>
            <p:cNvSpPr>
              <a:spLocks/>
            </p:cNvSpPr>
            <p:nvPr/>
          </p:nvSpPr>
          <p:spPr bwMode="auto">
            <a:xfrm>
              <a:off x="11853863" y="3989388"/>
              <a:ext cx="58738" cy="69850"/>
            </a:xfrm>
            <a:custGeom>
              <a:avLst/>
              <a:gdLst>
                <a:gd name="T0" fmla="*/ 20 w 20"/>
                <a:gd name="T1" fmla="*/ 20 h 24"/>
                <a:gd name="T2" fmla="*/ 0 w 20"/>
                <a:gd name="T3" fmla="*/ 0 h 24"/>
                <a:gd name="T4" fmla="*/ 15 w 20"/>
                <a:gd name="T5" fmla="*/ 24 h 24"/>
                <a:gd name="T6" fmla="*/ 20 w 20"/>
                <a:gd name="T7" fmla="*/ 20 h 24"/>
              </a:gdLst>
              <a:ahLst/>
              <a:cxnLst>
                <a:cxn ang="0">
                  <a:pos x="T0" y="T1"/>
                </a:cxn>
                <a:cxn ang="0">
                  <a:pos x="T2" y="T3"/>
                </a:cxn>
                <a:cxn ang="0">
                  <a:pos x="T4" y="T5"/>
                </a:cxn>
                <a:cxn ang="0">
                  <a:pos x="T6" y="T7"/>
                </a:cxn>
              </a:cxnLst>
              <a:rect l="0" t="0" r="r" b="b"/>
              <a:pathLst>
                <a:path w="20" h="24">
                  <a:moveTo>
                    <a:pt x="20" y="20"/>
                  </a:moveTo>
                  <a:cubicBezTo>
                    <a:pt x="0" y="0"/>
                    <a:pt x="0" y="0"/>
                    <a:pt x="0" y="0"/>
                  </a:cubicBezTo>
                  <a:cubicBezTo>
                    <a:pt x="15" y="24"/>
                    <a:pt x="15" y="24"/>
                    <a:pt x="15" y="24"/>
                  </a:cubicBezTo>
                  <a:cubicBezTo>
                    <a:pt x="17" y="23"/>
                    <a:pt x="19" y="22"/>
                    <a:pt x="20" y="2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182">
                <a:defRPr/>
              </a:pPr>
              <a:endParaRPr lang="en-US" sz="1730">
                <a:solidFill>
                  <a:srgbClr val="1A1A1A"/>
                </a:solidFill>
                <a:latin typeface="Segoe UI"/>
              </a:endParaRPr>
            </a:p>
          </p:txBody>
        </p:sp>
      </p:grpSp>
    </p:spTree>
    <p:extLst>
      <p:ext uri="{BB962C8B-B14F-4D97-AF65-F5344CB8AC3E}">
        <p14:creationId xmlns:p14="http://schemas.microsoft.com/office/powerpoint/2010/main" val="1378735976"/>
      </p:ext>
    </p:extLst>
  </p:cSld>
  <p:clrMapOvr>
    <a:masterClrMapping/>
  </p:clrMapOvr>
  <p:transition>
    <p:fade/>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40A6C7-F682-4695-A358-6A86B4FA124B}"/>
              </a:ext>
            </a:extLst>
          </p:cNvPr>
          <p:cNvSpPr>
            <a:spLocks noGrp="1"/>
          </p:cNvSpPr>
          <p:nvPr>
            <p:ph type="title"/>
          </p:nvPr>
        </p:nvSpPr>
        <p:spPr/>
        <p:txBody>
          <a:bodyPr/>
          <a:lstStyle/>
          <a:p>
            <a:r>
              <a:rPr lang="en-US" dirty="0"/>
              <a:t>Performance Patterns</a:t>
            </a:r>
          </a:p>
        </p:txBody>
      </p:sp>
    </p:spTree>
    <p:extLst>
      <p:ext uri="{BB962C8B-B14F-4D97-AF65-F5344CB8AC3E}">
        <p14:creationId xmlns:p14="http://schemas.microsoft.com/office/powerpoint/2010/main" val="1740411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267747" y="1151081"/>
            <a:ext cx="11651870" cy="6052378"/>
          </a:xfrm>
        </p:spPr>
        <p:txBody>
          <a:bodyPr/>
          <a:lstStyle/>
          <a:p>
            <a:pPr marL="228556" lvl="1" indent="0">
              <a:buNone/>
            </a:pPr>
            <a:r>
              <a:rPr lang="en-US" sz="2800" b="1" dirty="0"/>
              <a:t>Hash Distribution: </a:t>
            </a:r>
          </a:p>
          <a:p>
            <a:pPr lvl="2">
              <a:lnSpc>
                <a:spcPct val="100000"/>
              </a:lnSpc>
            </a:pPr>
            <a:r>
              <a:rPr lang="en-US" sz="2408" dirty="0"/>
              <a:t>Large fact tables exceeding several GBs with frequent inserts should use a hash distribution.</a:t>
            </a:r>
          </a:p>
          <a:p>
            <a:pPr marL="228556" lvl="1" indent="0">
              <a:buNone/>
            </a:pPr>
            <a:endParaRPr lang="en-US" sz="2800" b="1" dirty="0"/>
          </a:p>
          <a:p>
            <a:pPr marL="228556" lvl="1" indent="0">
              <a:buNone/>
            </a:pPr>
            <a:r>
              <a:rPr lang="en-US" sz="2800" b="1" dirty="0"/>
              <a:t>Round Robin Distribution: </a:t>
            </a:r>
          </a:p>
          <a:p>
            <a:pPr lvl="2">
              <a:lnSpc>
                <a:spcPct val="100000"/>
              </a:lnSpc>
            </a:pPr>
            <a:r>
              <a:rPr lang="en-US" sz="2408" dirty="0"/>
              <a:t>Potentially useful tables created from raw input. </a:t>
            </a:r>
          </a:p>
          <a:p>
            <a:pPr lvl="2">
              <a:lnSpc>
                <a:spcPct val="100000"/>
              </a:lnSpc>
            </a:pPr>
            <a:r>
              <a:rPr lang="en-US" sz="2408" dirty="0"/>
              <a:t>Temporary staging tables used in data preparation.</a:t>
            </a:r>
          </a:p>
          <a:p>
            <a:pPr marL="228556" lvl="1" indent="0">
              <a:buNone/>
            </a:pPr>
            <a:endParaRPr lang="en-US" sz="2800" b="1" dirty="0"/>
          </a:p>
          <a:p>
            <a:pPr marL="228556" lvl="1" indent="0">
              <a:buNone/>
            </a:pPr>
            <a:r>
              <a:rPr lang="en-US" sz="2800" b="1" dirty="0"/>
              <a:t>Replicated Tables: </a:t>
            </a:r>
          </a:p>
          <a:p>
            <a:pPr lvl="2">
              <a:lnSpc>
                <a:spcPct val="100000"/>
              </a:lnSpc>
            </a:pPr>
            <a:r>
              <a:rPr lang="en-US" sz="2408" dirty="0"/>
              <a:t>Lookup tables that range in size from 100’s MBs to 1.5 GBs should be replicated. Works best when table size is less than 2 GB compressed.</a:t>
            </a:r>
          </a:p>
          <a:p>
            <a:endParaRPr lang="en-US" sz="2800" dirty="0"/>
          </a:p>
          <a:p>
            <a:endParaRPr lang="en-US" sz="2800" dirty="0"/>
          </a:p>
        </p:txBody>
      </p:sp>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a:xfrm>
            <a:off x="270066" y="289956"/>
            <a:ext cx="11654187" cy="543108"/>
          </a:xfrm>
        </p:spPr>
        <p:txBody>
          <a:bodyPr/>
          <a:lstStyle/>
          <a:p>
            <a:r>
              <a:rPr lang="en-US" dirty="0"/>
              <a:t>Distributed table design recommendations</a:t>
            </a:r>
          </a:p>
        </p:txBody>
      </p:sp>
    </p:spTree>
    <p:extLst>
      <p:ext uri="{BB962C8B-B14F-4D97-AF65-F5344CB8AC3E}">
        <p14:creationId xmlns:p14="http://schemas.microsoft.com/office/powerpoint/2010/main" val="1564290015"/>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2.xml><?xml version="1.0" encoding="utf-8"?>
<a:theme xmlns:a="http://schemas.openxmlformats.org/drawingml/2006/main" name="2_Microsoft Generic 2019">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 Generic 2019" id="{4ABC6BCF-FD7A-46A7-A36A-64BF6F00D603}" vid="{6EC097A1-2104-44F4-B5E9-90B366587111}"/>
    </a:ext>
  </a:extLst>
</a:theme>
</file>

<file path=ppt/theme/theme3.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nalytics Surge" id="{B7E9C4FB-8A1E-484C-AED3-2AECD2C86771}" vid="{8A0B8DCD-B330-4A67-9266-6279227D5384}"/>
    </a:ext>
  </a:extLst>
</a:theme>
</file>

<file path=ppt/theme/theme4.xml><?xml version="1.0" encoding="utf-8"?>
<a:theme xmlns:a="http://schemas.openxmlformats.org/drawingml/2006/main" name="MACH PPT Template - 2018">
  <a:themeElements>
    <a:clrScheme name="MACH 2018">
      <a:dk1>
        <a:srgbClr val="1A1A1A"/>
      </a:dk1>
      <a:lt1>
        <a:srgbClr val="FFFFFF"/>
      </a:lt1>
      <a:dk2>
        <a:srgbClr val="0D0D0D"/>
      </a:dk2>
      <a:lt2>
        <a:srgbClr val="E6E6E6"/>
      </a:lt2>
      <a:accent1>
        <a:srgbClr val="0078D7"/>
      </a:accent1>
      <a:accent2>
        <a:srgbClr val="5C2D91"/>
      </a:accent2>
      <a:accent3>
        <a:srgbClr val="E3008C"/>
      </a:accent3>
      <a:accent4>
        <a:srgbClr val="002050"/>
      </a:accent4>
      <a:accent5>
        <a:srgbClr val="D83B01"/>
      </a:accent5>
      <a:accent6>
        <a:srgbClr val="E6E6E6"/>
      </a:accent6>
      <a:hlink>
        <a:srgbClr val="0078D7"/>
      </a:hlink>
      <a:folHlink>
        <a:srgbClr val="5C2D9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CEAFB3A6-E338-4FFD-ADAD-2985E08A447C}" vid="{092C982F-990C-404F-89D0-FB46E3FC05CB}"/>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58024C6567C84081E25B892126C531" ma:contentTypeVersion="12" ma:contentTypeDescription="Create a new document." ma:contentTypeScope="" ma:versionID="dec3ea3f9c113f9720072b9a28ff950c">
  <xsd:schema xmlns:xsd="http://www.w3.org/2001/XMLSchema" xmlns:xs="http://www.w3.org/2001/XMLSchema" xmlns:p="http://schemas.microsoft.com/office/2006/metadata/properties" xmlns:ns2="7a42ea66-c3dc-4710-b631-02025482a5dd" xmlns:ns3="dba1f193-0e30-4fc9-87d8-4653d789ea3e" targetNamespace="http://schemas.microsoft.com/office/2006/metadata/properties" ma:root="true" ma:fieldsID="ff7db27f0e302d37d3b14ff7cd5c106f" ns2:_="" ns3:_="">
    <xsd:import namespace="7a42ea66-c3dc-4710-b631-02025482a5dd"/>
    <xsd:import namespace="dba1f193-0e30-4fc9-87d8-4653d789ea3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42ea66-c3dc-4710-b631-02025482a5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ba1f193-0e30-4fc9-87d8-4653d789ea3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67DA19C-7D5D-441A-8E3C-3B776EE24E49}">
  <ds:schemaRefs>
    <ds:schemaRef ds:uri="http://schemas.microsoft.com/sharepoint/v3/contenttype/forms"/>
  </ds:schemaRefs>
</ds:datastoreItem>
</file>

<file path=customXml/itemProps2.xml><?xml version="1.0" encoding="utf-8"?>
<ds:datastoreItem xmlns:ds="http://schemas.openxmlformats.org/officeDocument/2006/customXml" ds:itemID="{CD9E5DC5-5989-45A6-A426-4A38DF7C661D}">
  <ds:schemaRefs>
    <ds:schemaRef ds:uri="http://purl.org/dc/terms/"/>
    <ds:schemaRef ds:uri="dba1f193-0e30-4fc9-87d8-4653d789ea3e"/>
    <ds:schemaRef ds:uri="http://purl.org/dc/dcmitype/"/>
    <ds:schemaRef ds:uri="http://schemas.microsoft.com/office/2006/documentManagement/types"/>
    <ds:schemaRef ds:uri="http://purl.org/dc/elements/1.1/"/>
    <ds:schemaRef ds:uri="http://schemas.microsoft.com/office/2006/metadata/properties"/>
    <ds:schemaRef ds:uri="7a42ea66-c3dc-4710-b631-02025482a5dd"/>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4164E1B-18C5-4538-BFB3-91D0BD2720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42ea66-c3dc-4710-b631-02025482a5dd"/>
    <ds:schemaRef ds:uri="dba1f193-0e30-4fc9-87d8-4653d789ea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2680</TotalTime>
  <Words>14291</Words>
  <Application>Microsoft Office PowerPoint</Application>
  <PresentationFormat>Widescreen</PresentationFormat>
  <Paragraphs>2193</Paragraphs>
  <Slides>122</Slides>
  <Notes>58</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122</vt:i4>
      </vt:variant>
    </vt:vector>
  </HeadingPairs>
  <TitlesOfParts>
    <vt:vector size="136" baseType="lpstr">
      <vt:lpstr>Arial</vt:lpstr>
      <vt:lpstr>Arial Nova</vt:lpstr>
      <vt:lpstr>Calibri</vt:lpstr>
      <vt:lpstr>Consolas</vt:lpstr>
      <vt:lpstr>Segoe UI</vt:lpstr>
      <vt:lpstr>Segoe UI Black</vt:lpstr>
      <vt:lpstr>Segoe UI Light</vt:lpstr>
      <vt:lpstr>Segoe UI Semibold</vt:lpstr>
      <vt:lpstr>Segoe UI Semilight</vt:lpstr>
      <vt:lpstr>Wingdings</vt:lpstr>
      <vt:lpstr>Analytics Surge</vt:lpstr>
      <vt:lpstr>2_Microsoft Generic 2019</vt:lpstr>
      <vt:lpstr>Analytics Surge</vt:lpstr>
      <vt:lpstr>MACH PPT Template - 2018</vt:lpstr>
      <vt:lpstr>Welcome to Technical Bootcamp: Day 1</vt:lpstr>
      <vt:lpstr>PowerPoint Presentation</vt:lpstr>
      <vt:lpstr>Data Loading &amp;  Data Lake Organization</vt:lpstr>
      <vt:lpstr>Agenda</vt:lpstr>
      <vt:lpstr>Azure Synapse Analytics </vt:lpstr>
      <vt:lpstr>Modern Data Warehouse</vt:lpstr>
      <vt:lpstr>Ingest - Orchestration with Pipelines</vt:lpstr>
      <vt:lpstr>PowerPoint Presentation</vt:lpstr>
      <vt:lpstr>Pipelines</vt:lpstr>
      <vt:lpstr>Pipelines</vt:lpstr>
      <vt:lpstr>Integration runtimes</vt:lpstr>
      <vt:lpstr>Linked services</vt:lpstr>
      <vt:lpstr>Mapping Data Flows</vt:lpstr>
      <vt:lpstr>Mapping Data Flow Capabilities</vt:lpstr>
      <vt:lpstr>Triggers</vt:lpstr>
      <vt:lpstr>Datasets</vt:lpstr>
      <vt:lpstr>90+ Connectors out of the box</vt:lpstr>
      <vt:lpstr>Pop Quiz</vt:lpstr>
      <vt:lpstr>Pop Quiz</vt:lpstr>
      <vt:lpstr>Ingesting files into tables</vt:lpstr>
      <vt:lpstr>COPY command</vt:lpstr>
      <vt:lpstr>Create External Table As Select (Polybase)</vt:lpstr>
      <vt:lpstr>Polybase vs Copy</vt:lpstr>
      <vt:lpstr>Best Practices for Ingest</vt:lpstr>
      <vt:lpstr>Ingest Flat files to tables</vt:lpstr>
      <vt:lpstr>Ingest - Structuring ADLS Gen2</vt:lpstr>
      <vt:lpstr>Ingest from on-premises data sources</vt:lpstr>
      <vt:lpstr>Ingest from Cloud Data Sources</vt:lpstr>
      <vt:lpstr>Ingest File Data Sources</vt:lpstr>
      <vt:lpstr>Ingest and Store – Formats</vt:lpstr>
      <vt:lpstr>Ingest - When to BCP / Bulk Copy</vt:lpstr>
      <vt:lpstr>Ingest – Synapse Pipelines</vt:lpstr>
      <vt:lpstr>Ingest and Store – Loading staging tables</vt:lpstr>
      <vt:lpstr>Ingest and Store – Loading staging tables</vt:lpstr>
      <vt:lpstr>Ingest – Scaling to shorten duration</vt:lpstr>
      <vt:lpstr>Pop Quiz</vt:lpstr>
      <vt:lpstr>Pop Quiz</vt:lpstr>
      <vt:lpstr>Modern Data Warehouse</vt:lpstr>
      <vt:lpstr>PowerPoint Presentation</vt:lpstr>
      <vt:lpstr>PowerPoint Presentation</vt:lpstr>
      <vt:lpstr>Data Transformations</vt:lpstr>
      <vt:lpstr>Agenda</vt:lpstr>
      <vt:lpstr>Typical Data Transformations</vt:lpstr>
      <vt:lpstr>Transform with Pipelines</vt:lpstr>
      <vt:lpstr>Transform with Pipelines</vt:lpstr>
      <vt:lpstr>No Code Transform with Mapping Data Flows</vt:lpstr>
      <vt:lpstr>Transform with Serverless</vt:lpstr>
      <vt:lpstr>Pop Quiz</vt:lpstr>
      <vt:lpstr>Pop Quiz</vt:lpstr>
      <vt:lpstr>Transform with Synapse SQL Serverless</vt:lpstr>
      <vt:lpstr>Synapse SQL Serverless – Querying on storage</vt:lpstr>
      <vt:lpstr>Synapse SQL Serverless – Querying CSV File</vt:lpstr>
      <vt:lpstr>Synapse SQL Serverless – Querying folders</vt:lpstr>
      <vt:lpstr>Synapse SQL Serverless – Querying specific files</vt:lpstr>
      <vt:lpstr>Synapse SQL Serverless – Querying specific files</vt:lpstr>
      <vt:lpstr>Synapse SQL Serverless – Querying Parquet files</vt:lpstr>
      <vt:lpstr>Synapse SQL Serverless – Querying JSON files</vt:lpstr>
      <vt:lpstr>Synapse SQL Serverless – Querying JSON files</vt:lpstr>
      <vt:lpstr>Transform with Spark</vt:lpstr>
      <vt:lpstr>Transforming with Spark – Querying SQL Pools</vt:lpstr>
      <vt:lpstr>PowerPoint Presentation</vt:lpstr>
      <vt:lpstr>PowerPoint Presentation</vt:lpstr>
      <vt:lpstr>PowerPoint Presentation</vt:lpstr>
      <vt:lpstr>Best practices</vt:lpstr>
      <vt:lpstr>CCI vs Heap</vt:lpstr>
      <vt:lpstr>CCI Best Practice</vt:lpstr>
      <vt:lpstr>Statistics</vt:lpstr>
      <vt:lpstr>CTAS vs Insert / Update / Delete / Merge</vt:lpstr>
      <vt:lpstr>UPDATE FROM and DELETE FROM</vt:lpstr>
      <vt:lpstr>Simple is better than clever</vt:lpstr>
      <vt:lpstr>Pop Quiz #2</vt:lpstr>
      <vt:lpstr>Pop Quiz #2</vt:lpstr>
      <vt:lpstr>PowerPoint Presentation</vt:lpstr>
      <vt:lpstr>PowerPoint Presentation</vt:lpstr>
      <vt:lpstr>PowerPoint Presentation</vt:lpstr>
      <vt:lpstr>DW Optimization</vt:lpstr>
      <vt:lpstr>PowerPoint Presentation</vt:lpstr>
      <vt:lpstr>Agenda</vt:lpstr>
      <vt:lpstr>Azure Synapse Analytics </vt:lpstr>
      <vt:lpstr>Comprehensive SQL functionality</vt:lpstr>
      <vt:lpstr>Question…</vt:lpstr>
      <vt:lpstr>Performance Patterns</vt:lpstr>
      <vt:lpstr>Result set caching motivated</vt:lpstr>
      <vt:lpstr>Result-set caching</vt:lpstr>
      <vt:lpstr>Result-set caching flow</vt:lpstr>
      <vt:lpstr>Materialized views</vt:lpstr>
      <vt:lpstr>Materialized views - example</vt:lpstr>
      <vt:lpstr>Indexed Materialized views - example</vt:lpstr>
      <vt:lpstr>Indexed (materialized) views - example</vt:lpstr>
      <vt:lpstr>Materialized views- Recommendations</vt:lpstr>
      <vt:lpstr>Indexed Materialized Views</vt:lpstr>
      <vt:lpstr>Table design</vt:lpstr>
      <vt:lpstr>Tables – Distributions</vt:lpstr>
      <vt:lpstr>Tables – Partitions</vt:lpstr>
      <vt:lpstr>Tables – Distributions &amp; Partitions</vt:lpstr>
      <vt:lpstr>Common table distribution methods</vt:lpstr>
      <vt:lpstr>Question…</vt:lpstr>
      <vt:lpstr>Performance Patterns</vt:lpstr>
      <vt:lpstr>Distributed table design recommendations</vt:lpstr>
      <vt:lpstr>Automatic statistics management</vt:lpstr>
      <vt:lpstr>Performance Anti-Patterns</vt:lpstr>
      <vt:lpstr>Too many partitions</vt:lpstr>
      <vt:lpstr>Views on Views</vt:lpstr>
      <vt:lpstr>Question…</vt:lpstr>
      <vt:lpstr>Index design</vt:lpstr>
      <vt:lpstr>Tables – Indexes</vt:lpstr>
      <vt:lpstr>SQL Analytics Columnstore Tables </vt:lpstr>
      <vt:lpstr>Ordered Clustered Columnstore Indexes</vt:lpstr>
      <vt:lpstr>Ordered CCI</vt:lpstr>
      <vt:lpstr>Choosing the right index</vt:lpstr>
      <vt:lpstr>Performance Anti-Patterns</vt:lpstr>
      <vt:lpstr>Too many indexes</vt:lpstr>
      <vt:lpstr>Pop Quiz</vt:lpstr>
      <vt:lpstr>Pop Quiz</vt:lpstr>
      <vt:lpstr>PowerPoint Presentation</vt:lpstr>
      <vt:lpstr>PowerPoint Presentation</vt:lpstr>
      <vt:lpstr>PowerPoint Presentation</vt:lpstr>
      <vt:lpstr>Your challenge should you choose to accept it:</vt:lpstr>
      <vt:lpstr>POC Challenges 1 &amp; 2: group-based lab exercises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Norman</dc:creator>
  <cp:lastModifiedBy>Ciprian Jichici</cp:lastModifiedBy>
  <cp:revision>112</cp:revision>
  <dcterms:created xsi:type="dcterms:W3CDTF">2020-05-01T23:34:12Z</dcterms:created>
  <dcterms:modified xsi:type="dcterms:W3CDTF">2020-12-17T12:48:19Z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senorman@microsoft.com</vt:lpwstr>
  </property>
  <property fmtid="{D5CDD505-2E9C-101B-9397-08002B2CF9AE}" pid="5" name="MSIP_Label_f42aa342-8706-4288-bd11-ebb85995028c_SetDate">
    <vt:lpwstr>2020-05-01T23:35:11.5968247Z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5a667b91-3ad0-41e7-9778-755b794ac106</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0x010100DE58024C6567C84081E25B892126C531</vt:lpwstr>
  </property>
</Properties>
</file>

<file path=docProps/thumbnail.jpeg>
</file>